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5"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0090F7-F8AD-46B1-A092-0BCFF31EF0C6}" type="datetimeFigureOut">
              <a:rPr lang="en-US" smtClean="0"/>
              <a:t>9/1/2024</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4B68BBE-1D36-4797-AE59-5695793B376A}"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2550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0090F7-F8AD-46B1-A092-0BCFF31EF0C6}" type="datetimeFigureOut">
              <a:rPr lang="en-US" smtClean="0"/>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68BBE-1D36-4797-AE59-5695793B376A}"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3263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0090F7-F8AD-46B1-A092-0BCFF31EF0C6}" type="datetimeFigureOut">
              <a:rPr lang="en-US" smtClean="0"/>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68BBE-1D36-4797-AE59-5695793B376A}"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8774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0090F7-F8AD-46B1-A092-0BCFF31EF0C6}" type="datetimeFigureOut">
              <a:rPr lang="en-US" smtClean="0"/>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68BBE-1D36-4797-AE59-5695793B376A}"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275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0090F7-F8AD-46B1-A092-0BCFF31EF0C6}" type="datetimeFigureOut">
              <a:rPr lang="en-US" smtClean="0"/>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68BBE-1D36-4797-AE59-5695793B376A}"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4829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0090F7-F8AD-46B1-A092-0BCFF31EF0C6}" type="datetimeFigureOut">
              <a:rPr lang="en-US" smtClean="0"/>
              <a:t>9/1/2024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68BBE-1D36-4797-AE59-5695793B376A}"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6539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0090F7-F8AD-46B1-A092-0BCFF31EF0C6}" type="datetimeFigureOut">
              <a:rPr lang="en-US" smtClean="0"/>
              <a:t>9/1/2024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B68BBE-1D36-4797-AE59-5695793B376A}"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2563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0090F7-F8AD-46B1-A092-0BCFF31EF0C6}" type="datetimeFigureOut">
              <a:rPr lang="en-US" smtClean="0"/>
              <a:t>9/1/2024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B68BBE-1D36-4797-AE59-5695793B376A}"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3624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0090F7-F8AD-46B1-A092-0BCFF31EF0C6}" type="datetimeFigureOut">
              <a:rPr lang="en-US" smtClean="0"/>
              <a:t>9/1/2024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B68BBE-1D36-4797-AE59-5695793B376A}" type="slidenum">
              <a:rPr lang="en-US" smtClean="0"/>
              <a:t>‹#›</a:t>
            </a:fld>
            <a:endParaRPr lang="en-US"/>
          </a:p>
        </p:txBody>
      </p:sp>
    </p:spTree>
    <p:extLst>
      <p:ext uri="{BB962C8B-B14F-4D97-AF65-F5344CB8AC3E}">
        <p14:creationId xmlns:p14="http://schemas.microsoft.com/office/powerpoint/2010/main" val="1308127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0090F7-F8AD-46B1-A092-0BCFF31EF0C6}" type="datetimeFigureOut">
              <a:rPr lang="en-US" smtClean="0"/>
              <a:t>9/1/2024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68BBE-1D36-4797-AE59-5695793B376A}"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4604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F0090F7-F8AD-46B1-A092-0BCFF31EF0C6}" type="datetimeFigureOut">
              <a:rPr lang="en-US" smtClean="0"/>
              <a:t>9/1/2024</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4B68BBE-1D36-4797-AE59-5695793B376A}"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73872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F0090F7-F8AD-46B1-A092-0BCFF31EF0C6}" type="datetimeFigureOut">
              <a:rPr lang="en-US" smtClean="0"/>
              <a:t>9/1/2024</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4B68BBE-1D36-4797-AE59-5695793B376A}"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4828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E8D33-A5EA-70D0-4307-CBD9D59D5EE7}"/>
              </a:ext>
            </a:extLst>
          </p:cNvPr>
          <p:cNvSpPr>
            <a:spLocks noGrp="1"/>
          </p:cNvSpPr>
          <p:nvPr>
            <p:ph type="ctrTitle"/>
          </p:nvPr>
        </p:nvSpPr>
        <p:spPr/>
        <p:txBody>
          <a:bodyPr>
            <a:normAutofit/>
          </a:bodyPr>
          <a:lstStyle/>
          <a:p>
            <a:r>
              <a:rPr lang="en-US" sz="4800" kern="0" dirty="0">
                <a:effectLst/>
                <a:latin typeface="Times New Roman" panose="02020603050405020304" pitchFamily="18" charset="0"/>
                <a:ea typeface="Times New Roman" panose="02020603050405020304" pitchFamily="18" charset="0"/>
              </a:rPr>
              <a:t>Knowledge and decision making </a:t>
            </a:r>
            <a:endParaRPr lang="en-US" sz="4800" dirty="0"/>
          </a:p>
        </p:txBody>
      </p:sp>
      <p:sp>
        <p:nvSpPr>
          <p:cNvPr id="3" name="Subtitle 2">
            <a:extLst>
              <a:ext uri="{FF2B5EF4-FFF2-40B4-BE49-F238E27FC236}">
                <a16:creationId xmlns:a16="http://schemas.microsoft.com/office/drawing/2014/main" id="{B5F8719A-2BD6-F4A9-8418-1F45AB40A3BA}"/>
              </a:ext>
            </a:extLst>
          </p:cNvPr>
          <p:cNvSpPr>
            <a:spLocks noGrp="1"/>
          </p:cNvSpPr>
          <p:nvPr>
            <p:ph type="subTitle" idx="1"/>
          </p:nvPr>
        </p:nvSpPr>
        <p:spPr/>
        <p:txBody>
          <a:bodyPr/>
          <a:lstStyle/>
          <a:p>
            <a:pPr algn="ctr"/>
            <a:r>
              <a:rPr lang="en-US" dirty="0"/>
              <a:t>Module 3</a:t>
            </a:r>
          </a:p>
          <a:p>
            <a:pPr algn="ctr"/>
            <a:r>
              <a:rPr lang="en-US" dirty="0"/>
              <a:t>By Kemigisha Shamim</a:t>
            </a:r>
          </a:p>
          <a:p>
            <a:pPr algn="ctr"/>
            <a:endParaRPr lang="en-US" dirty="0"/>
          </a:p>
        </p:txBody>
      </p:sp>
    </p:spTree>
    <p:extLst>
      <p:ext uri="{BB962C8B-B14F-4D97-AF65-F5344CB8AC3E}">
        <p14:creationId xmlns:p14="http://schemas.microsoft.com/office/powerpoint/2010/main" val="2888761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F03AB-A893-AACF-2F02-DDDDFC7776C7}"/>
              </a:ext>
            </a:extLst>
          </p:cNvPr>
          <p:cNvSpPr>
            <a:spLocks noGrp="1"/>
          </p:cNvSpPr>
          <p:nvPr>
            <p:ph type="title"/>
          </p:nvPr>
        </p:nvSpPr>
        <p:spPr/>
        <p:txBody>
          <a:bodyPr/>
          <a:lstStyle/>
          <a:p>
            <a:r>
              <a:rPr lang="en-US" dirty="0"/>
              <a:t>Process of knowledge management in </a:t>
            </a:r>
            <a:r>
              <a:rPr lang="en-US" dirty="0" err="1"/>
              <a:t>psos</a:t>
            </a:r>
            <a:endParaRPr lang="en-US" dirty="0"/>
          </a:p>
        </p:txBody>
      </p:sp>
      <p:sp>
        <p:nvSpPr>
          <p:cNvPr id="3" name="Content Placeholder 2">
            <a:extLst>
              <a:ext uri="{FF2B5EF4-FFF2-40B4-BE49-F238E27FC236}">
                <a16:creationId xmlns:a16="http://schemas.microsoft.com/office/drawing/2014/main" id="{F0DC18E0-6B86-2D91-2B20-6CEECA3960DD}"/>
              </a:ext>
            </a:extLst>
          </p:cNvPr>
          <p:cNvSpPr>
            <a:spLocks noGrp="1"/>
          </p:cNvSpPr>
          <p:nvPr>
            <p:ph idx="1"/>
          </p:nvPr>
        </p:nvSpPr>
        <p:spPr/>
        <p:txBody>
          <a:bodyPr/>
          <a:lstStyle/>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Capture: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Gather explicit and tacit knowledge from various sources, both internal and external.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Organize: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Structure and categorize knowledge for easy retrieval and understanding.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Store: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Utilize technology to store knowledge in databases, repositories, and collaboration tools.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Share: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Facilitate the sharing of knowledge across the organization through various communication channels.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Access and Retrieval:</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Ensure easy access to stored knowledge for those who need it.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a:effectLst/>
                <a:latin typeface="Times New Roman" panose="02020603050405020304" pitchFamily="18" charset="0"/>
                <a:ea typeface="Times New Roman" panose="02020603050405020304" pitchFamily="18" charset="0"/>
                <a:cs typeface="Times New Roman" panose="02020603050405020304" pitchFamily="18" charset="0"/>
              </a:rPr>
              <a:t>Update and Maintain:</a:t>
            </a:r>
            <a:r>
              <a:rPr lang="en-US" sz="1800" kern="0">
                <a:effectLst/>
                <a:latin typeface="Times New Roman" panose="02020603050405020304" pitchFamily="18" charset="0"/>
                <a:ea typeface="Times New Roman" panose="02020603050405020304" pitchFamily="18" charset="0"/>
                <a:cs typeface="Times New Roman" panose="02020603050405020304" pitchFamily="18" charset="0"/>
              </a:rPr>
              <a:t> Regularly review, update, and refine knowledge repositories to ensure accuracy and relevance.</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2413519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856CE-098B-D3E3-2A15-3368CA3F44E2}"/>
              </a:ext>
            </a:extLst>
          </p:cNvPr>
          <p:cNvSpPr>
            <a:spLocks noGrp="1"/>
          </p:cNvSpPr>
          <p:nvPr>
            <p:ph type="title"/>
          </p:nvPr>
        </p:nvSpPr>
        <p:spPr/>
        <p:txBody>
          <a:bodyPr>
            <a:normAutofit fontScale="90000"/>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Challenges in Knowledge Management:</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5EF5E31-1BD9-DC7B-71C4-8F38614648D0}"/>
              </a:ext>
            </a:extLst>
          </p:cNvPr>
          <p:cNvSpPr>
            <a:spLocks noGrp="1"/>
          </p:cNvSpPr>
          <p:nvPr>
            <p:ph idx="1"/>
          </p:nvPr>
        </p:nvSpPr>
        <p:spPr/>
        <p:txBody>
          <a:bodyPr>
            <a:normAutofit/>
          </a:bodyPr>
          <a:lstStyle/>
          <a:p>
            <a:pPr marL="342900" marR="0" lvl="0" indent="-342900">
              <a:lnSpc>
                <a:spcPct val="107000"/>
              </a:lnSpc>
              <a:spcBef>
                <a:spcPts val="0"/>
              </a:spcBef>
              <a:spcAft>
                <a:spcPts val="800"/>
              </a:spcAft>
              <a:buFont typeface="+mj-lt"/>
              <a:buAutoNum type="arabicPeriod"/>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Tacit Knowledge Transfer:</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Capturing and sharing tacit knowledge is complex due to its experiential nature.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Cultural Barriers:</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Different organizational cultures may hinder the willingness to share knowledge.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Technology:</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Implementing and maintaining knowledge management systems can be challenging.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Changing Nature of Knowledge:</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is dynamic and can quickly become outdated.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91040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B9F5F-88D0-2BD7-529E-7CD4718EE1DD}"/>
              </a:ext>
            </a:extLst>
          </p:cNvPr>
          <p:cNvSpPr>
            <a:spLocks noGrp="1"/>
          </p:cNvSpPr>
          <p:nvPr>
            <p:ph type="title"/>
          </p:nvPr>
        </p:nvSpPr>
        <p:spPr/>
        <p:txBody>
          <a:bodyPr>
            <a:normAutofit fontScale="90000"/>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Examples of Knowledge Management Tools:</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538211B-8D4A-A2D0-EC35-CB7642C9C719}"/>
              </a:ext>
            </a:extLst>
          </p:cNvPr>
          <p:cNvSpPr>
            <a:spLocks noGrp="1"/>
          </p:cNvSpPr>
          <p:nvPr>
            <p:ph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Intranet Portals:</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Centralized platforms for sharing documents, information, and best practices.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Wikis:</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Collaborative platforms where employees contribute and edit information.</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Expert Databases:</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Directories of employees with specialized knowledge or skills.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Learning Management Systems:</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Platforms for training, e-learning, and knowledge sharing.</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02204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DBD69-9CBD-0E90-6505-49F194B3D896}"/>
              </a:ext>
            </a:extLst>
          </p:cNvPr>
          <p:cNvSpPr>
            <a:spLocks noGrp="1"/>
          </p:cNvSpPr>
          <p:nvPr>
            <p:ph type="title"/>
          </p:nvPr>
        </p:nvSpPr>
        <p:spPr/>
        <p:txBody>
          <a:bodyPr>
            <a:normAutofit fontScale="90000"/>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Decision Making in Governance Information Systems</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0F65A74-A6AF-AC16-869E-17A8F2BA2FF3}"/>
              </a:ext>
            </a:extLst>
          </p:cNvPr>
          <p:cNvSpPr>
            <a:spLocks noGrp="1"/>
          </p:cNvSpPr>
          <p:nvPr>
            <p:ph idx="1"/>
          </p:nvPr>
        </p:nvSpPr>
        <p:spPr/>
        <p:txBody>
          <a:bodyPr/>
          <a:lstStyle/>
          <a:p>
            <a:pPr marL="0" marR="0" indent="0">
              <a:lnSpc>
                <a:spcPct val="107000"/>
              </a:lnSpc>
              <a:spcBef>
                <a:spcPts val="0"/>
              </a:spcBef>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Decision making in governance information systems refers to the process of using relevant and accurate information to make informed choices that impact the operation, policies, and direction of government organizations. These decisions can range from strategic planning and resource allocation to policy formulation and implementation. Effective decision making in governance is crucial for ensuring transparency, accountability, and efficient public service delivery.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58311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952BC-EB72-3F3F-E29A-BCE2AA99149E}"/>
              </a:ext>
            </a:extLst>
          </p:cNvPr>
          <p:cNvSpPr>
            <a:spLocks noGrp="1"/>
          </p:cNvSpPr>
          <p:nvPr>
            <p:ph type="title"/>
          </p:nvPr>
        </p:nvSpPr>
        <p:spPr/>
        <p:txBody>
          <a:bodyPr>
            <a:normAutofit fontScale="90000"/>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Key Aspects of Decision Making in Governance Information Systems:</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5C2CD54-4128-91A5-DAFD-0B4173CBAC21}"/>
              </a:ext>
            </a:extLst>
          </p:cNvPr>
          <p:cNvSpPr>
            <a:spLocks noGrp="1"/>
          </p:cNvSpPr>
          <p:nvPr>
            <p:ph idx="1"/>
          </p:nvPr>
        </p:nvSpPr>
        <p:spPr/>
        <p:txBody>
          <a:bodyPr/>
          <a:lstStyle/>
          <a:p>
            <a:pPr marL="0" marR="0" lvl="0" indent="0">
              <a:lnSpc>
                <a:spcPct val="107000"/>
              </a:lnSpc>
              <a:spcBef>
                <a:spcPts val="0"/>
              </a:spcBef>
              <a:spcAft>
                <a:spcPts val="800"/>
              </a:spcAft>
              <a:buNone/>
              <a:tabLst>
                <a:tab pos="457200" algn="l"/>
              </a:tabLst>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Data Collection and Analysis: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Accurate and comprehensive data collection is the foundation of informed decision making.</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Data may come from various sources, including citizen feedback, administrative records, surveys, and sensors.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Data analysis techniques, such as data mining and predictive analytics, help identify patterns, trends, and potential issues.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Information Integration: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Governance information systems integrate data from diverse sources and departments, creating a holistic view of government operations.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This integration enables a comprehensive understanding of issues and opportunities.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16365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A3491-D5E7-4D19-4514-089A78184C93}"/>
              </a:ext>
            </a:extLst>
          </p:cNvPr>
          <p:cNvSpPr>
            <a:spLocks noGrp="1"/>
          </p:cNvSpPr>
          <p:nvPr>
            <p:ph type="title"/>
          </p:nvPr>
        </p:nvSpPr>
        <p:spPr/>
        <p:txBody>
          <a:bodyPr/>
          <a:lstStyle/>
          <a:p>
            <a:r>
              <a:rPr lang="en-US" dirty="0"/>
              <a:t>Key aspects….</a:t>
            </a:r>
          </a:p>
        </p:txBody>
      </p:sp>
      <p:sp>
        <p:nvSpPr>
          <p:cNvPr id="3" name="Content Placeholder 2">
            <a:extLst>
              <a:ext uri="{FF2B5EF4-FFF2-40B4-BE49-F238E27FC236}">
                <a16:creationId xmlns:a16="http://schemas.microsoft.com/office/drawing/2014/main" id="{0A54DB56-6067-45BB-4D97-84070B5A29D1}"/>
              </a:ext>
            </a:extLst>
          </p:cNvPr>
          <p:cNvSpPr>
            <a:spLocks noGrp="1"/>
          </p:cNvSpPr>
          <p:nvPr>
            <p:ph idx="1"/>
          </p:nvPr>
        </p:nvSpPr>
        <p:spPr/>
        <p:txBody>
          <a:bodyPr>
            <a:normAutofit fontScale="25000" lnSpcReduction="20000"/>
          </a:bodyPr>
          <a:lstStyle/>
          <a:p>
            <a:pPr marL="0" indent="0">
              <a:lnSpc>
                <a:spcPct val="107000"/>
              </a:lnSpc>
              <a:spcBef>
                <a:spcPts val="0"/>
              </a:spcBef>
              <a:spcAft>
                <a:spcPts val="800"/>
              </a:spcAft>
              <a:buNone/>
              <a:tabLst>
                <a:tab pos="457200" algn="l"/>
              </a:tabLst>
            </a:pPr>
            <a:r>
              <a:rPr lang="en-US" sz="5600" b="1" kern="0" dirty="0">
                <a:effectLst/>
                <a:latin typeface="Times New Roman" panose="02020603050405020304" pitchFamily="18" charset="0"/>
                <a:ea typeface="Times New Roman" panose="02020603050405020304" pitchFamily="18" charset="0"/>
                <a:cs typeface="Times New Roman" panose="02020603050405020304" pitchFamily="18" charset="0"/>
              </a:rPr>
              <a:t>Real-time Information:</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5600" kern="0" dirty="0">
                <a:effectLst/>
                <a:latin typeface="Times New Roman" panose="02020603050405020304" pitchFamily="18" charset="0"/>
                <a:ea typeface="Times New Roman" panose="02020603050405020304" pitchFamily="18" charset="0"/>
                <a:cs typeface="Times New Roman" panose="02020603050405020304" pitchFamily="18" charset="0"/>
              </a:rPr>
              <a:t>Timely access to real-time data is critical for addressing emerging situations promptly.</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5600" kern="0" dirty="0">
                <a:effectLst/>
                <a:latin typeface="Times New Roman" panose="02020603050405020304" pitchFamily="18" charset="0"/>
                <a:ea typeface="Times New Roman" panose="02020603050405020304" pitchFamily="18" charset="0"/>
                <a:cs typeface="Times New Roman" panose="02020603050405020304" pitchFamily="18" charset="0"/>
              </a:rPr>
              <a:t>Real-time information allows government entities to respond quickly to crises, make agile decisions, and allocate resources effectively.</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5600" b="1" kern="0" dirty="0">
                <a:effectLst/>
                <a:latin typeface="Times New Roman" panose="02020603050405020304" pitchFamily="18" charset="0"/>
                <a:ea typeface="Times New Roman" panose="02020603050405020304" pitchFamily="18" charset="0"/>
                <a:cs typeface="Times New Roman" panose="02020603050405020304" pitchFamily="18" charset="0"/>
              </a:rPr>
              <a:t>Visualization and Reporting:</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5600" kern="0" dirty="0">
                <a:effectLst/>
                <a:latin typeface="Times New Roman" panose="02020603050405020304" pitchFamily="18" charset="0"/>
                <a:ea typeface="Times New Roman" panose="02020603050405020304" pitchFamily="18" charset="0"/>
                <a:cs typeface="Times New Roman" panose="02020603050405020304" pitchFamily="18" charset="0"/>
              </a:rPr>
              <a:t>Data visualization tools convert complex data sets into easily understandable visual formats, aiding decision makers.</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5600" kern="0" dirty="0">
                <a:effectLst/>
                <a:latin typeface="Times New Roman" panose="02020603050405020304" pitchFamily="18" charset="0"/>
                <a:ea typeface="Times New Roman" panose="02020603050405020304" pitchFamily="18" charset="0"/>
                <a:cs typeface="Times New Roman" panose="02020603050405020304" pitchFamily="18" charset="0"/>
              </a:rPr>
              <a:t>Dashboards and reports provide a snapshot of key performance indicators and trends, enabling swift decision making.</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5600" b="1" kern="0" dirty="0">
                <a:effectLst/>
                <a:latin typeface="Times New Roman" panose="02020603050405020304" pitchFamily="18" charset="0"/>
                <a:ea typeface="Times New Roman" panose="02020603050405020304" pitchFamily="18" charset="0"/>
                <a:cs typeface="Times New Roman" panose="02020603050405020304" pitchFamily="18" charset="0"/>
              </a:rPr>
              <a:t>Policy Formulation and Evaluation:</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5600" kern="0" dirty="0">
                <a:effectLst/>
                <a:latin typeface="Times New Roman" panose="02020603050405020304" pitchFamily="18" charset="0"/>
                <a:ea typeface="Times New Roman" panose="02020603050405020304" pitchFamily="18" charset="0"/>
                <a:cs typeface="Times New Roman" panose="02020603050405020304" pitchFamily="18" charset="0"/>
              </a:rPr>
              <a:t>Governance decisions often involve creating and evaluating policies that impact citizens, businesses, and communities.</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5600" kern="0" dirty="0">
                <a:effectLst/>
                <a:latin typeface="Times New Roman" panose="02020603050405020304" pitchFamily="18" charset="0"/>
                <a:ea typeface="Times New Roman" panose="02020603050405020304" pitchFamily="18" charset="0"/>
                <a:cs typeface="Times New Roman" panose="02020603050405020304" pitchFamily="18" charset="0"/>
              </a:rPr>
              <a:t>Information systems facilitate the collection of evidence, expert opinions, and citizen feedback for policy development.</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48316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9D787-9D29-9A1C-2796-E5EF777954E7}"/>
              </a:ext>
            </a:extLst>
          </p:cNvPr>
          <p:cNvSpPr>
            <a:spLocks noGrp="1"/>
          </p:cNvSpPr>
          <p:nvPr>
            <p:ph type="title"/>
          </p:nvPr>
        </p:nvSpPr>
        <p:spPr/>
        <p:txBody>
          <a:bodyPr/>
          <a:lstStyle/>
          <a:p>
            <a:r>
              <a:rPr lang="en-US" dirty="0"/>
              <a:t>Key aspects….</a:t>
            </a:r>
          </a:p>
        </p:txBody>
      </p:sp>
      <p:sp>
        <p:nvSpPr>
          <p:cNvPr id="3" name="Content Placeholder 2">
            <a:extLst>
              <a:ext uri="{FF2B5EF4-FFF2-40B4-BE49-F238E27FC236}">
                <a16:creationId xmlns:a16="http://schemas.microsoft.com/office/drawing/2014/main" id="{B8FAB2A2-F536-4B09-00F9-774061B56326}"/>
              </a:ext>
            </a:extLst>
          </p:cNvPr>
          <p:cNvSpPr>
            <a:spLocks noGrp="1"/>
          </p:cNvSpPr>
          <p:nvPr>
            <p:ph idx="1"/>
          </p:nvPr>
        </p:nvSpPr>
        <p:spPr/>
        <p:txBody>
          <a:bodyPr>
            <a:normAutofit lnSpcReduction="10000"/>
          </a:bodyPr>
          <a:lstStyle/>
          <a:p>
            <a:pPr marL="0" indent="0">
              <a:lnSpc>
                <a:spcPct val="107000"/>
              </a:lnSpc>
              <a:spcBef>
                <a:spcPts val="0"/>
              </a:spcBef>
              <a:spcAft>
                <a:spcPts val="800"/>
              </a:spcAft>
              <a:buNone/>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Resource Allocation: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Governments allocate resources (financial, human, and physical) based on priorities and needs.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Information systems provide insights into where resources are needed most, optimizing allocation for maximum impact.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Risk Management: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Governance information systems assist in identifying and mitigating risks associated with decisions.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Risk assessment helps government agencies anticipate challenges and develop contingency plans.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Stakeholder Engagement: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Informed decision making involves engaging relevant stakeholders, including citizens, experts, and non-governmental organizations.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Public participation platforms and feedback mechanisms enable inclusive decision making.</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Performance Monitoring:</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After decisions are implemented, governance information systems monitor the performance and outcomes of those decisions.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This feedback loop ensures that decisions achieve their intended results and enables corrective actions if needed.</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6492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7897-74CC-8A54-3964-C2F101A30FA6}"/>
              </a:ext>
            </a:extLst>
          </p:cNvPr>
          <p:cNvSpPr>
            <a:spLocks noGrp="1"/>
          </p:cNvSpPr>
          <p:nvPr>
            <p:ph type="title"/>
          </p:nvPr>
        </p:nvSpPr>
        <p:spPr/>
        <p:txBody>
          <a:bodyPr>
            <a:normAutofit fontScale="90000"/>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Benefits of Effective Decision Making in Governance Information Systems:</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5FEB288-7E12-C7EB-6B4D-BC6C12EB2F69}"/>
              </a:ext>
            </a:extLst>
          </p:cNvPr>
          <p:cNvSpPr>
            <a:spLocks noGrp="1"/>
          </p:cNvSpPr>
          <p:nvPr>
            <p:ph idx="1"/>
          </p:nvPr>
        </p:nvSpPr>
        <p:spPr/>
        <p:txBody>
          <a:bodyPr>
            <a:normAutofit fontScale="92500" lnSpcReduction="10000"/>
          </a:bodyPr>
          <a:lstStyle/>
          <a:p>
            <a:pPr marL="0" marR="0" lvl="0" indent="0">
              <a:lnSpc>
                <a:spcPct val="107000"/>
              </a:lnSpc>
              <a:spcBef>
                <a:spcPts val="0"/>
              </a:spcBef>
              <a:spcAft>
                <a:spcPts val="800"/>
              </a:spcAft>
              <a:buSzPts val="1000"/>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Transparency and Accountability:</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Informed decisions are made based on reliable data and are transparently communicated to the public, fostering accountability.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Efficiency:</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Decisions are optimized for resource allocation, minimizing waste and maximizing efficiency.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Innovation:</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Data-driven decision making encourages innovation and experimentation in government processes.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Public Trust:</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Consistent, evidence-based decision making enhances public trust in government institutions.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Adaptive Governance:</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Real-time data allows governments to adapt to changing circumstances swiftly.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06714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766CE-8190-B30A-ED6D-FF0EA76D0B27}"/>
              </a:ext>
            </a:extLst>
          </p:cNvPr>
          <p:cNvSpPr>
            <a:spLocks noGrp="1"/>
          </p:cNvSpPr>
          <p:nvPr>
            <p:ph type="title"/>
          </p:nvPr>
        </p:nvSpPr>
        <p:spPr/>
        <p:txBody>
          <a:bodyPr/>
          <a:lstStyle/>
          <a:p>
            <a:r>
              <a:rPr lang="en-US" dirty="0"/>
              <a:t>Discussion question</a:t>
            </a:r>
          </a:p>
        </p:txBody>
      </p:sp>
      <p:sp>
        <p:nvSpPr>
          <p:cNvPr id="3" name="Content Placeholder 2">
            <a:extLst>
              <a:ext uri="{FF2B5EF4-FFF2-40B4-BE49-F238E27FC236}">
                <a16:creationId xmlns:a16="http://schemas.microsoft.com/office/drawing/2014/main" id="{3D78DB74-2592-F836-132A-C9C173207949}"/>
              </a:ext>
            </a:extLst>
          </p:cNvPr>
          <p:cNvSpPr>
            <a:spLocks noGrp="1"/>
          </p:cNvSpPr>
          <p:nvPr>
            <p:ph idx="1"/>
          </p:nvPr>
        </p:nvSpPr>
        <p:spPr/>
        <p:txBody>
          <a:bodyPr/>
          <a:lstStyle/>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How can effective knowledge management practices enhance decision-making in Uganda's public sector organizations, particularly in addressing challenges such as resource constraints, bureaucratic inefficiencies, and the need for transparency?</a:t>
            </a: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2556639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BA99B-9769-9879-C7EA-2DFCF4541FBC}"/>
              </a:ext>
            </a:extLst>
          </p:cNvPr>
          <p:cNvSpPr>
            <a:spLocks noGrp="1"/>
          </p:cNvSpPr>
          <p:nvPr>
            <p:ph type="title"/>
          </p:nvPr>
        </p:nvSpPr>
        <p:spPr>
          <a:xfrm>
            <a:off x="1685259" y="2612999"/>
            <a:ext cx="9603275" cy="1049235"/>
          </a:xfrm>
        </p:spPr>
        <p:txBody>
          <a:bodyPr/>
          <a:lstStyle/>
          <a:p>
            <a:r>
              <a:rPr lang="en-US" dirty="0"/>
              <a:t>Thank you for listening </a:t>
            </a:r>
            <a:r>
              <a:rPr lang="en-US" dirty="0">
                <a:sym typeface="Wingdings" panose="05000000000000000000" pitchFamily="2" charset="2"/>
              </a:rPr>
              <a:t></a:t>
            </a:r>
            <a:endParaRPr lang="en-US" dirty="0"/>
          </a:p>
        </p:txBody>
      </p:sp>
    </p:spTree>
    <p:extLst>
      <p:ext uri="{BB962C8B-B14F-4D97-AF65-F5344CB8AC3E}">
        <p14:creationId xmlns:p14="http://schemas.microsoft.com/office/powerpoint/2010/main" val="56950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F37D1-D149-EDEE-05AD-08E7E30463E1}"/>
              </a:ext>
            </a:extLst>
          </p:cNvPr>
          <p:cNvSpPr>
            <a:spLocks noGrp="1"/>
          </p:cNvSpPr>
          <p:nvPr>
            <p:ph type="title"/>
          </p:nvPr>
        </p:nvSpPr>
        <p:spPr/>
        <p:txBody>
          <a:bodyPr/>
          <a:lstStyle/>
          <a:p>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Introduction</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D572925-BC38-2B2E-E614-9941A4A0A317}"/>
              </a:ext>
            </a:extLst>
          </p:cNvPr>
          <p:cNvSpPr>
            <a:spLocks noGrp="1"/>
          </p:cNvSpPr>
          <p:nvPr>
            <p:ph idx="1"/>
          </p:nvPr>
        </p:nvSpPr>
        <p:spPr/>
        <p:txBody>
          <a:bodyPr/>
          <a:lstStyle/>
          <a:p>
            <a:pPr marL="0" marR="0" indent="0">
              <a:lnSpc>
                <a:spcPct val="107000"/>
              </a:lnSpc>
              <a:spcBef>
                <a:spcPts val="0"/>
              </a:spcBef>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Knowledge and decision-making are interconnected aspects that significantly impact the functioning and effectiveness of Public Sector Organizations (PSOs). In PSOs, decisions often need to be well-informed, transparent, and aligned with the public interest. </a:t>
            </a:r>
            <a:endParaRPr lang="en-US" dirty="0"/>
          </a:p>
        </p:txBody>
      </p:sp>
    </p:spTree>
    <p:extLst>
      <p:ext uri="{BB962C8B-B14F-4D97-AF65-F5344CB8AC3E}">
        <p14:creationId xmlns:p14="http://schemas.microsoft.com/office/powerpoint/2010/main" val="2857056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511D9-19E6-D1D8-7302-759B6AE054F0}"/>
              </a:ext>
            </a:extLst>
          </p:cNvPr>
          <p:cNvSpPr>
            <a:spLocks noGrp="1"/>
          </p:cNvSpPr>
          <p:nvPr>
            <p:ph type="title"/>
          </p:nvPr>
        </p:nvSpPr>
        <p:spPr/>
        <p:txBody>
          <a:bodyPr>
            <a:normAutofit fontScale="90000"/>
          </a:bodyPr>
          <a:lstStyle/>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How knowledge influences decision-making in PSOs:</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41E7995-E15E-63BA-9550-9A142C65EE55}"/>
              </a:ext>
            </a:extLst>
          </p:cNvPr>
          <p:cNvSpPr>
            <a:spLocks noGrp="1"/>
          </p:cNvSpPr>
          <p:nvPr>
            <p:ph idx="1"/>
          </p:nvPr>
        </p:nvSpPr>
        <p:spPr/>
        <p:txBody>
          <a:bodyPr/>
          <a:lstStyle/>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Informed Decision-Making: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provides the foundation for informed decision-making. PSOs rely on accurate, up-to-date information about various aspects, including policies, regulations, budgets, and data related to public services.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Policy Formulation: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about social, economic, and environmental factors helps PSOs formulate effective policies that address complex challenges and promote the welfare of citizens.</a:t>
            </a: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Strategic Planning: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about organizational goals, stakeholder needs, and external factors informs the strategic planning process. PSOs develop plans that guide their activities and resource allocation.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Resource Allocation: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Decisions regarding the allocation of budgets, personnel, and resources are based on knowledge of organizational priorities, project feasibility, and expected outcomes.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7853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9D434-111A-2DD2-13B5-9C545DDDB32C}"/>
              </a:ext>
            </a:extLst>
          </p:cNvPr>
          <p:cNvSpPr>
            <a:spLocks noGrp="1"/>
          </p:cNvSpPr>
          <p:nvPr>
            <p:ph type="title"/>
          </p:nvPr>
        </p:nvSpPr>
        <p:spPr/>
        <p:txBody>
          <a:bodyPr/>
          <a:lstStyle/>
          <a:p>
            <a:r>
              <a:rPr lang="en-US" dirty="0"/>
              <a:t>Knowledge ……</a:t>
            </a:r>
          </a:p>
        </p:txBody>
      </p:sp>
      <p:sp>
        <p:nvSpPr>
          <p:cNvPr id="3" name="Content Placeholder 2">
            <a:extLst>
              <a:ext uri="{FF2B5EF4-FFF2-40B4-BE49-F238E27FC236}">
                <a16:creationId xmlns:a16="http://schemas.microsoft.com/office/drawing/2014/main" id="{93E52EE4-8B79-C562-415B-9A714F877E44}"/>
              </a:ext>
            </a:extLst>
          </p:cNvPr>
          <p:cNvSpPr>
            <a:spLocks noGrp="1"/>
          </p:cNvSpPr>
          <p:nvPr>
            <p:ph idx="1"/>
          </p:nvPr>
        </p:nvSpPr>
        <p:spPr/>
        <p:txBody>
          <a:bodyPr>
            <a:normAutofit/>
          </a:bodyPr>
          <a:lstStyle/>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Performance Evaluation: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Knowledge-driven performance metrics and data analysis enable PSOs to assess the effectiveness of their programs and services. This information informs decisions about program continuation or improvement.</a:t>
            </a: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Public Services Improvement: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Citizen feedback, gathered through surveys and engagement, contributes knowledge that drives decisions aimed at enhancing the quality and accessibility of public services.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Risk Assessment and Mitigation: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enables PSOs to identify and assess risks associated with various initiatives. Informed decisions include strategies to mitigate potential negative impacts.</a:t>
            </a:r>
            <a:endParaRPr lang="en-US" sz="1800" kern="100" dirty="0">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Legal and Regulatory Compliance: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of laws and regulations ensures that decisions made by PSOs adhere to legal requirements and ethical standards.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64895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0C72A-F5A1-C557-13E3-79E81081BC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95077DB-5894-DD52-B0F5-114AF711091A}"/>
              </a:ext>
            </a:extLst>
          </p:cNvPr>
          <p:cNvSpPr>
            <a:spLocks noGrp="1"/>
          </p:cNvSpPr>
          <p:nvPr>
            <p:ph idx="1"/>
          </p:nvPr>
        </p:nvSpPr>
        <p:spPr/>
        <p:txBody>
          <a:bodyPr>
            <a:normAutofit lnSpcReduction="10000"/>
          </a:bodyPr>
          <a:lstStyle/>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Stakeholder Engagement: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Engagement with stakeholders, including citizens, community groups, and experts, provides diverse perspectives and knowledge that influence decisions to ensure they reflect public interest.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Data-Driven Decision-Making: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Access to data-driven insights empowers PSOs to make decisions based on evidence rather than assumptions. Data analysis guides resource allocation and program prioritization.</a:t>
            </a:r>
            <a:endParaRPr lang="en-US" sz="1800" kern="100" dirty="0">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Crisis Management: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 times of crisis, knowledge about emergency response procedures, risk assessments, and potential impacts helps PSOs make swift and effective decisions to protect citizens.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Accountability and Transparency:</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Informed decisions promote accountability and transparency in PSOs. Decision-making processes that are well-documented and based on available knowledge can be communicated to stakeholders.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24298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AB122-2A5D-015F-65A4-4BDBD638186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296A9E-F4F5-E4F3-547D-2F3931E8E867}"/>
              </a:ext>
            </a:extLst>
          </p:cNvPr>
          <p:cNvSpPr>
            <a:spLocks noGrp="1"/>
          </p:cNvSpPr>
          <p:nvPr>
            <p:ph idx="1"/>
          </p:nvPr>
        </p:nvSpPr>
        <p:spPr/>
        <p:txBody>
          <a:bodyPr/>
          <a:lstStyle/>
          <a:p>
            <a:pPr marL="0" marR="0" indent="0">
              <a:lnSpc>
                <a:spcPct val="107000"/>
              </a:lnSpc>
              <a:spcBef>
                <a:spcPts val="0"/>
              </a:spcBef>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Continuous Learning: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PSOs that foster a culture of continuous learning encourage employees to gather and share knowledge. Learning from past decisions, successes, and failures informs future choices.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In summary, knowledge is a cornerstone of decision-making in Public Sector Organizations. In a rapidly evolving environment, PSOs that emphasize knowledge acquisition, analysis, and utilization are better equipped to make decisions that positively impact citizens, promote efficiency, and align with their broader missions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1737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CCA8-59BF-D953-153E-E908B4304F2A}"/>
              </a:ext>
            </a:extLst>
          </p:cNvPr>
          <p:cNvSpPr>
            <a:spLocks noGrp="1"/>
          </p:cNvSpPr>
          <p:nvPr>
            <p:ph type="title"/>
          </p:nvPr>
        </p:nvSpPr>
        <p:spPr/>
        <p:txBody>
          <a:bodyPr>
            <a:normAutofit fontScale="90000"/>
          </a:bodyPr>
          <a:lstStyle/>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Data ,Information and knowledge revisited</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A3595C3-9405-6A55-4EA9-E9AB934FE780}"/>
              </a:ext>
            </a:extLst>
          </p:cNvPr>
          <p:cNvSpPr>
            <a:spLocks noGrp="1"/>
          </p:cNvSpPr>
          <p:nvPr>
            <p:ph idx="1"/>
          </p:nvPr>
        </p:nvSpPr>
        <p:spPr/>
        <p:txBody>
          <a:bodyPr>
            <a:normAutofit lnSpcReduction="10000"/>
          </a:bodyPr>
          <a:lstStyle/>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Data refers to raw, unorganized facts or figures. It consists of individual pieces of information that may not have any context or meaning on their own. Data can be numbers, text, images, or any other form of input that can be processed by a computer or analyzed by humans.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Information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is data that has been processed, organized, and given context to make it meaningful. When data is structured and presented in a way that provides insights or answers questions, it becomes information. For example, a list of temperatures (data) becomes weather information when organized into a daily forecast.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Knowledge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goes a step further than information. It involves understanding and making connections between different pieces of information. Knowledge is acquired through experience, learning, and the application of information in various contexts. It involves the ability to comprehend, analyze, and use information to solve problems or make decisions.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3707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A2C61-3C79-80B4-D30E-EB2C6B1BB971}"/>
              </a:ext>
            </a:extLst>
          </p:cNvPr>
          <p:cNvSpPr>
            <a:spLocks noGrp="1"/>
          </p:cNvSpPr>
          <p:nvPr>
            <p:ph type="title"/>
          </p:nvPr>
        </p:nvSpPr>
        <p:spPr/>
        <p:txBody>
          <a:bodyPr/>
          <a:lstStyle/>
          <a:p>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Knowledge and Its Management</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5DD81BD-3112-1B3D-0D5F-E6F70BBE6C39}"/>
              </a:ext>
            </a:extLst>
          </p:cNvPr>
          <p:cNvSpPr>
            <a:spLocks noGrp="1"/>
          </p:cNvSpPr>
          <p:nvPr>
            <p:ph idx="1"/>
          </p:nvPr>
        </p:nvSpPr>
        <p:spPr>
          <a:xfrm>
            <a:off x="1451579" y="1853754"/>
            <a:ext cx="9603275" cy="3612591"/>
          </a:xfrm>
        </p:spPr>
        <p:txBody>
          <a:bodyPr>
            <a:normAutofit fontScale="92500" lnSpcReduction="20000"/>
          </a:bodyPr>
          <a:lstStyle/>
          <a:p>
            <a:pPr marL="0" marR="0" indent="0">
              <a:lnSpc>
                <a:spcPct val="107000"/>
              </a:lnSpc>
              <a:spcBef>
                <a:spcPts val="0"/>
              </a:spcBef>
              <a:spcAft>
                <a:spcPts val="800"/>
              </a:spcAft>
              <a:buNone/>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Definition of Knowledge: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Knowledge refers to the understanding, insights, skills, and information acquired through experience, education, and learning.</a:t>
            </a:r>
            <a:r>
              <a:rPr lang="en-US" sz="1600" kern="100" dirty="0">
                <a:latin typeface="Calibri" panose="020F0502020204030204" pitchFamily="34" charset="0"/>
                <a:ea typeface="Times New Roman" panose="02020603050405020304" pitchFamily="18" charset="0"/>
                <a:cs typeface="Times New Roman" panose="02020603050405020304" pitchFamily="18" charset="0"/>
              </a:rPr>
              <a:t> </a:t>
            </a: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It goes beyond mere data and information, involving the ability to apply information effectively in various contexts.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Types of Knowledge: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Explicit Knowledge: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Tangible and codified knowledge that can be easily articulated, documented, and shared.</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Examples: Manuals, procedures, documents, databases.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Tacit Knowledge: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Implicit, experiential knowledge that is difficult to articulate and transfer.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Rooted in personal experience, intuition, and insights.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Examples: Skills, expertise, personal insights.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63649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53BFE-B8D0-5157-6939-F619AFB35DE5}"/>
              </a:ext>
            </a:extLst>
          </p:cNvPr>
          <p:cNvSpPr>
            <a:spLocks noGrp="1"/>
          </p:cNvSpPr>
          <p:nvPr>
            <p:ph type="title"/>
          </p:nvPr>
        </p:nvSpPr>
        <p:spPr/>
        <p:txBody>
          <a:bodyPr/>
          <a:lstStyle/>
          <a:p>
            <a:r>
              <a:rPr lang="en-US" dirty="0"/>
              <a:t>Why should </a:t>
            </a:r>
            <a:r>
              <a:rPr lang="en-US" dirty="0" err="1"/>
              <a:t>psos</a:t>
            </a:r>
            <a:r>
              <a:rPr lang="en-US" dirty="0"/>
              <a:t> manage knowledge?</a:t>
            </a:r>
          </a:p>
        </p:txBody>
      </p:sp>
      <p:sp>
        <p:nvSpPr>
          <p:cNvPr id="3" name="Content Placeholder 2">
            <a:extLst>
              <a:ext uri="{FF2B5EF4-FFF2-40B4-BE49-F238E27FC236}">
                <a16:creationId xmlns:a16="http://schemas.microsoft.com/office/drawing/2014/main" id="{DA2F3557-345D-A019-AA3F-585F484F6BCB}"/>
              </a:ext>
            </a:extLst>
          </p:cNvPr>
          <p:cNvSpPr>
            <a:spLocks noGrp="1"/>
          </p:cNvSpPr>
          <p:nvPr>
            <p:ph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Organizations recognize the value of their collective knowledge and seek to manage it effectively for improved performance and innovation.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Effective knowledge management enhances decision-making, problem-solving, and overall organizational learning.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4610081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53</TotalTime>
  <Words>1622</Words>
  <Application>Microsoft Office PowerPoint</Application>
  <PresentationFormat>Widescreen</PresentationFormat>
  <Paragraphs>99</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Courier New</vt:lpstr>
      <vt:lpstr>Gill Sans MT</vt:lpstr>
      <vt:lpstr>Symbol</vt:lpstr>
      <vt:lpstr>Times New Roman</vt:lpstr>
      <vt:lpstr>Wingdings</vt:lpstr>
      <vt:lpstr>Gallery</vt:lpstr>
      <vt:lpstr>Knowledge and decision making </vt:lpstr>
      <vt:lpstr>Introduction </vt:lpstr>
      <vt:lpstr>How knowledge influences decision-making in PSOs: </vt:lpstr>
      <vt:lpstr>Knowledge ……</vt:lpstr>
      <vt:lpstr>PowerPoint Presentation</vt:lpstr>
      <vt:lpstr>PowerPoint Presentation</vt:lpstr>
      <vt:lpstr>Data ,Information and knowledge revisited </vt:lpstr>
      <vt:lpstr>Knowledge and Its Management </vt:lpstr>
      <vt:lpstr>Why should psos manage knowledge?</vt:lpstr>
      <vt:lpstr>Process of knowledge management in psos</vt:lpstr>
      <vt:lpstr>Challenges in Knowledge Management: </vt:lpstr>
      <vt:lpstr>Examples of Knowledge Management Tools: </vt:lpstr>
      <vt:lpstr>Decision Making in Governance Information Systems </vt:lpstr>
      <vt:lpstr>Key Aspects of Decision Making in Governance Information Systems: </vt:lpstr>
      <vt:lpstr>Key aspects….</vt:lpstr>
      <vt:lpstr>Key aspects….</vt:lpstr>
      <vt:lpstr>Benefits of Effective Decision Making in Governance Information Systems: </vt:lpstr>
      <vt:lpstr>Discussion question</vt:lpstr>
      <vt:lpstr>Thank you for listening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and decision making </dc:title>
  <dc:creator>shamimrama@gmail.com</dc:creator>
  <cp:lastModifiedBy>Kemigisha shamim</cp:lastModifiedBy>
  <cp:revision>6</cp:revision>
  <dcterms:created xsi:type="dcterms:W3CDTF">2023-09-03T12:08:46Z</dcterms:created>
  <dcterms:modified xsi:type="dcterms:W3CDTF">2024-09-01T12:03:19Z</dcterms:modified>
</cp:coreProperties>
</file>