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9"/>
  </p:notesMasterIdLst>
  <p:handoutMasterIdLst>
    <p:handoutMasterId r:id="rId70"/>
  </p:handoutMasterIdLst>
  <p:sldIdLst>
    <p:sldId id="256" r:id="rId5"/>
    <p:sldId id="333" r:id="rId6"/>
    <p:sldId id="304" r:id="rId7"/>
    <p:sldId id="305" r:id="rId8"/>
    <p:sldId id="306" r:id="rId9"/>
    <p:sldId id="307" r:id="rId10"/>
    <p:sldId id="308" r:id="rId11"/>
    <p:sldId id="309" r:id="rId12"/>
    <p:sldId id="319" r:id="rId13"/>
    <p:sldId id="320" r:id="rId14"/>
    <p:sldId id="321" r:id="rId15"/>
    <p:sldId id="322" r:id="rId16"/>
    <p:sldId id="323" r:id="rId17"/>
    <p:sldId id="327" r:id="rId18"/>
    <p:sldId id="310" r:id="rId19"/>
    <p:sldId id="313" r:id="rId20"/>
    <p:sldId id="329" r:id="rId21"/>
    <p:sldId id="312" r:id="rId22"/>
    <p:sldId id="341" r:id="rId23"/>
    <p:sldId id="326" r:id="rId24"/>
    <p:sldId id="332" r:id="rId25"/>
    <p:sldId id="342" r:id="rId26"/>
    <p:sldId id="343" r:id="rId27"/>
    <p:sldId id="315" r:id="rId28"/>
    <p:sldId id="358" r:id="rId29"/>
    <p:sldId id="330" r:id="rId30"/>
    <p:sldId id="357" r:id="rId31"/>
    <p:sldId id="331" r:id="rId32"/>
    <p:sldId id="314" r:id="rId33"/>
    <p:sldId id="316" r:id="rId34"/>
    <p:sldId id="318" r:id="rId35"/>
    <p:sldId id="317" r:id="rId36"/>
    <p:sldId id="335" r:id="rId37"/>
    <p:sldId id="344" r:id="rId38"/>
    <p:sldId id="336" r:id="rId39"/>
    <p:sldId id="337" r:id="rId40"/>
    <p:sldId id="338" r:id="rId41"/>
    <p:sldId id="345" r:id="rId42"/>
    <p:sldId id="351" r:id="rId43"/>
    <p:sldId id="353" r:id="rId44"/>
    <p:sldId id="350" r:id="rId45"/>
    <p:sldId id="346" r:id="rId46"/>
    <p:sldId id="354" r:id="rId47"/>
    <p:sldId id="355" r:id="rId48"/>
    <p:sldId id="349" r:id="rId49"/>
    <p:sldId id="356" r:id="rId50"/>
    <p:sldId id="262" r:id="rId51"/>
    <p:sldId id="263" r:id="rId52"/>
    <p:sldId id="264" r:id="rId53"/>
    <p:sldId id="266" r:id="rId54"/>
    <p:sldId id="273" r:id="rId55"/>
    <p:sldId id="275" r:id="rId56"/>
    <p:sldId id="267" r:id="rId57"/>
    <p:sldId id="268" r:id="rId58"/>
    <p:sldId id="265" r:id="rId59"/>
    <p:sldId id="269" r:id="rId60"/>
    <p:sldId id="271" r:id="rId61"/>
    <p:sldId id="272" r:id="rId62"/>
    <p:sldId id="270" r:id="rId63"/>
    <p:sldId id="274" r:id="rId64"/>
    <p:sldId id="339" r:id="rId65"/>
    <p:sldId id="328" r:id="rId66"/>
    <p:sldId id="340" r:id="rId67"/>
    <p:sldId id="261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3969" autoAdjust="0"/>
  </p:normalViewPr>
  <p:slideViewPr>
    <p:cSldViewPr snapToGrid="0" showGuides="1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3/25/2026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3/25/2026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Subnet A (100 hosts)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Calculate CIDR: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2(32−CIDR)−2≥1002(32−CIDR)−2≥100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→ /25 (128 hosts)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Subnet Mask: 255.255.255.128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Network Address: 192.168.10.0/25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Usable Range: 192.168.10.1 - 192.168.10.126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Broadcast Address: 192.168.10.127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Subnet B (50 hosts)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Required hosts: 50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Calculate CIDR: /26 (64 hosts)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Subnet Mask: 255.255.255.192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Network Address: 192.168.10.128/26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Usable Range: 192.168.10.129 - 192.168.10.190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Broadcast Address: 192.168.10.191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Subnet C (20 hosts)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Required hosts: 20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Calculate CIDR: /27 (32 hosts)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Subnet Mask: 255.255.255.224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Network Address: 192.168.10.192/27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Usable Range: 192.168.10.193 - 192.168.10.222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Broadcast Address: 192.168.10.223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Subnet D (5 hosts)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Required hosts: 5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Calculate CIDR: /29 (8 hosts)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Subnet Mask: 255.255.255.248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Network Address: 192.168.10.224/29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Usable Range: 192.168.10.225 - 192.168.10.230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Broadcast Address: 192.168.10.231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Next Subnet: 172.16.1.16/28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3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Subnet Mask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CIDR: /24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Subnet Mask: 255.255.255.0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9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3/25/2026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JUt2K6K_tA?si=lidupXCjVi-wLSu3" TargetMode="External"/><Relationship Id="rId2" Type="http://schemas.openxmlformats.org/officeDocument/2006/relationships/hyperlink" Target="https://youtu.be/q7wNcYliJ1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wwouydtPfJI?si=zXno0AIzrlHvQPeQ" TargetMode="Externa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40327" y="2030366"/>
            <a:ext cx="8491132" cy="2481420"/>
          </a:xfrm>
        </p:spPr>
        <p:txBody>
          <a:bodyPr anchor="ctr">
            <a:noAutofit/>
          </a:bodyPr>
          <a:lstStyle/>
          <a:p>
            <a:pPr algn="ctr"/>
            <a:r>
              <a:rPr lang="en-US" sz="9600" b="1" cap="none" dirty="0"/>
              <a:t>Addressing in Networks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169202" y="4511785"/>
            <a:ext cx="5734050" cy="955565"/>
          </a:xfrm>
        </p:spPr>
        <p:txBody>
          <a:bodyPr>
            <a:normAutofit/>
          </a:bodyPr>
          <a:lstStyle/>
          <a:p>
            <a:pPr algn="ctr"/>
            <a:endParaRPr lang="en-US" sz="4400" dirty="0"/>
          </a:p>
        </p:txBody>
      </p:sp>
      <p:pic>
        <p:nvPicPr>
          <p:cNvPr id="1028" name="Picture 4" descr="Ddressing clearance">
            <a:extLst>
              <a:ext uri="{FF2B5EF4-FFF2-40B4-BE49-F238E27FC236}">
                <a16:creationId xmlns:a16="http://schemas.microsoft.com/office/drawing/2014/main" id="{28DE3B47-237C-EEE4-A80F-F55200BC3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297" y="2985930"/>
            <a:ext cx="4135700" cy="2481420"/>
          </a:xfrm>
          <a:prstGeom prst="rect">
            <a:avLst/>
          </a:prstGeom>
          <a:noFill/>
          <a:effectLst>
            <a:softEdge rad="254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6A7EF-83D9-5E7A-E600-97F728CE2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7024D-768F-5426-1289-CF642A0CE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000" b="1" i="0" dirty="0">
                <a:solidFill>
                  <a:srgbClr val="404040"/>
                </a:solidFill>
                <a:effectLst/>
                <a:latin typeface="Inter"/>
              </a:rPr>
              <a:t>1. Static IP Addressing</a:t>
            </a:r>
            <a:r>
              <a:rPr lang="en-US" sz="80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88422-F257-55A6-466F-24608B00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Manually assigning a fixed IP address to a device.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Provides a fixed, permanent IP address.</a:t>
            </a:r>
          </a:p>
          <a:p>
            <a:pPr lvl="1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Suitable for servers, printers, and network devices.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Time-consuming to configure.</a:t>
            </a:r>
          </a:p>
          <a:p>
            <a:pPr lvl="1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Prone to human error/duplicates</a:t>
            </a:r>
          </a:p>
          <a:p>
            <a:pPr lvl="1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Inefficient for large networks.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4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70AC4-7547-4B1B-2555-DE082F7D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B5033-B7EF-BF43-CB0B-26960D2D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2. Dynamic IP Addressing (DHCP)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9A823-D76F-00A5-0A1C-63BF3F53E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Automatically assigning IP addresses to devices using a DHCP (Dynamic Host Configuration Protocol) server.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l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Simplifies IP address management.</a:t>
            </a:r>
          </a:p>
          <a:p>
            <a:pPr lvl="1" algn="l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Reduces configuration errors.</a:t>
            </a:r>
          </a:p>
          <a:p>
            <a:pPr lvl="1" algn="l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Efficient for large networks.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l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 addresses may change over time.</a:t>
            </a:r>
          </a:p>
          <a:p>
            <a:pPr lvl="1" algn="l">
              <a:spcBef>
                <a:spcPts val="300"/>
              </a:spcBef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Requires a DHCP server.</a:t>
            </a:r>
          </a:p>
          <a:p>
            <a:pPr lvl="1" algn="l">
              <a:spcBef>
                <a:spcPts val="3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Devices might lose connectivity if no DHCP server is available</a:t>
            </a:r>
          </a:p>
        </p:txBody>
      </p:sp>
    </p:spTree>
    <p:extLst>
      <p:ext uri="{BB962C8B-B14F-4D97-AF65-F5344CB8AC3E}">
        <p14:creationId xmlns:p14="http://schemas.microsoft.com/office/powerpoint/2010/main" val="125887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7CCD7-0BA5-245F-7BC8-8C0D152D5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E27E3-C40B-AD3E-5A41-2A9022FF1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0" dirty="0">
                <a:solidFill>
                  <a:srgbClr val="404040"/>
                </a:solidFill>
                <a:effectLst/>
                <a:latin typeface="Inter"/>
              </a:rPr>
              <a:t>DHCP (Dynamic Host Configuration Protocol)</a:t>
            </a:r>
            <a:r>
              <a:rPr lang="en-US" sz="44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606E8-21D7-DAB8-FE79-C2474B840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Inter"/>
              </a:rPr>
              <a:t>Function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: Automatically assigns IP addresses, subnet masks, default gateways, and other network parameters to devices.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Inter"/>
              </a:rPr>
              <a:t>Process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Discover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 Client broadcasts a DHCP Discover message.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Offer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 DHCP server responds with a DHCP Offer message.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Request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 Client requests the offered IP address.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Acknowledge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 DHCP server confirms the assignment.</a:t>
            </a:r>
          </a:p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Inter"/>
              </a:rPr>
              <a:t>Lease Time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: The duration for which an IP address is assigned to a device.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7559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F9EA8-2286-6FDA-B630-32E615E5E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7DDA-1AC9-3575-361E-8BEB16DDB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/>
              <a:t>3. APIPA (Automatic Private IP Addressing)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54AFE-204F-0056-F208-BDD3A2E50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10572438" cy="45720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dirty="0"/>
              <a:t>Definition: A fallback mechanism used when a DHCP server is unavailable.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dirty="0"/>
              <a:t>Range: 169.254.0.1 to 169.254.255.254.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dirty="0"/>
              <a:t>Purpose: Allows devices to communicate within a local network without manual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116703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B6641-486E-DEED-38E9-A3A07553B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DB31F-B989-DDB6-F96F-F6FFB469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4. Link-Local Addressing (IPv6)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BEA7-AF39-A274-6511-184DBC1D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/>
              <a:t>Assigns an automatic, non-routable address (FE80::/10 range) for local communication.</a:t>
            </a:r>
          </a:p>
          <a:p>
            <a:r>
              <a:rPr lang="en-US" sz="4400" b="1" dirty="0"/>
              <a:t>Pros: </a:t>
            </a:r>
            <a:r>
              <a:rPr lang="en-US" sz="4400" dirty="0"/>
              <a:t>Useful for device-to-device communication without a DHCP server.</a:t>
            </a:r>
          </a:p>
          <a:p>
            <a:r>
              <a:rPr lang="en-US" sz="4400" b="1" dirty="0"/>
              <a:t>Cons: </a:t>
            </a:r>
            <a:r>
              <a:rPr lang="en-US" sz="4400" dirty="0"/>
              <a:t>Cannot be used for internet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35271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69E6D-A1B9-76DB-84C2-2A8E7510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 Versions</a:t>
            </a:r>
            <a:endParaRPr lang="en-US" sz="8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861BD-7FB4-1645-7537-EB9F29BB4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1364105"/>
            <a:ext cx="11370789" cy="51281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IPv4: 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32-bit address, represented as four decimal numbers separated by dots (e.g., 192.168.1.1).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approximately 4.3 billion unique addresses.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IPv6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128-bit address, represented as eight groups of four hexadecimal digits (e.g., 2001:0db8:85a3:0000:0000:8a2e:0370:7334).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 vastly larger address space.</a:t>
            </a:r>
          </a:p>
        </p:txBody>
      </p:sp>
    </p:spTree>
    <p:extLst>
      <p:ext uri="{BB962C8B-B14F-4D97-AF65-F5344CB8AC3E}">
        <p14:creationId xmlns:p14="http://schemas.microsoft.com/office/powerpoint/2010/main" val="28370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9E2-2B0A-2282-0908-369C8FEF1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IP Address Classes (IPv4)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D0AF2-F284-F62B-751E-8F0CFBAFF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6600" b="0" i="0" dirty="0">
                <a:solidFill>
                  <a:srgbClr val="404040"/>
                </a:solidFill>
                <a:effectLst/>
                <a:latin typeface="Inter"/>
              </a:rPr>
              <a:t>IPv4 addresses are divided into five classes (A, B, C, D, E) based on the value of the first octet: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9871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Pv4 Classes: What are They &amp; How are ...">
            <a:extLst>
              <a:ext uri="{FF2B5EF4-FFF2-40B4-BE49-F238E27FC236}">
                <a16:creationId xmlns:a16="http://schemas.microsoft.com/office/drawing/2014/main" id="{D0D28E2D-6743-9244-0156-C354AA870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4" y="266075"/>
            <a:ext cx="11484964" cy="632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742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06802E1-2371-B76A-B36A-DB39471CA0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218631"/>
              </p:ext>
            </p:extLst>
          </p:nvPr>
        </p:nvGraphicFramePr>
        <p:xfrm>
          <a:off x="392430" y="102870"/>
          <a:ext cx="11609072" cy="6412230"/>
        </p:xfrm>
        <a:graphic>
          <a:graphicData uri="http://schemas.openxmlformats.org/drawingml/2006/table">
            <a:tbl>
              <a:tblPr/>
              <a:tblGrid>
                <a:gridCol w="2902268">
                  <a:extLst>
                    <a:ext uri="{9D8B030D-6E8A-4147-A177-3AD203B41FA5}">
                      <a16:colId xmlns:a16="http://schemas.microsoft.com/office/drawing/2014/main" val="3080471377"/>
                    </a:ext>
                  </a:extLst>
                </a:gridCol>
                <a:gridCol w="2902268">
                  <a:extLst>
                    <a:ext uri="{9D8B030D-6E8A-4147-A177-3AD203B41FA5}">
                      <a16:colId xmlns:a16="http://schemas.microsoft.com/office/drawing/2014/main" val="247735669"/>
                    </a:ext>
                  </a:extLst>
                </a:gridCol>
                <a:gridCol w="3216857">
                  <a:extLst>
                    <a:ext uri="{9D8B030D-6E8A-4147-A177-3AD203B41FA5}">
                      <a16:colId xmlns:a16="http://schemas.microsoft.com/office/drawing/2014/main" val="781065957"/>
                    </a:ext>
                  </a:extLst>
                </a:gridCol>
                <a:gridCol w="2587679">
                  <a:extLst>
                    <a:ext uri="{9D8B030D-6E8A-4147-A177-3AD203B41FA5}">
                      <a16:colId xmlns:a16="http://schemas.microsoft.com/office/drawing/2014/main" val="4152581560"/>
                    </a:ext>
                  </a:extLst>
                </a:gridCol>
              </a:tblGrid>
              <a:tr h="948690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First Octet Range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Default </a:t>
                      </a:r>
                    </a:p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Subnet Mask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Number of Hosts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5104763"/>
                  </a:ext>
                </a:extLst>
              </a:tr>
              <a:tr h="948690">
                <a:tc>
                  <a:txBody>
                    <a:bodyPr/>
                    <a:lstStyle/>
                    <a:p>
                      <a:r>
                        <a:rPr lang="en-US" sz="3600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1 - 126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255.0.0.0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~16 million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223244"/>
                  </a:ext>
                </a:extLst>
              </a:tr>
              <a:tr h="948690">
                <a:tc>
                  <a:txBody>
                    <a:bodyPr/>
                    <a:lstStyle/>
                    <a:p>
                      <a:r>
                        <a:rPr lang="en-US" sz="3600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128 - 191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255.255.0.0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~65,000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949730"/>
                  </a:ext>
                </a:extLst>
              </a:tr>
              <a:tr h="948690">
                <a:tc>
                  <a:txBody>
                    <a:bodyPr/>
                    <a:lstStyle/>
                    <a:p>
                      <a:r>
                        <a:rPr lang="en-US" sz="3600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192 - 223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255.255.255.0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254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81676"/>
                  </a:ext>
                </a:extLst>
              </a:tr>
              <a:tr h="948690">
                <a:tc>
                  <a:txBody>
                    <a:bodyPr/>
                    <a:lstStyle/>
                    <a:p>
                      <a:r>
                        <a:rPr lang="en-US" sz="3600"/>
                        <a:t>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224 - 239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N/A (Multicast)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N/A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541695"/>
                  </a:ext>
                </a:extLst>
              </a:tr>
              <a:tr h="948690">
                <a:tc>
                  <a:txBody>
                    <a:bodyPr/>
                    <a:lstStyle/>
                    <a:p>
                      <a:r>
                        <a:rPr lang="en-US" sz="3600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240 - 255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/>
                        <a:t>N/A (Reserved)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N/A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814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13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asses Of Ip Addresses Chart">
            <a:extLst>
              <a:ext uri="{FF2B5EF4-FFF2-40B4-BE49-F238E27FC236}">
                <a16:creationId xmlns:a16="http://schemas.microsoft.com/office/drawing/2014/main" id="{08DAF255-3B64-5492-65E2-E6F009A31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85" y="779490"/>
            <a:ext cx="11666831" cy="530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08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43783-5E9F-BA33-7B93-090E35C56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6CC7C-7235-3F4E-BD55-C8E1BB00D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5400" b="1" i="0" dirty="0">
                <a:solidFill>
                  <a:srgbClr val="404040"/>
                </a:solidFill>
                <a:effectLst/>
                <a:latin typeface="Inter"/>
              </a:rPr>
              <a:t>Network Addressing</a:t>
            </a: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 refers to the method of assigning unique identifiers to devices in a network to enable communication between them. </a:t>
            </a:r>
          </a:p>
          <a:p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It is a fundamental concept in networking that ensures data is sent to the correct destination.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3599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B18E4-C3B8-C59B-B7E1-40F18CD0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000" b="1" i="0" dirty="0">
                <a:solidFill>
                  <a:srgbClr val="404040"/>
                </a:solidFill>
                <a:effectLst/>
                <a:latin typeface="Inter"/>
              </a:rPr>
              <a:t>Reserved IP Addresses</a:t>
            </a:r>
            <a:r>
              <a:rPr lang="en-US" sz="80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27527-217C-68A1-642B-5C12EB0F6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39056"/>
            <a:ext cx="9982200" cy="473314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Private IP Addresses: </a:t>
            </a:r>
          </a:p>
          <a:p>
            <a:r>
              <a:rPr lang="en-US" sz="3200" dirty="0"/>
              <a:t>Used within private networks (</a:t>
            </a:r>
            <a:r>
              <a:rPr lang="en-US" sz="3200" b="1" dirty="0">
                <a:solidFill>
                  <a:srgbClr val="002060"/>
                </a:solidFill>
              </a:rPr>
              <a:t>e.g., 10.0.0.0/8, 172.16.0.0/12, 192.168.0.0/16)</a:t>
            </a:r>
            <a:r>
              <a:rPr lang="en-US" sz="320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Loopback Address: </a:t>
            </a:r>
          </a:p>
          <a:p>
            <a:r>
              <a:rPr lang="en-US" sz="3200" dirty="0"/>
              <a:t>127.0.0.1- 127.255.255.255, used for testing network software and cannot be used for regular networking.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Public IP Addresses: </a:t>
            </a:r>
          </a:p>
          <a:p>
            <a:r>
              <a:rPr lang="en-US" sz="3200" dirty="0"/>
              <a:t>Globally unique and assigned by </a:t>
            </a:r>
            <a:r>
              <a:rPr lang="en-US" sz="3200" b="1" dirty="0"/>
              <a:t>ISPs (Internet Service Providers)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00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rivate IP Address Ranges | IPv4 &amp; IPv6 Private IP Addresses ⋆">
            <a:extLst>
              <a:ext uri="{FF2B5EF4-FFF2-40B4-BE49-F238E27FC236}">
                <a16:creationId xmlns:a16="http://schemas.microsoft.com/office/drawing/2014/main" id="{FCC029C5-74BF-91BF-2054-321A8E65E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97" y="361950"/>
            <a:ext cx="10732957" cy="605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52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ifference between Private and Public IP Address | Blog | Adroit ...">
            <a:extLst>
              <a:ext uri="{FF2B5EF4-FFF2-40B4-BE49-F238E27FC236}">
                <a16:creationId xmlns:a16="http://schemas.microsoft.com/office/drawing/2014/main" id="{EE44D500-1237-D31B-5540-7209EC033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54" y="419725"/>
            <a:ext cx="11137691" cy="5906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29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hat Is an IP Address: Everything You Need to Know About Internet ...">
            <a:extLst>
              <a:ext uri="{FF2B5EF4-FFF2-40B4-BE49-F238E27FC236}">
                <a16:creationId xmlns:a16="http://schemas.microsoft.com/office/drawing/2014/main" id="{7DB24A73-80C6-C712-1430-ED4CD3B66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80" y="284812"/>
            <a:ext cx="10773634" cy="6145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22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1F99-557B-82F5-EAA8-80FD6BA1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Subnet Mask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54A6C-EFC9-AB2E-40BF-519C7E4E0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84026"/>
            <a:ext cx="9982200" cy="488679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 </a:t>
            </a:r>
            <a:r>
              <a:rPr lang="en-US" b="1" dirty="0"/>
              <a:t>subnet mask</a:t>
            </a:r>
            <a:r>
              <a:rPr lang="en-US" dirty="0"/>
              <a:t> is a number used in networking to </a:t>
            </a:r>
            <a:r>
              <a:rPr lang="en-US" b="1" dirty="0"/>
              <a:t>separate an IP address into two parts</a:t>
            </a:r>
            <a:r>
              <a:rPr lang="en-US" dirty="0"/>
              <a:t>:</a:t>
            </a:r>
          </a:p>
          <a:p>
            <a:pPr lvl="2"/>
            <a:r>
              <a:rPr lang="en-US" sz="2000" dirty="0"/>
              <a:t>the </a:t>
            </a:r>
            <a:r>
              <a:rPr lang="en-US" sz="2000" b="1" dirty="0"/>
              <a:t>network portion</a:t>
            </a:r>
            <a:r>
              <a:rPr lang="en-US" sz="2000" dirty="0"/>
              <a:t> (identifies the network) </a:t>
            </a:r>
          </a:p>
          <a:p>
            <a:pPr lvl="2"/>
            <a:r>
              <a:rPr lang="en-US" sz="2000" dirty="0"/>
              <a:t>the </a:t>
            </a:r>
            <a:r>
              <a:rPr lang="en-US" sz="2000" b="1" dirty="0"/>
              <a:t>host portion</a:t>
            </a:r>
            <a:r>
              <a:rPr lang="en-US" sz="2000" dirty="0"/>
              <a:t> (identifies a specific device on that network)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 subnet mask works together with an IP address to determine:</a:t>
            </a:r>
          </a:p>
          <a:p>
            <a:pPr lvl="2"/>
            <a:r>
              <a:rPr lang="en-US" sz="2000" b="1" dirty="0"/>
              <a:t>Which network the device belongs to</a:t>
            </a:r>
            <a:r>
              <a:rPr lang="en-US" sz="2000" dirty="0"/>
              <a:t> </a:t>
            </a:r>
          </a:p>
          <a:p>
            <a:pPr lvl="2"/>
            <a:r>
              <a:rPr lang="en-US" sz="2000" b="1" dirty="0"/>
              <a:t>Which devices are in the same network</a:t>
            </a:r>
            <a:r>
              <a:rPr lang="en-US" sz="2000" dirty="0"/>
              <a:t> </a:t>
            </a:r>
          </a:p>
          <a:p>
            <a:pPr lvl="2"/>
            <a:endParaRPr lang="en-US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Uses </a:t>
            </a:r>
            <a:r>
              <a:rPr lang="en-US" b="1" dirty="0">
                <a:solidFill>
                  <a:srgbClr val="FF0000"/>
                </a:solidFill>
              </a:rPr>
              <a:t>1s (255) </a:t>
            </a:r>
            <a:r>
              <a:rPr lang="en-US" b="1" dirty="0"/>
              <a:t>to represent the </a:t>
            </a:r>
            <a:r>
              <a:rPr lang="en-US" b="1" dirty="0">
                <a:solidFill>
                  <a:srgbClr val="002060"/>
                </a:solidFill>
              </a:rPr>
              <a:t>network part </a:t>
            </a:r>
            <a:r>
              <a:rPr lang="en-US" b="1" dirty="0"/>
              <a:t>and It </a:t>
            </a:r>
            <a:r>
              <a:rPr lang="en-US" b="1" dirty="0">
                <a:solidFill>
                  <a:srgbClr val="FF0000"/>
                </a:solidFill>
              </a:rPr>
              <a:t>uses 0s </a:t>
            </a:r>
            <a:r>
              <a:rPr lang="en-US" b="1" dirty="0"/>
              <a:t>to represent the </a:t>
            </a:r>
            <a:r>
              <a:rPr lang="en-US" b="1" dirty="0">
                <a:solidFill>
                  <a:srgbClr val="FF0000"/>
                </a:solidFill>
              </a:rPr>
              <a:t>host part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Example</a:t>
            </a:r>
          </a:p>
          <a:p>
            <a:pPr lvl="1"/>
            <a:r>
              <a:rPr lang="en-US" sz="2000" b="1" dirty="0">
                <a:solidFill>
                  <a:srgbClr val="FF0000"/>
                </a:solidFill>
              </a:rPr>
              <a:t>IP Address: </a:t>
            </a:r>
            <a:r>
              <a:rPr lang="en-US" sz="2000" b="1" dirty="0"/>
              <a:t>192.168.1.10 -&gt;&gt;&gt;&gt;</a:t>
            </a:r>
            <a:r>
              <a:rPr lang="en-US" sz="2000" b="1" dirty="0">
                <a:solidFill>
                  <a:srgbClr val="FF0000"/>
                </a:solidFill>
              </a:rPr>
              <a:t>Subnet Mask:</a:t>
            </a:r>
            <a:r>
              <a:rPr lang="en-US" sz="2000" dirty="0"/>
              <a:t> </a:t>
            </a:r>
            <a:r>
              <a:rPr lang="en-US" sz="2000" b="1" dirty="0"/>
              <a:t>255.255.255.0</a:t>
            </a:r>
            <a:r>
              <a:rPr lang="en-US" sz="2000" dirty="0"/>
              <a:t> </a:t>
            </a:r>
          </a:p>
          <a:p>
            <a:pPr marL="1371600" lvl="3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Network part:</a:t>
            </a:r>
            <a:r>
              <a:rPr lang="en-US" sz="2000" dirty="0"/>
              <a:t> </a:t>
            </a:r>
            <a:r>
              <a:rPr lang="en-US" sz="2000" b="1" dirty="0"/>
              <a:t>192.168.1--&gt;&gt;&gt;&gt;&gt;&gt;</a:t>
            </a:r>
            <a:r>
              <a:rPr lang="en-US" sz="2000" b="1" dirty="0">
                <a:solidFill>
                  <a:srgbClr val="FF0000"/>
                </a:solidFill>
              </a:rPr>
              <a:t>Host part: </a:t>
            </a:r>
            <a:r>
              <a:rPr lang="en-US" sz="2000" b="1" dirty="0"/>
              <a:t>10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310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9EAFBE-B493-0370-4E22-6B8B43F31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Default Subnet Mask</a:t>
            </a:r>
            <a:endParaRPr lang="en-US" sz="4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642709-7306-7790-86EA-3562AD415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 </a:t>
            </a:r>
            <a:r>
              <a:rPr lang="en-US" sz="4000" b="1" dirty="0"/>
              <a:t>default </a:t>
            </a:r>
            <a:r>
              <a:rPr lang="en-US" sz="4000" b="1" dirty="0">
                <a:solidFill>
                  <a:srgbClr val="7030A0"/>
                </a:solidFill>
              </a:rPr>
              <a:t>subnet mask</a:t>
            </a:r>
            <a:r>
              <a:rPr lang="en-US" sz="4000" dirty="0">
                <a:solidFill>
                  <a:srgbClr val="7030A0"/>
                </a:solidFill>
              </a:rPr>
              <a:t> </a:t>
            </a:r>
            <a:r>
              <a:rPr lang="en-US" sz="4000" dirty="0"/>
              <a:t>is the </a:t>
            </a:r>
            <a:r>
              <a:rPr lang="en-US" sz="4000" b="1" dirty="0"/>
              <a:t>standard subnet mask assigned to an IP address based on </a:t>
            </a:r>
            <a:r>
              <a:rPr lang="en-US" sz="4000" b="1" dirty="0">
                <a:solidFill>
                  <a:srgbClr val="7030A0"/>
                </a:solidFill>
              </a:rPr>
              <a:t>its class </a:t>
            </a:r>
            <a:r>
              <a:rPr lang="en-US" sz="4000" b="1" dirty="0"/>
              <a:t>(Class A, B, or C)</a:t>
            </a:r>
            <a:r>
              <a:rPr lang="en-US" sz="4000" dirty="0"/>
              <a:t> in </a:t>
            </a:r>
            <a:r>
              <a:rPr lang="en-US" sz="4000" b="1" dirty="0"/>
              <a:t>classful networking</a:t>
            </a:r>
            <a:r>
              <a:rPr lang="en-US" sz="4000" dirty="0"/>
              <a:t>. </a:t>
            </a:r>
          </a:p>
          <a:p>
            <a:pPr marL="0" indent="0">
              <a:buNone/>
            </a:pPr>
            <a:r>
              <a:rPr lang="en-US" sz="4000" dirty="0"/>
              <a:t>It is used to </a:t>
            </a:r>
            <a:r>
              <a:rPr lang="en-US" sz="4000" b="1" dirty="0"/>
              <a:t>separate the network portion from the host portion</a:t>
            </a:r>
            <a:r>
              <a:rPr lang="en-US" sz="4000" dirty="0"/>
              <a:t> of an IP address.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8453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P Address Classes Explained with Examples">
            <a:extLst>
              <a:ext uri="{FF2B5EF4-FFF2-40B4-BE49-F238E27FC236}">
                <a16:creationId xmlns:a16="http://schemas.microsoft.com/office/drawing/2014/main" id="{48D8202B-9B11-E535-4B03-4BAEADA72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46" y="569626"/>
            <a:ext cx="11197652" cy="569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3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3C0EFA5-64F3-2D9F-4C8B-21ED90DB3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Task: Identify the class of IP addresses and the IP address belonging to the same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48719-C721-A94A-E297-AB2FCC031FA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b="1" dirty="0">
                <a:solidFill>
                  <a:srgbClr val="002060"/>
                </a:solidFill>
              </a:rPr>
              <a:t>A----10.1.0.1 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002060"/>
                </a:solidFill>
              </a:rPr>
              <a:t>B----10.25.10.5 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002060"/>
                </a:solidFill>
              </a:rPr>
              <a:t>C----10.100.50.20 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002060"/>
                </a:solidFill>
              </a:rPr>
              <a:t>D----10.200.1.10</a:t>
            </a:r>
          </a:p>
          <a:p>
            <a:endParaRPr lang="en-US" sz="33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D----172.16.1.1 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E----172.20.10.15 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F----172.16.100.5 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G----172.30.50.25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C16CFE-612F-F661-DF9B-89A1119D0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58" y="1600200"/>
            <a:ext cx="5036696" cy="45719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5200" b="1" dirty="0">
                <a:solidFill>
                  <a:srgbClr val="7030A0"/>
                </a:solidFill>
              </a:rPr>
              <a:t>H----192.168.1.1 </a:t>
            </a:r>
          </a:p>
          <a:p>
            <a:pPr marL="0" indent="0">
              <a:buNone/>
            </a:pPr>
            <a:r>
              <a:rPr lang="en-US" sz="5200" b="1" dirty="0">
                <a:solidFill>
                  <a:srgbClr val="7030A0"/>
                </a:solidFill>
              </a:rPr>
              <a:t>I----192.168.10.20 </a:t>
            </a:r>
          </a:p>
          <a:p>
            <a:pPr marL="0" indent="0">
              <a:buNone/>
            </a:pPr>
            <a:r>
              <a:rPr lang="en-US" sz="5200" b="1" dirty="0">
                <a:solidFill>
                  <a:srgbClr val="7030A0"/>
                </a:solidFill>
              </a:rPr>
              <a:t>J----192.168.10.5 </a:t>
            </a:r>
          </a:p>
          <a:p>
            <a:pPr marL="0" indent="0">
              <a:buNone/>
            </a:pPr>
            <a:r>
              <a:rPr lang="en-US" sz="5200" b="1" dirty="0">
                <a:solidFill>
                  <a:srgbClr val="7030A0"/>
                </a:solidFill>
              </a:rPr>
              <a:t>K----192.168.100.25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4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AD67-2742-A709-5483-460663BEB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1A14E-20DB-A88C-3828-50C2CCA76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Number of Networks and Hosts</a:t>
            </a:r>
          </a:p>
          <a:p>
            <a:r>
              <a:rPr lang="en-US" sz="3600" b="1" dirty="0"/>
              <a:t>Class A </a:t>
            </a:r>
            <a:r>
              <a:rPr lang="en-US" sz="3200" dirty="0"/>
              <a:t>IP addresses can support up to 16 million hosts on 127 networks. </a:t>
            </a:r>
          </a:p>
          <a:p>
            <a:r>
              <a:rPr lang="en-US" sz="3200" dirty="0"/>
              <a:t>The number of hosts is calculated as (2^{24} - 2 = 16,777,214), and  </a:t>
            </a:r>
          </a:p>
          <a:p>
            <a:r>
              <a:rPr lang="en-US" sz="3200" dirty="0"/>
              <a:t>The number of networks is calculated as (2^7 - 2 = 126) (excluding the addresses 0.0.0.0 and 127.0.0.0, which are reserved).</a:t>
            </a:r>
          </a:p>
        </p:txBody>
      </p:sp>
    </p:spTree>
    <p:extLst>
      <p:ext uri="{BB962C8B-B14F-4D97-AF65-F5344CB8AC3E}">
        <p14:creationId xmlns:p14="http://schemas.microsoft.com/office/powerpoint/2010/main" val="47200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B6FC5-62DD-2F3F-3BC7-C47E38B40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i="0" dirty="0">
                <a:solidFill>
                  <a:srgbClr val="404040"/>
                </a:solidFill>
                <a:effectLst/>
                <a:latin typeface="Inter"/>
              </a:rPr>
              <a:t>Subnetting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3F00B-A44E-AF72-A94B-A22994FEC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process of dividing a larger network into smaller, more manageable subnetworks (subnets).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l">
              <a:spcBef>
                <a:spcPts val="300"/>
              </a:spcBef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Improves network performance and reduces congestion.</a:t>
            </a:r>
          </a:p>
          <a:p>
            <a:pPr lvl="1" algn="l">
              <a:spcBef>
                <a:spcPts val="300"/>
              </a:spcBef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Enhances security by isolating network segments.</a:t>
            </a:r>
          </a:p>
          <a:p>
            <a:pPr lvl="1" algn="l">
              <a:spcBef>
                <a:spcPts val="300"/>
              </a:spcBef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Efficiently utilizes IP addresses.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20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BE48F-4132-6927-2CDF-D4650608A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1. MAC Address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1C96A-B80F-7081-826E-B943C0AB4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/>
              <a:t>A </a:t>
            </a:r>
            <a:r>
              <a:rPr lang="en-US" sz="4400" b="1" dirty="0"/>
              <a:t>Media Access Control (MAC) address</a:t>
            </a:r>
            <a:r>
              <a:rPr lang="en-US" sz="4400" dirty="0"/>
              <a:t> is a unique identifier assigned to a network interface card (NIC) of a device. </a:t>
            </a:r>
          </a:p>
          <a:p>
            <a:r>
              <a:rPr lang="en-US" sz="4400" dirty="0"/>
              <a:t>It is used for communication within a network segment/ local network (LAN). </a:t>
            </a:r>
          </a:p>
          <a:p>
            <a:r>
              <a:rPr lang="en-US" sz="4400" dirty="0"/>
              <a:t>The MAC address operates at the </a:t>
            </a:r>
            <a:r>
              <a:rPr lang="en-US" sz="4400" b="1" dirty="0"/>
              <a:t>Data Link Layer (Layer 2) of the OSI model</a:t>
            </a:r>
            <a:r>
              <a:rPr lang="en-US" sz="4400" dirty="0"/>
              <a:t>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4697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4BB4D-0E3D-FB6B-8659-468E5C750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CIDR Notation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BDAFE-7BDC-6E58-4EDD-580BEFD22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479" y="1600200"/>
            <a:ext cx="10292621" cy="4572000"/>
          </a:xfrm>
        </p:spPr>
        <p:txBody>
          <a:bodyPr>
            <a:normAutofit fontScale="77500" lnSpcReduction="20000"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CIDR </a:t>
            </a:r>
            <a:r>
              <a:rPr lang="en-US" sz="4800" dirty="0"/>
              <a:t>(</a:t>
            </a:r>
            <a:r>
              <a:rPr lang="en-US" sz="4800" dirty="0">
                <a:solidFill>
                  <a:srgbClr val="FF0000"/>
                </a:solidFill>
              </a:rPr>
              <a:t>Classless Inter-Domain Routing</a:t>
            </a:r>
            <a:r>
              <a:rPr lang="en-US" sz="4800" dirty="0"/>
              <a:t>):-</a:t>
            </a:r>
            <a:r>
              <a:rPr lang="en-US" sz="4800" b="1" dirty="0">
                <a:solidFill>
                  <a:srgbClr val="002060"/>
                </a:solidFill>
              </a:rPr>
              <a:t>Total Number of Network Bits </a:t>
            </a:r>
          </a:p>
          <a:p>
            <a:r>
              <a:rPr lang="en-US" sz="4800" b="1" dirty="0">
                <a:solidFill>
                  <a:srgbClr val="002060"/>
                </a:solidFill>
              </a:rPr>
              <a:t>Default CIDR Value: Class A=/8, Class B=/16, Class C=/24</a:t>
            </a:r>
          </a:p>
          <a:p>
            <a:r>
              <a:rPr lang="en-US" sz="4800" dirty="0"/>
              <a:t>represents subnet masks in a concise format/short form</a:t>
            </a:r>
          </a:p>
          <a:p>
            <a:r>
              <a:rPr lang="en-US" sz="4800" dirty="0"/>
              <a:t>192.168.1.0</a:t>
            </a:r>
            <a:r>
              <a:rPr lang="en-US" sz="4800" dirty="0">
                <a:solidFill>
                  <a:srgbClr val="FF0000"/>
                </a:solidFill>
              </a:rPr>
              <a:t>/24 </a:t>
            </a:r>
            <a:r>
              <a:rPr lang="en-US" sz="4800" dirty="0"/>
              <a:t>→ Subnet mask 255.255.255.0</a:t>
            </a:r>
          </a:p>
          <a:p>
            <a:r>
              <a:rPr lang="en-US" sz="4800" dirty="0"/>
              <a:t>172.0.0.0</a:t>
            </a:r>
            <a:r>
              <a:rPr lang="en-US" sz="4800" dirty="0">
                <a:solidFill>
                  <a:srgbClr val="FF0000"/>
                </a:solidFill>
              </a:rPr>
              <a:t>/16 </a:t>
            </a:r>
            <a:r>
              <a:rPr lang="en-US" sz="4800" dirty="0"/>
              <a:t>→ Subnet mask 255.255.0.0</a:t>
            </a:r>
          </a:p>
        </p:txBody>
      </p:sp>
    </p:spTree>
    <p:extLst>
      <p:ext uri="{BB962C8B-B14F-4D97-AF65-F5344CB8AC3E}">
        <p14:creationId xmlns:p14="http://schemas.microsoft.com/office/powerpoint/2010/main" val="79668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8CC1E-7A49-6396-C706-CD581AAB9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i="0" dirty="0">
                <a:solidFill>
                  <a:srgbClr val="404040"/>
                </a:solidFill>
                <a:effectLst/>
                <a:latin typeface="Inter"/>
              </a:rPr>
              <a:t>Steps to Subnet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297B4-5572-A194-2FCA-04403FCF4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95" y="1469036"/>
            <a:ext cx="11452485" cy="4976733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 Determine the </a:t>
            </a:r>
            <a:r>
              <a:rPr lang="en-US" sz="5400" dirty="0">
                <a:solidFill>
                  <a:srgbClr val="404040"/>
                </a:solidFill>
                <a:latin typeface="Inter"/>
              </a:rPr>
              <a:t>Subnet Mask</a:t>
            </a:r>
            <a:endParaRPr lang="en-US" sz="5400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 Calculate the </a:t>
            </a:r>
            <a:r>
              <a:rPr lang="en-US" sz="5400" dirty="0">
                <a:solidFill>
                  <a:srgbClr val="404040"/>
                </a:solidFill>
                <a:latin typeface="Inter"/>
              </a:rPr>
              <a:t>Number of Networks</a:t>
            </a: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 Identify the IP Address for each network(Block Size).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5400" dirty="0">
                <a:solidFill>
                  <a:srgbClr val="404040"/>
                </a:solidFill>
                <a:latin typeface="Inter"/>
              </a:rPr>
              <a:t> Identify the Number of Hosts</a:t>
            </a: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 in each Network.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5400" dirty="0">
                <a:solidFill>
                  <a:srgbClr val="404040"/>
                </a:solidFill>
                <a:latin typeface="Inter"/>
              </a:rPr>
              <a:t>Locate the Network ID and Broadcast ID</a:t>
            </a: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Assign IP addresses to subnets and hosts.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8206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A2927-A28C-26DB-F77E-A7CF3F1F1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b="1" dirty="0"/>
              <a:t>Subnet Calculation Example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63AB4-F64A-D789-25EF-3CC5E12A3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dirty="0"/>
              <a:t>If given </a:t>
            </a:r>
            <a:r>
              <a:rPr lang="en-US" sz="4800" b="1" dirty="0">
                <a:solidFill>
                  <a:srgbClr val="FF0000"/>
                </a:solidFill>
              </a:rPr>
              <a:t>192.168.1.0/26:</a:t>
            </a:r>
          </a:p>
          <a:p>
            <a:r>
              <a:rPr lang="en-US" sz="4800" dirty="0">
                <a:solidFill>
                  <a:srgbClr val="FF0000"/>
                </a:solidFill>
              </a:rPr>
              <a:t>Subnet Mask: 255.255.255.192</a:t>
            </a:r>
          </a:p>
          <a:p>
            <a:r>
              <a:rPr lang="en-US" sz="4800" dirty="0"/>
              <a:t>Total Subnets: 4 (192.168.1.0, 192.168.1.64, 192.168.1.128, 192.168.1.192)</a:t>
            </a:r>
          </a:p>
          <a:p>
            <a:r>
              <a:rPr lang="en-US" sz="4800" dirty="0"/>
              <a:t>Hosts per Subnet: 62 (each subnet has 2^6 - 2 usable hosts).</a:t>
            </a:r>
          </a:p>
        </p:txBody>
      </p:sp>
    </p:spTree>
    <p:extLst>
      <p:ext uri="{BB962C8B-B14F-4D97-AF65-F5344CB8AC3E}">
        <p14:creationId xmlns:p14="http://schemas.microsoft.com/office/powerpoint/2010/main" val="182242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923608-8C7D-0BCD-B748-CDA125CC97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847359"/>
              </p:ext>
            </p:extLst>
          </p:nvPr>
        </p:nvGraphicFramePr>
        <p:xfrm>
          <a:off x="288991" y="1079940"/>
          <a:ext cx="11763113" cy="2146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561">
                  <a:extLst>
                    <a:ext uri="{9D8B030D-6E8A-4147-A177-3AD203B41FA5}">
                      <a16:colId xmlns:a16="http://schemas.microsoft.com/office/drawing/2014/main" val="374379710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542106516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54462071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548029411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403244727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885397497"/>
                    </a:ext>
                  </a:extLst>
                </a:gridCol>
                <a:gridCol w="403807">
                  <a:extLst>
                    <a:ext uri="{9D8B030D-6E8A-4147-A177-3AD203B41FA5}">
                      <a16:colId xmlns:a16="http://schemas.microsoft.com/office/drawing/2014/main" val="1481894028"/>
                    </a:ext>
                  </a:extLst>
                </a:gridCol>
                <a:gridCol w="348703">
                  <a:extLst>
                    <a:ext uri="{9D8B030D-6E8A-4147-A177-3AD203B41FA5}">
                      <a16:colId xmlns:a16="http://schemas.microsoft.com/office/drawing/2014/main" val="121696926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43490580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988154203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240538361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2366742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41534881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57422166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134680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550877777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34390188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420166468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57117799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52365897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909076689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7205663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5714059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341966936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56338992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793866999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396919226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275796747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3400022170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436079534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582393668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194683230"/>
                    </a:ext>
                  </a:extLst>
                </a:gridCol>
              </a:tblGrid>
              <a:tr h="928548">
                <a:tc gridSpan="8"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Default Subnet Mask</a:t>
                      </a:r>
                    </a:p>
                    <a:p>
                      <a:pPr algn="l"/>
                      <a:endParaRPr lang="en-US" sz="1600" dirty="0"/>
                    </a:p>
                    <a:p>
                      <a:pPr algn="l"/>
                      <a:r>
                        <a:rPr lang="en-US" sz="2400" dirty="0"/>
                        <a:t> 255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255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255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13051"/>
                  </a:ext>
                </a:extLst>
              </a:tr>
              <a:tr h="59522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986903"/>
                  </a:ext>
                </a:extLst>
              </a:tr>
              <a:tr h="48446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3741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AD476B0-69F0-DEB9-C785-55B6FB566F0C}"/>
              </a:ext>
            </a:extLst>
          </p:cNvPr>
          <p:cNvSpPr txBox="1"/>
          <p:nvPr/>
        </p:nvSpPr>
        <p:spPr>
          <a:xfrm>
            <a:off x="1964412" y="-120389"/>
            <a:ext cx="74585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192.168.1.0/26</a:t>
            </a:r>
            <a:endParaRPr lang="en-US" sz="7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963789-CA9C-D4E8-C398-027F4E7CD933}"/>
              </a:ext>
            </a:extLst>
          </p:cNvPr>
          <p:cNvSpPr txBox="1">
            <a:spLocks/>
          </p:cNvSpPr>
          <p:nvPr/>
        </p:nvSpPr>
        <p:spPr>
          <a:xfrm>
            <a:off x="666427" y="3429000"/>
            <a:ext cx="11158780" cy="31217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8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Subnet Mask: 255.255.255.192</a:t>
            </a:r>
          </a:p>
        </p:txBody>
      </p:sp>
    </p:spTree>
    <p:extLst>
      <p:ext uri="{BB962C8B-B14F-4D97-AF65-F5344CB8AC3E}">
        <p14:creationId xmlns:p14="http://schemas.microsoft.com/office/powerpoint/2010/main" val="372362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E8CB7-ABE7-5A6D-4215-68FA25478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How to find the number of networks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34F3B-37FB-E251-9ABF-72D254CBD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2^</a:t>
            </a:r>
            <a:r>
              <a:rPr kumimoji="0" lang="en-US" sz="72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Where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total Number of </a:t>
            </a:r>
            <a:r>
              <a:rPr kumimoji="0" lang="en-US" sz="72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bits 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borrowed</a:t>
            </a:r>
            <a:r>
              <a:rPr lang="en-US" sz="72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subnet bits borrowed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kumimoji="0" lang="en-US" sz="88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2^2= 4 Networks </a:t>
            </a:r>
            <a:r>
              <a:rPr kumimoji="0" lang="en-US" sz="72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(You can create 4 Networks)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7149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5151B-88AF-5D46-011B-270055C09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How to find the number of IP Addresses on each network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6ABBC-69D9-591B-45AE-D5D5D06B0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600200"/>
            <a:ext cx="10467507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= 2^</a:t>
            </a:r>
            <a:r>
              <a:rPr lang="en-US" sz="6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6000" baseline="30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 Where</a:t>
            </a:r>
            <a:r>
              <a:rPr lang="en-US" sz="6000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6000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total Number of remaining </a:t>
            </a:r>
            <a:r>
              <a:rPr lang="en-US" sz="44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</a:t>
            </a:r>
            <a:r>
              <a:rPr lang="en-US" sz="40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bits]</a:t>
            </a:r>
          </a:p>
          <a:p>
            <a:pPr marL="0" indent="0">
              <a:buNone/>
            </a:pPr>
            <a:endParaRPr lang="en-US" sz="4000" baseline="30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=2^6=64</a:t>
            </a:r>
            <a:r>
              <a:rPr lang="en-US" sz="6600" b="1" baseline="30000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On each Network you will have 64 IP Addresses)</a:t>
            </a:r>
          </a:p>
          <a:p>
            <a:pPr marL="0" indent="0">
              <a:buNone/>
            </a:pPr>
            <a:r>
              <a:rPr lang="en-US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Size=2^6=64</a:t>
            </a:r>
            <a:endParaRPr lang="en-US" sz="6600" baseline="30000" dirty="0">
              <a:solidFill>
                <a:schemeClr val="tx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3FC-A8DD-144E-79D0-8C77836EA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HOW TO FIND THE NUMBER OF HOSTS IN EACH NETWORK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A66D0-F563-E405-C15E-FF75DAD89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676400"/>
            <a:ext cx="10692359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= 2</a:t>
            </a:r>
            <a:r>
              <a:rPr lang="en-US" sz="48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4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-2  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 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 Number of </a:t>
            </a:r>
            <a:r>
              <a:rPr lang="en-US" sz="4000" baseline="30000" dirty="0">
                <a:solidFill>
                  <a:srgbClr val="51484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remaining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514843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bits]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30000" noProof="0" dirty="0">
              <a:ln>
                <a:noFill/>
              </a:ln>
              <a:solidFill>
                <a:srgbClr val="514843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66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=2^6-2 =62 </a:t>
            </a:r>
            <a:r>
              <a:rPr kumimoji="0" lang="en-US" sz="54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lang="en-US" sz="5400" b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54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kumimoji="0" lang="en-US" sz="54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will have 62 Host IP Addresses on Each Network)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54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total number of IP Address you can assign to  devices/host on a Network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54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 by 2-Because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54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 IP- Reserved for the Network ID,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54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Last IP– Reserved for the Broadcast ID</a:t>
            </a:r>
            <a:endParaRPr kumimoji="0" lang="en-US" sz="54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3088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795BC38-445C-64DE-C42D-789B52780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153939"/>
              </p:ext>
            </p:extLst>
          </p:nvPr>
        </p:nvGraphicFramePr>
        <p:xfrm>
          <a:off x="692046" y="1247265"/>
          <a:ext cx="10807907" cy="4152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8517">
                  <a:extLst>
                    <a:ext uri="{9D8B030D-6E8A-4147-A177-3AD203B41FA5}">
                      <a16:colId xmlns:a16="http://schemas.microsoft.com/office/drawing/2014/main" val="2846397105"/>
                    </a:ext>
                  </a:extLst>
                </a:gridCol>
                <a:gridCol w="4982978">
                  <a:extLst>
                    <a:ext uri="{9D8B030D-6E8A-4147-A177-3AD203B41FA5}">
                      <a16:colId xmlns:a16="http://schemas.microsoft.com/office/drawing/2014/main" val="1134189564"/>
                    </a:ext>
                  </a:extLst>
                </a:gridCol>
                <a:gridCol w="2766412">
                  <a:extLst>
                    <a:ext uri="{9D8B030D-6E8A-4147-A177-3AD203B41FA5}">
                      <a16:colId xmlns:a16="http://schemas.microsoft.com/office/drawing/2014/main" val="1795555829"/>
                    </a:ext>
                  </a:extLst>
                </a:gridCol>
              </a:tblGrid>
              <a:tr h="830427">
                <a:tc>
                  <a:txBody>
                    <a:bodyPr/>
                    <a:lstStyle/>
                    <a:p>
                      <a:r>
                        <a:rPr lang="en-US" sz="3200" dirty="0"/>
                        <a:t>Network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Usable Host 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Broadcast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718496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b="1" dirty="0"/>
                        <a:t>1.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192.168.1.1 - 192.168.1.62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192.168.1.63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091181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/>
                        <a:t>2.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192.168.1.64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192.168.1.65 - 192.168.1.126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192.168.1.127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45181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/>
                        <a:t>3.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192.168.1.128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192.168.1.129 - 192.168.1.190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192.168.1.191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797777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/>
                        <a:t>4.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192.168.1.192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192.168.1.193- 192.168.1.254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192.168.1.255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624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87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49A26-6841-C3FF-7418-90A5AFECE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Subnetting Class-B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7FEE0-AE35-EA1B-8EE4-B5059DBAE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910" y="1782762"/>
            <a:ext cx="10232661" cy="4999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rgbClr val="FF0000"/>
                </a:solidFill>
              </a:rPr>
              <a:t>172.16.64.0/18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Find Subnet Mask?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Find the number of Networks.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Find the Number of IP Addresses on each Network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Find the Block Size.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Find the Number of Usable Hosts in each Network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Network ID and 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/>
              <a:t>Broadcast ID?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3430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C6D16-CC37-98AA-55D6-E26E617DC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90AB1FE-F213-3351-034F-41CCB84FDF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810327"/>
              </p:ext>
            </p:extLst>
          </p:nvPr>
        </p:nvGraphicFramePr>
        <p:xfrm>
          <a:off x="288991" y="1079940"/>
          <a:ext cx="11763113" cy="2146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561">
                  <a:extLst>
                    <a:ext uri="{9D8B030D-6E8A-4147-A177-3AD203B41FA5}">
                      <a16:colId xmlns:a16="http://schemas.microsoft.com/office/drawing/2014/main" val="374379710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542106516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54462071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548029411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403244727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885397497"/>
                    </a:ext>
                  </a:extLst>
                </a:gridCol>
                <a:gridCol w="403807">
                  <a:extLst>
                    <a:ext uri="{9D8B030D-6E8A-4147-A177-3AD203B41FA5}">
                      <a16:colId xmlns:a16="http://schemas.microsoft.com/office/drawing/2014/main" val="1481894028"/>
                    </a:ext>
                  </a:extLst>
                </a:gridCol>
                <a:gridCol w="348703">
                  <a:extLst>
                    <a:ext uri="{9D8B030D-6E8A-4147-A177-3AD203B41FA5}">
                      <a16:colId xmlns:a16="http://schemas.microsoft.com/office/drawing/2014/main" val="121696926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43490580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988154203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240538361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2366742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41534881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57422166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134680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550877777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34390188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420166468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57117799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52365897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909076689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7205663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5714059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341966936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56338992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793866999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396919226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275796747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3400022170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436079534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582393668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194683230"/>
                    </a:ext>
                  </a:extLst>
                </a:gridCol>
              </a:tblGrid>
              <a:tr h="928548">
                <a:tc gridSpan="8"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Default Subnet Mask</a:t>
                      </a:r>
                    </a:p>
                    <a:p>
                      <a:pPr algn="l"/>
                      <a:endParaRPr lang="en-US" sz="1600" dirty="0"/>
                    </a:p>
                    <a:p>
                      <a:pPr algn="l"/>
                      <a:r>
                        <a:rPr lang="en-US" sz="2400" dirty="0"/>
                        <a:t> 255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255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13051"/>
                  </a:ext>
                </a:extLst>
              </a:tr>
              <a:tr h="59522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986903"/>
                  </a:ext>
                </a:extLst>
              </a:tr>
              <a:tr h="48446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3741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784077-0467-3985-2E73-B87843CA2CBA}"/>
              </a:ext>
            </a:extLst>
          </p:cNvPr>
          <p:cNvSpPr txBox="1"/>
          <p:nvPr/>
        </p:nvSpPr>
        <p:spPr>
          <a:xfrm>
            <a:off x="1964412" y="-120389"/>
            <a:ext cx="74585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172.16.64.0/18</a:t>
            </a:r>
            <a:endParaRPr lang="en-US" sz="7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FBB03F-E97A-0966-8573-6CB26692F632}"/>
              </a:ext>
            </a:extLst>
          </p:cNvPr>
          <p:cNvSpPr txBox="1">
            <a:spLocks/>
          </p:cNvSpPr>
          <p:nvPr/>
        </p:nvSpPr>
        <p:spPr>
          <a:xfrm>
            <a:off x="666427" y="3429000"/>
            <a:ext cx="11158780" cy="31217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Subnet Mask: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255.255.192.0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Networks: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IP on each Network=2^h=2^14=16,384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Size: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=(256-192)=64 OR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Value of Last borrowed subnet bit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(2^6)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Hosts: (2^h -2)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=(2^14)-2 =16,382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300"/>
              </a:spcBef>
              <a:buNone/>
            </a:pPr>
            <a:endParaRPr lang="en-US" sz="7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5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919A-6FEE-3044-B1E5-5DDDE0027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b="1" dirty="0"/>
              <a:t>Structure of a MAC Address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24D33-5C02-37A2-D9EF-F6C6AC6B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48-bit address, Typically represented as six groups of two hexadecimal digits, separated by colons or hyphens (e.g., 00:1A:2B:3C:4D:5E or 00-1A-2B-3C-4D-5E)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Composition: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24 bits (first 3 octets) represent the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Organizationally Unique Identifier (OUI) assigned by IEEE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manufacturer.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24 bits (last 3 octets) are uniquely assigned by 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 assigned by the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manufacturer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represent the 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device identifier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9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ACC59-EE2F-DAA6-9345-56F983E46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0FEAD53-A92C-BCC4-02CB-4EC7D6C61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283370"/>
              </p:ext>
            </p:extLst>
          </p:nvPr>
        </p:nvGraphicFramePr>
        <p:xfrm>
          <a:off x="692046" y="1247265"/>
          <a:ext cx="10807907" cy="4152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8517">
                  <a:extLst>
                    <a:ext uri="{9D8B030D-6E8A-4147-A177-3AD203B41FA5}">
                      <a16:colId xmlns:a16="http://schemas.microsoft.com/office/drawing/2014/main" val="2846397105"/>
                    </a:ext>
                  </a:extLst>
                </a:gridCol>
                <a:gridCol w="4982978">
                  <a:extLst>
                    <a:ext uri="{9D8B030D-6E8A-4147-A177-3AD203B41FA5}">
                      <a16:colId xmlns:a16="http://schemas.microsoft.com/office/drawing/2014/main" val="1134189564"/>
                    </a:ext>
                  </a:extLst>
                </a:gridCol>
                <a:gridCol w="2766412">
                  <a:extLst>
                    <a:ext uri="{9D8B030D-6E8A-4147-A177-3AD203B41FA5}">
                      <a16:colId xmlns:a16="http://schemas.microsoft.com/office/drawing/2014/main" val="1795555829"/>
                    </a:ext>
                  </a:extLst>
                </a:gridCol>
              </a:tblGrid>
              <a:tr h="830427">
                <a:tc>
                  <a:txBody>
                    <a:bodyPr/>
                    <a:lstStyle/>
                    <a:p>
                      <a:r>
                        <a:rPr lang="en-US" sz="3200" dirty="0"/>
                        <a:t>Network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Usable Host 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Broadcast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718496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1. 172.16.0.0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172.16.0.1 - 172.16.63.254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172.16.63.255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091181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2.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172.16.64.0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172.16.64.1 - 172.16.127.254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172.16.127.255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45181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3.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172.16.128.0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172.16.128.1 - 172.16.191.254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172.16.191.255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797777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4.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172.16.192.0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172.16.192.1 - 172.16.255.254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172.16.255.255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62473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5686959-E889-0F91-59CA-74B8F9EAA63D}"/>
              </a:ext>
            </a:extLst>
          </p:cNvPr>
          <p:cNvSpPr txBox="1"/>
          <p:nvPr/>
        </p:nvSpPr>
        <p:spPr>
          <a:xfrm>
            <a:off x="692046" y="5780782"/>
            <a:ext cx="1100028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N/B: Block Size is added to the octet with the last subnet bit</a:t>
            </a:r>
          </a:p>
        </p:txBody>
      </p:sp>
    </p:spTree>
    <p:extLst>
      <p:ext uri="{BB962C8B-B14F-4D97-AF65-F5344CB8AC3E}">
        <p14:creationId xmlns:p14="http://schemas.microsoft.com/office/powerpoint/2010/main" val="4660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91F8-931B-23BB-095E-40F032439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/>
              <a:t>Class B Subnetting -Activity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D8879-C823-2E69-10C6-CB6DADFAF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54046"/>
            <a:ext cx="9982200" cy="471815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20300" b="1" dirty="0">
                <a:solidFill>
                  <a:srgbClr val="FF0000"/>
                </a:solidFill>
              </a:rPr>
              <a:t>172.168.10.0/28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9800" dirty="0"/>
              <a:t>Find Subnet Mask?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9800" dirty="0"/>
              <a:t>Find the number of Networks.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9800" dirty="0"/>
              <a:t>Find the Number of IP Addresses on each Network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9800" dirty="0"/>
              <a:t>Find the Block Size.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9800" dirty="0"/>
              <a:t>Find the 1</a:t>
            </a:r>
            <a:r>
              <a:rPr lang="en-US" sz="9800" baseline="30000" dirty="0"/>
              <a:t>st</a:t>
            </a:r>
            <a:r>
              <a:rPr lang="en-US" sz="9800" dirty="0"/>
              <a:t> , 2</a:t>
            </a:r>
            <a:r>
              <a:rPr lang="en-US" sz="9800" baseline="30000" dirty="0"/>
              <a:t>nd</a:t>
            </a:r>
            <a:r>
              <a:rPr lang="en-US" sz="9800" dirty="0"/>
              <a:t> , 3</a:t>
            </a:r>
            <a:r>
              <a:rPr lang="en-US" sz="9800" baseline="30000" dirty="0"/>
              <a:t>rd</a:t>
            </a:r>
            <a:r>
              <a:rPr lang="en-US" sz="9800" dirty="0"/>
              <a:t> ,4</a:t>
            </a:r>
            <a:r>
              <a:rPr lang="en-US" sz="9800" baseline="30000" dirty="0"/>
              <a:t>th</a:t>
            </a:r>
            <a:r>
              <a:rPr lang="en-US" sz="9800" dirty="0"/>
              <a:t> and Last Network ID, Broadcast ID and Usable Hosts  IP Address range in each Network.</a:t>
            </a:r>
            <a:endParaRPr lang="en-US" sz="9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8905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78F5B-6F96-D709-C702-30A1059BF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Subnetting Class-A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FC5A4-39B6-3D47-3DF8-B07A40C79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9300" b="1" dirty="0">
                <a:solidFill>
                  <a:srgbClr val="FF0000"/>
                </a:solidFill>
              </a:rPr>
              <a:t>10.0.0.0/10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Subnet Mask?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number of Networks.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Number of IP Addresses on each Network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Block Size.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Number of Usable Hosts in each Network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Network ID and 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Broadcast ID?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8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54254-8DB5-3A91-74E3-CB73E3040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B696F6-7C61-6AC8-B1CD-427727F1A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616447"/>
              </p:ext>
            </p:extLst>
          </p:nvPr>
        </p:nvGraphicFramePr>
        <p:xfrm>
          <a:off x="288991" y="1079940"/>
          <a:ext cx="11763113" cy="2146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561">
                  <a:extLst>
                    <a:ext uri="{9D8B030D-6E8A-4147-A177-3AD203B41FA5}">
                      <a16:colId xmlns:a16="http://schemas.microsoft.com/office/drawing/2014/main" val="374379710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542106516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54462071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548029411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403244727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885397497"/>
                    </a:ext>
                  </a:extLst>
                </a:gridCol>
                <a:gridCol w="403807">
                  <a:extLst>
                    <a:ext uri="{9D8B030D-6E8A-4147-A177-3AD203B41FA5}">
                      <a16:colId xmlns:a16="http://schemas.microsoft.com/office/drawing/2014/main" val="1481894028"/>
                    </a:ext>
                  </a:extLst>
                </a:gridCol>
                <a:gridCol w="348703">
                  <a:extLst>
                    <a:ext uri="{9D8B030D-6E8A-4147-A177-3AD203B41FA5}">
                      <a16:colId xmlns:a16="http://schemas.microsoft.com/office/drawing/2014/main" val="121696926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43490580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988154203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240538361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2366742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41534881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57422166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134680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550877777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343901880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420166468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571177998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52365897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909076689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3772056634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257140595"/>
                    </a:ext>
                  </a:extLst>
                </a:gridCol>
                <a:gridCol w="339626">
                  <a:extLst>
                    <a:ext uri="{9D8B030D-6E8A-4147-A177-3AD203B41FA5}">
                      <a16:colId xmlns:a16="http://schemas.microsoft.com/office/drawing/2014/main" val="1341966936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56338992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793866999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396919226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275796747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3400022170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436079534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2582393668"/>
                    </a:ext>
                  </a:extLst>
                </a:gridCol>
                <a:gridCol w="438487">
                  <a:extLst>
                    <a:ext uri="{9D8B030D-6E8A-4147-A177-3AD203B41FA5}">
                      <a16:colId xmlns:a16="http://schemas.microsoft.com/office/drawing/2014/main" val="194683230"/>
                    </a:ext>
                  </a:extLst>
                </a:gridCol>
              </a:tblGrid>
              <a:tr h="928548">
                <a:tc gridSpan="8"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Default Subnet Mask</a:t>
                      </a:r>
                    </a:p>
                    <a:p>
                      <a:pPr algn="l"/>
                      <a:endParaRPr lang="en-US" sz="1600" dirty="0"/>
                    </a:p>
                    <a:p>
                      <a:pPr algn="l"/>
                      <a:r>
                        <a:rPr lang="en-US" sz="2400" dirty="0"/>
                        <a:t> 255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13051"/>
                  </a:ext>
                </a:extLst>
              </a:tr>
              <a:tr h="59522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986903"/>
                  </a:ext>
                </a:extLst>
              </a:tr>
              <a:tr h="48446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37411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5CA8143-8552-56D2-9723-E0F21D4E0CF1}"/>
              </a:ext>
            </a:extLst>
          </p:cNvPr>
          <p:cNvSpPr txBox="1"/>
          <p:nvPr/>
        </p:nvSpPr>
        <p:spPr>
          <a:xfrm>
            <a:off x="1964412" y="-120389"/>
            <a:ext cx="74585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7200" b="1" dirty="0">
                <a:solidFill>
                  <a:srgbClr val="FF0000"/>
                </a:solidFill>
              </a:rPr>
              <a:t>10.0.0.0/10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1487AE7-6912-1044-BA92-22A6CC6435CD}"/>
              </a:ext>
            </a:extLst>
          </p:cNvPr>
          <p:cNvSpPr txBox="1">
            <a:spLocks/>
          </p:cNvSpPr>
          <p:nvPr/>
        </p:nvSpPr>
        <p:spPr>
          <a:xfrm>
            <a:off x="666427" y="3429000"/>
            <a:ext cx="11158780" cy="31217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Subnet Mask: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255.192.0.0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Networks: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2^n =(2^2)=4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IP on each Network=2^h=4,194,304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Size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=(256-192)=64 OR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Value of Last borrowed subnet bit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(2^6)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Hosts: (2^h -2)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=(2^22)-2 =4,194,302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spcBef>
                <a:spcPts val="300"/>
              </a:spcBef>
              <a:buNone/>
            </a:pPr>
            <a:endParaRPr lang="en-US" sz="7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7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FA6E3-2148-0A25-8928-53F3EC834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8AA302E-A907-5ADB-6AD1-A838BB510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400852"/>
              </p:ext>
            </p:extLst>
          </p:nvPr>
        </p:nvGraphicFramePr>
        <p:xfrm>
          <a:off x="692046" y="1247265"/>
          <a:ext cx="10807907" cy="4152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8517">
                  <a:extLst>
                    <a:ext uri="{9D8B030D-6E8A-4147-A177-3AD203B41FA5}">
                      <a16:colId xmlns:a16="http://schemas.microsoft.com/office/drawing/2014/main" val="2846397105"/>
                    </a:ext>
                  </a:extLst>
                </a:gridCol>
                <a:gridCol w="4982978">
                  <a:extLst>
                    <a:ext uri="{9D8B030D-6E8A-4147-A177-3AD203B41FA5}">
                      <a16:colId xmlns:a16="http://schemas.microsoft.com/office/drawing/2014/main" val="1134189564"/>
                    </a:ext>
                  </a:extLst>
                </a:gridCol>
                <a:gridCol w="2766412">
                  <a:extLst>
                    <a:ext uri="{9D8B030D-6E8A-4147-A177-3AD203B41FA5}">
                      <a16:colId xmlns:a16="http://schemas.microsoft.com/office/drawing/2014/main" val="1795555829"/>
                    </a:ext>
                  </a:extLst>
                </a:gridCol>
              </a:tblGrid>
              <a:tr h="830427">
                <a:tc>
                  <a:txBody>
                    <a:bodyPr/>
                    <a:lstStyle/>
                    <a:p>
                      <a:r>
                        <a:rPr lang="en-US" sz="3200" dirty="0"/>
                        <a:t>Network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Usable Host 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Broadcast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718496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1. 10.0.0.0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10.0.0.1 - 10.63.255.254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10.63.255.255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091181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2.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10.64.0.0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10.64.0.1 - 10.127.255.254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10.127.255.255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45181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3.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10.128.0.0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10.128.0.1 - 10.191.255.254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10.191.255.255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797777"/>
                  </a:ext>
                </a:extLst>
              </a:tr>
              <a:tr h="830427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2060"/>
                          </a:solidFill>
                        </a:rPr>
                        <a:t>4. 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10.192.0.0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10.192.0.1 - 10.255.255.254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10.255.255.255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62473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FD2414C-00AA-46E8-CAF1-94C5E6415CB9}"/>
              </a:ext>
            </a:extLst>
          </p:cNvPr>
          <p:cNvSpPr txBox="1"/>
          <p:nvPr/>
        </p:nvSpPr>
        <p:spPr>
          <a:xfrm>
            <a:off x="692046" y="5780782"/>
            <a:ext cx="1100028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N/B: Block Size is added to the octet with the last subnet bit</a:t>
            </a:r>
          </a:p>
        </p:txBody>
      </p:sp>
    </p:spTree>
    <p:extLst>
      <p:ext uri="{BB962C8B-B14F-4D97-AF65-F5344CB8AC3E}">
        <p14:creationId xmlns:p14="http://schemas.microsoft.com/office/powerpoint/2010/main" val="53643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76D2C-21D5-95AF-BDA1-3E0CBAB77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Class A-Activity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013B0-C30A-242E-721C-F6833C464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8500" b="1" dirty="0">
                <a:solidFill>
                  <a:srgbClr val="FF0000"/>
                </a:solidFill>
              </a:rPr>
              <a:t>a) 10.0.0.0/18</a:t>
            </a:r>
          </a:p>
          <a:p>
            <a:pPr marL="0" indent="0">
              <a:buNone/>
            </a:pPr>
            <a:r>
              <a:rPr lang="en-US" sz="8500" b="1" dirty="0">
                <a:solidFill>
                  <a:srgbClr val="FF0000"/>
                </a:solidFill>
              </a:rPr>
              <a:t>b) 10.0.0.0/30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Subnet Mask?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number of Networks.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Number of IP Addresses on each Network(Block Size).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4800" dirty="0"/>
              <a:t>Find the 1</a:t>
            </a:r>
            <a:r>
              <a:rPr lang="en-US" sz="4800" baseline="30000" dirty="0"/>
              <a:t>st</a:t>
            </a:r>
            <a:r>
              <a:rPr lang="en-US" sz="4800" dirty="0"/>
              <a:t> , 2</a:t>
            </a:r>
            <a:r>
              <a:rPr lang="en-US" sz="4800" baseline="30000" dirty="0"/>
              <a:t>nd</a:t>
            </a:r>
            <a:r>
              <a:rPr lang="en-US" sz="4800" dirty="0"/>
              <a:t> , 3</a:t>
            </a:r>
            <a:r>
              <a:rPr lang="en-US" sz="4800" baseline="30000" dirty="0"/>
              <a:t>rd</a:t>
            </a:r>
            <a:r>
              <a:rPr lang="en-US" sz="4800" dirty="0"/>
              <a:t> ,4</a:t>
            </a:r>
            <a:r>
              <a:rPr lang="en-US" sz="4800" baseline="30000" dirty="0"/>
              <a:t>th</a:t>
            </a:r>
            <a:r>
              <a:rPr lang="en-US" sz="4800" dirty="0"/>
              <a:t> and 10th Network ID, Broadcast ID and Usable Hosts  IP Address range in each Network</a:t>
            </a:r>
            <a:endParaRPr lang="en-US" sz="4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38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948029" y="2049088"/>
            <a:ext cx="8491132" cy="2481419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dirty="0"/>
              <a:t>Variable Length Subnet Masking (VLSM)</a:t>
            </a:r>
            <a:endParaRPr lang="en-US" sz="9600" b="1" cap="none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697537" y="4169548"/>
            <a:ext cx="5734050" cy="955565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Subnetting Continued</a:t>
            </a:r>
          </a:p>
          <a:p>
            <a:pPr algn="ctr"/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18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757303-AEAA-DAD9-8527-28D0439A2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Introduction to VLSM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69F7CA-B5BF-9949-8A2C-6DDBE5405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tx2"/>
                </a:solidFill>
              </a:rPr>
              <a:t>Variable Length Subnet Masking (VLSM) is subnetting technique that allows different subnet masks to be used within the same network. </a:t>
            </a:r>
          </a:p>
          <a:p>
            <a:r>
              <a:rPr lang="en-US" sz="4400" dirty="0">
                <a:solidFill>
                  <a:schemeClr val="tx2"/>
                </a:solidFill>
              </a:rPr>
              <a:t>This optimizes IP address allocation by assigning subnet sizes based on the actual number of required hosts.</a:t>
            </a:r>
          </a:p>
        </p:txBody>
      </p:sp>
    </p:spTree>
    <p:extLst>
      <p:ext uri="{BB962C8B-B14F-4D97-AF65-F5344CB8AC3E}">
        <p14:creationId xmlns:p14="http://schemas.microsoft.com/office/powerpoint/2010/main" val="102030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E762-32A8-9F9E-2301-24099ED1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Why Use VLSM?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C8619-F826-B373-F539-AA4574D61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2"/>
                </a:solidFill>
              </a:rPr>
              <a:t>Efficient IP address utilization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2"/>
                </a:solidFill>
              </a:rPr>
              <a:t>Flexibility in subnet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2"/>
                </a:solidFill>
              </a:rPr>
              <a:t>Reduces IP address wastage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2"/>
                </a:solidFill>
              </a:rPr>
              <a:t>Allows hierarchical network structuring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2"/>
                </a:solidFill>
              </a:rPr>
              <a:t>Supports diverse network requirements</a:t>
            </a:r>
          </a:p>
        </p:txBody>
      </p:sp>
    </p:spTree>
    <p:extLst>
      <p:ext uri="{BB962C8B-B14F-4D97-AF65-F5344CB8AC3E}">
        <p14:creationId xmlns:p14="http://schemas.microsoft.com/office/powerpoint/2010/main" val="348178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FC55B-59BF-802D-5112-6E2A04450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How VLSM Works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10745-3057-93BB-A2F2-02FDC8A15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VLSM allows a network to be divided into subnets of varying sizes by using different subnet masks. </a:t>
            </a:r>
          </a:p>
          <a:p>
            <a:r>
              <a:rPr lang="en-US" sz="4800" dirty="0">
                <a:solidFill>
                  <a:schemeClr val="tx2"/>
                </a:solidFill>
              </a:rPr>
              <a:t>Unlike traditional subnetting, which uses a fixed-size subnet mask, VLSM provides more control over IP allocation. </a:t>
            </a:r>
          </a:p>
        </p:txBody>
      </p:sp>
    </p:spTree>
    <p:extLst>
      <p:ext uri="{BB962C8B-B14F-4D97-AF65-F5344CB8AC3E}">
        <p14:creationId xmlns:p14="http://schemas.microsoft.com/office/powerpoint/2010/main" val="23727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249DD-09A9-FE87-74A9-4B1F5126C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Functions of MAC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117A0-D85E-65ED-1082-C4AB121FD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400" b="1" dirty="0">
                <a:solidFill>
                  <a:srgbClr val="FF0000"/>
                </a:solidFill>
              </a:rPr>
              <a:t>Device Identification: </a:t>
            </a:r>
            <a:r>
              <a:rPr lang="en-US" sz="4400" dirty="0"/>
              <a:t>Ensures every networked device has a unique address.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>
                <a:solidFill>
                  <a:srgbClr val="FF0000"/>
                </a:solidFill>
              </a:rPr>
              <a:t>Local Communication: </a:t>
            </a:r>
            <a:r>
              <a:rPr lang="en-US" sz="4400" dirty="0"/>
              <a:t>Used for communication within the same LAN segment.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>
                <a:solidFill>
                  <a:srgbClr val="FF0000"/>
                </a:solidFill>
              </a:rPr>
              <a:t>Security: </a:t>
            </a:r>
            <a:r>
              <a:rPr lang="en-US" sz="4400" dirty="0"/>
              <a:t>Can be used in MAC filtering to control network access.</a:t>
            </a:r>
          </a:p>
        </p:txBody>
      </p:sp>
    </p:spTree>
    <p:extLst>
      <p:ext uri="{BB962C8B-B14F-4D97-AF65-F5344CB8AC3E}">
        <p14:creationId xmlns:p14="http://schemas.microsoft.com/office/powerpoint/2010/main" val="340840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9D86E3-6482-C7DA-42A9-71FF8B3A3C6C}"/>
              </a:ext>
            </a:extLst>
          </p:cNvPr>
          <p:cNvGraphicFramePr>
            <a:graphicFrameLocks noGrp="1"/>
          </p:cNvGraphicFramePr>
          <p:nvPr/>
        </p:nvGraphicFramePr>
        <p:xfrm>
          <a:off x="539645" y="989350"/>
          <a:ext cx="10912839" cy="5796742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437259">
                  <a:extLst>
                    <a:ext uri="{9D8B030D-6E8A-4147-A177-3AD203B41FA5}">
                      <a16:colId xmlns:a16="http://schemas.microsoft.com/office/drawing/2014/main" val="2534064034"/>
                    </a:ext>
                  </a:extLst>
                </a:gridCol>
                <a:gridCol w="3737790">
                  <a:extLst>
                    <a:ext uri="{9D8B030D-6E8A-4147-A177-3AD203B41FA5}">
                      <a16:colId xmlns:a16="http://schemas.microsoft.com/office/drawing/2014/main" val="1556822207"/>
                    </a:ext>
                  </a:extLst>
                </a:gridCol>
                <a:gridCol w="3737790">
                  <a:extLst>
                    <a:ext uri="{9D8B030D-6E8A-4147-A177-3AD203B41FA5}">
                      <a16:colId xmlns:a16="http://schemas.microsoft.com/office/drawing/2014/main" val="2288283053"/>
                    </a:ext>
                  </a:extLst>
                </a:gridCol>
              </a:tblGrid>
              <a:tr h="1508396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2"/>
                          </a:solidFill>
                        </a:rPr>
                        <a:t>Feature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2"/>
                          </a:solidFill>
                        </a:rPr>
                        <a:t>Fixed Length Subnet Mask (FLSM)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b-NO" sz="3200" b="1" dirty="0">
                          <a:solidFill>
                            <a:schemeClr val="tx2"/>
                          </a:solidFill>
                        </a:rPr>
                        <a:t>Variable Length Subnet Mask (VLSM)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7070802"/>
                  </a:ext>
                </a:extLst>
              </a:tr>
              <a:tr h="1508396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2"/>
                          </a:solidFill>
                        </a:rPr>
                        <a:t>Subnet 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All subnets are equal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2"/>
                          </a:solidFill>
                        </a:rPr>
                        <a:t>Different subnets have different sizes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3174221"/>
                  </a:ext>
                </a:extLst>
              </a:tr>
              <a:tr h="1035174"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Address Wastage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2"/>
                          </a:solidFill>
                        </a:rPr>
                        <a:t>Low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8469438"/>
                  </a:ext>
                </a:extLst>
              </a:tr>
              <a:tr h="826304"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Flexibility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2"/>
                          </a:solidFill>
                        </a:rPr>
                        <a:t>High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6476207"/>
                  </a:ext>
                </a:extLst>
              </a:tr>
              <a:tr h="826304"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IP Efficiency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>
                          <a:solidFill>
                            <a:schemeClr val="tx2"/>
                          </a:solidFill>
                        </a:rPr>
                        <a:t>Poor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2"/>
                          </a:solidFill>
                        </a:rPr>
                        <a:t>Optimized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582497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47EF37E-CFBD-7381-4ECB-D739174B2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467" y="164075"/>
            <a:ext cx="94436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Differences Between FLSM and VLSM</a:t>
            </a:r>
          </a:p>
        </p:txBody>
      </p:sp>
    </p:spTree>
    <p:extLst>
      <p:ext uri="{BB962C8B-B14F-4D97-AF65-F5344CB8AC3E}">
        <p14:creationId xmlns:p14="http://schemas.microsoft.com/office/powerpoint/2010/main" val="341590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35359-1C48-1B22-52E6-CB81CF631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Benefits of VLSM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AD482-8D59-FB3B-3064-8A88C53E8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800" dirty="0"/>
              <a:t>Optimizes IP address allocation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/>
              <a:t>Supports efficient routing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/>
              <a:t>Reduces unnecessary IP wastage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/>
              <a:t>Helps in hierarchical subnetting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/>
              <a:t>Enhances scalability</a:t>
            </a:r>
          </a:p>
        </p:txBody>
      </p:sp>
    </p:spTree>
    <p:extLst>
      <p:ext uri="{BB962C8B-B14F-4D97-AF65-F5344CB8AC3E}">
        <p14:creationId xmlns:p14="http://schemas.microsoft.com/office/powerpoint/2010/main" val="14453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58694-BC82-DB13-4676-14F635A7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i="0" dirty="0">
                <a:solidFill>
                  <a:srgbClr val="404040"/>
                </a:solidFill>
                <a:effectLst/>
                <a:latin typeface="Inter"/>
              </a:rPr>
              <a:t> Applications of VLSM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31995-D0D7-B59C-2717-EAE31087B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Enterprise networks with multiple departments.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Internet Service Providers (ISPs) allocating addresses to customers.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Data centers with varying server requirements.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Inter"/>
              </a:rPr>
              <a:t>WAN and LAN designs.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5030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F847B-EE17-0651-31DE-F0F207C90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VLSM Subnetting Process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71602-1946-B3ED-D537-3CF8C9540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600200"/>
            <a:ext cx="1094994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Step 1: Identify Network Requirements</a:t>
            </a:r>
          </a:p>
          <a:p>
            <a:r>
              <a:rPr lang="en-US" sz="2400" dirty="0"/>
              <a:t>Determine the number of subnets and hosts required per subnet. Prioritize larger subnets first.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Step 2: Assign Subnet Masks</a:t>
            </a:r>
          </a:p>
          <a:p>
            <a:r>
              <a:rPr lang="en-US" sz="2400" dirty="0"/>
              <a:t>Use appropriate subnet masks for each subnet based on the required number of hosts.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Step 3: Allocate IP Ranges</a:t>
            </a:r>
          </a:p>
          <a:p>
            <a:r>
              <a:rPr lang="en-US" sz="2400" dirty="0"/>
              <a:t>Assign IP address ranges based on the subnet mask chosen for each segment.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Step 4: Validate Addressing Scheme</a:t>
            </a:r>
          </a:p>
          <a:p>
            <a:r>
              <a:rPr lang="en-US" sz="2400" dirty="0"/>
              <a:t>Ensure there are no overlaps and that the network can route traffic correctly.</a:t>
            </a:r>
          </a:p>
        </p:txBody>
      </p:sp>
    </p:spTree>
    <p:extLst>
      <p:ext uri="{BB962C8B-B14F-4D97-AF65-F5344CB8AC3E}">
        <p14:creationId xmlns:p14="http://schemas.microsoft.com/office/powerpoint/2010/main" val="64185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D982B-5404-21C4-ED84-C26061CD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Example of VLSM Subnetting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7F439-7D26-2DEE-697E-563E400FB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69036"/>
            <a:ext cx="9982200" cy="5126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A company has been assigned the network </a:t>
            </a:r>
            <a:r>
              <a:rPr lang="en-US" sz="4000" b="1" dirty="0">
                <a:solidFill>
                  <a:srgbClr val="FF0000"/>
                </a:solidFill>
              </a:rPr>
              <a:t>192.168.1.0/24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  <a:r>
              <a:rPr lang="en-US" sz="4000" dirty="0"/>
              <a:t> It needs the following subnets: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Head Office:</a:t>
            </a:r>
            <a:r>
              <a:rPr lang="en-US" sz="4000" dirty="0"/>
              <a:t> 50 hosts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Branch Office 1:</a:t>
            </a:r>
            <a:r>
              <a:rPr lang="en-US" sz="4000" dirty="0"/>
              <a:t> 25 hosts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Branch Office 2:</a:t>
            </a:r>
            <a:r>
              <a:rPr lang="en-US" sz="4000" dirty="0"/>
              <a:t> 10 hosts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/>
              <a:t>Point-to-Point Link:</a:t>
            </a:r>
            <a:r>
              <a:rPr lang="en-US" sz="4000" dirty="0"/>
              <a:t> 2 hosts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5532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F81D-7C7E-88E3-5139-77BA4C496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Step 1: </a:t>
            </a:r>
            <a:r>
              <a:rPr lang="en-US" sz="4800" b="1" dirty="0"/>
              <a:t>Start with the Largest Subnet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A6880-852D-85D1-2847-7E5E0696C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6000" b="1" dirty="0"/>
              <a:t>Head Office:</a:t>
            </a:r>
            <a:r>
              <a:rPr lang="en-US" sz="6000" dirty="0"/>
              <a:t> Requires </a:t>
            </a:r>
            <a:r>
              <a:rPr lang="en-US" sz="6000" b="1" dirty="0"/>
              <a:t>50 hosts</a:t>
            </a:r>
            <a:endParaRPr lang="en-US" sz="6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800" dirty="0"/>
              <a:t>Use </a:t>
            </a:r>
            <a:r>
              <a:rPr lang="en-US" sz="4800" b="1" dirty="0"/>
              <a:t>/26 subnet</a:t>
            </a:r>
            <a:r>
              <a:rPr lang="en-US" sz="4800" dirty="0"/>
              <a:t> (supports 62 hosts)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800" dirty="0"/>
              <a:t>Subnet: </a:t>
            </a:r>
            <a:r>
              <a:rPr lang="en-US" sz="4800" b="1" dirty="0"/>
              <a:t>192.168.1.0/26</a:t>
            </a:r>
            <a:r>
              <a:rPr lang="en-US" sz="4800" dirty="0"/>
              <a:t> (Range: 192.168.1.1 - 192.168.1.62)</a:t>
            </a:r>
          </a:p>
        </p:txBody>
      </p:sp>
    </p:spTree>
    <p:extLst>
      <p:ext uri="{BB962C8B-B14F-4D97-AF65-F5344CB8AC3E}">
        <p14:creationId xmlns:p14="http://schemas.microsoft.com/office/powerpoint/2010/main" val="294966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F1D92-CF76-7389-8A10-8AE0515E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Step 2: </a:t>
            </a:r>
            <a:r>
              <a:rPr lang="en-US" sz="4800" b="1" dirty="0"/>
              <a:t>Assign the Next Largest Subnet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42722-ECC6-35A6-31C9-73379213C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b="1" dirty="0"/>
              <a:t>Branch Office 1:</a:t>
            </a:r>
            <a:r>
              <a:rPr lang="en-US" sz="5400" dirty="0"/>
              <a:t> Requires </a:t>
            </a:r>
            <a:r>
              <a:rPr lang="en-US" sz="5400" b="1" dirty="0"/>
              <a:t>25 hosts</a:t>
            </a:r>
            <a:endParaRPr lang="en-US" sz="5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dirty="0"/>
              <a:t>Use </a:t>
            </a:r>
            <a:r>
              <a:rPr lang="en-US" sz="4400" b="1" dirty="0"/>
              <a:t>/27 subnet</a:t>
            </a:r>
            <a:r>
              <a:rPr lang="en-US" sz="4400" dirty="0"/>
              <a:t> (supports 30 hosts)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dirty="0"/>
              <a:t>Subnet: </a:t>
            </a:r>
            <a:r>
              <a:rPr lang="en-US" sz="4400" b="1" dirty="0"/>
              <a:t>192.168.1.64/27</a:t>
            </a:r>
            <a:r>
              <a:rPr lang="en-US" sz="4400" dirty="0"/>
              <a:t> (Range: 192.168.1.65 - 192.168.1.94)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3488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C601B-D2F2-7492-46EC-9B1697393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Step 3: </a:t>
            </a:r>
            <a:r>
              <a:rPr lang="en-US" sz="4400" b="1" dirty="0"/>
              <a:t>Assign the Next Smallest Subnet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3670F-10F6-90B4-26C6-265D3E0BE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6000" b="1" dirty="0"/>
              <a:t>Branch Office 2:</a:t>
            </a:r>
            <a:r>
              <a:rPr lang="en-US" sz="6000" dirty="0"/>
              <a:t> Requires </a:t>
            </a:r>
            <a:r>
              <a:rPr lang="en-US" sz="6000" b="1" dirty="0"/>
              <a:t>10 hosts</a:t>
            </a:r>
            <a:endParaRPr lang="en-US" sz="6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800" dirty="0"/>
              <a:t>Use </a:t>
            </a:r>
            <a:r>
              <a:rPr lang="en-US" sz="4800" b="1" dirty="0"/>
              <a:t>/28 subnet</a:t>
            </a:r>
            <a:r>
              <a:rPr lang="en-US" sz="4800" dirty="0"/>
              <a:t> (supports 14 hosts)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800" dirty="0"/>
              <a:t>Subnet: </a:t>
            </a:r>
            <a:r>
              <a:rPr lang="en-US" sz="4800" b="1" dirty="0"/>
              <a:t>192.168.1.96/28</a:t>
            </a:r>
            <a:r>
              <a:rPr lang="en-US" sz="4800" dirty="0"/>
              <a:t> (Range: 192.168.1.97 - 192.168.1.110)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03142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6765C-469A-9036-00B3-35A3225E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Step 4: </a:t>
            </a:r>
            <a:r>
              <a:rPr lang="en-US" sz="5400" b="1" dirty="0"/>
              <a:t>Assign the Smallest Subnet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23E7A-876E-84CC-E2D9-AF86A1B3C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b="1" dirty="0"/>
              <a:t>Point-to-Point Link:</a:t>
            </a:r>
            <a:r>
              <a:rPr lang="en-US" sz="5400" dirty="0"/>
              <a:t> Requires </a:t>
            </a:r>
            <a:r>
              <a:rPr lang="en-US" sz="5400" b="1" dirty="0"/>
              <a:t>2 hosts</a:t>
            </a:r>
            <a:endParaRPr lang="en-US" sz="5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dirty="0"/>
              <a:t>Use </a:t>
            </a:r>
            <a:r>
              <a:rPr lang="en-US" sz="4400" b="1" dirty="0"/>
              <a:t>/30 subnet</a:t>
            </a:r>
            <a:r>
              <a:rPr lang="en-US" sz="4400" dirty="0"/>
              <a:t> (supports 2 hosts)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dirty="0"/>
              <a:t>Subnet: </a:t>
            </a:r>
            <a:r>
              <a:rPr lang="en-US" sz="4400" b="1" dirty="0"/>
              <a:t>192.168.1.112/30</a:t>
            </a:r>
            <a:r>
              <a:rPr lang="en-US" sz="4400" dirty="0"/>
              <a:t> (Range: 192.168.1.113 - 192.168.1.114)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352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827A9-7634-EBFA-5EA5-29415BBF0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Step 5: </a:t>
            </a:r>
            <a:r>
              <a:rPr lang="en-US" sz="6000" b="1" dirty="0"/>
              <a:t>Remaining IP Addresses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DEBC5-9B4C-09CB-F0C9-12AC09B63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After allocation, we still have available IP addresses for future use.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5605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DEEA8-59D9-5997-4BEE-E3DB1755B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i="0" dirty="0">
                <a:solidFill>
                  <a:srgbClr val="404040"/>
                </a:solidFill>
                <a:effectLst/>
                <a:latin typeface="Inter"/>
              </a:rPr>
              <a:t>Characteristics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C1E34-8564-41D0-0564-9E22E749E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Uniqueness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Each MAC address is globally unique, assigned by the manufacturer.</a:t>
            </a:r>
          </a:p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Hardware-Based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Tied to the physical hardware of the device.</a:t>
            </a:r>
          </a:p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Non-Routable</a:t>
            </a:r>
            <a:r>
              <a:rPr lang="en-US" sz="4800" b="0" i="0" dirty="0">
                <a:solidFill>
                  <a:srgbClr val="404040"/>
                </a:solidFill>
                <a:effectLst/>
                <a:latin typeface="Inter"/>
              </a:rPr>
              <a:t>: MAC addresses are only used within a local network and cannot be routed across different networks.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5832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9810D-1861-2DA2-5F85-AB3C7A26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Practice Questions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79886-97D7-733D-8F0B-CAFF75F24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13164"/>
            <a:ext cx="9982200" cy="4759036"/>
          </a:xfrm>
        </p:spPr>
        <p:txBody>
          <a:bodyPr>
            <a:normAutofit fontScale="85000" lnSpcReduction="10000"/>
          </a:bodyPr>
          <a:lstStyle/>
          <a:p>
            <a:pPr>
              <a:buFont typeface="+mj-lt"/>
              <a:buAutoNum type="arabicPeriod"/>
            </a:pPr>
            <a:r>
              <a:rPr lang="en-US" sz="4700" dirty="0">
                <a:latin typeface="Arial" panose="020B0604020202020204" pitchFamily="34" charset="0"/>
                <a:cs typeface="Arial" panose="020B0604020202020204" pitchFamily="34" charset="0"/>
              </a:rPr>
              <a:t>Given </a:t>
            </a:r>
            <a:r>
              <a:rPr lang="en-US" sz="4700" b="1" dirty="0">
                <a:latin typeface="Arial" panose="020B0604020202020204" pitchFamily="34" charset="0"/>
                <a:cs typeface="Arial" panose="020B0604020202020204" pitchFamily="34" charset="0"/>
              </a:rPr>
              <a:t>192.168.10.0/24</a:t>
            </a:r>
            <a:r>
              <a:rPr lang="en-US" sz="4700" dirty="0">
                <a:latin typeface="Arial" panose="020B0604020202020204" pitchFamily="34" charset="0"/>
                <a:cs typeface="Arial" panose="020B0604020202020204" pitchFamily="34" charset="0"/>
              </a:rPr>
              <a:t>, design subnets for </a:t>
            </a:r>
            <a:r>
              <a:rPr lang="en-US" sz="4700" b="1" dirty="0">
                <a:latin typeface="Arial" panose="020B0604020202020204" pitchFamily="34" charset="0"/>
                <a:cs typeface="Arial" panose="020B0604020202020204" pitchFamily="34" charset="0"/>
              </a:rPr>
              <a:t>100, 50, 20, and 5 </a:t>
            </a:r>
            <a:r>
              <a:rPr lang="en-US" sz="4700" dirty="0">
                <a:latin typeface="Arial" panose="020B0604020202020204" pitchFamily="34" charset="0"/>
                <a:cs typeface="Arial" panose="020B0604020202020204" pitchFamily="34" charset="0"/>
              </a:rPr>
              <a:t>hosts using VLSM.</a:t>
            </a:r>
          </a:p>
          <a:p>
            <a:pPr>
              <a:buFont typeface="+mj-lt"/>
              <a:buAutoNum type="arabicPeriod"/>
            </a:pPr>
            <a:r>
              <a:rPr lang="en-US" sz="4700" dirty="0">
                <a:latin typeface="Arial" panose="020B0604020202020204" pitchFamily="34" charset="0"/>
                <a:cs typeface="Arial" panose="020B0604020202020204" pitchFamily="34" charset="0"/>
              </a:rPr>
              <a:t>What is the next available subnet after </a:t>
            </a:r>
            <a:r>
              <a:rPr lang="en-US" sz="4700" b="1" dirty="0">
                <a:latin typeface="Arial" panose="020B0604020202020204" pitchFamily="34" charset="0"/>
                <a:cs typeface="Arial" panose="020B0604020202020204" pitchFamily="34" charset="0"/>
              </a:rPr>
              <a:t>172.16.1.0/28</a:t>
            </a:r>
            <a:r>
              <a:rPr lang="en-US" sz="47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en-US" sz="4700" dirty="0">
                <a:latin typeface="Arial" panose="020B0604020202020204" pitchFamily="34" charset="0"/>
                <a:cs typeface="Arial" panose="020B0604020202020204" pitchFamily="34" charset="0"/>
              </a:rPr>
              <a:t>Calculate the subnet mask for a subnet needing at least 200 hosts.</a:t>
            </a:r>
          </a:p>
          <a:p>
            <a:pPr>
              <a:buFont typeface="+mj-lt"/>
              <a:buAutoNum type="arabicPeriod"/>
            </a:pPr>
            <a:r>
              <a:rPr lang="en-US" sz="47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Calculate the subnet mask for a subnet requiring 120 hosts.</a:t>
            </a:r>
          </a:p>
          <a:p>
            <a:pPr>
              <a:buFont typeface="+mj-lt"/>
              <a:buAutoNum type="arabicPeriod"/>
            </a:pPr>
            <a:endParaRPr lang="en-US" sz="48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9237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4CA7E-CD6E-0116-BBAD-7505AE12C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dirty="0"/>
              <a:t>ACTIVITY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ECC0B-F792-6F5E-9592-63168F78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87" y="1600200"/>
            <a:ext cx="10457513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been employed as a network Administrator at a coffee Shop, and your Supervisor provided you with the Network ID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192.168.4.0/25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create two (2) separate Networks one for the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and one for the Storage Room.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required to list each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IDs,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Subnet Mask,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Usable Host IDs and 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Broadcast IDs</a:t>
            </a:r>
          </a:p>
        </p:txBody>
      </p:sp>
    </p:spTree>
    <p:extLst>
      <p:ext uri="{BB962C8B-B14F-4D97-AF65-F5344CB8AC3E}">
        <p14:creationId xmlns:p14="http://schemas.microsoft.com/office/powerpoint/2010/main" val="264378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5475-F8B2-82E8-4E6A-8E982F352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ACTIVITY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58F4D-84AD-B1C3-611A-BBE05E203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6000" dirty="0"/>
              <a:t>Design and implement the above network using Cisco Packet Tracer.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9560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59F862-ACEB-D959-C7D1-39D943CD4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Subnetting Video Tutorial Link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8C6674-94EA-66C6-E03B-0868417F7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00200"/>
            <a:ext cx="11947160" cy="4530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1. </a:t>
            </a:r>
            <a:r>
              <a:rPr lang="en-US" sz="3600" u="sng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https://youtu.be/q7wNcYliJ1Q</a:t>
            </a:r>
            <a:endParaRPr lang="en-US" sz="3600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B0F0"/>
                </a:solidFill>
              </a:rPr>
              <a:t>2. </a:t>
            </a:r>
            <a:r>
              <a:rPr lang="en-US" sz="3600" b="1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https://youtu.be/rJUt2K6K_tA?si=lidupXCjVi-wLSu3</a:t>
            </a:r>
            <a:endParaRPr lang="en-US" sz="3600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3. </a:t>
            </a:r>
            <a:r>
              <a:rPr lang="en-US" sz="36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https://youtu.be/wwouydtPfJI?si=zXno0AIzrlHvQPeQ</a:t>
            </a:r>
            <a:endParaRPr lang="en-US" sz="3600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64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288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D82DF-3EC0-B922-5985-41D1EE1C6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MAC Address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AD907-0A98-BBFC-0524-26FBF7E09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Unicast MAC Address: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 assigned to a specific NIC.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Multicast MAC Address: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sending data to multiple devices.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Broadcast MAC Address: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FF:FF:FF:FF:FF:FF, used to send data to all devices in a network.</a:t>
            </a:r>
          </a:p>
        </p:txBody>
      </p:sp>
    </p:spTree>
    <p:extLst>
      <p:ext uri="{BB962C8B-B14F-4D97-AF65-F5344CB8AC3E}">
        <p14:creationId xmlns:p14="http://schemas.microsoft.com/office/powerpoint/2010/main" val="140811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9BB6F-7571-69FB-BF49-253A2689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2. IP Addressing, Classes, and Subnetting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45E96-4CD4-1F54-E2E6-594375D61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3500" b="1" i="0" dirty="0">
                <a:solidFill>
                  <a:srgbClr val="FF0000"/>
                </a:solidFill>
                <a:effectLst/>
                <a:latin typeface="Inter"/>
              </a:rPr>
              <a:t>IP Address (Internet Protocol Address)</a:t>
            </a:r>
            <a:endParaRPr lang="en-US" sz="3500" b="0" i="0" dirty="0">
              <a:solidFill>
                <a:srgbClr val="FF0000"/>
              </a:solidFill>
              <a:effectLst/>
              <a:latin typeface="Inter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sz="2800" dirty="0"/>
              <a:t>An </a:t>
            </a:r>
            <a:r>
              <a:rPr lang="en-US" sz="2800" b="1" dirty="0"/>
              <a:t>IP address</a:t>
            </a:r>
            <a:r>
              <a:rPr lang="en-US" sz="2800" dirty="0"/>
              <a:t> (</a:t>
            </a:r>
            <a:r>
              <a:rPr lang="en-US" sz="2800" b="1" dirty="0"/>
              <a:t>Internet Protocol address</a:t>
            </a:r>
            <a:r>
              <a:rPr lang="en-US" sz="2800" dirty="0"/>
              <a:t>) is a unique numerical identifier assigned to each device connected to a computer network that uses the Internet Protocol for communication.</a:t>
            </a:r>
          </a:p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Purpose:</a:t>
            </a:r>
          </a:p>
          <a:p>
            <a:r>
              <a:rPr lang="en-US" sz="2800" b="1" dirty="0"/>
              <a:t>Identification of the host or network interface</a:t>
            </a:r>
            <a:r>
              <a:rPr lang="en-US" sz="2800" dirty="0"/>
              <a:t> – It uniquely identifies a device on a network.</a:t>
            </a:r>
          </a:p>
          <a:p>
            <a:r>
              <a:rPr lang="en-US" sz="2800" b="1" dirty="0"/>
              <a:t>Location addressing</a:t>
            </a:r>
            <a:r>
              <a:rPr lang="en-US" sz="2800" dirty="0"/>
              <a:t> – It provides the device’s location in the network, enabling data to be routed between devices.</a:t>
            </a:r>
          </a:p>
          <a:p>
            <a:pPr algn="l">
              <a:spcBef>
                <a:spcPts val="300"/>
              </a:spcBef>
              <a:buFont typeface="Wingdings" panose="05000000000000000000" pitchFamily="2" charset="2"/>
              <a:buChar char="q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694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AD7D0-3F69-40EC-838F-9497D03D9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118E-B2D1-4D1A-B376-A3BF6F80C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i="0" dirty="0">
                <a:solidFill>
                  <a:srgbClr val="404040"/>
                </a:solidFill>
                <a:effectLst/>
                <a:latin typeface="Inter"/>
              </a:rPr>
              <a:t>IP Address Assignment Methods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4A962-95E8-D004-D038-953DE3FB9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IP addresses can be assigned using different methods depending on the network type and management requirements.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1610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1732</TotalTime>
  <Words>3148</Words>
  <Application>Microsoft Office PowerPoint</Application>
  <PresentationFormat>Widescreen</PresentationFormat>
  <Paragraphs>629</Paragraphs>
  <Slides>64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2" baseType="lpstr">
      <vt:lpstr>Arial</vt:lpstr>
      <vt:lpstr>Euphemia</vt:lpstr>
      <vt:lpstr>Inter</vt:lpstr>
      <vt:lpstr>KaTeX_Main</vt:lpstr>
      <vt:lpstr>Plantagenet Cherokee</vt:lpstr>
      <vt:lpstr>Times New Roman</vt:lpstr>
      <vt:lpstr>Wingdings</vt:lpstr>
      <vt:lpstr>Academic Literature 16x9</vt:lpstr>
      <vt:lpstr>Addressing in Networks</vt:lpstr>
      <vt:lpstr>PowerPoint Presentation</vt:lpstr>
      <vt:lpstr>1. MAC Address</vt:lpstr>
      <vt:lpstr>Structure of a MAC Address</vt:lpstr>
      <vt:lpstr>Functions of MAC Address</vt:lpstr>
      <vt:lpstr>Characteristics</vt:lpstr>
      <vt:lpstr>MAC Address Types</vt:lpstr>
      <vt:lpstr>2. IP Addressing, Classes, and Subnetting</vt:lpstr>
      <vt:lpstr>IP Address Assignment Methods</vt:lpstr>
      <vt:lpstr>1. Static IP Addressing:</vt:lpstr>
      <vt:lpstr>2. Dynamic IP Addressing (DHCP)</vt:lpstr>
      <vt:lpstr>DHCP (Dynamic Host Configuration Protocol):</vt:lpstr>
      <vt:lpstr>3. APIPA (Automatic Private IP Addressing)</vt:lpstr>
      <vt:lpstr>4. Link-Local Addressing (IPv6)</vt:lpstr>
      <vt:lpstr>IP Versions</vt:lpstr>
      <vt:lpstr>IP Address Classes (IPv4)</vt:lpstr>
      <vt:lpstr>PowerPoint Presentation</vt:lpstr>
      <vt:lpstr>PowerPoint Presentation</vt:lpstr>
      <vt:lpstr>PowerPoint Presentation</vt:lpstr>
      <vt:lpstr>Reserved IP Addresses:</vt:lpstr>
      <vt:lpstr>PowerPoint Presentation</vt:lpstr>
      <vt:lpstr>PowerPoint Presentation</vt:lpstr>
      <vt:lpstr>PowerPoint Presentation</vt:lpstr>
      <vt:lpstr>Subnet Mask</vt:lpstr>
      <vt:lpstr>Default Subnet Mask</vt:lpstr>
      <vt:lpstr>PowerPoint Presentation</vt:lpstr>
      <vt:lpstr>Task: Identify the class of IP addresses and the IP address belonging to the same network</vt:lpstr>
      <vt:lpstr>PowerPoint Presentation</vt:lpstr>
      <vt:lpstr>Subnetting</vt:lpstr>
      <vt:lpstr>CIDR Notation</vt:lpstr>
      <vt:lpstr>Steps to Subnet</vt:lpstr>
      <vt:lpstr>Subnet Calculation Example</vt:lpstr>
      <vt:lpstr>PowerPoint Presentation</vt:lpstr>
      <vt:lpstr>2. How to find the number of networks</vt:lpstr>
      <vt:lpstr>3. How to find the number of IP Addresses on each network</vt:lpstr>
      <vt:lpstr>4. HOW TO FIND THE NUMBER OF HOSTS IN EACH NETWORK</vt:lpstr>
      <vt:lpstr>PowerPoint Presentation</vt:lpstr>
      <vt:lpstr>Subnetting Class-B</vt:lpstr>
      <vt:lpstr>PowerPoint Presentation</vt:lpstr>
      <vt:lpstr>PowerPoint Presentation</vt:lpstr>
      <vt:lpstr>Class B Subnetting -Activity</vt:lpstr>
      <vt:lpstr>Subnetting Class-A </vt:lpstr>
      <vt:lpstr>PowerPoint Presentation</vt:lpstr>
      <vt:lpstr>PowerPoint Presentation</vt:lpstr>
      <vt:lpstr>Class A-Activity</vt:lpstr>
      <vt:lpstr>Variable Length Subnet Masking (VLSM)</vt:lpstr>
      <vt:lpstr>Introduction to VLSM</vt:lpstr>
      <vt:lpstr>Why Use VLSM?</vt:lpstr>
      <vt:lpstr>How VLSM Works</vt:lpstr>
      <vt:lpstr>PowerPoint Presentation</vt:lpstr>
      <vt:lpstr>Benefits of VLSM</vt:lpstr>
      <vt:lpstr> Applications of VLSM</vt:lpstr>
      <vt:lpstr>VLSM Subnetting Process</vt:lpstr>
      <vt:lpstr>Example of VLSM Subnetting</vt:lpstr>
      <vt:lpstr>Step 1: Start with the Largest Subnet</vt:lpstr>
      <vt:lpstr>Step 2: Assign the Next Largest Subnet</vt:lpstr>
      <vt:lpstr>Step 3: Assign the Next Smallest Subnet</vt:lpstr>
      <vt:lpstr>Step 4: Assign the Smallest Subnet</vt:lpstr>
      <vt:lpstr>Step 5: Remaining IP Addresses</vt:lpstr>
      <vt:lpstr>Practice Questions</vt:lpstr>
      <vt:lpstr>ACTIVITY 1</vt:lpstr>
      <vt:lpstr>ACTIVITY 2</vt:lpstr>
      <vt:lpstr>Subnetting Video Tutorial Link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301</cp:revision>
  <dcterms:created xsi:type="dcterms:W3CDTF">2024-07-25T05:51:55Z</dcterms:created>
  <dcterms:modified xsi:type="dcterms:W3CDTF">2026-03-25T10:12:45Z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