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69" r:id="rId1"/>
  </p:sldMasterIdLst>
  <p:notesMasterIdLst>
    <p:notesMasterId r:id="rId57"/>
  </p:notesMasterIdLst>
  <p:handoutMasterIdLst>
    <p:handoutMasterId r:id="rId58"/>
  </p:handoutMasterIdLst>
  <p:sldIdLst>
    <p:sldId id="411" r:id="rId2"/>
    <p:sldId id="265" r:id="rId3"/>
    <p:sldId id="266" r:id="rId4"/>
    <p:sldId id="360" r:id="rId5"/>
    <p:sldId id="361" r:id="rId6"/>
    <p:sldId id="364" r:id="rId7"/>
    <p:sldId id="371" r:id="rId8"/>
    <p:sldId id="363" r:id="rId9"/>
    <p:sldId id="280" r:id="rId10"/>
    <p:sldId id="267" r:id="rId11"/>
    <p:sldId id="270" r:id="rId12"/>
    <p:sldId id="357" r:id="rId13"/>
    <p:sldId id="358" r:id="rId14"/>
    <p:sldId id="359" r:id="rId15"/>
    <p:sldId id="276" r:id="rId16"/>
    <p:sldId id="277" r:id="rId17"/>
    <p:sldId id="279" r:id="rId18"/>
    <p:sldId id="278" r:id="rId19"/>
    <p:sldId id="281" r:id="rId20"/>
    <p:sldId id="282" r:id="rId21"/>
    <p:sldId id="275" r:id="rId22"/>
    <p:sldId id="274" r:id="rId23"/>
    <p:sldId id="283" r:id="rId24"/>
    <p:sldId id="366" r:id="rId25"/>
    <p:sldId id="367" r:id="rId26"/>
    <p:sldId id="409" r:id="rId27"/>
    <p:sldId id="368" r:id="rId28"/>
    <p:sldId id="404" r:id="rId29"/>
    <p:sldId id="405" r:id="rId30"/>
    <p:sldId id="369" r:id="rId31"/>
    <p:sldId id="406" r:id="rId32"/>
    <p:sldId id="407" r:id="rId33"/>
    <p:sldId id="408" r:id="rId34"/>
    <p:sldId id="410" r:id="rId35"/>
    <p:sldId id="372" r:id="rId36"/>
    <p:sldId id="365" r:id="rId37"/>
    <p:sldId id="401" r:id="rId38"/>
    <p:sldId id="373" r:id="rId39"/>
    <p:sldId id="381" r:id="rId40"/>
    <p:sldId id="382" r:id="rId41"/>
    <p:sldId id="374" r:id="rId42"/>
    <p:sldId id="379" r:id="rId43"/>
    <p:sldId id="378" r:id="rId44"/>
    <p:sldId id="380" r:id="rId45"/>
    <p:sldId id="377" r:id="rId46"/>
    <p:sldId id="383" r:id="rId47"/>
    <p:sldId id="376" r:id="rId48"/>
    <p:sldId id="375" r:id="rId49"/>
    <p:sldId id="386" r:id="rId50"/>
    <p:sldId id="397" r:id="rId51"/>
    <p:sldId id="402" r:id="rId52"/>
    <p:sldId id="403" r:id="rId53"/>
    <p:sldId id="398" r:id="rId54"/>
    <p:sldId id="399" r:id="rId55"/>
    <p:sldId id="370" r:id="rId56"/>
  </p:sldIdLst>
  <p:sldSz cx="9144000" cy="6858000" type="screen4x3"/>
  <p:notesSz cx="7010400" cy="9296400"/>
  <p:defaultTextStyle>
    <a:defPPr>
      <a:defRPr lang="en-US"/>
    </a:defPPr>
    <a:lvl1pPr algn="l" rtl="0" eaLnBrk="0" fontAlgn="base" hangingPunct="0">
      <a:spcBef>
        <a:spcPct val="0"/>
      </a:spcBef>
      <a:spcAft>
        <a:spcPct val="0"/>
      </a:spcAft>
      <a:defRPr sz="2400" kern="1200">
        <a:solidFill>
          <a:schemeClr val="tx1"/>
        </a:solidFill>
        <a:latin typeface="Tahoma" pitchFamily="34" charset="0"/>
        <a:ea typeface="+mn-ea"/>
        <a:cs typeface="+mn-cs"/>
      </a:defRPr>
    </a:lvl1pPr>
    <a:lvl2pPr marL="457200" algn="l" rtl="0" eaLnBrk="0" fontAlgn="base" hangingPunct="0">
      <a:spcBef>
        <a:spcPct val="0"/>
      </a:spcBef>
      <a:spcAft>
        <a:spcPct val="0"/>
      </a:spcAft>
      <a:defRPr sz="2400" kern="1200">
        <a:solidFill>
          <a:schemeClr val="tx1"/>
        </a:solidFill>
        <a:latin typeface="Tahoma" pitchFamily="34" charset="0"/>
        <a:ea typeface="+mn-ea"/>
        <a:cs typeface="+mn-cs"/>
      </a:defRPr>
    </a:lvl2pPr>
    <a:lvl3pPr marL="914400" algn="l" rtl="0" eaLnBrk="0" fontAlgn="base" hangingPunct="0">
      <a:spcBef>
        <a:spcPct val="0"/>
      </a:spcBef>
      <a:spcAft>
        <a:spcPct val="0"/>
      </a:spcAft>
      <a:defRPr sz="2400"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FF"/>
    <a:srgbClr val="FFFF99"/>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2787"/>
    <p:restoredTop sz="95798" autoAdjust="0"/>
  </p:normalViewPr>
  <p:slideViewPr>
    <p:cSldViewPr>
      <p:cViewPr varScale="1">
        <p:scale>
          <a:sx n="63" d="100"/>
          <a:sy n="63" d="100"/>
        </p:scale>
        <p:origin x="-252"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610" y="-8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slide" Target="slides/slide25.xml" /><Relationship Id="rId39" Type="http://schemas.openxmlformats.org/officeDocument/2006/relationships/slide" Target="slides/slide38.xml" /><Relationship Id="rId21" Type="http://schemas.openxmlformats.org/officeDocument/2006/relationships/slide" Target="slides/slide20.xml" /><Relationship Id="rId34" Type="http://schemas.openxmlformats.org/officeDocument/2006/relationships/slide" Target="slides/slide33.xml" /><Relationship Id="rId42" Type="http://schemas.openxmlformats.org/officeDocument/2006/relationships/slide" Target="slides/slide41.xml" /><Relationship Id="rId47" Type="http://schemas.openxmlformats.org/officeDocument/2006/relationships/slide" Target="slides/slide46.xml" /><Relationship Id="rId50" Type="http://schemas.openxmlformats.org/officeDocument/2006/relationships/slide" Target="slides/slide49.xml" /><Relationship Id="rId55" Type="http://schemas.openxmlformats.org/officeDocument/2006/relationships/slide" Target="slides/slide54.xml" /><Relationship Id="rId7" Type="http://schemas.openxmlformats.org/officeDocument/2006/relationships/slide" Target="slides/slide6.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29" Type="http://schemas.openxmlformats.org/officeDocument/2006/relationships/slide" Target="slides/slide28.xml" /><Relationship Id="rId41" Type="http://schemas.openxmlformats.org/officeDocument/2006/relationships/slide" Target="slides/slide40.xml" /><Relationship Id="rId54" Type="http://schemas.openxmlformats.org/officeDocument/2006/relationships/slide" Target="slides/slide53.xml" /><Relationship Id="rId62" Type="http://schemas.openxmlformats.org/officeDocument/2006/relationships/tableStyles" Target="tableStyle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slide" Target="slides/slide23.xml" /><Relationship Id="rId32" Type="http://schemas.openxmlformats.org/officeDocument/2006/relationships/slide" Target="slides/slide31.xml" /><Relationship Id="rId37" Type="http://schemas.openxmlformats.org/officeDocument/2006/relationships/slide" Target="slides/slide36.xml" /><Relationship Id="rId40" Type="http://schemas.openxmlformats.org/officeDocument/2006/relationships/slide" Target="slides/slide39.xml" /><Relationship Id="rId45" Type="http://schemas.openxmlformats.org/officeDocument/2006/relationships/slide" Target="slides/slide44.xml" /><Relationship Id="rId53" Type="http://schemas.openxmlformats.org/officeDocument/2006/relationships/slide" Target="slides/slide52.xml" /><Relationship Id="rId58" Type="http://schemas.openxmlformats.org/officeDocument/2006/relationships/handoutMaster" Target="handoutMasters/handoutMaster1.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slide" Target="slides/slide27.xml" /><Relationship Id="rId36" Type="http://schemas.openxmlformats.org/officeDocument/2006/relationships/slide" Target="slides/slide35.xml" /><Relationship Id="rId49" Type="http://schemas.openxmlformats.org/officeDocument/2006/relationships/slide" Target="slides/slide48.xml" /><Relationship Id="rId57" Type="http://schemas.openxmlformats.org/officeDocument/2006/relationships/notesMaster" Target="notesMasters/notesMaster1.xml" /><Relationship Id="rId61" Type="http://schemas.openxmlformats.org/officeDocument/2006/relationships/theme" Target="theme/theme1.xml" /><Relationship Id="rId10" Type="http://schemas.openxmlformats.org/officeDocument/2006/relationships/slide" Target="slides/slide9.xml" /><Relationship Id="rId19" Type="http://schemas.openxmlformats.org/officeDocument/2006/relationships/slide" Target="slides/slide18.xml" /><Relationship Id="rId31" Type="http://schemas.openxmlformats.org/officeDocument/2006/relationships/slide" Target="slides/slide30.xml" /><Relationship Id="rId44" Type="http://schemas.openxmlformats.org/officeDocument/2006/relationships/slide" Target="slides/slide43.xml" /><Relationship Id="rId52" Type="http://schemas.openxmlformats.org/officeDocument/2006/relationships/slide" Target="slides/slide51.xml" /><Relationship Id="rId60" Type="http://schemas.openxmlformats.org/officeDocument/2006/relationships/viewProps" Target="viewProps.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slide" Target="slides/slide26.xml" /><Relationship Id="rId30" Type="http://schemas.openxmlformats.org/officeDocument/2006/relationships/slide" Target="slides/slide29.xml" /><Relationship Id="rId35" Type="http://schemas.openxmlformats.org/officeDocument/2006/relationships/slide" Target="slides/slide34.xml" /><Relationship Id="rId43" Type="http://schemas.openxmlformats.org/officeDocument/2006/relationships/slide" Target="slides/slide42.xml" /><Relationship Id="rId48" Type="http://schemas.openxmlformats.org/officeDocument/2006/relationships/slide" Target="slides/slide47.xml" /><Relationship Id="rId56" Type="http://schemas.openxmlformats.org/officeDocument/2006/relationships/slide" Target="slides/slide55.xml" /><Relationship Id="rId8" Type="http://schemas.openxmlformats.org/officeDocument/2006/relationships/slide" Target="slides/slide7.xml" /><Relationship Id="rId51" Type="http://schemas.openxmlformats.org/officeDocument/2006/relationships/slide" Target="slides/slide50.xml" /><Relationship Id="rId3" Type="http://schemas.openxmlformats.org/officeDocument/2006/relationships/slide" Target="slides/slide2.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slide" Target="slides/slide24.xml" /><Relationship Id="rId33" Type="http://schemas.openxmlformats.org/officeDocument/2006/relationships/slide" Target="slides/slide32.xml" /><Relationship Id="rId38" Type="http://schemas.openxmlformats.org/officeDocument/2006/relationships/slide" Target="slides/slide37.xml" /><Relationship Id="rId46" Type="http://schemas.openxmlformats.org/officeDocument/2006/relationships/slide" Target="slides/slide45.xml" /><Relationship Id="rId59" Type="http://schemas.openxmlformats.org/officeDocument/2006/relationships/presProps" Target="presProps.xml" /></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p>
        </p:txBody>
      </p:sp>
      <p:sp>
        <p:nvSpPr>
          <p:cNvPr id="18435" name="Rectangle 3"/>
          <p:cNvSpPr>
            <a:spLocks noGrp="1" noChangeArrowheads="1"/>
          </p:cNvSpPr>
          <p:nvPr>
            <p:ph type="dt" sz="quarter" idx="1"/>
          </p:nvPr>
        </p:nvSpPr>
        <p:spPr bwMode="auto">
          <a:xfrm>
            <a:off x="3971925" y="0"/>
            <a:ext cx="303847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p>
        </p:txBody>
      </p:sp>
      <p:sp>
        <p:nvSpPr>
          <p:cNvPr id="18436" name="Rectangle 4"/>
          <p:cNvSpPr>
            <a:spLocks noGrp="1" noChangeArrowheads="1"/>
          </p:cNvSpPr>
          <p:nvPr>
            <p:ph type="ftr" sz="quarter" idx="2"/>
          </p:nvPr>
        </p:nvSpPr>
        <p:spPr bwMode="auto">
          <a:xfrm>
            <a:off x="0" y="8831263"/>
            <a:ext cx="3038475"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p>
        </p:txBody>
      </p:sp>
      <p:sp>
        <p:nvSpPr>
          <p:cNvPr id="18437" name="Rectangle 5"/>
          <p:cNvSpPr>
            <a:spLocks noGrp="1" noChangeArrowheads="1"/>
          </p:cNvSpPr>
          <p:nvPr>
            <p:ph type="sldNum" sz="quarter" idx="3"/>
          </p:nvPr>
        </p:nvSpPr>
        <p:spPr bwMode="auto">
          <a:xfrm>
            <a:off x="3971925" y="8831263"/>
            <a:ext cx="3038475"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9F8C414F-CD75-4C13-B23B-532001F938B7}" type="slidenum">
              <a:rPr lang="en-US"/>
              <a:pPr>
                <a:defRPr/>
              </a:pPr>
              <a:t>‹#›</a:t>
            </a:fld>
            <a:endParaRPr lang="en-US"/>
          </a:p>
        </p:txBody>
      </p:sp>
    </p:spTree>
    <p:extLst>
      <p:ext uri="{BB962C8B-B14F-4D97-AF65-F5344CB8AC3E}">
        <p14:creationId xmlns:p14="http://schemas.microsoft.com/office/powerpoint/2010/main" val="20406412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eaLnBrk="1" hangingPunct="1">
              <a:defRPr sz="1200"/>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eaLnBrk="1" hangingPunct="1">
              <a:defRPr sz="1200"/>
            </a:lvl1pPr>
          </a:lstStyle>
          <a:p>
            <a:pPr>
              <a:defRPr/>
            </a:pPr>
            <a:fld id="{A3983924-F642-4077-B49F-31225434A7D4}" type="datetimeFigureOut">
              <a:rPr lang="en-US"/>
              <a:pPr>
                <a:defRPr/>
              </a:pPr>
              <a:t>3/19/2023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700088" y="4414838"/>
            <a:ext cx="5610225" cy="418465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eaLnBrk="1" hangingPunct="1">
              <a:defRPr sz="1200"/>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D7E73C76-7ED6-4802-96D0-678BB375C8C8}" type="slidenum">
              <a:rPr lang="en-US"/>
              <a:pPr>
                <a:defRPr/>
              </a:pPr>
              <a:t>‹#›</a:t>
            </a:fld>
            <a:endParaRPr lang="en-US"/>
          </a:p>
        </p:txBody>
      </p:sp>
    </p:spTree>
    <p:extLst>
      <p:ext uri="{BB962C8B-B14F-4D97-AF65-F5344CB8AC3E}">
        <p14:creationId xmlns:p14="http://schemas.microsoft.com/office/powerpoint/2010/main" val="370354850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
        <p:nvSpPr>
          <p:cNvPr id="614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265FE579-829E-4B0D-A6F1-71ECA1ED80C2}" type="slidenum">
              <a:rPr lang="en-US" sz="1200" smtClean="0"/>
              <a:pPr/>
              <a:t>14</a:t>
            </a:fld>
            <a:endParaRPr lang="en-US" sz="120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pPr>
              <a:defRPr/>
            </a:pPr>
            <a:fld id="{2D5BD1A4-4C3B-4E7D-ABE7-FCB790C71B42}" type="datetime2">
              <a:rPr lang="en-US" smtClean="0"/>
              <a:pPr>
                <a:defRPr/>
              </a:pPr>
              <a:t>Sunday, March 19, 2023</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r>
              <a:rPr lang="en-US"/>
              <a:t>Business Computing Department</a:t>
            </a:r>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pPr>
              <a:defRPr/>
            </a:pPr>
            <a:fld id="{267788F7-3CF1-42A9-828A-AC860E0D8A27}" type="slidenum">
              <a:rPr lang="en-US"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a:defRPr/>
            </a:pPr>
            <a:fld id="{A0295571-6124-483D-AAC5-708982B4927C}" type="datetime2">
              <a:rPr lang="en-US" smtClean="0"/>
              <a:pPr>
                <a:defRPr/>
              </a:pPr>
              <a:t>Sunday, March 19, 2023</a:t>
            </a:fld>
            <a:endParaRPr lang="en-US"/>
          </a:p>
        </p:txBody>
      </p:sp>
      <p:sp>
        <p:nvSpPr>
          <p:cNvPr id="5" name="Footer Placeholder 4"/>
          <p:cNvSpPr>
            <a:spLocks noGrp="1"/>
          </p:cNvSpPr>
          <p:nvPr>
            <p:ph type="ftr" sz="quarter" idx="11"/>
          </p:nvPr>
        </p:nvSpPr>
        <p:spPr/>
        <p:txBody>
          <a:bodyPr/>
          <a:lstStyle/>
          <a:p>
            <a:pPr>
              <a:defRPr/>
            </a:pPr>
            <a:r>
              <a:rPr lang="en-US"/>
              <a:t>Business Computing Department</a:t>
            </a:r>
          </a:p>
        </p:txBody>
      </p:sp>
      <p:sp>
        <p:nvSpPr>
          <p:cNvPr id="6" name="Slide Number Placeholder 5"/>
          <p:cNvSpPr>
            <a:spLocks noGrp="1"/>
          </p:cNvSpPr>
          <p:nvPr>
            <p:ph type="sldNum" sz="quarter" idx="12"/>
          </p:nvPr>
        </p:nvSpPr>
        <p:spPr/>
        <p:txBody>
          <a:bodyPr/>
          <a:lstStyle/>
          <a:p>
            <a:pPr>
              <a:defRPr/>
            </a:pPr>
            <a:fld id="{AFFA5D10-DD0C-49ED-89BA-CC7B4C92FEFA}"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a:defRPr/>
            </a:pPr>
            <a:fld id="{73467C21-6615-4647-8F1B-BFB28199D799}" type="datetime2">
              <a:rPr lang="en-US" smtClean="0"/>
              <a:pPr>
                <a:defRPr/>
              </a:pPr>
              <a:t>Sunday, March 19, 2023</a:t>
            </a:fld>
            <a:endParaRPr lang="en-US"/>
          </a:p>
        </p:txBody>
      </p:sp>
      <p:sp>
        <p:nvSpPr>
          <p:cNvPr id="5" name="Footer Placeholder 4"/>
          <p:cNvSpPr>
            <a:spLocks noGrp="1"/>
          </p:cNvSpPr>
          <p:nvPr>
            <p:ph type="ftr" sz="quarter" idx="11"/>
          </p:nvPr>
        </p:nvSpPr>
        <p:spPr/>
        <p:txBody>
          <a:bodyPr/>
          <a:lstStyle/>
          <a:p>
            <a:pPr>
              <a:defRPr/>
            </a:pPr>
            <a:r>
              <a:rPr lang="en-US"/>
              <a:t>Business Computing Department</a:t>
            </a:r>
          </a:p>
        </p:txBody>
      </p:sp>
      <p:sp>
        <p:nvSpPr>
          <p:cNvPr id="6" name="Slide Number Placeholder 5"/>
          <p:cNvSpPr>
            <a:spLocks noGrp="1"/>
          </p:cNvSpPr>
          <p:nvPr>
            <p:ph type="sldNum" sz="quarter" idx="12"/>
          </p:nvPr>
        </p:nvSpPr>
        <p:spPr/>
        <p:txBody>
          <a:bodyPr/>
          <a:lstStyle/>
          <a:p>
            <a:pPr>
              <a:defRPr/>
            </a:pPr>
            <a:fld id="{4C58E441-A840-4861-9A26-4ED6CA9470ED}"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a:defRPr/>
            </a:pPr>
            <a:fld id="{AEC61495-BF83-47A6-A5A0-AD28B13E4AD1}" type="datetime2">
              <a:rPr lang="en-US" smtClean="0"/>
              <a:pPr>
                <a:defRPr/>
              </a:pPr>
              <a:t>Sunday, March 19, 2023</a:t>
            </a:fld>
            <a:endParaRPr lang="en-US"/>
          </a:p>
        </p:txBody>
      </p:sp>
      <p:sp>
        <p:nvSpPr>
          <p:cNvPr id="5" name="Footer Placeholder 4"/>
          <p:cNvSpPr>
            <a:spLocks noGrp="1"/>
          </p:cNvSpPr>
          <p:nvPr>
            <p:ph type="ftr" sz="quarter" idx="11"/>
          </p:nvPr>
        </p:nvSpPr>
        <p:spPr/>
        <p:txBody>
          <a:bodyPr/>
          <a:lstStyle/>
          <a:p>
            <a:pPr>
              <a:defRPr/>
            </a:pPr>
            <a:r>
              <a:rPr lang="en-US"/>
              <a:t>Business Computing Department</a:t>
            </a:r>
          </a:p>
        </p:txBody>
      </p:sp>
      <p:sp>
        <p:nvSpPr>
          <p:cNvPr id="6" name="Slide Number Placeholder 5"/>
          <p:cNvSpPr>
            <a:spLocks noGrp="1"/>
          </p:cNvSpPr>
          <p:nvPr>
            <p:ph type="sldNum" sz="quarter" idx="12"/>
          </p:nvPr>
        </p:nvSpPr>
        <p:spPr/>
        <p:txBody>
          <a:bodyPr/>
          <a:lstStyle/>
          <a:p>
            <a:pPr>
              <a:defRPr/>
            </a:pPr>
            <a:fld id="{3F187983-1FA9-4270-8BC5-20DE6798BD0B}" type="slidenum">
              <a:rPr lang="en-US" smtClean="0"/>
              <a:pPr>
                <a:defRPr/>
              </a:pPr>
              <a:t>‹#›</a:t>
            </a:fld>
            <a:endParaRPr lang="en-US"/>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pPr>
              <a:defRPr/>
            </a:pPr>
            <a:fld id="{4811624F-89B6-41D6-94F8-593A0511D198}" type="datetime2">
              <a:rPr lang="en-US" smtClean="0"/>
              <a:pPr>
                <a:defRPr/>
              </a:pPr>
              <a:t>Sunday, March 19, 2023</a:t>
            </a:fld>
            <a:endParaRPr lang="en-US"/>
          </a:p>
        </p:txBody>
      </p:sp>
      <p:sp>
        <p:nvSpPr>
          <p:cNvPr id="5" name="Footer Placeholder 4"/>
          <p:cNvSpPr>
            <a:spLocks noGrp="1"/>
          </p:cNvSpPr>
          <p:nvPr>
            <p:ph type="ftr" sz="quarter" idx="11"/>
          </p:nvPr>
        </p:nvSpPr>
        <p:spPr/>
        <p:txBody>
          <a:bodyPr/>
          <a:lstStyle/>
          <a:p>
            <a:pPr>
              <a:defRPr/>
            </a:pPr>
            <a:r>
              <a:rPr lang="en-US"/>
              <a:t>Business Computing Department</a:t>
            </a:r>
          </a:p>
        </p:txBody>
      </p:sp>
      <p:sp>
        <p:nvSpPr>
          <p:cNvPr id="6" name="Slide Number Placeholder 5"/>
          <p:cNvSpPr>
            <a:spLocks noGrp="1"/>
          </p:cNvSpPr>
          <p:nvPr>
            <p:ph type="sldNum" sz="quarter" idx="12"/>
          </p:nvPr>
        </p:nvSpPr>
        <p:spPr/>
        <p:txBody>
          <a:bodyPr/>
          <a:lstStyle/>
          <a:p>
            <a:pPr>
              <a:defRPr/>
            </a:pPr>
            <a:fld id="{7542F241-CEEC-4578-BDCF-EDB8FA3D94B2}" type="slidenum">
              <a:rPr lang="en-US" smtClean="0"/>
              <a:pPr>
                <a:defRPr/>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pPr>
              <a:defRPr/>
            </a:pPr>
            <a:fld id="{CD0E9451-DFD7-4DA8-80D3-EF609F7E36D7}" type="datetime2">
              <a:rPr lang="en-US" smtClean="0"/>
              <a:pPr>
                <a:defRPr/>
              </a:pPr>
              <a:t>Sunday, March 19, 2023</a:t>
            </a:fld>
            <a:endParaRPr lang="en-US"/>
          </a:p>
        </p:txBody>
      </p:sp>
      <p:sp>
        <p:nvSpPr>
          <p:cNvPr id="6" name="Footer Placeholder 5"/>
          <p:cNvSpPr>
            <a:spLocks noGrp="1"/>
          </p:cNvSpPr>
          <p:nvPr>
            <p:ph type="ftr" sz="quarter" idx="11"/>
          </p:nvPr>
        </p:nvSpPr>
        <p:spPr/>
        <p:txBody>
          <a:bodyPr/>
          <a:lstStyle/>
          <a:p>
            <a:pPr>
              <a:defRPr/>
            </a:pPr>
            <a:r>
              <a:rPr lang="en-US"/>
              <a:t>Business Computing Department</a:t>
            </a:r>
          </a:p>
        </p:txBody>
      </p:sp>
      <p:sp>
        <p:nvSpPr>
          <p:cNvPr id="7" name="Slide Number Placeholder 6"/>
          <p:cNvSpPr>
            <a:spLocks noGrp="1"/>
          </p:cNvSpPr>
          <p:nvPr>
            <p:ph type="sldNum" sz="quarter" idx="12"/>
          </p:nvPr>
        </p:nvSpPr>
        <p:spPr/>
        <p:txBody>
          <a:bodyPr/>
          <a:lstStyle/>
          <a:p>
            <a:pPr>
              <a:defRPr/>
            </a:pPr>
            <a:fld id="{B1E997C4-30B3-4FFA-899E-ED7374FE2EF3}" type="slidenum">
              <a:rPr lang="en-US" smtClean="0"/>
              <a:pPr>
                <a:defRPr/>
              </a:pPr>
              <a:t>‹#›</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pPr>
              <a:defRPr/>
            </a:pPr>
            <a:fld id="{7787817E-F9D7-4043-8640-9B4902C68CF0}" type="datetime2">
              <a:rPr lang="en-US" smtClean="0"/>
              <a:pPr>
                <a:defRPr/>
              </a:pPr>
              <a:t>Sunday, March 19, 2023</a:t>
            </a:fld>
            <a:endParaRPr lang="en-US"/>
          </a:p>
        </p:txBody>
      </p:sp>
      <p:sp>
        <p:nvSpPr>
          <p:cNvPr id="8" name="Footer Placeholder 7"/>
          <p:cNvSpPr>
            <a:spLocks noGrp="1"/>
          </p:cNvSpPr>
          <p:nvPr>
            <p:ph type="ftr" sz="quarter" idx="11"/>
          </p:nvPr>
        </p:nvSpPr>
        <p:spPr/>
        <p:txBody>
          <a:bodyPr/>
          <a:lstStyle/>
          <a:p>
            <a:pPr>
              <a:defRPr/>
            </a:pPr>
            <a:r>
              <a:rPr lang="en-US"/>
              <a:t>Business Computing Department</a:t>
            </a:r>
          </a:p>
        </p:txBody>
      </p:sp>
      <p:sp>
        <p:nvSpPr>
          <p:cNvPr id="9" name="Slide Number Placeholder 8"/>
          <p:cNvSpPr>
            <a:spLocks noGrp="1"/>
          </p:cNvSpPr>
          <p:nvPr>
            <p:ph type="sldNum" sz="quarter" idx="12"/>
          </p:nvPr>
        </p:nvSpPr>
        <p:spPr/>
        <p:txBody>
          <a:bodyPr/>
          <a:lstStyle/>
          <a:p>
            <a:pPr>
              <a:defRPr/>
            </a:pPr>
            <a:fld id="{BBDD2286-6241-4482-8230-19F1AA57D9DD}" type="slidenum">
              <a:rPr lang="en-US" smtClean="0"/>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fld id="{02EF768F-046E-482B-9C9D-B34B747BE8F2}" type="datetime2">
              <a:rPr lang="en-US" smtClean="0"/>
              <a:pPr>
                <a:defRPr/>
              </a:pPr>
              <a:t>Sunday, March 19, 2023</a:t>
            </a:fld>
            <a:endParaRPr lang="en-US"/>
          </a:p>
        </p:txBody>
      </p:sp>
      <p:sp>
        <p:nvSpPr>
          <p:cNvPr id="4" name="Footer Placeholder 3"/>
          <p:cNvSpPr>
            <a:spLocks noGrp="1"/>
          </p:cNvSpPr>
          <p:nvPr>
            <p:ph type="ftr" sz="quarter" idx="11"/>
          </p:nvPr>
        </p:nvSpPr>
        <p:spPr/>
        <p:txBody>
          <a:bodyPr/>
          <a:lstStyle/>
          <a:p>
            <a:pPr>
              <a:defRPr/>
            </a:pPr>
            <a:r>
              <a:rPr lang="en-US"/>
              <a:t>Business Computing Department</a:t>
            </a:r>
          </a:p>
        </p:txBody>
      </p:sp>
      <p:sp>
        <p:nvSpPr>
          <p:cNvPr id="5" name="Slide Number Placeholder 4"/>
          <p:cNvSpPr>
            <a:spLocks noGrp="1"/>
          </p:cNvSpPr>
          <p:nvPr>
            <p:ph type="sldNum" sz="quarter" idx="12"/>
          </p:nvPr>
        </p:nvSpPr>
        <p:spPr/>
        <p:txBody>
          <a:bodyPr/>
          <a:lstStyle/>
          <a:p>
            <a:pPr>
              <a:defRPr/>
            </a:pPr>
            <a:fld id="{804F4F0D-BE83-4D5F-BDC9-D5CDC86363E4}" type="slidenum">
              <a:rPr lang="en-US" smtClean="0"/>
              <a:pPr>
                <a:defRPr/>
              </a:pPr>
              <a:t>‹#›</a:t>
            </a:fld>
            <a:endParaRPr lang="en-US"/>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3C7FD673-20B2-4A4E-A165-54E49CE23D98}" type="datetime2">
              <a:rPr lang="en-US" smtClean="0"/>
              <a:pPr>
                <a:defRPr/>
              </a:pPr>
              <a:t>Sunday, March 19, 2023</a:t>
            </a:fld>
            <a:endParaRPr lang="en-US"/>
          </a:p>
        </p:txBody>
      </p:sp>
      <p:sp>
        <p:nvSpPr>
          <p:cNvPr id="3" name="Footer Placeholder 2"/>
          <p:cNvSpPr>
            <a:spLocks noGrp="1"/>
          </p:cNvSpPr>
          <p:nvPr>
            <p:ph type="ftr" sz="quarter" idx="11"/>
          </p:nvPr>
        </p:nvSpPr>
        <p:spPr/>
        <p:txBody>
          <a:bodyPr/>
          <a:lstStyle/>
          <a:p>
            <a:pPr>
              <a:defRPr/>
            </a:pPr>
            <a:r>
              <a:rPr lang="en-US"/>
              <a:t>Business Computing Department</a:t>
            </a:r>
          </a:p>
        </p:txBody>
      </p:sp>
      <p:sp>
        <p:nvSpPr>
          <p:cNvPr id="4" name="Slide Number Placeholder 3"/>
          <p:cNvSpPr>
            <a:spLocks noGrp="1"/>
          </p:cNvSpPr>
          <p:nvPr>
            <p:ph type="sldNum" sz="quarter" idx="12"/>
          </p:nvPr>
        </p:nvSpPr>
        <p:spPr/>
        <p:txBody>
          <a:bodyPr/>
          <a:lstStyle/>
          <a:p>
            <a:pPr>
              <a:defRPr/>
            </a:pPr>
            <a:fld id="{D2D63BA2-AA28-4B26-93B8-46F2478FE864}"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pPr>
              <a:defRPr/>
            </a:pPr>
            <a:fld id="{4243A915-F425-42F8-8BD8-183A113F73F3}" type="datetime2">
              <a:rPr lang="en-US" smtClean="0"/>
              <a:pPr>
                <a:defRPr/>
              </a:pPr>
              <a:t>Sunday, March 19, 2023</a:t>
            </a:fld>
            <a:endParaRPr lang="en-US"/>
          </a:p>
        </p:txBody>
      </p:sp>
      <p:sp>
        <p:nvSpPr>
          <p:cNvPr id="6" name="Footer Placeholder 5"/>
          <p:cNvSpPr>
            <a:spLocks noGrp="1"/>
          </p:cNvSpPr>
          <p:nvPr>
            <p:ph type="ftr" sz="quarter" idx="11"/>
          </p:nvPr>
        </p:nvSpPr>
        <p:spPr/>
        <p:txBody>
          <a:bodyPr/>
          <a:lstStyle/>
          <a:p>
            <a:pPr>
              <a:defRPr/>
            </a:pPr>
            <a:r>
              <a:rPr lang="en-US"/>
              <a:t>Business Computing Department</a:t>
            </a:r>
          </a:p>
        </p:txBody>
      </p:sp>
      <p:sp>
        <p:nvSpPr>
          <p:cNvPr id="7" name="Slide Number Placeholder 6"/>
          <p:cNvSpPr>
            <a:spLocks noGrp="1"/>
          </p:cNvSpPr>
          <p:nvPr>
            <p:ph type="sldNum" sz="quarter" idx="12"/>
          </p:nvPr>
        </p:nvSpPr>
        <p:spPr/>
        <p:txBody>
          <a:bodyPr/>
          <a:lstStyle/>
          <a:p>
            <a:pPr>
              <a:defRPr/>
            </a:pPr>
            <a:fld id="{2730B51D-0C7A-43B0-B200-C9AA1E8565A2}" type="slidenum">
              <a:rPr lang="en-US" smtClean="0"/>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pPr>
              <a:defRPr/>
            </a:pPr>
            <a:fld id="{749360A0-E039-42B4-96A7-87E33762B521}" type="datetime2">
              <a:rPr lang="en-US" smtClean="0"/>
              <a:pPr>
                <a:defRPr/>
              </a:pPr>
              <a:t>Sunday, March 19, 2023</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pPr>
              <a:defRPr/>
            </a:pPr>
            <a:r>
              <a:rPr lang="en-US"/>
              <a:t>Business Computing Department</a:t>
            </a:r>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pPr>
              <a:defRPr/>
            </a:pPr>
            <a:fld id="{43825349-A029-46AE-BC6A-CC4A9A9779F1}" type="slidenum">
              <a:rPr lang="en-US" smtClean="0"/>
              <a:pPr>
                <a:defRPr/>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image" Target="../media/image1.jpeg"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a:defRPr/>
            </a:pPr>
            <a:fld id="{621E5F38-5605-46BA-AB0D-E448F5A01C5A}" type="datetime2">
              <a:rPr lang="en-US" smtClean="0"/>
              <a:pPr>
                <a:defRPr/>
              </a:pPr>
              <a:t>Sunday, March 19, 2023</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a:defRPr/>
            </a:pPr>
            <a:r>
              <a:rPr lang="en-US"/>
              <a:t>Business Computing Department</a:t>
            </a:r>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9DDE693E-66A5-4818-AAB8-92EDF2821B70}"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4070" r:id="rId1"/>
    <p:sldLayoutId id="2147484071" r:id="rId2"/>
    <p:sldLayoutId id="2147484072" r:id="rId3"/>
    <p:sldLayoutId id="2147484073" r:id="rId4"/>
    <p:sldLayoutId id="2147484074" r:id="rId5"/>
    <p:sldLayoutId id="2147484075" r:id="rId6"/>
    <p:sldLayoutId id="2147484076" r:id="rId7"/>
    <p:sldLayoutId id="2147484077" r:id="rId8"/>
    <p:sldLayoutId id="2147484078" r:id="rId9"/>
    <p:sldLayoutId id="2147484079" r:id="rId10"/>
    <p:sldLayoutId id="2147484080" r:id="rId11"/>
  </p:sldLayoutIdLst>
  <p:hf hdr="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 /><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6.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Layout" Target="../slideLayouts/slideLayout2.xml" /></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8.xml.rels><?xml version="1.0" encoding="UTF-8" standalone="yes"?>
<Relationships xmlns="http://schemas.openxmlformats.org/package/2006/relationships"><Relationship Id="rId2" Type="http://schemas.openxmlformats.org/officeDocument/2006/relationships/image" Target="../media/image4.png" /><Relationship Id="rId1" Type="http://schemas.openxmlformats.org/officeDocument/2006/relationships/slideLayout" Target="../slideLayouts/slideLayout2.xml" /></Relationships>
</file>

<file path=ppt/slides/_rels/slide29.xml.rels><?xml version="1.0" encoding="UTF-8" standalone="yes"?>
<Relationships xmlns="http://schemas.openxmlformats.org/package/2006/relationships"><Relationship Id="rId2" Type="http://schemas.openxmlformats.org/officeDocument/2006/relationships/image" Target="../media/image5.png"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4.xml.rels><?xml version="1.0" encoding="UTF-8" standalone="yes"?>
<Relationships xmlns="http://schemas.openxmlformats.org/package/2006/relationships"><Relationship Id="rId3" Type="http://schemas.openxmlformats.org/officeDocument/2006/relationships/image" Target="../media/image7.png" /><Relationship Id="rId2" Type="http://schemas.openxmlformats.org/officeDocument/2006/relationships/image" Target="../media/image6.png" /><Relationship Id="rId1" Type="http://schemas.openxmlformats.org/officeDocument/2006/relationships/slideLayout" Target="../slideLayouts/slideLayout2.xml" /></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1.xml.rels><?xml version="1.0" encoding="UTF-8" standalone="yes"?>
<Relationships xmlns="http://schemas.openxmlformats.org/package/2006/relationships"><Relationship Id="rId2" Type="http://schemas.openxmlformats.org/officeDocument/2006/relationships/image" Target="../media/image8.png" /><Relationship Id="rId1" Type="http://schemas.openxmlformats.org/officeDocument/2006/relationships/slideLayout" Target="../slideLayouts/slideLayout2.xml" /></Relationships>
</file>

<file path=ppt/slides/_rels/slide52.xml.rels><?xml version="1.0" encoding="UTF-8" standalone="yes"?>
<Relationships xmlns="http://schemas.openxmlformats.org/package/2006/relationships"><Relationship Id="rId2" Type="http://schemas.openxmlformats.org/officeDocument/2006/relationships/image" Target="../media/image9.png" /><Relationship Id="rId1" Type="http://schemas.openxmlformats.org/officeDocument/2006/relationships/slideLayout" Target="../slideLayouts/slideLayout2.xml" /></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533400"/>
            <a:ext cx="7772400" cy="1829761"/>
          </a:xfrm>
        </p:spPr>
        <p:txBody>
          <a:bodyPr>
            <a:normAutofit/>
          </a:bodyPr>
          <a:lstStyle/>
          <a:p>
            <a:pPr algn="ctr"/>
            <a:r>
              <a:rPr lang="en-US" sz="2400" dirty="0"/>
              <a:t>MAKERERE UNIVERSITY</a:t>
            </a:r>
            <a:br>
              <a:rPr lang="en-US" sz="2400" dirty="0"/>
            </a:br>
            <a:r>
              <a:rPr lang="en-US" sz="2400" dirty="0"/>
              <a:t>MAKERERE UNIVERSITY BUSINESS SCHOOL</a:t>
            </a:r>
            <a:br>
              <a:rPr lang="en-US" sz="2400" dirty="0"/>
            </a:br>
            <a:r>
              <a:rPr lang="en-US" sz="2400" dirty="0"/>
              <a:t>FACULTY OF COMPUTING AND INFORMATICS</a:t>
            </a:r>
            <a:br>
              <a:rPr lang="en-US" sz="2400" dirty="0"/>
            </a:br>
            <a:r>
              <a:rPr lang="en-US" sz="2400" dirty="0"/>
              <a:t>DEPARTMENT OF APPLIED COMPUTING AND IT</a:t>
            </a:r>
          </a:p>
        </p:txBody>
      </p:sp>
      <p:sp>
        <p:nvSpPr>
          <p:cNvPr id="3" name="Subtitle 2"/>
          <p:cNvSpPr>
            <a:spLocks noGrp="1"/>
          </p:cNvSpPr>
          <p:nvPr>
            <p:ph type="subTitle" idx="1"/>
          </p:nvPr>
        </p:nvSpPr>
        <p:spPr>
          <a:xfrm>
            <a:off x="728797" y="3048000"/>
            <a:ext cx="8073935" cy="914400"/>
          </a:xfrm>
        </p:spPr>
        <p:txBody>
          <a:bodyPr>
            <a:normAutofit fontScale="47500" lnSpcReduction="20000"/>
          </a:bodyPr>
          <a:lstStyle/>
          <a:p>
            <a:pPr algn="ctr">
              <a:lnSpc>
                <a:spcPct val="120000"/>
              </a:lnSpc>
              <a:spcBef>
                <a:spcPts val="0"/>
              </a:spcBef>
            </a:pPr>
            <a:r>
              <a:rPr lang="en-US" sz="5500" b="1">
                <a:effectLst>
                  <a:outerShdw blurRad="31750" dist="25400" dir="5400000" algn="tl" rotWithShape="0">
                    <a:srgbClr val="000000">
                      <a:alpha val="25000"/>
                    </a:srgbClr>
                  </a:outerShdw>
                </a:effectLst>
                <a:latin typeface="+mj-lt"/>
                <a:ea typeface="+mj-ea"/>
                <a:cs typeface="+mj-cs"/>
              </a:rPr>
              <a:t>INFORMATION </a:t>
            </a:r>
            <a:r>
              <a:rPr lang="en-US" sz="5500" b="1" dirty="0">
                <a:effectLst>
                  <a:outerShdw blurRad="31750" dist="25400" dir="5400000" algn="tl" rotWithShape="0">
                    <a:srgbClr val="000000">
                      <a:alpha val="25000"/>
                    </a:srgbClr>
                  </a:outerShdw>
                </a:effectLst>
                <a:latin typeface="+mj-lt"/>
                <a:ea typeface="+mj-ea"/>
                <a:cs typeface="+mj-cs"/>
              </a:rPr>
              <a:t>COMMUNICATION TECHNOLOGY I *PR</a:t>
            </a:r>
          </a:p>
          <a:p>
            <a:pPr algn="ctr">
              <a:lnSpc>
                <a:spcPct val="120000"/>
              </a:lnSpc>
              <a:spcBef>
                <a:spcPts val="0"/>
              </a:spcBef>
            </a:pPr>
            <a:endParaRPr lang="en-US" sz="3300" b="1" dirty="0">
              <a:effectLst>
                <a:outerShdw blurRad="31750" dist="25400" dir="5400000" algn="tl" rotWithShape="0">
                  <a:srgbClr val="000000">
                    <a:alpha val="25000"/>
                  </a:srgbClr>
                </a:outerShdw>
              </a:effectLst>
              <a:latin typeface="+mj-lt"/>
              <a:ea typeface="+mj-ea"/>
              <a:cs typeface="+mj-cs"/>
            </a:endParaRPr>
          </a:p>
          <a:p>
            <a:pPr algn="ctr"/>
            <a:endParaRPr lang="en-US" sz="2000" dirty="0"/>
          </a:p>
          <a:p>
            <a:endParaRPr lang="en-US" dirty="0"/>
          </a:p>
        </p:txBody>
      </p:sp>
      <p:sp>
        <p:nvSpPr>
          <p:cNvPr id="5" name="Subtitle 2"/>
          <p:cNvSpPr txBox="1">
            <a:spLocks/>
          </p:cNvSpPr>
          <p:nvPr/>
        </p:nvSpPr>
        <p:spPr>
          <a:xfrm>
            <a:off x="261257" y="6172200"/>
            <a:ext cx="8756469" cy="419100"/>
          </a:xfrm>
          <a:prstGeom prst="rect">
            <a:avLst/>
          </a:prstGeom>
        </p:spPr>
        <p:txBody>
          <a:bodyPr vert="horz" lIns="45720" rIns="45720">
            <a:normAutofit/>
          </a:bodyPr>
          <a:lstStyle>
            <a:lvl1pPr marL="0" marR="64008" indent="0" algn="r" rtl="0" eaLnBrk="1" latinLnBrk="0" hangingPunct="1">
              <a:spcBef>
                <a:spcPts val="400"/>
              </a:spcBef>
              <a:spcAft>
                <a:spcPts val="0"/>
              </a:spcAft>
              <a:buClr>
                <a:schemeClr val="accent1"/>
              </a:buClr>
              <a:buSzPct val="68000"/>
              <a:buFont typeface="Wingdings 3"/>
              <a:buNone/>
              <a:defRPr kumimoji="0" sz="2700" kern="1200">
                <a:solidFill>
                  <a:schemeClr val="tx2"/>
                </a:solidFill>
                <a:latin typeface="+mn-lt"/>
                <a:ea typeface="+mn-ea"/>
                <a:cs typeface="+mn-cs"/>
              </a:defRPr>
            </a:lvl1pPr>
            <a:lvl2pPr marL="457200" indent="0" algn="ctr" rtl="0" eaLnBrk="1" latinLnBrk="0" hangingPunct="1">
              <a:spcBef>
                <a:spcPts val="324"/>
              </a:spcBef>
              <a:buClr>
                <a:schemeClr val="accent1"/>
              </a:buClr>
              <a:buFont typeface="Verdana"/>
              <a:buNone/>
              <a:defRPr kumimoji="0" sz="2300" kern="1200">
                <a:solidFill>
                  <a:schemeClr val="tx1"/>
                </a:solidFill>
                <a:latin typeface="+mn-lt"/>
                <a:ea typeface="+mn-ea"/>
                <a:cs typeface="+mn-cs"/>
              </a:defRPr>
            </a:lvl2pPr>
            <a:lvl3pPr marL="914400" indent="0" algn="ctr" rtl="0" eaLnBrk="1" latinLnBrk="0" hangingPunct="1">
              <a:spcBef>
                <a:spcPts val="350"/>
              </a:spcBef>
              <a:buClr>
                <a:schemeClr val="accent2"/>
              </a:buClr>
              <a:buSzPct val="100000"/>
              <a:buFont typeface="Wingdings 2"/>
              <a:buNone/>
              <a:defRPr kumimoji="0" sz="2100" kern="1200">
                <a:solidFill>
                  <a:schemeClr val="tx1"/>
                </a:solidFill>
                <a:latin typeface="+mn-lt"/>
                <a:ea typeface="+mn-ea"/>
                <a:cs typeface="+mn-cs"/>
              </a:defRPr>
            </a:lvl3pPr>
            <a:lvl4pPr marL="1371600" indent="0" algn="ctr" rtl="0" eaLnBrk="1" latinLnBrk="0" hangingPunct="1">
              <a:spcBef>
                <a:spcPts val="350"/>
              </a:spcBef>
              <a:buClr>
                <a:schemeClr val="accent2"/>
              </a:buClr>
              <a:buFont typeface="Wingdings 2"/>
              <a:buNone/>
              <a:defRPr kumimoji="0" sz="1900" kern="1200">
                <a:solidFill>
                  <a:schemeClr val="tx1"/>
                </a:solidFill>
                <a:latin typeface="+mn-lt"/>
                <a:ea typeface="+mn-ea"/>
                <a:cs typeface="+mn-cs"/>
              </a:defRPr>
            </a:lvl4pPr>
            <a:lvl5pPr marL="1828800" indent="0" algn="ctr" rtl="0" eaLnBrk="1" latinLnBrk="0" hangingPunct="1">
              <a:spcBef>
                <a:spcPts val="350"/>
              </a:spcBef>
              <a:buClr>
                <a:schemeClr val="accent2"/>
              </a:buClr>
              <a:buFont typeface="Wingdings 2"/>
              <a:buNone/>
              <a:defRPr kumimoji="0" sz="1800" kern="1200">
                <a:solidFill>
                  <a:schemeClr val="tx1"/>
                </a:solidFill>
                <a:latin typeface="+mn-lt"/>
                <a:ea typeface="+mn-ea"/>
                <a:cs typeface="+mn-cs"/>
              </a:defRPr>
            </a:lvl5pPr>
            <a:lvl6pPr marL="2286000" indent="0" algn="ctr" rtl="0" eaLnBrk="1" latinLnBrk="0" hangingPunct="1">
              <a:spcBef>
                <a:spcPts val="350"/>
              </a:spcBef>
              <a:buClr>
                <a:schemeClr val="accent3"/>
              </a:buClr>
              <a:buFont typeface="Wingdings 2"/>
              <a:buNone/>
              <a:defRPr kumimoji="0" sz="1800" kern="1200">
                <a:solidFill>
                  <a:schemeClr val="tx1"/>
                </a:solidFill>
                <a:latin typeface="+mn-lt"/>
                <a:ea typeface="+mn-ea"/>
                <a:cs typeface="+mn-cs"/>
              </a:defRPr>
            </a:lvl6pPr>
            <a:lvl7pPr marL="2743200" indent="0" algn="ctr" rtl="0" eaLnBrk="1" latinLnBrk="0" hangingPunct="1">
              <a:spcBef>
                <a:spcPts val="350"/>
              </a:spcBef>
              <a:buClr>
                <a:schemeClr val="accent3"/>
              </a:buClr>
              <a:buFont typeface="Wingdings 2"/>
              <a:buNone/>
              <a:defRPr kumimoji="0" sz="1600" kern="1200">
                <a:solidFill>
                  <a:schemeClr val="tx1"/>
                </a:solidFill>
                <a:latin typeface="+mn-lt"/>
                <a:ea typeface="+mn-ea"/>
                <a:cs typeface="+mn-cs"/>
              </a:defRPr>
            </a:lvl7pPr>
            <a:lvl8pPr marL="3200400" indent="0" algn="ctr" rtl="0" eaLnBrk="1" latinLnBrk="0" hangingPunct="1">
              <a:spcBef>
                <a:spcPts val="350"/>
              </a:spcBef>
              <a:buClr>
                <a:schemeClr val="accent3"/>
              </a:buClr>
              <a:buFont typeface="Wingdings 2"/>
              <a:buNone/>
              <a:defRPr kumimoji="0" sz="1600" kern="1200">
                <a:solidFill>
                  <a:schemeClr val="tx1"/>
                </a:solidFill>
                <a:latin typeface="+mn-lt"/>
                <a:ea typeface="+mn-ea"/>
                <a:cs typeface="+mn-cs"/>
              </a:defRPr>
            </a:lvl8pPr>
            <a:lvl9pPr marL="3657600" indent="0" algn="ctr" rtl="0" eaLnBrk="1" latinLnBrk="0" hangingPunct="1">
              <a:spcBef>
                <a:spcPts val="350"/>
              </a:spcBef>
              <a:buClr>
                <a:schemeClr val="accent3"/>
              </a:buClr>
              <a:buFont typeface="Wingdings 2"/>
              <a:buNone/>
              <a:defRPr kumimoji="0" sz="1600" kern="1200" baseline="0">
                <a:solidFill>
                  <a:schemeClr val="tx1"/>
                </a:solidFill>
                <a:latin typeface="+mn-lt"/>
                <a:ea typeface="+mn-ea"/>
                <a:cs typeface="+mn-cs"/>
              </a:defRPr>
            </a:lvl9pPr>
            <a:extLst/>
          </a:lstStyle>
          <a:p>
            <a:pPr algn="ctr">
              <a:lnSpc>
                <a:spcPct val="120000"/>
              </a:lnSpc>
              <a:spcBef>
                <a:spcPts val="0"/>
              </a:spcBef>
            </a:pPr>
            <a:r>
              <a:rPr lang="en-GB" sz="1600" b="1" dirty="0"/>
              <a:t>Lecturers: </a:t>
            </a:r>
            <a:r>
              <a:rPr lang="en-GB" sz="1600" dirty="0" err="1"/>
              <a:t>Ms.</a:t>
            </a:r>
            <a:r>
              <a:rPr lang="en-GB" sz="1600" dirty="0"/>
              <a:t> </a:t>
            </a:r>
            <a:r>
              <a:rPr lang="en-GB" sz="1600" dirty="0" err="1"/>
              <a:t>Nakalema</a:t>
            </a:r>
            <a:r>
              <a:rPr lang="en-GB" sz="1600" dirty="0"/>
              <a:t> S, </a:t>
            </a:r>
            <a:r>
              <a:rPr lang="en-GB" sz="1600" dirty="0" err="1"/>
              <a:t>Mr.</a:t>
            </a:r>
            <a:r>
              <a:rPr lang="en-GB" sz="1600" dirty="0"/>
              <a:t> </a:t>
            </a:r>
            <a:r>
              <a:rPr lang="en-GB" sz="1600" dirty="0" err="1"/>
              <a:t>Olupot</a:t>
            </a:r>
            <a:r>
              <a:rPr lang="en-GB" sz="1600" dirty="0"/>
              <a:t> C, </a:t>
            </a:r>
            <a:r>
              <a:rPr lang="en-GB" sz="1600" dirty="0" err="1"/>
              <a:t>Ms.</a:t>
            </a:r>
            <a:r>
              <a:rPr lang="en-GB" sz="1600" dirty="0"/>
              <a:t> </a:t>
            </a:r>
            <a:r>
              <a:rPr lang="en-GB" sz="1600" dirty="0" err="1"/>
              <a:t>Nakawooya</a:t>
            </a:r>
            <a:r>
              <a:rPr lang="en-GB" sz="1600" dirty="0"/>
              <a:t> F, </a:t>
            </a:r>
            <a:r>
              <a:rPr lang="en-GB" sz="1600" dirty="0" err="1"/>
              <a:t>Ms.</a:t>
            </a:r>
            <a:r>
              <a:rPr lang="en-GB" sz="1600" dirty="0"/>
              <a:t> </a:t>
            </a:r>
            <a:r>
              <a:rPr lang="en-GB" sz="1600" dirty="0" err="1"/>
              <a:t>Nansamba</a:t>
            </a:r>
            <a:r>
              <a:rPr lang="en-GB" sz="1600" dirty="0"/>
              <a:t> C.</a:t>
            </a:r>
            <a:endParaRPr lang="en-US" sz="3300" b="1" dirty="0">
              <a:effectLst>
                <a:outerShdw blurRad="31750" dist="25400" dir="5400000" algn="tl" rotWithShape="0">
                  <a:srgbClr val="000000">
                    <a:alpha val="25000"/>
                  </a:srgbClr>
                </a:outerShdw>
              </a:effectLst>
              <a:latin typeface="+mj-lt"/>
              <a:ea typeface="+mj-ea"/>
              <a:cs typeface="+mj-cs"/>
            </a:endParaRPr>
          </a:p>
          <a:p>
            <a:pPr algn="ctr"/>
            <a:endParaRPr lang="en-US" sz="2000" dirty="0"/>
          </a:p>
          <a:p>
            <a:endParaRPr lang="en-US" dirty="0"/>
          </a:p>
        </p:txBody>
      </p:sp>
    </p:spTree>
    <p:extLst>
      <p:ext uri="{BB962C8B-B14F-4D97-AF65-F5344CB8AC3E}">
        <p14:creationId xmlns:p14="http://schemas.microsoft.com/office/powerpoint/2010/main" val="42762686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Content Placeholder 2"/>
          <p:cNvSpPr>
            <a:spLocks noGrp="1"/>
          </p:cNvSpPr>
          <p:nvPr>
            <p:ph idx="1"/>
          </p:nvPr>
        </p:nvSpPr>
        <p:spPr>
          <a:xfrm>
            <a:off x="381000" y="1905001"/>
            <a:ext cx="8229600" cy="3581400"/>
          </a:xfrm>
        </p:spPr>
        <p:txBody>
          <a:bodyPr/>
          <a:lstStyle/>
          <a:p>
            <a:pPr algn="just"/>
            <a:r>
              <a:rPr lang="en-US" dirty="0"/>
              <a:t>It is a program used to help users to develop and build new application programs or specific information systems applications.  </a:t>
            </a:r>
          </a:p>
          <a:p>
            <a:pPr algn="just"/>
            <a:r>
              <a:rPr lang="en-US" dirty="0"/>
              <a:t>Major examples include programming language and translators, programming editors and tools and CASE (Computer-Aided Software Engineering) packages.</a:t>
            </a:r>
          </a:p>
          <a:p>
            <a:pPr algn="just"/>
            <a:endParaRPr lang="en-US" dirty="0"/>
          </a:p>
        </p:txBody>
      </p:sp>
      <p:sp>
        <p:nvSpPr>
          <p:cNvPr id="12292"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8799595C-033B-439D-A789-0831CB282ACA}" type="datetime2">
              <a:rPr lang="en-US" sz="1400" smtClean="0"/>
              <a:pPr/>
              <a:t>Sunday, March 19, 2023</a:t>
            </a:fld>
            <a:endParaRPr lang="en-US" sz="1400"/>
          </a:p>
        </p:txBody>
      </p:sp>
      <p:sp>
        <p:nvSpPr>
          <p:cNvPr id="12294"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r>
              <a:rPr lang="en-US" sz="1400"/>
              <a:t>Business Computing Department</a:t>
            </a:r>
          </a:p>
        </p:txBody>
      </p:sp>
      <p:sp>
        <p:nvSpPr>
          <p:cNvPr id="12293"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23301607-4800-419D-84F3-DE95949CC8BD}" type="slidenum">
              <a:rPr lang="en-US" sz="1400" smtClean="0"/>
              <a:pPr/>
              <a:t>10</a:t>
            </a:fld>
            <a:endParaRPr lang="en-US" sz="1400"/>
          </a:p>
        </p:txBody>
      </p:sp>
      <p:sp>
        <p:nvSpPr>
          <p:cNvPr id="12290" name="Title 1"/>
          <p:cNvSpPr>
            <a:spLocks noGrp="1"/>
          </p:cNvSpPr>
          <p:nvPr>
            <p:ph type="title"/>
          </p:nvPr>
        </p:nvSpPr>
        <p:spPr>
          <a:xfrm>
            <a:off x="1150938" y="381000"/>
            <a:ext cx="7793037" cy="1379538"/>
          </a:xfrm>
        </p:spPr>
        <p:txBody>
          <a:bodyPr>
            <a:normAutofit/>
          </a:bodyPr>
          <a:lstStyle/>
          <a:p>
            <a:r>
              <a:rPr lang="en-GB" sz="3600" dirty="0"/>
              <a:t>2. System Development programs</a:t>
            </a:r>
            <a:endParaRPr lang="en-US" sz="36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Content Placeholder 2"/>
          <p:cNvSpPr>
            <a:spLocks noGrp="1"/>
          </p:cNvSpPr>
          <p:nvPr>
            <p:ph idx="1"/>
          </p:nvPr>
        </p:nvSpPr>
        <p:spPr/>
        <p:txBody>
          <a:bodyPr/>
          <a:lstStyle/>
          <a:p>
            <a:pPr algn="just"/>
            <a:r>
              <a:rPr lang="en-US" i="1" dirty="0">
                <a:solidFill>
                  <a:srgbClr val="FF0000"/>
                </a:solidFill>
              </a:rPr>
              <a:t>Operating systems</a:t>
            </a:r>
          </a:p>
          <a:p>
            <a:pPr algn="just"/>
            <a:r>
              <a:rPr lang="en-US" dirty="0"/>
              <a:t>Database management systems </a:t>
            </a:r>
          </a:p>
          <a:p>
            <a:pPr algn="just"/>
            <a:r>
              <a:rPr lang="en-US" dirty="0"/>
              <a:t>Network management programs</a:t>
            </a:r>
          </a:p>
          <a:p>
            <a:pPr algn="just"/>
            <a:r>
              <a:rPr lang="en-US" i="1" dirty="0">
                <a:solidFill>
                  <a:srgbClr val="FF0000"/>
                </a:solidFill>
              </a:rPr>
              <a:t>Systems utilities</a:t>
            </a:r>
          </a:p>
          <a:p>
            <a:pPr algn="just"/>
            <a:r>
              <a:rPr lang="en-US" dirty="0"/>
              <a:t>Application servers</a:t>
            </a:r>
          </a:p>
          <a:p>
            <a:pPr algn="just"/>
            <a:r>
              <a:rPr lang="en-US" dirty="0"/>
              <a:t>Performance monitors</a:t>
            </a:r>
          </a:p>
          <a:p>
            <a:pPr algn="just"/>
            <a:r>
              <a:rPr lang="en-US" dirty="0"/>
              <a:t>Security monitors. </a:t>
            </a:r>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F4637B2E-F7C4-403B-969D-A23C98B0C2E3}" type="datetime2">
              <a:rPr lang="en-US" sz="1400" smtClean="0"/>
              <a:pPr/>
              <a:t>Sunday, March 19, 2023</a:t>
            </a:fld>
            <a:endParaRPr lang="en-US" sz="1400"/>
          </a:p>
        </p:txBody>
      </p:sp>
      <p:sp>
        <p:nvSpPr>
          <p:cNvPr id="13318"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r>
              <a:rPr lang="en-US" sz="1400"/>
              <a:t>Business Computing Department</a:t>
            </a:r>
          </a:p>
        </p:txBody>
      </p:sp>
      <p:sp>
        <p:nvSpPr>
          <p:cNvPr id="13317"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5144B466-70D4-4F3D-B5A2-7497AB944083}" type="slidenum">
              <a:rPr lang="en-US" sz="1400" smtClean="0"/>
              <a:pPr/>
              <a:t>11</a:t>
            </a:fld>
            <a:endParaRPr lang="en-US" sz="1400"/>
          </a:p>
        </p:txBody>
      </p:sp>
      <p:sp>
        <p:nvSpPr>
          <p:cNvPr id="13314" name="Title 1"/>
          <p:cNvSpPr>
            <a:spLocks noGrp="1"/>
          </p:cNvSpPr>
          <p:nvPr>
            <p:ph type="title"/>
          </p:nvPr>
        </p:nvSpPr>
        <p:spPr/>
        <p:txBody>
          <a:bodyPr/>
          <a:lstStyle/>
          <a:p>
            <a:pPr algn="just"/>
            <a:r>
              <a:rPr lang="en-US" sz="4000" dirty="0"/>
              <a:t>System Management Programs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Content Placeholder 2"/>
          <p:cNvSpPr>
            <a:spLocks noGrp="1"/>
          </p:cNvSpPr>
          <p:nvPr>
            <p:ph idx="1"/>
          </p:nvPr>
        </p:nvSpPr>
        <p:spPr>
          <a:xfrm>
            <a:off x="1182688" y="2017713"/>
            <a:ext cx="7772400" cy="4383087"/>
          </a:xfrm>
        </p:spPr>
        <p:txBody>
          <a:bodyPr>
            <a:normAutofit lnSpcReduction="10000"/>
          </a:bodyPr>
          <a:lstStyle/>
          <a:p>
            <a:pPr algn="just"/>
            <a:r>
              <a:rPr lang="en-US" sz="2800"/>
              <a:t>The operating system is a system of programs that manages the operations of the CPU, controls the input/output and storage resources and activities of the computer system, and provides various support services such as scheduling, system accounting, debugging etc, as the computer executes the application programs of end users.</a:t>
            </a:r>
          </a:p>
          <a:p>
            <a:pPr algn="just"/>
            <a:r>
              <a:rPr lang="en-US" sz="2800"/>
              <a:t>That is, a program that manages the computer hardware.</a:t>
            </a:r>
            <a:endParaRPr lang="en-US" sz="3000"/>
          </a:p>
        </p:txBody>
      </p:sp>
      <p:sp>
        <p:nvSpPr>
          <p:cNvPr id="14340"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A8925FE1-99BB-4F5E-AED2-2F3BF2AFEB6D}" type="datetime2">
              <a:rPr lang="en-US" sz="1400" smtClean="0"/>
              <a:pPr/>
              <a:t>Sunday, March 19, 2023</a:t>
            </a:fld>
            <a:endParaRPr lang="en-US" sz="1400"/>
          </a:p>
        </p:txBody>
      </p:sp>
      <p:sp>
        <p:nvSpPr>
          <p:cNvPr id="14342"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r>
              <a:rPr lang="en-US" sz="1400"/>
              <a:t>Business Computing Department</a:t>
            </a:r>
          </a:p>
        </p:txBody>
      </p:sp>
      <p:sp>
        <p:nvSpPr>
          <p:cNvPr id="1434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9C71A0F6-17C6-455A-A400-177DF49BB541}" type="slidenum">
              <a:rPr lang="en-US" sz="1400" smtClean="0"/>
              <a:pPr/>
              <a:t>12</a:t>
            </a:fld>
            <a:endParaRPr lang="en-US" sz="1400"/>
          </a:p>
        </p:txBody>
      </p:sp>
      <p:sp>
        <p:nvSpPr>
          <p:cNvPr id="14338" name="Title 1"/>
          <p:cNvSpPr>
            <a:spLocks noGrp="1"/>
          </p:cNvSpPr>
          <p:nvPr>
            <p:ph type="title"/>
          </p:nvPr>
        </p:nvSpPr>
        <p:spPr/>
        <p:txBody>
          <a:bodyPr/>
          <a:lstStyle/>
          <a:p>
            <a:r>
              <a:rPr lang="en-US"/>
              <a:t>Operating Systems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Content Placeholder 2"/>
          <p:cNvSpPr>
            <a:spLocks noGrp="1"/>
          </p:cNvSpPr>
          <p:nvPr>
            <p:ph idx="1"/>
          </p:nvPr>
        </p:nvSpPr>
        <p:spPr>
          <a:xfrm>
            <a:off x="1143000" y="1676400"/>
            <a:ext cx="7772400" cy="4230688"/>
          </a:xfrm>
        </p:spPr>
        <p:txBody>
          <a:bodyPr/>
          <a:lstStyle/>
          <a:p>
            <a:pPr algn="just"/>
            <a:endParaRPr lang="en-GB" sz="2700"/>
          </a:p>
          <a:p>
            <a:pPr algn="just"/>
            <a:endParaRPr lang="en-GB" sz="2800"/>
          </a:p>
          <a:p>
            <a:endParaRPr lang="en-US"/>
          </a:p>
        </p:txBody>
      </p:sp>
      <p:sp>
        <p:nvSpPr>
          <p:cNvPr id="1536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8AC059F8-AA5B-4C5A-8568-C13176C93F96}" type="datetime2">
              <a:rPr lang="en-US" sz="1400" smtClean="0"/>
              <a:pPr/>
              <a:t>Sunday, March 19, 2023</a:t>
            </a:fld>
            <a:endParaRPr lang="en-US" sz="1400"/>
          </a:p>
        </p:txBody>
      </p:sp>
      <p:sp>
        <p:nvSpPr>
          <p:cNvPr id="1536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r>
              <a:rPr lang="en-US" sz="1400"/>
              <a:t>Business Computing Department</a:t>
            </a:r>
          </a:p>
        </p:txBody>
      </p:sp>
      <p:sp>
        <p:nvSpPr>
          <p:cNvPr id="15365"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57E045FE-C069-4EAD-B77F-3A22634BAE70}" type="slidenum">
              <a:rPr lang="en-US" sz="1400" smtClean="0"/>
              <a:pPr/>
              <a:t>13</a:t>
            </a:fld>
            <a:endParaRPr lang="en-US" sz="1400"/>
          </a:p>
        </p:txBody>
      </p:sp>
      <p:sp>
        <p:nvSpPr>
          <p:cNvPr id="15362" name="Title 1"/>
          <p:cNvSpPr>
            <a:spLocks noGrp="1"/>
          </p:cNvSpPr>
          <p:nvPr>
            <p:ph type="title"/>
          </p:nvPr>
        </p:nvSpPr>
        <p:spPr>
          <a:xfrm>
            <a:off x="1143000" y="381000"/>
            <a:ext cx="7793038" cy="1143000"/>
          </a:xfrm>
        </p:spPr>
        <p:txBody>
          <a:bodyPr>
            <a:normAutofit fontScale="90000"/>
          </a:bodyPr>
          <a:lstStyle/>
          <a:p>
            <a:r>
              <a:rPr lang="en-GB" sz="3600"/>
              <a:t>Basic Functions of Operating Systems</a:t>
            </a:r>
            <a:endParaRPr lang="en-US" sz="3600"/>
          </a:p>
        </p:txBody>
      </p:sp>
      <p:grpSp>
        <p:nvGrpSpPr>
          <p:cNvPr id="15366" name="Group 43"/>
          <p:cNvGrpSpPr>
            <a:grpSpLocks/>
          </p:cNvGrpSpPr>
          <p:nvPr/>
        </p:nvGrpSpPr>
        <p:grpSpPr bwMode="auto">
          <a:xfrm>
            <a:off x="95250" y="1682750"/>
            <a:ext cx="8945563" cy="3773488"/>
            <a:chOff x="67" y="733"/>
            <a:chExt cx="5635" cy="2377"/>
          </a:xfrm>
        </p:grpSpPr>
        <p:sp>
          <p:nvSpPr>
            <p:cNvPr id="15368" name="Rectangle 32"/>
            <p:cNvSpPr>
              <a:spLocks noChangeArrowheads="1"/>
            </p:cNvSpPr>
            <p:nvPr/>
          </p:nvSpPr>
          <p:spPr bwMode="auto">
            <a:xfrm>
              <a:off x="67" y="2326"/>
              <a:ext cx="1216" cy="784"/>
            </a:xfrm>
            <a:prstGeom prst="rect">
              <a:avLst/>
            </a:prstGeom>
            <a:gradFill rotWithShape="0">
              <a:gsLst>
                <a:gs pos="0">
                  <a:srgbClr val="ABC7FE"/>
                </a:gs>
                <a:gs pos="100000">
                  <a:srgbClr val="A2C1FE"/>
                </a:gs>
              </a:gsLst>
              <a:lin ang="5400000" scaled="1"/>
            </a:gradFill>
            <a:ln w="12700">
              <a:solidFill>
                <a:schemeClr val="tx1"/>
              </a:solidFill>
              <a:miter lim="800000"/>
              <a:headEnd/>
              <a:tailEnd/>
            </a:ln>
            <a:effectLst>
              <a:outerShdw dist="35921" dir="2700000" algn="ctr" rotWithShape="0">
                <a:schemeClr val="tx1"/>
              </a:outerShdw>
            </a:effectLst>
          </p:spPr>
          <p:txBody>
            <a:bodyPr wrap="none" lIns="90488" tIns="44450" rIns="90488" bIns="44450" anchor="ctr"/>
            <a:lstStyle/>
            <a:p>
              <a:pPr algn="ctr" eaLnBrk="1" hangingPunct="1">
                <a:lnSpc>
                  <a:spcPct val="90000"/>
                </a:lnSpc>
              </a:pPr>
              <a:r>
                <a:rPr lang="en-US">
                  <a:solidFill>
                    <a:srgbClr val="000000"/>
                  </a:solidFill>
                </a:rPr>
                <a:t>Resource</a:t>
              </a:r>
            </a:p>
            <a:p>
              <a:pPr algn="ctr" eaLnBrk="1" hangingPunct="1">
                <a:lnSpc>
                  <a:spcPct val="90000"/>
                </a:lnSpc>
              </a:pPr>
              <a:r>
                <a:rPr lang="en-US">
                  <a:solidFill>
                    <a:srgbClr val="000000"/>
                  </a:solidFill>
                </a:rPr>
                <a:t>Management</a:t>
              </a:r>
            </a:p>
          </p:txBody>
        </p:sp>
        <p:sp>
          <p:nvSpPr>
            <p:cNvPr id="15369" name="Rectangle 33"/>
            <p:cNvSpPr>
              <a:spLocks noChangeArrowheads="1"/>
            </p:cNvSpPr>
            <p:nvPr/>
          </p:nvSpPr>
          <p:spPr bwMode="auto">
            <a:xfrm>
              <a:off x="1534" y="2326"/>
              <a:ext cx="1216" cy="784"/>
            </a:xfrm>
            <a:prstGeom prst="rect">
              <a:avLst/>
            </a:prstGeom>
            <a:gradFill rotWithShape="0">
              <a:gsLst>
                <a:gs pos="0">
                  <a:srgbClr val="ABC7FE"/>
                </a:gs>
                <a:gs pos="100000">
                  <a:srgbClr val="A2C1FE"/>
                </a:gs>
              </a:gsLst>
              <a:lin ang="5400000" scaled="1"/>
            </a:gradFill>
            <a:ln w="12700">
              <a:solidFill>
                <a:schemeClr val="tx1"/>
              </a:solidFill>
              <a:miter lim="800000"/>
              <a:headEnd/>
              <a:tailEnd/>
            </a:ln>
            <a:effectLst>
              <a:outerShdw dist="35921" dir="2700000" algn="ctr" rotWithShape="0">
                <a:schemeClr val="tx1"/>
              </a:outerShdw>
            </a:effectLst>
          </p:spPr>
          <p:txBody>
            <a:bodyPr wrap="none" lIns="90488" tIns="44450" rIns="90488" bIns="44450" anchor="ctr"/>
            <a:lstStyle/>
            <a:p>
              <a:pPr algn="ctr" eaLnBrk="1" hangingPunct="1">
                <a:lnSpc>
                  <a:spcPct val="90000"/>
                </a:lnSpc>
              </a:pPr>
              <a:r>
                <a:rPr lang="en-US">
                  <a:solidFill>
                    <a:srgbClr val="000000"/>
                  </a:solidFill>
                </a:rPr>
                <a:t>Task</a:t>
              </a:r>
            </a:p>
            <a:p>
              <a:pPr algn="ctr" eaLnBrk="1" hangingPunct="1">
                <a:lnSpc>
                  <a:spcPct val="90000"/>
                </a:lnSpc>
              </a:pPr>
              <a:r>
                <a:rPr lang="en-US">
                  <a:solidFill>
                    <a:srgbClr val="000000"/>
                  </a:solidFill>
                </a:rPr>
                <a:t>Management</a:t>
              </a:r>
            </a:p>
          </p:txBody>
        </p:sp>
        <p:sp>
          <p:nvSpPr>
            <p:cNvPr id="15370" name="Rectangle 34"/>
            <p:cNvSpPr>
              <a:spLocks noChangeArrowheads="1"/>
            </p:cNvSpPr>
            <p:nvPr/>
          </p:nvSpPr>
          <p:spPr bwMode="auto">
            <a:xfrm>
              <a:off x="2272" y="733"/>
              <a:ext cx="1216" cy="784"/>
            </a:xfrm>
            <a:prstGeom prst="rect">
              <a:avLst/>
            </a:prstGeom>
            <a:gradFill rotWithShape="0">
              <a:gsLst>
                <a:gs pos="0">
                  <a:srgbClr val="ACF36F"/>
                </a:gs>
                <a:gs pos="100000">
                  <a:srgbClr val="A3F25F"/>
                </a:gs>
              </a:gsLst>
              <a:lin ang="5400000" scaled="1"/>
            </a:gradFill>
            <a:ln w="12700">
              <a:solidFill>
                <a:schemeClr val="tx1"/>
              </a:solidFill>
              <a:miter lim="800000"/>
              <a:headEnd/>
              <a:tailEnd/>
            </a:ln>
            <a:effectLst>
              <a:outerShdw dist="35921" dir="2700000" algn="ctr" rotWithShape="0">
                <a:schemeClr val="tx1"/>
              </a:outerShdw>
            </a:effectLst>
          </p:spPr>
          <p:txBody>
            <a:bodyPr wrap="none" lIns="90488" tIns="44450" rIns="90488" bIns="44450" anchor="ctr"/>
            <a:lstStyle/>
            <a:p>
              <a:pPr algn="ctr" eaLnBrk="1" hangingPunct="1">
                <a:lnSpc>
                  <a:spcPct val="90000"/>
                </a:lnSpc>
              </a:pPr>
              <a:r>
                <a:rPr lang="en-US">
                  <a:solidFill>
                    <a:srgbClr val="000000"/>
                  </a:solidFill>
                </a:rPr>
                <a:t>User</a:t>
              </a:r>
            </a:p>
            <a:p>
              <a:pPr algn="ctr" eaLnBrk="1" hangingPunct="1">
                <a:lnSpc>
                  <a:spcPct val="90000"/>
                </a:lnSpc>
              </a:pPr>
              <a:r>
                <a:rPr lang="en-US">
                  <a:solidFill>
                    <a:srgbClr val="000000"/>
                  </a:solidFill>
                </a:rPr>
                <a:t>Interface</a:t>
              </a:r>
            </a:p>
          </p:txBody>
        </p:sp>
        <p:sp>
          <p:nvSpPr>
            <p:cNvPr id="15371" name="Rectangle 35"/>
            <p:cNvSpPr>
              <a:spLocks noChangeArrowheads="1"/>
            </p:cNvSpPr>
            <p:nvPr/>
          </p:nvSpPr>
          <p:spPr bwMode="auto">
            <a:xfrm>
              <a:off x="3028" y="2326"/>
              <a:ext cx="1216" cy="784"/>
            </a:xfrm>
            <a:prstGeom prst="rect">
              <a:avLst/>
            </a:prstGeom>
            <a:gradFill rotWithShape="0">
              <a:gsLst>
                <a:gs pos="0">
                  <a:srgbClr val="ABC7FE"/>
                </a:gs>
                <a:gs pos="100000">
                  <a:srgbClr val="A2C1FE"/>
                </a:gs>
              </a:gsLst>
              <a:lin ang="5400000" scaled="1"/>
            </a:gradFill>
            <a:ln w="12700">
              <a:solidFill>
                <a:schemeClr val="tx1"/>
              </a:solidFill>
              <a:miter lim="800000"/>
              <a:headEnd/>
              <a:tailEnd/>
            </a:ln>
            <a:effectLst>
              <a:outerShdw dist="35921" dir="2700000" algn="ctr" rotWithShape="0">
                <a:schemeClr val="tx1"/>
              </a:outerShdw>
            </a:effectLst>
          </p:spPr>
          <p:txBody>
            <a:bodyPr wrap="none" lIns="90488" tIns="44450" rIns="90488" bIns="44450" anchor="ctr"/>
            <a:lstStyle/>
            <a:p>
              <a:pPr algn="ctr" eaLnBrk="1" hangingPunct="1">
                <a:lnSpc>
                  <a:spcPct val="90000"/>
                </a:lnSpc>
              </a:pPr>
              <a:r>
                <a:rPr lang="en-US">
                  <a:solidFill>
                    <a:srgbClr val="000000"/>
                  </a:solidFill>
                </a:rPr>
                <a:t>File</a:t>
              </a:r>
            </a:p>
            <a:p>
              <a:pPr algn="ctr" eaLnBrk="1" hangingPunct="1">
                <a:lnSpc>
                  <a:spcPct val="90000"/>
                </a:lnSpc>
              </a:pPr>
              <a:r>
                <a:rPr lang="en-US">
                  <a:solidFill>
                    <a:srgbClr val="000000"/>
                  </a:solidFill>
                </a:rPr>
                <a:t>Management</a:t>
              </a:r>
            </a:p>
          </p:txBody>
        </p:sp>
        <p:sp>
          <p:nvSpPr>
            <p:cNvPr id="15372" name="Rectangle 36"/>
            <p:cNvSpPr>
              <a:spLocks noChangeArrowheads="1"/>
            </p:cNvSpPr>
            <p:nvPr/>
          </p:nvSpPr>
          <p:spPr bwMode="auto">
            <a:xfrm>
              <a:off x="4486" y="2326"/>
              <a:ext cx="1216" cy="784"/>
            </a:xfrm>
            <a:prstGeom prst="rect">
              <a:avLst/>
            </a:prstGeom>
            <a:gradFill rotWithShape="0">
              <a:gsLst>
                <a:gs pos="0">
                  <a:srgbClr val="ABC7FE"/>
                </a:gs>
                <a:gs pos="100000">
                  <a:srgbClr val="A2C1FE"/>
                </a:gs>
              </a:gsLst>
              <a:lin ang="5400000" scaled="1"/>
            </a:gradFill>
            <a:ln w="12700">
              <a:solidFill>
                <a:schemeClr val="tx1"/>
              </a:solidFill>
              <a:miter lim="800000"/>
              <a:headEnd/>
              <a:tailEnd/>
            </a:ln>
            <a:effectLst>
              <a:outerShdw dist="35921" dir="2700000" algn="ctr" rotWithShape="0">
                <a:schemeClr val="tx1"/>
              </a:outerShdw>
            </a:effectLst>
          </p:spPr>
          <p:txBody>
            <a:bodyPr wrap="none" lIns="90488" tIns="44450" rIns="90488" bIns="44450" anchor="ctr"/>
            <a:lstStyle/>
            <a:p>
              <a:pPr algn="ctr" eaLnBrk="1" hangingPunct="1">
                <a:lnSpc>
                  <a:spcPct val="90000"/>
                </a:lnSpc>
              </a:pPr>
              <a:r>
                <a:rPr lang="en-US">
                  <a:solidFill>
                    <a:srgbClr val="000000"/>
                  </a:solidFill>
                </a:rPr>
                <a:t>Utilities</a:t>
              </a:r>
            </a:p>
            <a:p>
              <a:pPr algn="ctr" eaLnBrk="1" hangingPunct="1">
                <a:lnSpc>
                  <a:spcPct val="90000"/>
                </a:lnSpc>
              </a:pPr>
              <a:r>
                <a:rPr lang="en-US">
                  <a:solidFill>
                    <a:srgbClr val="000000"/>
                  </a:solidFill>
                </a:rPr>
                <a:t>and Other</a:t>
              </a:r>
            </a:p>
            <a:p>
              <a:pPr algn="ctr" eaLnBrk="1" hangingPunct="1">
                <a:lnSpc>
                  <a:spcPct val="90000"/>
                </a:lnSpc>
              </a:pPr>
              <a:r>
                <a:rPr lang="en-US">
                  <a:solidFill>
                    <a:srgbClr val="000000"/>
                  </a:solidFill>
                </a:rPr>
                <a:t>Functions</a:t>
              </a:r>
            </a:p>
          </p:txBody>
        </p:sp>
        <p:sp>
          <p:nvSpPr>
            <p:cNvPr id="15373" name="Line 37"/>
            <p:cNvSpPr>
              <a:spLocks noChangeShapeType="1"/>
            </p:cNvSpPr>
            <p:nvPr/>
          </p:nvSpPr>
          <p:spPr bwMode="auto">
            <a:xfrm>
              <a:off x="2880" y="1536"/>
              <a:ext cx="0" cy="288"/>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374" name="Line 38"/>
            <p:cNvSpPr>
              <a:spLocks noChangeShapeType="1"/>
            </p:cNvSpPr>
            <p:nvPr/>
          </p:nvSpPr>
          <p:spPr bwMode="auto">
            <a:xfrm flipH="1">
              <a:off x="576" y="1872"/>
              <a:ext cx="4656"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375" name="Line 39"/>
            <p:cNvSpPr>
              <a:spLocks noChangeShapeType="1"/>
            </p:cNvSpPr>
            <p:nvPr/>
          </p:nvSpPr>
          <p:spPr bwMode="auto">
            <a:xfrm>
              <a:off x="5232" y="1872"/>
              <a:ext cx="0" cy="459"/>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376" name="Line 40"/>
            <p:cNvSpPr>
              <a:spLocks noChangeShapeType="1"/>
            </p:cNvSpPr>
            <p:nvPr/>
          </p:nvSpPr>
          <p:spPr bwMode="auto">
            <a:xfrm flipH="1">
              <a:off x="3648" y="1872"/>
              <a:ext cx="0" cy="432"/>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377" name="Line 41"/>
            <p:cNvSpPr>
              <a:spLocks noChangeShapeType="1"/>
            </p:cNvSpPr>
            <p:nvPr/>
          </p:nvSpPr>
          <p:spPr bwMode="auto">
            <a:xfrm>
              <a:off x="2112" y="1872"/>
              <a:ext cx="0" cy="48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378" name="Line 42"/>
            <p:cNvSpPr>
              <a:spLocks noChangeShapeType="1"/>
            </p:cNvSpPr>
            <p:nvPr/>
          </p:nvSpPr>
          <p:spPr bwMode="auto">
            <a:xfrm>
              <a:off x="576" y="1872"/>
              <a:ext cx="0" cy="48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Content Placeholder 2"/>
          <p:cNvSpPr>
            <a:spLocks noGrp="1"/>
          </p:cNvSpPr>
          <p:nvPr>
            <p:ph idx="1"/>
          </p:nvPr>
        </p:nvSpPr>
        <p:spPr>
          <a:xfrm>
            <a:off x="1219200" y="1828800"/>
            <a:ext cx="7772400" cy="4687888"/>
          </a:xfrm>
        </p:spPr>
        <p:txBody>
          <a:bodyPr/>
          <a:lstStyle/>
          <a:p>
            <a:pPr algn="just">
              <a:defRPr/>
            </a:pPr>
            <a:r>
              <a:rPr lang="en-US" b="1" dirty="0">
                <a:effectLst>
                  <a:outerShdw blurRad="38100" dist="38100" dir="2700000" algn="tl">
                    <a:srgbClr val="000000">
                      <a:alpha val="43137"/>
                    </a:srgbClr>
                  </a:outerShdw>
                </a:effectLst>
              </a:rPr>
              <a:t>The user interface:</a:t>
            </a:r>
          </a:p>
          <a:p>
            <a:pPr marL="0" indent="0" algn="just">
              <a:buFont typeface="Wingdings" pitchFamily="2" charset="2"/>
              <a:buNone/>
              <a:defRPr/>
            </a:pPr>
            <a:r>
              <a:rPr lang="en-US" dirty="0"/>
              <a:t>This is the part of the operating system that allows users to communicate with the computer.  Through the interface, the end user has access to the resources such as resource management; file management; task management and utilities.</a:t>
            </a:r>
          </a:p>
          <a:p>
            <a:pPr algn="just">
              <a:defRPr/>
            </a:pPr>
            <a:endParaRPr lang="en-US" dirty="0"/>
          </a:p>
        </p:txBody>
      </p:sp>
      <p:sp>
        <p:nvSpPr>
          <p:cNvPr id="16388"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FE56A273-C202-4807-80FC-9261B8732769}" type="datetime2">
              <a:rPr lang="en-US" sz="1400" smtClean="0"/>
              <a:pPr/>
              <a:t>Sunday, March 19, 2023</a:t>
            </a:fld>
            <a:endParaRPr lang="en-US" sz="1400"/>
          </a:p>
        </p:txBody>
      </p:sp>
      <p:sp>
        <p:nvSpPr>
          <p:cNvPr id="16390"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r>
              <a:rPr lang="en-US" sz="1400"/>
              <a:t>Business Computing Department</a:t>
            </a:r>
          </a:p>
        </p:txBody>
      </p:sp>
      <p:sp>
        <p:nvSpPr>
          <p:cNvPr id="16389"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7B0247FB-23B2-42D8-8A2A-889EA9344D0B}" type="slidenum">
              <a:rPr lang="en-US" sz="1400" smtClean="0"/>
              <a:pPr/>
              <a:t>14</a:t>
            </a:fld>
            <a:endParaRPr lang="en-US" sz="1400"/>
          </a:p>
        </p:txBody>
      </p:sp>
      <p:sp>
        <p:nvSpPr>
          <p:cNvPr id="16386" name="Title 1"/>
          <p:cNvSpPr>
            <a:spLocks noGrp="1"/>
          </p:cNvSpPr>
          <p:nvPr>
            <p:ph type="title"/>
          </p:nvPr>
        </p:nvSpPr>
        <p:spPr/>
        <p:txBody>
          <a:bodyPr/>
          <a:lstStyle/>
          <a:p>
            <a:r>
              <a:rPr lang="en-GB"/>
              <a:t>Functions of OS</a:t>
            </a:r>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Content Placeholder 2"/>
          <p:cNvSpPr>
            <a:spLocks noGrp="1"/>
          </p:cNvSpPr>
          <p:nvPr>
            <p:ph idx="1"/>
          </p:nvPr>
        </p:nvSpPr>
        <p:spPr/>
        <p:txBody>
          <a:bodyPr/>
          <a:lstStyle/>
          <a:p>
            <a:pPr algn="just">
              <a:defRPr/>
            </a:pPr>
            <a:r>
              <a:rPr lang="en-US" sz="2600" b="1" dirty="0">
                <a:effectLst>
                  <a:outerShdw blurRad="38100" dist="38100" dir="2700000" algn="tl">
                    <a:srgbClr val="000000">
                      <a:alpha val="43137"/>
                    </a:srgbClr>
                  </a:outerShdw>
                </a:effectLst>
              </a:rPr>
              <a:t>Efficient resource management</a:t>
            </a:r>
            <a:r>
              <a:rPr lang="en-US" sz="2600" dirty="0"/>
              <a:t>. It manages the computer memory for example memory allocation and loading of programs on the hard disk.</a:t>
            </a:r>
          </a:p>
          <a:p>
            <a:pPr algn="just">
              <a:defRPr/>
            </a:pPr>
            <a:r>
              <a:rPr lang="en-US" sz="2600" b="1" dirty="0"/>
              <a:t>File management: </a:t>
            </a:r>
            <a:r>
              <a:rPr lang="en-US" sz="2600" dirty="0"/>
              <a:t>For example maintenance of file for proper storage, opening and closing of files, checking on the file levels, etc.</a:t>
            </a:r>
          </a:p>
          <a:p>
            <a:pPr algn="just">
              <a:defRPr/>
            </a:pPr>
            <a:r>
              <a:rPr lang="en-US" sz="2600" b="1" dirty="0">
                <a:effectLst>
                  <a:outerShdw blurRad="38100" dist="38100" dir="2700000" algn="tl">
                    <a:srgbClr val="000000">
                      <a:alpha val="43137"/>
                    </a:srgbClr>
                  </a:outerShdw>
                </a:effectLst>
              </a:rPr>
              <a:t>Task management: </a:t>
            </a:r>
            <a:r>
              <a:rPr lang="en-US" sz="2600" dirty="0"/>
              <a:t>It checks whether the hardware (including peripheral devices such as printers) is functioning properly.</a:t>
            </a:r>
          </a:p>
          <a:p>
            <a:pPr>
              <a:defRPr/>
            </a:pPr>
            <a:endParaRPr lang="en-US" dirty="0"/>
          </a:p>
        </p:txBody>
      </p:sp>
      <p:sp>
        <p:nvSpPr>
          <p:cNvPr id="17412"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CF7A9D73-906F-4040-91E2-DA675253F5DB}" type="datetime2">
              <a:rPr lang="en-US" sz="1400" smtClean="0"/>
              <a:pPr/>
              <a:t>Sunday, March 19, 2023</a:t>
            </a:fld>
            <a:endParaRPr lang="en-US" sz="1400"/>
          </a:p>
        </p:txBody>
      </p:sp>
      <p:sp>
        <p:nvSpPr>
          <p:cNvPr id="17414"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r>
              <a:rPr lang="en-US" sz="1400"/>
              <a:t>Business Computing Department</a:t>
            </a:r>
          </a:p>
        </p:txBody>
      </p:sp>
      <p:sp>
        <p:nvSpPr>
          <p:cNvPr id="17413"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9C47A02B-0020-40D1-A555-969B4967FF74}" type="slidenum">
              <a:rPr lang="en-US" sz="1400" smtClean="0"/>
              <a:pPr/>
              <a:t>15</a:t>
            </a:fld>
            <a:endParaRPr lang="en-US" sz="1400"/>
          </a:p>
        </p:txBody>
      </p:sp>
      <p:sp>
        <p:nvSpPr>
          <p:cNvPr id="17410" name="Title 1"/>
          <p:cNvSpPr>
            <a:spLocks noGrp="1"/>
          </p:cNvSpPr>
          <p:nvPr>
            <p:ph type="title"/>
          </p:nvPr>
        </p:nvSpPr>
        <p:spPr/>
        <p:txBody>
          <a:bodyPr/>
          <a:lstStyle/>
          <a:p>
            <a:r>
              <a:rPr lang="en-US" sz="4000"/>
              <a:t>Functions of OS Cont’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Content Placeholder 2"/>
          <p:cNvSpPr>
            <a:spLocks noGrp="1"/>
          </p:cNvSpPr>
          <p:nvPr>
            <p:ph idx="1"/>
          </p:nvPr>
        </p:nvSpPr>
        <p:spPr/>
        <p:txBody>
          <a:bodyPr/>
          <a:lstStyle/>
          <a:p>
            <a:pPr algn="just">
              <a:defRPr/>
            </a:pPr>
            <a:r>
              <a:rPr lang="en-US" sz="2400" b="1" dirty="0">
                <a:effectLst>
                  <a:outerShdw blurRad="38100" dist="38100" dir="2700000" algn="tl">
                    <a:srgbClr val="000000">
                      <a:alpha val="43137"/>
                    </a:srgbClr>
                  </a:outerShdw>
                </a:effectLst>
              </a:rPr>
              <a:t>Utilities and support services: </a:t>
            </a:r>
            <a:r>
              <a:rPr lang="en-US" sz="2400" dirty="0"/>
              <a:t>Such as error detection and reporting for example display of a message on screen if a fault is detected within the hardware component.</a:t>
            </a:r>
          </a:p>
          <a:p>
            <a:pPr algn="just">
              <a:defRPr/>
            </a:pPr>
            <a:r>
              <a:rPr lang="en-US" sz="2400" b="1" dirty="0">
                <a:effectLst>
                  <a:outerShdw blurRad="38100" dist="38100" dir="2700000" algn="tl">
                    <a:srgbClr val="000000">
                      <a:alpha val="43137"/>
                    </a:srgbClr>
                  </a:outerShdw>
                </a:effectLst>
              </a:rPr>
              <a:t>Security: </a:t>
            </a:r>
            <a:r>
              <a:rPr lang="en-US" sz="2400" dirty="0"/>
              <a:t>Controlling system security for example monitoring the use of passwords.  </a:t>
            </a:r>
          </a:p>
          <a:p>
            <a:pPr algn="just">
              <a:defRPr/>
            </a:pPr>
            <a:r>
              <a:rPr lang="en-US" sz="2400" b="1" dirty="0">
                <a:effectLst>
                  <a:outerShdw blurRad="38100" dist="38100" dir="2700000" algn="tl">
                    <a:srgbClr val="000000">
                      <a:alpha val="43137"/>
                    </a:srgbClr>
                  </a:outerShdw>
                </a:effectLst>
              </a:rPr>
              <a:t>Initial start-up of the computer:</a:t>
            </a:r>
            <a:r>
              <a:rPr lang="en-US" sz="2400" dirty="0"/>
              <a:t> When it’s switched on.  This is achieved by the boot program which is in-built in the ROM.</a:t>
            </a:r>
          </a:p>
          <a:p>
            <a:pPr algn="just">
              <a:defRPr/>
            </a:pPr>
            <a:r>
              <a:rPr lang="en-US" sz="2400" dirty="0"/>
              <a:t>Managing multitasking</a:t>
            </a:r>
          </a:p>
        </p:txBody>
      </p:sp>
      <p:sp>
        <p:nvSpPr>
          <p:cNvPr id="1843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B7BDCA91-AA83-4BC8-81B9-FBB384C3AEC1}" type="datetime2">
              <a:rPr lang="en-US" sz="1400" smtClean="0"/>
              <a:pPr/>
              <a:t>Sunday, March 19, 2023</a:t>
            </a:fld>
            <a:endParaRPr lang="en-US" sz="1400"/>
          </a:p>
        </p:txBody>
      </p:sp>
      <p:sp>
        <p:nvSpPr>
          <p:cNvPr id="18438"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r>
              <a:rPr lang="en-US" sz="1400"/>
              <a:t>Business Computing Department</a:t>
            </a:r>
          </a:p>
        </p:txBody>
      </p:sp>
      <p:sp>
        <p:nvSpPr>
          <p:cNvPr id="18437"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372C0230-CCCF-42B4-B210-E8A34351D1DC}" type="slidenum">
              <a:rPr lang="en-US" sz="1400" smtClean="0"/>
              <a:pPr/>
              <a:t>16</a:t>
            </a:fld>
            <a:endParaRPr lang="en-US" sz="1400"/>
          </a:p>
        </p:txBody>
      </p:sp>
      <p:sp>
        <p:nvSpPr>
          <p:cNvPr id="18434" name="Title 1"/>
          <p:cNvSpPr>
            <a:spLocks noGrp="1"/>
          </p:cNvSpPr>
          <p:nvPr>
            <p:ph type="title"/>
          </p:nvPr>
        </p:nvSpPr>
        <p:spPr/>
        <p:txBody>
          <a:bodyPr/>
          <a:lstStyle/>
          <a:p>
            <a:r>
              <a:rPr lang="en-US"/>
              <a:t>Functions of OS Cont’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5F2F1CCF-8BBD-4425-861B-D3864D499059}" type="datetime2">
              <a:rPr lang="en-US" sz="1400" smtClean="0"/>
              <a:pPr/>
              <a:t>Sunday, March 19, 2023</a:t>
            </a:fld>
            <a:endParaRPr lang="en-US" sz="1400"/>
          </a:p>
        </p:txBody>
      </p:sp>
      <p:sp>
        <p:nvSpPr>
          <p:cNvPr id="19460"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r>
              <a:rPr lang="en-US" sz="1400"/>
              <a:t>Business Computing Department</a:t>
            </a:r>
          </a:p>
        </p:txBody>
      </p:sp>
      <p:sp>
        <p:nvSpPr>
          <p:cNvPr id="19459"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80EBA181-50D5-422D-B6B4-D9CD1FA28096}" type="slidenum">
              <a:rPr lang="en-US" sz="1400" smtClean="0"/>
              <a:pPr/>
              <a:t>17</a:t>
            </a:fld>
            <a:endParaRPr lang="en-US" sz="1400"/>
          </a:p>
        </p:txBody>
      </p:sp>
      <p:pic>
        <p:nvPicPr>
          <p:cNvPr id="19461"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0"/>
            <a:ext cx="9134475"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Content Placeholder 6"/>
          <p:cNvSpPr>
            <a:spLocks noGrp="1"/>
          </p:cNvSpPr>
          <p:nvPr>
            <p:ph idx="1"/>
          </p:nvPr>
        </p:nvSpPr>
        <p:spPr/>
        <p:txBody>
          <a:bodyPr/>
          <a:lstStyle/>
          <a:p>
            <a:pPr algn="just"/>
            <a:r>
              <a:rPr lang="en-US" sz="3000"/>
              <a:t>The most common type is the Microsoft suite of operating systems. </a:t>
            </a:r>
          </a:p>
          <a:p>
            <a:pPr algn="just"/>
            <a:r>
              <a:rPr lang="en-US" sz="3000"/>
              <a:t>They include from most recent to the oldest as follows: Windows 7, Windows Vista, Windows XP Professional Edition, Windows XP Home Edition, Windows 2000, Windows ME, Windows 98, Windows NT, Windows 95 and Microsoft DOS.</a:t>
            </a:r>
          </a:p>
          <a:p>
            <a:endParaRPr lang="en-US"/>
          </a:p>
        </p:txBody>
      </p:sp>
      <p:sp>
        <p:nvSpPr>
          <p:cNvPr id="20483"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3A503823-D614-4B58-AD5B-F44C8B384129}" type="datetime2">
              <a:rPr lang="en-US" sz="1400" smtClean="0"/>
              <a:pPr/>
              <a:t>Sunday, March 19, 2023</a:t>
            </a:fld>
            <a:endParaRPr lang="en-US" sz="1400"/>
          </a:p>
        </p:txBody>
      </p:sp>
      <p:sp>
        <p:nvSpPr>
          <p:cNvPr id="2048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r>
              <a:rPr lang="en-US" sz="1400"/>
              <a:t>Business Computing Department</a:t>
            </a:r>
          </a:p>
        </p:txBody>
      </p:sp>
      <p:sp>
        <p:nvSpPr>
          <p:cNvPr id="2048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55DA484D-796F-4C53-8AF7-BFBF3E6A4E67}" type="slidenum">
              <a:rPr lang="en-US" sz="1400" smtClean="0"/>
              <a:pPr/>
              <a:t>18</a:t>
            </a:fld>
            <a:endParaRPr lang="en-US" sz="1400"/>
          </a:p>
        </p:txBody>
      </p:sp>
      <p:sp>
        <p:nvSpPr>
          <p:cNvPr id="20482" name="Title 1"/>
          <p:cNvSpPr>
            <a:spLocks noGrp="1"/>
          </p:cNvSpPr>
          <p:nvPr>
            <p:ph type="title"/>
          </p:nvPr>
        </p:nvSpPr>
        <p:spPr/>
        <p:txBody>
          <a:bodyPr/>
          <a:lstStyle/>
          <a:p>
            <a:r>
              <a:rPr lang="en-US" sz="3600">
                <a:solidFill>
                  <a:schemeClr val="tx1"/>
                </a:solidFill>
              </a:rPr>
              <a:t>1. Windows Family OS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Content Placeholder 2"/>
          <p:cNvSpPr>
            <a:spLocks noGrp="1"/>
          </p:cNvSpPr>
          <p:nvPr>
            <p:ph idx="1"/>
          </p:nvPr>
        </p:nvSpPr>
        <p:spPr>
          <a:xfrm>
            <a:off x="1182688" y="2017713"/>
            <a:ext cx="7772400" cy="4535487"/>
          </a:xfrm>
        </p:spPr>
        <p:txBody>
          <a:bodyPr>
            <a:normAutofit lnSpcReduction="10000"/>
          </a:bodyPr>
          <a:lstStyle/>
          <a:p>
            <a:pPr algn="just"/>
            <a:r>
              <a:rPr lang="en-US" sz="2600"/>
              <a:t>UNIX family has been developed by a whole history of individuals, corporations and collaborators.</a:t>
            </a:r>
            <a:r>
              <a:rPr lang="en-US" sz="2600" b="1"/>
              <a:t> </a:t>
            </a:r>
          </a:p>
          <a:p>
            <a:pPr algn="just"/>
            <a:r>
              <a:rPr lang="en-US" sz="2600"/>
              <a:t>It is a multitasking and multiuser system, network-managed operating system whose portability allows it to run on mainframes, midrange computers, and microcomputers. </a:t>
            </a:r>
          </a:p>
          <a:p>
            <a:pPr algn="just"/>
            <a:r>
              <a:rPr lang="en-US" sz="2600"/>
              <a:t>It can be difficult to learn. UNIX must normally run a computer made by the same company that produces the software. An example is Linux.</a:t>
            </a:r>
          </a:p>
          <a:p>
            <a:pPr algn="just"/>
            <a:endParaRPr lang="en-US"/>
          </a:p>
        </p:txBody>
      </p:sp>
      <p:sp>
        <p:nvSpPr>
          <p:cNvPr id="21508"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614C1C9D-5689-46A5-9960-E03D6E808B44}" type="datetime2">
              <a:rPr lang="en-US" sz="1400" smtClean="0"/>
              <a:pPr/>
              <a:t>Sunday, March 19, 2023</a:t>
            </a:fld>
            <a:endParaRPr lang="en-US" sz="1400"/>
          </a:p>
        </p:txBody>
      </p:sp>
      <p:sp>
        <p:nvSpPr>
          <p:cNvPr id="21510"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r>
              <a:rPr lang="en-US" sz="1400"/>
              <a:t>Business Computing Department</a:t>
            </a:r>
          </a:p>
        </p:txBody>
      </p:sp>
      <p:sp>
        <p:nvSpPr>
          <p:cNvPr id="21509"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55F35A8A-B32E-4AF8-9BEE-6D27F6942283}" type="slidenum">
              <a:rPr lang="en-US" sz="1400" smtClean="0"/>
              <a:pPr/>
              <a:t>19</a:t>
            </a:fld>
            <a:endParaRPr lang="en-US" sz="1400"/>
          </a:p>
        </p:txBody>
      </p:sp>
      <p:sp>
        <p:nvSpPr>
          <p:cNvPr id="21506" name="Title 1"/>
          <p:cNvSpPr>
            <a:spLocks noGrp="1"/>
          </p:cNvSpPr>
          <p:nvPr>
            <p:ph type="title"/>
          </p:nvPr>
        </p:nvSpPr>
        <p:spPr/>
        <p:txBody>
          <a:bodyPr/>
          <a:lstStyle/>
          <a:p>
            <a:r>
              <a:rPr lang="en-US" sz="3200">
                <a:solidFill>
                  <a:schemeClr val="tx1"/>
                </a:solidFill>
              </a:rPr>
              <a:t>2. UNIX Family of Operating Systems.</a:t>
            </a:r>
            <a:endParaRPr lang="en-US" sz="36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Content Placeholder 2"/>
          <p:cNvSpPr>
            <a:spLocks noGrp="1"/>
          </p:cNvSpPr>
          <p:nvPr>
            <p:ph idx="1"/>
          </p:nvPr>
        </p:nvSpPr>
        <p:spPr>
          <a:xfrm>
            <a:off x="533400" y="1447800"/>
            <a:ext cx="7772400" cy="4154487"/>
          </a:xfrm>
        </p:spPr>
        <p:txBody>
          <a:bodyPr/>
          <a:lstStyle/>
          <a:p>
            <a:pPr algn="just">
              <a:buFont typeface="Wingdings" pitchFamily="2" charset="2"/>
              <a:buNone/>
            </a:pPr>
            <a:r>
              <a:rPr lang="en-GB" sz="3000" b="1" dirty="0"/>
              <a:t>Learning Objectives &amp; Outcome</a:t>
            </a:r>
          </a:p>
          <a:p>
            <a:r>
              <a:rPr lang="en-GB" sz="3000" dirty="0"/>
              <a:t>Define computer software</a:t>
            </a:r>
            <a:endParaRPr lang="en-US" sz="2800" dirty="0"/>
          </a:p>
          <a:p>
            <a:r>
              <a:rPr lang="en-GB" sz="2800" dirty="0"/>
              <a:t>Types of software</a:t>
            </a:r>
            <a:endParaRPr lang="en-US" sz="2800" dirty="0"/>
          </a:p>
          <a:p>
            <a:r>
              <a:rPr lang="en-GB" sz="2800" dirty="0"/>
              <a:t>Categories of software</a:t>
            </a:r>
            <a:endParaRPr lang="en-US" sz="2800" dirty="0"/>
          </a:p>
          <a:p>
            <a:r>
              <a:rPr lang="en-GB" sz="2800" dirty="0"/>
              <a:t>Commercial verses open source software</a:t>
            </a:r>
            <a:endParaRPr lang="en-US" sz="2800" dirty="0"/>
          </a:p>
          <a:p>
            <a:r>
              <a:rPr lang="en-GB" sz="2800" dirty="0"/>
              <a:t>Factors to consider when choosing a software for implementation</a:t>
            </a:r>
            <a:endParaRPr lang="en-US" sz="3000" dirty="0"/>
          </a:p>
        </p:txBody>
      </p:sp>
      <p:sp>
        <p:nvSpPr>
          <p:cNvPr id="4100"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C89EEB06-6A9E-4E33-B6B0-9A33D863EF42}" type="datetime2">
              <a:rPr lang="en-US" sz="1400" smtClean="0"/>
              <a:pPr/>
              <a:t>Sunday, March 19, 2023</a:t>
            </a:fld>
            <a:endParaRPr lang="en-US" sz="1400"/>
          </a:p>
        </p:txBody>
      </p:sp>
      <p:sp>
        <p:nvSpPr>
          <p:cNvPr id="4102"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r>
              <a:rPr lang="en-US" sz="1400"/>
              <a:t>Business Computing Department</a:t>
            </a:r>
          </a:p>
        </p:txBody>
      </p:sp>
      <p:sp>
        <p:nvSpPr>
          <p:cNvPr id="410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DC6C9361-228D-471F-8E3F-39B6B7831BE8}" type="slidenum">
              <a:rPr lang="en-US" sz="1400" smtClean="0"/>
              <a:pPr/>
              <a:t>2</a:t>
            </a:fld>
            <a:endParaRPr lang="en-US" sz="1400"/>
          </a:p>
        </p:txBody>
      </p:sp>
      <p:sp>
        <p:nvSpPr>
          <p:cNvPr id="4098" name="Title 1"/>
          <p:cNvSpPr>
            <a:spLocks noGrp="1"/>
          </p:cNvSpPr>
          <p:nvPr>
            <p:ph type="title"/>
          </p:nvPr>
        </p:nvSpPr>
        <p:spPr/>
        <p:txBody>
          <a:bodyPr/>
          <a:lstStyle/>
          <a:p>
            <a:pPr algn="just"/>
            <a:r>
              <a:rPr lang="en-US" dirty="0"/>
              <a:t>Computer Software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3" name="Content Placeholder 5"/>
          <p:cNvSpPr>
            <a:spLocks noGrp="1"/>
          </p:cNvSpPr>
          <p:nvPr>
            <p:ph idx="1"/>
          </p:nvPr>
        </p:nvSpPr>
        <p:spPr/>
        <p:txBody>
          <a:bodyPr/>
          <a:lstStyle/>
          <a:p>
            <a:pPr algn="just"/>
            <a:r>
              <a:rPr lang="en-US" sz="2400" dirty="0"/>
              <a:t>This is the latest operating system from Apple for the iMac and other Macintosh microcomputers, based on UNIX has advanced multitasking and multimedia capabilities, along with a new suite of Internet services called </a:t>
            </a:r>
            <a:r>
              <a:rPr lang="en-US" sz="2400" dirty="0" err="1"/>
              <a:t>iTools</a:t>
            </a:r>
            <a:r>
              <a:rPr lang="en-US" sz="2400" dirty="0"/>
              <a:t>.</a:t>
            </a:r>
            <a:r>
              <a:rPr lang="en-US" sz="2400" b="1" dirty="0"/>
              <a:t> </a:t>
            </a:r>
          </a:p>
          <a:p>
            <a:pPr algn="just"/>
            <a:r>
              <a:rPr lang="en-US" sz="2400" dirty="0"/>
              <a:t>The greatest problem with these operating systems lies in the fact that, not as many application programs are written for them. Another drawback is that the system can only be run on Apple produced hardware.</a:t>
            </a:r>
          </a:p>
          <a:p>
            <a:endParaRPr lang="en-US" dirty="0"/>
          </a:p>
        </p:txBody>
      </p:sp>
      <p:sp>
        <p:nvSpPr>
          <p:cNvPr id="22531"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8BFB3D3D-AE32-4C0A-9951-21499CA3A405}" type="datetime2">
              <a:rPr lang="en-US" sz="1400" smtClean="0"/>
              <a:pPr/>
              <a:t>Sunday, March 19, 2023</a:t>
            </a:fld>
            <a:endParaRPr lang="en-US" sz="1400"/>
          </a:p>
        </p:txBody>
      </p:sp>
      <p:sp>
        <p:nvSpPr>
          <p:cNvPr id="22534"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r>
              <a:rPr lang="en-US" sz="1400"/>
              <a:t>Business Computing Department</a:t>
            </a:r>
          </a:p>
        </p:txBody>
      </p:sp>
      <p:sp>
        <p:nvSpPr>
          <p:cNvPr id="2253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C5D8A2C4-F3D9-4C8B-B75C-489D5511F8FB}" type="slidenum">
              <a:rPr lang="en-US" sz="1400" smtClean="0"/>
              <a:pPr/>
              <a:t>20</a:t>
            </a:fld>
            <a:endParaRPr lang="en-US" sz="1400"/>
          </a:p>
        </p:txBody>
      </p:sp>
      <p:sp>
        <p:nvSpPr>
          <p:cNvPr id="22530" name="Title 1"/>
          <p:cNvSpPr>
            <a:spLocks noGrp="1"/>
          </p:cNvSpPr>
          <p:nvPr>
            <p:ph type="title"/>
          </p:nvPr>
        </p:nvSpPr>
        <p:spPr/>
        <p:txBody>
          <a:bodyPr/>
          <a:lstStyle/>
          <a:p>
            <a:r>
              <a:rPr lang="en-US" sz="3000">
                <a:solidFill>
                  <a:schemeClr val="tx1"/>
                </a:solidFill>
              </a:rPr>
              <a:t>3. </a:t>
            </a:r>
            <a:r>
              <a:rPr lang="en-US" sz="3600">
                <a:solidFill>
                  <a:schemeClr val="tx1"/>
                </a:solidFill>
              </a:rPr>
              <a:t>Macintosh Operating Systems</a:t>
            </a:r>
            <a:endParaRPr lang="en-US" sz="36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Content Placeholder 2"/>
          <p:cNvSpPr>
            <a:spLocks noGrp="1"/>
          </p:cNvSpPr>
          <p:nvPr>
            <p:ph idx="1"/>
          </p:nvPr>
        </p:nvSpPr>
        <p:spPr/>
        <p:txBody>
          <a:bodyPr/>
          <a:lstStyle/>
          <a:p>
            <a:pPr algn="just">
              <a:buFont typeface="Wingdings" pitchFamily="2" charset="2"/>
              <a:buNone/>
            </a:pPr>
            <a:r>
              <a:rPr lang="en-US" sz="2800" b="1" dirty="0"/>
              <a:t>1. Multiprogramming</a:t>
            </a:r>
          </a:p>
          <a:p>
            <a:pPr algn="just"/>
            <a:r>
              <a:rPr lang="en-US" sz="2800" dirty="0"/>
              <a:t>Multiprogramming is the ability to execute multiuser programs concurrently through a sharing of the computer’s resources. </a:t>
            </a:r>
          </a:p>
          <a:p>
            <a:pPr algn="just"/>
            <a:endParaRPr lang="en-US" sz="2800" dirty="0"/>
          </a:p>
          <a:p>
            <a:pPr algn="just"/>
            <a:r>
              <a:rPr lang="en-US" sz="2800" dirty="0"/>
              <a:t>A multiprogramming operating system takes advantage of this fact by allowing another program to use the CPU when it would otherwise be idle.</a:t>
            </a:r>
          </a:p>
          <a:p>
            <a:pPr algn="just"/>
            <a:endParaRPr lang="en-US" sz="2000" dirty="0"/>
          </a:p>
        </p:txBody>
      </p:sp>
      <p:sp>
        <p:nvSpPr>
          <p:cNvPr id="2355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ADBC439C-D8ED-4F03-A6ED-9AEE05A3B206}" type="datetime2">
              <a:rPr lang="en-US" sz="1400" smtClean="0"/>
              <a:pPr/>
              <a:t>Sunday, March 19, 2023</a:t>
            </a:fld>
            <a:endParaRPr lang="en-US" sz="1400"/>
          </a:p>
        </p:txBody>
      </p:sp>
      <p:sp>
        <p:nvSpPr>
          <p:cNvPr id="23558"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r>
              <a:rPr lang="en-US" sz="1400"/>
              <a:t>Business Computing Department</a:t>
            </a:r>
          </a:p>
        </p:txBody>
      </p:sp>
      <p:sp>
        <p:nvSpPr>
          <p:cNvPr id="23557"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6779448F-8DD3-475D-AFEA-C0FFC19E1FEE}" type="slidenum">
              <a:rPr lang="en-US" sz="1400" smtClean="0"/>
              <a:pPr/>
              <a:t>21</a:t>
            </a:fld>
            <a:endParaRPr lang="en-US" sz="1400"/>
          </a:p>
        </p:txBody>
      </p:sp>
      <p:sp>
        <p:nvSpPr>
          <p:cNvPr id="23554" name="Title 1"/>
          <p:cNvSpPr>
            <a:spLocks noGrp="1"/>
          </p:cNvSpPr>
          <p:nvPr>
            <p:ph type="title"/>
          </p:nvPr>
        </p:nvSpPr>
        <p:spPr/>
        <p:txBody>
          <a:bodyPr/>
          <a:lstStyle/>
          <a:p>
            <a:r>
              <a:rPr lang="en-US" sz="3600"/>
              <a:t>Multiprogramming &amp; Multitasking</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Content Placeholder 2"/>
          <p:cNvSpPr>
            <a:spLocks noGrp="1"/>
          </p:cNvSpPr>
          <p:nvPr>
            <p:ph idx="1"/>
          </p:nvPr>
        </p:nvSpPr>
        <p:spPr>
          <a:xfrm>
            <a:off x="1182688" y="2017713"/>
            <a:ext cx="7772400" cy="4078287"/>
          </a:xfrm>
        </p:spPr>
        <p:txBody>
          <a:bodyPr/>
          <a:lstStyle/>
          <a:p>
            <a:pPr algn="just">
              <a:buFont typeface="Wingdings" pitchFamily="2" charset="2"/>
              <a:buNone/>
            </a:pPr>
            <a:r>
              <a:rPr lang="en-GB" sz="2800" b="1"/>
              <a:t>2. Multitasking</a:t>
            </a:r>
          </a:p>
          <a:p>
            <a:pPr algn="just"/>
            <a:r>
              <a:rPr lang="en-US"/>
              <a:t>Multitasking is a task management approach that allows the user to run two or more programs at the same time. Thus a user may be updating a spreadsheet while spell checking a document using a word processor. </a:t>
            </a:r>
          </a:p>
          <a:p>
            <a:endParaRPr lang="en-US"/>
          </a:p>
          <a:p>
            <a:endParaRPr lang="en-US"/>
          </a:p>
        </p:txBody>
      </p:sp>
      <p:sp>
        <p:nvSpPr>
          <p:cNvPr id="24580"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14BD1A79-289E-455C-9CB5-6175D047F1A8}" type="datetime2">
              <a:rPr lang="en-US" sz="1400" smtClean="0"/>
              <a:pPr/>
              <a:t>Sunday, March 19, 2023</a:t>
            </a:fld>
            <a:endParaRPr lang="en-US" sz="1400"/>
          </a:p>
        </p:txBody>
      </p:sp>
      <p:sp>
        <p:nvSpPr>
          <p:cNvPr id="24582"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r>
              <a:rPr lang="en-US" sz="1400"/>
              <a:t>Business Computing Department</a:t>
            </a:r>
          </a:p>
        </p:txBody>
      </p:sp>
      <p:sp>
        <p:nvSpPr>
          <p:cNvPr id="2458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8E8F1593-48DC-47E7-9525-05617834A9C5}" type="slidenum">
              <a:rPr lang="en-US" sz="1400" smtClean="0"/>
              <a:pPr/>
              <a:t>22</a:t>
            </a:fld>
            <a:endParaRPr lang="en-US" sz="1400"/>
          </a:p>
        </p:txBody>
      </p:sp>
      <p:sp>
        <p:nvSpPr>
          <p:cNvPr id="24578" name="Title 1"/>
          <p:cNvSpPr>
            <a:spLocks noGrp="1"/>
          </p:cNvSpPr>
          <p:nvPr>
            <p:ph type="title"/>
          </p:nvPr>
        </p:nvSpPr>
        <p:spPr/>
        <p:txBody>
          <a:bodyPr/>
          <a:lstStyle/>
          <a:p>
            <a:r>
              <a:rPr lang="en-US" sz="3600"/>
              <a:t>Multiprogramming &amp; Multitasking</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Content Placeholder 2"/>
          <p:cNvSpPr>
            <a:spLocks noGrp="1"/>
          </p:cNvSpPr>
          <p:nvPr>
            <p:ph idx="1"/>
          </p:nvPr>
        </p:nvSpPr>
        <p:spPr/>
        <p:txBody>
          <a:bodyPr>
            <a:normAutofit lnSpcReduction="10000"/>
          </a:bodyPr>
          <a:lstStyle/>
          <a:p>
            <a:pPr algn="just"/>
            <a:r>
              <a:rPr lang="en-US" sz="2600" dirty="0"/>
              <a:t>This is a program which performs a function that may be required by a number of other programs and provide a range of tools that support the operation and management of a computer system, e.g. monitor systems performance, data sorting, etc.</a:t>
            </a:r>
          </a:p>
          <a:p>
            <a:pPr algn="just"/>
            <a:endParaRPr lang="en-US" sz="2600" dirty="0"/>
          </a:p>
          <a:p>
            <a:pPr algn="just"/>
            <a:r>
              <a:rPr lang="en-US" sz="2600" dirty="0"/>
              <a:t>E.g. text editors; sort utilities; file copy utilities; file maintenance utility; tracing and debugging; rename utilities. Others include utilities like delete, send, compare linker, loader, merge, etc.</a:t>
            </a:r>
          </a:p>
          <a:p>
            <a:pPr marL="742950" lvl="2" indent="-342900" algn="just">
              <a:buSzPct val="60000"/>
            </a:pPr>
            <a:endParaRPr lang="en-US" sz="3200" b="1" dirty="0"/>
          </a:p>
          <a:p>
            <a:pPr algn="just"/>
            <a:endParaRPr lang="en-US" dirty="0"/>
          </a:p>
        </p:txBody>
      </p:sp>
      <p:sp>
        <p:nvSpPr>
          <p:cNvPr id="2560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B625F8CF-CDFA-4E22-B406-275BA36388AF}" type="datetime2">
              <a:rPr lang="en-US" sz="1400" smtClean="0"/>
              <a:pPr/>
              <a:t>Sunday, March 19, 2023</a:t>
            </a:fld>
            <a:endParaRPr lang="en-US" sz="1400"/>
          </a:p>
        </p:txBody>
      </p:sp>
      <p:sp>
        <p:nvSpPr>
          <p:cNvPr id="2560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r>
              <a:rPr lang="en-US" sz="1400"/>
              <a:t>Business Computing Department</a:t>
            </a:r>
          </a:p>
        </p:txBody>
      </p:sp>
      <p:sp>
        <p:nvSpPr>
          <p:cNvPr id="25605"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43BE56BE-E498-4422-A80A-A3EC54FD17BB}" type="slidenum">
              <a:rPr lang="en-US" sz="1400" smtClean="0"/>
              <a:pPr/>
              <a:t>23</a:t>
            </a:fld>
            <a:endParaRPr lang="en-US" sz="1400"/>
          </a:p>
        </p:txBody>
      </p:sp>
      <p:sp>
        <p:nvSpPr>
          <p:cNvPr id="25602" name="Title 1"/>
          <p:cNvSpPr>
            <a:spLocks noGrp="1"/>
          </p:cNvSpPr>
          <p:nvPr>
            <p:ph type="title"/>
          </p:nvPr>
        </p:nvSpPr>
        <p:spPr/>
        <p:txBody>
          <a:bodyPr/>
          <a:lstStyle/>
          <a:p>
            <a:r>
              <a:rPr lang="en-US" sz="3600"/>
              <a:t>Utilities or Service Programs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defRPr/>
            </a:pPr>
            <a:r>
              <a:rPr lang="en-US" dirty="0"/>
              <a:t>Major examples of development programs include </a:t>
            </a:r>
          </a:p>
          <a:p>
            <a:pPr lvl="1" algn="just">
              <a:defRPr/>
            </a:pPr>
            <a:r>
              <a:rPr lang="en-US" sz="3000" i="1" dirty="0">
                <a:solidFill>
                  <a:srgbClr val="FF0000"/>
                </a:solidFill>
                <a:ea typeface="+mn-ea"/>
                <a:cs typeface="+mn-cs"/>
              </a:rPr>
              <a:t>Programming languages and translators </a:t>
            </a:r>
          </a:p>
          <a:p>
            <a:pPr lvl="1" algn="just">
              <a:defRPr/>
            </a:pPr>
            <a:r>
              <a:rPr lang="en-US" sz="3000" dirty="0">
                <a:ea typeface="+mn-ea"/>
                <a:cs typeface="+mn-cs"/>
              </a:rPr>
              <a:t>Programming editors and tools</a:t>
            </a:r>
          </a:p>
          <a:p>
            <a:pPr lvl="1" algn="just">
              <a:defRPr/>
            </a:pPr>
            <a:r>
              <a:rPr lang="en-US" sz="3000" dirty="0">
                <a:ea typeface="+mn-ea"/>
                <a:cs typeface="+mn-cs"/>
              </a:rPr>
              <a:t>CASE (Computer-Aided Software Engineering) packages.</a:t>
            </a:r>
          </a:p>
          <a:p>
            <a:pPr>
              <a:defRPr/>
            </a:pPr>
            <a:endParaRPr lang="en-US" dirty="0"/>
          </a:p>
        </p:txBody>
      </p:sp>
      <p:sp>
        <p:nvSpPr>
          <p:cNvPr id="26628"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00BD2481-C433-4142-9BAC-207CCF0B3FAF}" type="datetime2">
              <a:rPr lang="en-US" sz="1400" smtClean="0"/>
              <a:pPr/>
              <a:t>Sunday, March 19, 2023</a:t>
            </a:fld>
            <a:endParaRPr lang="en-US" sz="1400"/>
          </a:p>
        </p:txBody>
      </p:sp>
      <p:sp>
        <p:nvSpPr>
          <p:cNvPr id="26630"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r>
              <a:rPr lang="en-US" sz="1400"/>
              <a:t>Business Computing Department</a:t>
            </a:r>
          </a:p>
        </p:txBody>
      </p:sp>
      <p:sp>
        <p:nvSpPr>
          <p:cNvPr id="26629"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925724D3-A41D-4C21-87FD-43EA0A63422C}" type="slidenum">
              <a:rPr lang="en-US" sz="1400" smtClean="0"/>
              <a:pPr/>
              <a:t>24</a:t>
            </a:fld>
            <a:endParaRPr lang="en-US" sz="1400"/>
          </a:p>
        </p:txBody>
      </p:sp>
      <p:sp>
        <p:nvSpPr>
          <p:cNvPr id="26626" name="Title 1"/>
          <p:cNvSpPr>
            <a:spLocks noGrp="1"/>
          </p:cNvSpPr>
          <p:nvPr>
            <p:ph type="title"/>
          </p:nvPr>
        </p:nvSpPr>
        <p:spPr/>
        <p:txBody>
          <a:bodyPr/>
          <a:lstStyle/>
          <a:p>
            <a:r>
              <a:rPr lang="en-US" sz="4000"/>
              <a:t>System Development Programs</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Content Placeholder 2"/>
          <p:cNvSpPr>
            <a:spLocks noGrp="1"/>
          </p:cNvSpPr>
          <p:nvPr>
            <p:ph idx="1"/>
          </p:nvPr>
        </p:nvSpPr>
        <p:spPr/>
        <p:txBody>
          <a:bodyPr/>
          <a:lstStyle/>
          <a:p>
            <a:pPr algn="just"/>
            <a:r>
              <a:rPr lang="en-US" sz="3000" dirty="0"/>
              <a:t>Refer to the languages in which computer programs are written and programming language has its own unique vocabulary, grammar, and uses. </a:t>
            </a:r>
          </a:p>
          <a:p>
            <a:pPr algn="just"/>
            <a:endParaRPr lang="en-US" sz="3000" dirty="0"/>
          </a:p>
          <a:p>
            <a:pPr algn="just"/>
            <a:r>
              <a:rPr lang="en-US" sz="3000" dirty="0"/>
              <a:t>A programming language allows a programmer or end user to develop the set of instructions that constitute a computer program.  </a:t>
            </a:r>
          </a:p>
        </p:txBody>
      </p:sp>
      <p:sp>
        <p:nvSpPr>
          <p:cNvPr id="27652"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C26C52D3-C2B4-4E12-9F16-15EA955F015A}" type="datetime2">
              <a:rPr lang="en-US" sz="1400" smtClean="0"/>
              <a:pPr/>
              <a:t>Sunday, March 19, 2023</a:t>
            </a:fld>
            <a:endParaRPr lang="en-US" sz="1400"/>
          </a:p>
        </p:txBody>
      </p:sp>
      <p:sp>
        <p:nvSpPr>
          <p:cNvPr id="27654"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r>
              <a:rPr lang="en-US" sz="1400"/>
              <a:t>Business Computing Department</a:t>
            </a:r>
          </a:p>
        </p:txBody>
      </p:sp>
      <p:sp>
        <p:nvSpPr>
          <p:cNvPr id="27653"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56AF2352-2D89-47AB-BB7C-63DBCD9B5CB9}" type="slidenum">
              <a:rPr lang="en-US" sz="1400" smtClean="0"/>
              <a:pPr/>
              <a:t>25</a:t>
            </a:fld>
            <a:endParaRPr lang="en-US" sz="1400"/>
          </a:p>
        </p:txBody>
      </p:sp>
      <p:sp>
        <p:nvSpPr>
          <p:cNvPr id="27650" name="Title 1"/>
          <p:cNvSpPr>
            <a:spLocks noGrp="1"/>
          </p:cNvSpPr>
          <p:nvPr>
            <p:ph type="title"/>
          </p:nvPr>
        </p:nvSpPr>
        <p:spPr/>
        <p:txBody>
          <a:bodyPr/>
          <a:lstStyle/>
          <a:p>
            <a:r>
              <a:rPr lang="en-US"/>
              <a:t>Programming Languages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Content Placeholder 2"/>
          <p:cNvSpPr>
            <a:spLocks noGrp="1"/>
          </p:cNvSpPr>
          <p:nvPr>
            <p:ph idx="1"/>
          </p:nvPr>
        </p:nvSpPr>
        <p:spPr/>
        <p:txBody>
          <a:bodyPr/>
          <a:lstStyle/>
          <a:p>
            <a:r>
              <a:rPr lang="en-US"/>
              <a:t>Is a formal computer </a:t>
            </a:r>
            <a:r>
              <a:rPr lang="en-US" b="1"/>
              <a:t>language</a:t>
            </a:r>
            <a:r>
              <a:rPr lang="en-US"/>
              <a:t> or constructed </a:t>
            </a:r>
            <a:r>
              <a:rPr lang="en-US" b="1"/>
              <a:t>language</a:t>
            </a:r>
            <a:r>
              <a:rPr lang="en-US"/>
              <a:t> designed to communicate instructions to a machine, particularly a computer. </a:t>
            </a:r>
          </a:p>
          <a:p>
            <a:r>
              <a:rPr lang="en-US" b="1"/>
              <a:t>Programming languages</a:t>
            </a:r>
            <a:r>
              <a:rPr lang="en-US"/>
              <a:t> can be used to create programs to control the behavior of a machine or to express algorithms.</a:t>
            </a:r>
          </a:p>
        </p:txBody>
      </p:sp>
      <p:sp>
        <p:nvSpPr>
          <p:cNvPr id="2867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BBC04F44-E1A8-49BD-BB1B-044ADC7795DC}" type="datetime2">
              <a:rPr lang="en-US" sz="1400" smtClean="0"/>
              <a:pPr/>
              <a:t>Sunday, March 19, 2023</a:t>
            </a:fld>
            <a:endParaRPr lang="en-US" sz="1400"/>
          </a:p>
        </p:txBody>
      </p:sp>
      <p:sp>
        <p:nvSpPr>
          <p:cNvPr id="2867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r>
              <a:rPr lang="en-US" sz="1400"/>
              <a:t>Business Computing Department</a:t>
            </a:r>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EC5049D8-4BEB-4AEF-A995-36D6BFD60BE3}" type="slidenum">
              <a:rPr lang="en-US" sz="1400" smtClean="0"/>
              <a:pPr/>
              <a:t>26</a:t>
            </a:fld>
            <a:endParaRPr lang="en-US" sz="1400"/>
          </a:p>
        </p:txBody>
      </p:sp>
      <p:sp>
        <p:nvSpPr>
          <p:cNvPr id="28674" name="Title 1"/>
          <p:cNvSpPr>
            <a:spLocks noGrp="1"/>
          </p:cNvSpPr>
          <p:nvPr>
            <p:ph type="title"/>
          </p:nvPr>
        </p:nvSpPr>
        <p:spPr/>
        <p:txBody>
          <a:bodyPr/>
          <a:lstStyle/>
          <a:p>
            <a:r>
              <a:rPr lang="en-US" sz="4000"/>
              <a:t>Programming Languages</a:t>
            </a:r>
          </a:p>
        </p:txBody>
      </p:sp>
      <p:pic>
        <p:nvPicPr>
          <p:cNvPr id="2867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00850" y="304800"/>
            <a:ext cx="2038350"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Content Placeholder 2"/>
          <p:cNvSpPr>
            <a:spLocks noGrp="1"/>
          </p:cNvSpPr>
          <p:nvPr>
            <p:ph idx="1"/>
          </p:nvPr>
        </p:nvSpPr>
        <p:spPr/>
        <p:txBody>
          <a:bodyPr/>
          <a:lstStyle/>
          <a:p>
            <a:r>
              <a:rPr lang="en-US" dirty="0"/>
              <a:t>The machine languages</a:t>
            </a:r>
          </a:p>
          <a:p>
            <a:r>
              <a:rPr lang="en-US" dirty="0"/>
              <a:t>The assembly languages</a:t>
            </a:r>
          </a:p>
          <a:p>
            <a:r>
              <a:rPr lang="en-US" dirty="0"/>
              <a:t>High-level languages</a:t>
            </a:r>
          </a:p>
          <a:p>
            <a:r>
              <a:rPr lang="en-US" dirty="0"/>
              <a:t>Fourth generation languages and</a:t>
            </a:r>
          </a:p>
          <a:p>
            <a:r>
              <a:rPr lang="en-US" dirty="0"/>
              <a:t>Object-oriented languages</a:t>
            </a:r>
          </a:p>
        </p:txBody>
      </p:sp>
      <p:sp>
        <p:nvSpPr>
          <p:cNvPr id="29700"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6F9C68B7-E516-450B-9C1D-56A666EB7363}" type="datetime2">
              <a:rPr lang="en-US" sz="1400" smtClean="0"/>
              <a:pPr/>
              <a:t>Sunday, March 19, 2023</a:t>
            </a:fld>
            <a:endParaRPr lang="en-US" sz="1400"/>
          </a:p>
        </p:txBody>
      </p:sp>
      <p:sp>
        <p:nvSpPr>
          <p:cNvPr id="29702"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r>
              <a:rPr lang="en-US" sz="1400"/>
              <a:t>Business Computing Department</a:t>
            </a:r>
          </a:p>
        </p:txBody>
      </p:sp>
      <p:sp>
        <p:nvSpPr>
          <p:cNvPr id="2970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348C4474-03B6-4D3E-A746-731C829B1EF2}" type="slidenum">
              <a:rPr lang="en-US" sz="1400" smtClean="0"/>
              <a:pPr/>
              <a:t>27</a:t>
            </a:fld>
            <a:endParaRPr lang="en-US" sz="1400"/>
          </a:p>
        </p:txBody>
      </p:sp>
      <p:sp>
        <p:nvSpPr>
          <p:cNvPr id="29698" name="Title 1"/>
          <p:cNvSpPr>
            <a:spLocks noGrp="1"/>
          </p:cNvSpPr>
          <p:nvPr>
            <p:ph type="title"/>
          </p:nvPr>
        </p:nvSpPr>
        <p:spPr/>
        <p:txBody>
          <a:bodyPr>
            <a:normAutofit fontScale="90000"/>
          </a:bodyPr>
          <a:lstStyle/>
          <a:p>
            <a:pPr algn="just"/>
            <a:r>
              <a:rPr lang="en-US" sz="3500"/>
              <a:t>Categories of Programming Languages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Content Placeholder 2"/>
          <p:cNvSpPr>
            <a:spLocks noGrp="1"/>
          </p:cNvSpPr>
          <p:nvPr>
            <p:ph idx="1"/>
          </p:nvPr>
        </p:nvSpPr>
        <p:spPr>
          <a:xfrm>
            <a:off x="533400" y="2332037"/>
            <a:ext cx="8229600" cy="4525963"/>
          </a:xfrm>
        </p:spPr>
        <p:txBody>
          <a:bodyPr/>
          <a:lstStyle/>
          <a:p>
            <a:r>
              <a:rPr lang="en-US" b="1" dirty="0"/>
              <a:t>Machine</a:t>
            </a:r>
            <a:r>
              <a:rPr lang="en-US" dirty="0"/>
              <a:t> code or </a:t>
            </a:r>
            <a:r>
              <a:rPr lang="en-US" b="1" dirty="0"/>
              <a:t>machine language</a:t>
            </a:r>
            <a:r>
              <a:rPr lang="en-US" dirty="0"/>
              <a:t> is a set of instructions executed directly by a computer's central processing unit (CPU). </a:t>
            </a:r>
          </a:p>
          <a:p>
            <a:r>
              <a:rPr lang="en-US" dirty="0"/>
              <a:t>Each instruction performs a very specific task, such as a load, a jump, or an ALU operation on a unit of data in a CPU register or memory.</a:t>
            </a:r>
          </a:p>
        </p:txBody>
      </p:sp>
      <p:sp>
        <p:nvSpPr>
          <p:cNvPr id="3072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164A48FC-F260-4790-9DF9-6E005E8E1494}" type="datetime2">
              <a:rPr lang="en-US" sz="1400" smtClean="0"/>
              <a:pPr/>
              <a:t>Sunday, March 19, 2023</a:t>
            </a:fld>
            <a:endParaRPr lang="en-US" sz="1400"/>
          </a:p>
        </p:txBody>
      </p:sp>
      <p:sp>
        <p:nvSpPr>
          <p:cNvPr id="3072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r>
              <a:rPr lang="en-US" sz="1400"/>
              <a:t>Business Computing Department</a:t>
            </a:r>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62059B54-9461-42D7-AA07-93464A807FCF}" type="slidenum">
              <a:rPr lang="en-US" sz="1400" smtClean="0"/>
              <a:pPr/>
              <a:t>28</a:t>
            </a:fld>
            <a:endParaRPr lang="en-US" sz="1400"/>
          </a:p>
        </p:txBody>
      </p:sp>
      <p:sp>
        <p:nvSpPr>
          <p:cNvPr id="30722" name="Title 1"/>
          <p:cNvSpPr>
            <a:spLocks noGrp="1"/>
          </p:cNvSpPr>
          <p:nvPr>
            <p:ph type="title"/>
          </p:nvPr>
        </p:nvSpPr>
        <p:spPr/>
        <p:txBody>
          <a:bodyPr/>
          <a:lstStyle/>
          <a:p>
            <a:r>
              <a:rPr lang="en-US"/>
              <a:t>The machine languages</a:t>
            </a:r>
          </a:p>
        </p:txBody>
      </p:sp>
      <p:pic>
        <p:nvPicPr>
          <p:cNvPr id="3072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16775" y="25400"/>
            <a:ext cx="1914525"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Content Placeholder 2"/>
          <p:cNvSpPr>
            <a:spLocks noGrp="1"/>
          </p:cNvSpPr>
          <p:nvPr>
            <p:ph idx="1"/>
          </p:nvPr>
        </p:nvSpPr>
        <p:spPr/>
        <p:txBody>
          <a:bodyPr/>
          <a:lstStyle/>
          <a:p>
            <a:r>
              <a:rPr lang="en-US" sz="3000"/>
              <a:t>An </a:t>
            </a:r>
            <a:r>
              <a:rPr lang="en-US" sz="3000" b="1"/>
              <a:t>assembly</a:t>
            </a:r>
            <a:r>
              <a:rPr lang="en-US" sz="3000"/>
              <a:t> (or assembler) </a:t>
            </a:r>
            <a:r>
              <a:rPr lang="en-US" sz="3000" b="1"/>
              <a:t>language</a:t>
            </a:r>
            <a:r>
              <a:rPr lang="en-US" sz="3000"/>
              <a:t>, often abbreviated asm, is a low-level programming </a:t>
            </a:r>
            <a:r>
              <a:rPr lang="en-US" sz="3000" b="1"/>
              <a:t>language</a:t>
            </a:r>
            <a:r>
              <a:rPr lang="en-US" sz="3000"/>
              <a:t> for a computer, or other programmable device, in which there is a very strong (generally one-to-one) correspondence between the </a:t>
            </a:r>
            <a:r>
              <a:rPr lang="en-US" sz="3000" b="1"/>
              <a:t>language</a:t>
            </a:r>
            <a:r>
              <a:rPr lang="en-US" sz="3000"/>
              <a:t> and the architecture's machine code instructions.</a:t>
            </a:r>
          </a:p>
        </p:txBody>
      </p:sp>
      <p:sp>
        <p:nvSpPr>
          <p:cNvPr id="31748"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D3DD4224-5A14-4EEE-930C-39686772C2B6}" type="datetime2">
              <a:rPr lang="en-US" sz="1400" smtClean="0"/>
              <a:pPr/>
              <a:t>Sunday, March 19, 2023</a:t>
            </a:fld>
            <a:endParaRPr lang="en-US" sz="1400"/>
          </a:p>
        </p:txBody>
      </p:sp>
      <p:sp>
        <p:nvSpPr>
          <p:cNvPr id="3174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r>
              <a:rPr lang="en-US" sz="1400"/>
              <a:t>Business Computing Department</a:t>
            </a:r>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AB07D3AF-6BE0-43F4-9755-91EC8EADE889}" type="slidenum">
              <a:rPr lang="en-US" sz="1400" smtClean="0"/>
              <a:pPr/>
              <a:t>29</a:t>
            </a:fld>
            <a:endParaRPr lang="en-US" sz="1400"/>
          </a:p>
        </p:txBody>
      </p:sp>
      <p:sp>
        <p:nvSpPr>
          <p:cNvPr id="31746" name="Title 1"/>
          <p:cNvSpPr>
            <a:spLocks noGrp="1"/>
          </p:cNvSpPr>
          <p:nvPr>
            <p:ph type="title"/>
          </p:nvPr>
        </p:nvSpPr>
        <p:spPr/>
        <p:txBody>
          <a:bodyPr/>
          <a:lstStyle/>
          <a:p>
            <a:r>
              <a:rPr lang="en-US"/>
              <a:t>The assembly languages</a:t>
            </a:r>
          </a:p>
        </p:txBody>
      </p:sp>
      <p:pic>
        <p:nvPicPr>
          <p:cNvPr id="3175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77200" y="0"/>
            <a:ext cx="1066800" cy="1706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Content Placeholder 2"/>
          <p:cNvSpPr>
            <a:spLocks noGrp="1"/>
          </p:cNvSpPr>
          <p:nvPr>
            <p:ph idx="1"/>
          </p:nvPr>
        </p:nvSpPr>
        <p:spPr>
          <a:xfrm>
            <a:off x="914400" y="1600200"/>
            <a:ext cx="7772400" cy="4535487"/>
          </a:xfrm>
        </p:spPr>
        <p:txBody>
          <a:bodyPr>
            <a:normAutofit lnSpcReduction="10000"/>
          </a:bodyPr>
          <a:lstStyle/>
          <a:p>
            <a:pPr algn="just"/>
            <a:r>
              <a:rPr lang="en-US" sz="2900" dirty="0"/>
              <a:t>Refers to all of the programs and data the computer uses to perform and accomplish a task the end user desires. Software is kept on some hardware device such as a hard disk or floppy disk, but it itself is intangible. </a:t>
            </a:r>
          </a:p>
          <a:p>
            <a:pPr algn="just"/>
            <a:r>
              <a:rPr lang="en-US" sz="2900" dirty="0"/>
              <a:t>Computers cannot function without software since it is the software that controls and monitors the activities of any information system. </a:t>
            </a:r>
          </a:p>
          <a:p>
            <a:pPr algn="just"/>
            <a:endParaRPr lang="en-US" dirty="0"/>
          </a:p>
        </p:txBody>
      </p:sp>
      <p:sp>
        <p:nvSpPr>
          <p:cNvPr id="512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DE19E3D5-DC05-48E3-ADCF-A479612722B4}" type="datetime2">
              <a:rPr lang="en-US" sz="1400" smtClean="0"/>
              <a:pPr/>
              <a:t>Sunday, March 19, 2023</a:t>
            </a:fld>
            <a:endParaRPr lang="en-US" sz="1400"/>
          </a:p>
        </p:txBody>
      </p:sp>
      <p:sp>
        <p:nvSpPr>
          <p:cNvPr id="512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r>
              <a:rPr lang="en-US" sz="1400"/>
              <a:t>Business Computing Department</a:t>
            </a:r>
          </a:p>
        </p:txBody>
      </p:sp>
      <p:sp>
        <p:nvSpPr>
          <p:cNvPr id="5125"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310935C3-B271-4157-BC6E-92DA265C5EEC}" type="slidenum">
              <a:rPr lang="en-US" sz="1400" smtClean="0"/>
              <a:pPr/>
              <a:t>3</a:t>
            </a:fld>
            <a:endParaRPr lang="en-US" sz="1400"/>
          </a:p>
        </p:txBody>
      </p:sp>
      <p:sp>
        <p:nvSpPr>
          <p:cNvPr id="5122" name="Title 1"/>
          <p:cNvSpPr>
            <a:spLocks noGrp="1"/>
          </p:cNvSpPr>
          <p:nvPr>
            <p:ph type="title"/>
          </p:nvPr>
        </p:nvSpPr>
        <p:spPr/>
        <p:txBody>
          <a:bodyPr/>
          <a:lstStyle/>
          <a:p>
            <a:pPr algn="just"/>
            <a:r>
              <a:rPr lang="en-US"/>
              <a:t>Computer Software Defined</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Content Placeholder 2"/>
          <p:cNvSpPr>
            <a:spLocks noGrp="1"/>
          </p:cNvSpPr>
          <p:nvPr>
            <p:ph idx="1"/>
          </p:nvPr>
        </p:nvSpPr>
        <p:spPr/>
        <p:txBody>
          <a:bodyPr/>
          <a:lstStyle/>
          <a:p>
            <a:pPr algn="just"/>
            <a:r>
              <a:rPr lang="en-US" sz="2700" dirty="0"/>
              <a:t>In order for the source code to be executed by a computer, it must be translated into fundamental machine instructions. </a:t>
            </a:r>
          </a:p>
          <a:p>
            <a:pPr algn="just"/>
            <a:r>
              <a:rPr lang="en-US" sz="2700" dirty="0"/>
              <a:t>Programming language translators are actually programs that translate other programs into machine language instruction codes that computers can execute. </a:t>
            </a:r>
          </a:p>
          <a:p>
            <a:pPr algn="just"/>
            <a:r>
              <a:rPr lang="en-US" sz="2700" dirty="0"/>
              <a:t>Major types of language translator programs include: assemblers, compilers and interpreters.</a:t>
            </a:r>
          </a:p>
          <a:p>
            <a:endParaRPr lang="en-US" dirty="0"/>
          </a:p>
        </p:txBody>
      </p:sp>
      <p:sp>
        <p:nvSpPr>
          <p:cNvPr id="32772"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332B3FC9-C450-4FF1-888D-5B657C0B6AF2}" type="datetime2">
              <a:rPr lang="en-US" sz="1400" smtClean="0"/>
              <a:pPr/>
              <a:t>Sunday, March 19, 2023</a:t>
            </a:fld>
            <a:endParaRPr lang="en-US" sz="1400"/>
          </a:p>
        </p:txBody>
      </p:sp>
      <p:sp>
        <p:nvSpPr>
          <p:cNvPr id="32774"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r>
              <a:rPr lang="en-US" sz="1400"/>
              <a:t>Business Computing Department</a:t>
            </a:r>
          </a:p>
        </p:txBody>
      </p:sp>
      <p:sp>
        <p:nvSpPr>
          <p:cNvPr id="32773"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7DDFA629-E726-4883-A18F-73C32B81C654}" type="slidenum">
              <a:rPr lang="en-US" sz="1400" smtClean="0"/>
              <a:pPr/>
              <a:t>30</a:t>
            </a:fld>
            <a:endParaRPr lang="en-US" sz="1400"/>
          </a:p>
        </p:txBody>
      </p:sp>
      <p:sp>
        <p:nvSpPr>
          <p:cNvPr id="32770" name="Title 1"/>
          <p:cNvSpPr>
            <a:spLocks noGrp="1"/>
          </p:cNvSpPr>
          <p:nvPr>
            <p:ph type="title"/>
          </p:nvPr>
        </p:nvSpPr>
        <p:spPr/>
        <p:txBody>
          <a:bodyPr/>
          <a:lstStyle/>
          <a:p>
            <a:r>
              <a:rPr lang="en-US"/>
              <a:t>Language Translator Programs</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Content Placeholder 2"/>
          <p:cNvSpPr>
            <a:spLocks noGrp="1"/>
          </p:cNvSpPr>
          <p:nvPr>
            <p:ph idx="1"/>
          </p:nvPr>
        </p:nvSpPr>
        <p:spPr/>
        <p:txBody>
          <a:bodyPr/>
          <a:lstStyle/>
          <a:p>
            <a:r>
              <a:rPr lang="en-US" sz="3000" b="1"/>
              <a:t>high</a:t>
            </a:r>
            <a:r>
              <a:rPr lang="en-US" sz="3000"/>
              <a:t>-</a:t>
            </a:r>
            <a:r>
              <a:rPr lang="en-US" sz="3000" b="1"/>
              <a:t>level language</a:t>
            </a:r>
            <a:r>
              <a:rPr lang="en-US" sz="3000"/>
              <a:t>. A machine-independent programming </a:t>
            </a:r>
            <a:r>
              <a:rPr lang="en-US" sz="3000" b="1"/>
              <a:t>language</a:t>
            </a:r>
            <a:r>
              <a:rPr lang="en-US" sz="3000"/>
              <a:t>, such as C, C++, Java, Perl and COBOL. </a:t>
            </a:r>
          </a:p>
          <a:p>
            <a:r>
              <a:rPr lang="en-US" sz="3000"/>
              <a:t>It lets the programmer concentrate on the logic of the problem to be solved rather than the intricacies of the machine architecture such as is required with low-</a:t>
            </a:r>
            <a:r>
              <a:rPr lang="en-US" sz="3000" b="1"/>
              <a:t>level</a:t>
            </a:r>
            <a:r>
              <a:rPr lang="en-US" sz="3000"/>
              <a:t> assembly </a:t>
            </a:r>
            <a:r>
              <a:rPr lang="en-US" sz="3000" b="1"/>
              <a:t>languages</a:t>
            </a:r>
            <a:r>
              <a:rPr lang="en-US" sz="3000"/>
              <a:t>.</a:t>
            </a:r>
          </a:p>
        </p:txBody>
      </p:sp>
      <p:sp>
        <p:nvSpPr>
          <p:cNvPr id="3379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73FBC230-8265-441F-998B-6A26C523E2B2}" type="datetime2">
              <a:rPr lang="en-US" sz="1400" smtClean="0"/>
              <a:pPr/>
              <a:t>Sunday, March 19, 2023</a:t>
            </a:fld>
            <a:endParaRPr lang="en-US" sz="1400"/>
          </a:p>
        </p:txBody>
      </p:sp>
      <p:sp>
        <p:nvSpPr>
          <p:cNvPr id="3379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r>
              <a:rPr lang="en-US" sz="1400"/>
              <a:t>Business Computing Department</a:t>
            </a:r>
          </a:p>
        </p:txBody>
      </p:sp>
      <p:sp>
        <p:nvSpPr>
          <p:cNvPr id="337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C0D576DC-34E4-4CA8-9A03-04F4F8589131}" type="slidenum">
              <a:rPr lang="en-US" sz="1400" smtClean="0"/>
              <a:pPr/>
              <a:t>31</a:t>
            </a:fld>
            <a:endParaRPr lang="en-US" sz="1400"/>
          </a:p>
        </p:txBody>
      </p:sp>
      <p:sp>
        <p:nvSpPr>
          <p:cNvPr id="33794" name="Title 1"/>
          <p:cNvSpPr>
            <a:spLocks noGrp="1"/>
          </p:cNvSpPr>
          <p:nvPr>
            <p:ph type="title"/>
          </p:nvPr>
        </p:nvSpPr>
        <p:spPr/>
        <p:txBody>
          <a:bodyPr/>
          <a:lstStyle/>
          <a:p>
            <a:r>
              <a:rPr lang="en-US"/>
              <a:t>High-level languages</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Content Placeholder 2"/>
          <p:cNvSpPr>
            <a:spLocks noGrp="1"/>
          </p:cNvSpPr>
          <p:nvPr>
            <p:ph idx="1"/>
          </p:nvPr>
        </p:nvSpPr>
        <p:spPr/>
        <p:txBody>
          <a:bodyPr/>
          <a:lstStyle/>
          <a:p>
            <a:r>
              <a:rPr lang="en-US"/>
              <a:t>A </a:t>
            </a:r>
            <a:r>
              <a:rPr lang="en-US" b="1"/>
              <a:t>fourth</a:t>
            </a:r>
            <a:r>
              <a:rPr lang="en-US"/>
              <a:t>-</a:t>
            </a:r>
            <a:r>
              <a:rPr lang="en-US" b="1"/>
              <a:t>generation</a:t>
            </a:r>
            <a:r>
              <a:rPr lang="en-US"/>
              <a:t> programming </a:t>
            </a:r>
            <a:r>
              <a:rPr lang="en-US" b="1"/>
              <a:t>language</a:t>
            </a:r>
            <a:r>
              <a:rPr lang="en-US"/>
              <a:t> (4GL) is a computer programming</a:t>
            </a:r>
            <a:r>
              <a:rPr lang="en-US" b="1"/>
              <a:t>language</a:t>
            </a:r>
            <a:r>
              <a:rPr lang="en-US"/>
              <a:t> envisioned as a refinement of the style of </a:t>
            </a:r>
            <a:r>
              <a:rPr lang="en-US" b="1"/>
              <a:t>languages</a:t>
            </a:r>
            <a:r>
              <a:rPr lang="en-US"/>
              <a:t> classified as third-</a:t>
            </a:r>
            <a:r>
              <a:rPr lang="en-US" b="1"/>
              <a:t>generation</a:t>
            </a:r>
            <a:r>
              <a:rPr lang="en-US"/>
              <a:t> programming </a:t>
            </a:r>
            <a:r>
              <a:rPr lang="en-US" b="1"/>
              <a:t>language</a:t>
            </a:r>
            <a:r>
              <a:rPr lang="en-US"/>
              <a:t> (3GL).</a:t>
            </a:r>
          </a:p>
        </p:txBody>
      </p:sp>
      <p:sp>
        <p:nvSpPr>
          <p:cNvPr id="34820"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80397661-A111-4B18-8DE3-12D928FD3692}" type="datetime2">
              <a:rPr lang="en-US" sz="1400" smtClean="0"/>
              <a:pPr/>
              <a:t>Sunday, March 19, 2023</a:t>
            </a:fld>
            <a:endParaRPr lang="en-US" sz="1400"/>
          </a:p>
        </p:txBody>
      </p:sp>
      <p:sp>
        <p:nvSpPr>
          <p:cNvPr id="3482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r>
              <a:rPr lang="en-US" sz="1400"/>
              <a:t>Business Computing Department</a:t>
            </a:r>
          </a:p>
        </p:txBody>
      </p:sp>
      <p:sp>
        <p:nvSpPr>
          <p:cNvPr id="348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F6E851CD-D873-4667-BF72-3984B81A8D5A}" type="slidenum">
              <a:rPr lang="en-US" sz="1400" smtClean="0"/>
              <a:pPr/>
              <a:t>32</a:t>
            </a:fld>
            <a:endParaRPr lang="en-US" sz="1400"/>
          </a:p>
        </p:txBody>
      </p:sp>
      <p:sp>
        <p:nvSpPr>
          <p:cNvPr id="34818" name="Title 1"/>
          <p:cNvSpPr>
            <a:spLocks noGrp="1"/>
          </p:cNvSpPr>
          <p:nvPr>
            <p:ph type="title"/>
          </p:nvPr>
        </p:nvSpPr>
        <p:spPr/>
        <p:txBody>
          <a:bodyPr/>
          <a:lstStyle/>
          <a:p>
            <a:r>
              <a:rPr lang="en-US"/>
              <a:t>Fourth generation languages</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Content Placeholder 2"/>
          <p:cNvSpPr>
            <a:spLocks noGrp="1"/>
          </p:cNvSpPr>
          <p:nvPr>
            <p:ph idx="1"/>
          </p:nvPr>
        </p:nvSpPr>
        <p:spPr/>
        <p:txBody>
          <a:bodyPr/>
          <a:lstStyle/>
          <a:p>
            <a:r>
              <a:rPr lang="en-US" sz="3100" b="1" dirty="0"/>
              <a:t>Object</a:t>
            </a:r>
            <a:r>
              <a:rPr lang="en-US" sz="3100" dirty="0"/>
              <a:t>-</a:t>
            </a:r>
            <a:r>
              <a:rPr lang="en-US" sz="3100" b="1" dirty="0"/>
              <a:t>oriented programming</a:t>
            </a:r>
            <a:r>
              <a:rPr lang="en-US" sz="3100" dirty="0"/>
              <a:t> (OOP) is a </a:t>
            </a:r>
            <a:r>
              <a:rPr lang="en-US" sz="3100" b="1" dirty="0"/>
              <a:t>programming language</a:t>
            </a:r>
            <a:r>
              <a:rPr lang="en-US" sz="3100" dirty="0"/>
              <a:t> model organized around </a:t>
            </a:r>
            <a:r>
              <a:rPr lang="en-US" sz="3100" b="1" dirty="0"/>
              <a:t>objects</a:t>
            </a:r>
            <a:r>
              <a:rPr lang="en-US" sz="3100" dirty="0"/>
              <a:t> rather than "actions" and data rather than logic. Historically, a program has been viewed as a logical procedure that takes input data, processes it, and produces output data. </a:t>
            </a:r>
          </a:p>
        </p:txBody>
      </p:sp>
      <p:sp>
        <p:nvSpPr>
          <p:cNvPr id="3584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DDA79694-69FB-4027-A006-CB034381DAD9}" type="datetime2">
              <a:rPr lang="en-US" sz="1400" smtClean="0"/>
              <a:pPr/>
              <a:t>Sunday, March 19, 2023</a:t>
            </a:fld>
            <a:endParaRPr lang="en-US" sz="1400"/>
          </a:p>
        </p:txBody>
      </p:sp>
      <p:sp>
        <p:nvSpPr>
          <p:cNvPr id="3584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r>
              <a:rPr lang="en-US" sz="1400"/>
              <a:t>Business Computing Department</a:t>
            </a:r>
          </a:p>
        </p:txBody>
      </p:sp>
      <p:sp>
        <p:nvSpPr>
          <p:cNvPr id="358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285CB9B4-D40B-4903-9C42-AE0FEAEEC23F}" type="slidenum">
              <a:rPr lang="en-US" sz="1400" smtClean="0"/>
              <a:pPr/>
              <a:t>33</a:t>
            </a:fld>
            <a:endParaRPr lang="en-US" sz="1400"/>
          </a:p>
        </p:txBody>
      </p:sp>
      <p:sp>
        <p:nvSpPr>
          <p:cNvPr id="35842" name="Title 1"/>
          <p:cNvSpPr>
            <a:spLocks noGrp="1"/>
          </p:cNvSpPr>
          <p:nvPr>
            <p:ph type="title"/>
          </p:nvPr>
        </p:nvSpPr>
        <p:spPr/>
        <p:txBody>
          <a:bodyPr>
            <a:normAutofit/>
          </a:bodyPr>
          <a:lstStyle/>
          <a:p>
            <a:r>
              <a:rPr lang="en-US" sz="2800" b="1" dirty="0"/>
              <a:t>Object</a:t>
            </a:r>
            <a:r>
              <a:rPr lang="en-US" sz="2800" dirty="0"/>
              <a:t>-</a:t>
            </a:r>
            <a:r>
              <a:rPr lang="en-US" sz="2800" b="1" dirty="0"/>
              <a:t>oriented programming languages</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0738E801-DC14-4E58-9118-B55E0863B673}" type="datetime2">
              <a:rPr lang="en-US" sz="1400" smtClean="0"/>
              <a:pPr/>
              <a:t>Sunday, March 19, 2023</a:t>
            </a:fld>
            <a:endParaRPr lang="en-US" sz="1400"/>
          </a:p>
        </p:txBody>
      </p:sp>
      <p:sp>
        <p:nvSpPr>
          <p:cNvPr id="3686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r>
              <a:rPr lang="en-US" sz="1400"/>
              <a:t>Business Computing Department</a:t>
            </a:r>
          </a:p>
        </p:txBody>
      </p:sp>
      <p:sp>
        <p:nvSpPr>
          <p:cNvPr id="3686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1F5AFA34-F8A6-4965-9434-598952510E21}" type="slidenum">
              <a:rPr lang="en-US" sz="1400" smtClean="0"/>
              <a:pPr/>
              <a:t>34</a:t>
            </a:fld>
            <a:endParaRPr lang="en-US" sz="1400"/>
          </a:p>
        </p:txBody>
      </p:sp>
      <p:pic>
        <p:nvPicPr>
          <p:cNvPr id="3686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81250" y="0"/>
            <a:ext cx="6838950" cy="4705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6870"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5972175" cy="2676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Content Placeholder 2"/>
          <p:cNvSpPr>
            <a:spLocks noGrp="1"/>
          </p:cNvSpPr>
          <p:nvPr>
            <p:ph idx="1"/>
          </p:nvPr>
        </p:nvSpPr>
        <p:spPr/>
        <p:txBody>
          <a:bodyPr/>
          <a:lstStyle/>
          <a:p>
            <a:endParaRPr lang="en-US" dirty="0"/>
          </a:p>
          <a:p>
            <a:endParaRPr lang="en-US" dirty="0"/>
          </a:p>
          <a:p>
            <a:pPr>
              <a:buFont typeface="Wingdings" pitchFamily="2" charset="2"/>
              <a:buNone/>
            </a:pPr>
            <a:endParaRPr lang="en-US" dirty="0"/>
          </a:p>
          <a:p>
            <a:pPr algn="ctr">
              <a:buFont typeface="Wingdings" pitchFamily="2" charset="2"/>
              <a:buNone/>
            </a:pPr>
            <a:r>
              <a:rPr lang="en-US" sz="4600" b="1" dirty="0">
                <a:solidFill>
                  <a:srgbClr val="00B050"/>
                </a:solidFill>
              </a:rPr>
              <a:t>APPLICATION SOFTWARE</a:t>
            </a:r>
          </a:p>
        </p:txBody>
      </p:sp>
      <p:sp>
        <p:nvSpPr>
          <p:cNvPr id="37892"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38E362A2-61E8-4C85-B8DE-08C6F7032F3E}" type="datetime2">
              <a:rPr lang="en-US" sz="1400" smtClean="0"/>
              <a:pPr/>
              <a:t>Sunday, March 19, 2023</a:t>
            </a:fld>
            <a:endParaRPr lang="en-US" sz="1400"/>
          </a:p>
        </p:txBody>
      </p:sp>
      <p:sp>
        <p:nvSpPr>
          <p:cNvPr id="37894"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r>
              <a:rPr lang="en-US" sz="1400"/>
              <a:t>Business Computing Department</a:t>
            </a:r>
          </a:p>
        </p:txBody>
      </p:sp>
      <p:sp>
        <p:nvSpPr>
          <p:cNvPr id="37893"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449961C7-0289-4003-AB6E-4E5ECA7F0224}" type="slidenum">
              <a:rPr lang="en-US" sz="1400" smtClean="0"/>
              <a:pPr/>
              <a:t>35</a:t>
            </a:fld>
            <a:endParaRPr lang="en-US" sz="1400"/>
          </a:p>
        </p:txBody>
      </p:sp>
      <p:sp>
        <p:nvSpPr>
          <p:cNvPr id="37890" name="Title 1"/>
          <p:cNvSpPr>
            <a:spLocks noGrp="1"/>
          </p:cNvSpPr>
          <p:nvPr>
            <p:ph type="title"/>
          </p:nvPr>
        </p:nvSpPr>
        <p:spPr/>
        <p:txBody>
          <a:bodyPr/>
          <a:lstStyle/>
          <a:p>
            <a:pPr algn="ctr"/>
            <a:r>
              <a:rPr lang="en-US" dirty="0"/>
              <a:t>COMPUTER SOFTWARE</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Content Placeholder 2"/>
          <p:cNvSpPr>
            <a:spLocks noGrp="1"/>
          </p:cNvSpPr>
          <p:nvPr>
            <p:ph idx="1"/>
          </p:nvPr>
        </p:nvSpPr>
        <p:spPr/>
        <p:txBody>
          <a:bodyPr/>
          <a:lstStyle/>
          <a:p>
            <a:pPr algn="just">
              <a:defRPr/>
            </a:pPr>
            <a:r>
              <a:rPr lang="en-US" sz="2800" dirty="0"/>
              <a:t>Application software </a:t>
            </a:r>
            <a:r>
              <a:rPr lang="en-US" sz="2800" b="1" dirty="0">
                <a:solidFill>
                  <a:srgbClr val="FF0000"/>
                </a:solidFill>
                <a:effectLst>
                  <a:outerShdw blurRad="38100" dist="38100" dir="2700000" algn="tl">
                    <a:srgbClr val="000000">
                      <a:alpha val="43137"/>
                    </a:srgbClr>
                  </a:outerShdw>
                </a:effectLst>
              </a:rPr>
              <a:t>is a program designed to meet a generic set of business requirements </a:t>
            </a:r>
            <a:r>
              <a:rPr lang="en-US" sz="2800" dirty="0"/>
              <a:t>that will suit a very large number of business customers. </a:t>
            </a:r>
          </a:p>
          <a:p>
            <a:pPr algn="just">
              <a:defRPr/>
            </a:pPr>
            <a:r>
              <a:rPr lang="en-US" sz="2800" dirty="0"/>
              <a:t>Application software includes a variety of programs that consists of </a:t>
            </a:r>
            <a:r>
              <a:rPr lang="en-US" sz="2800" b="1" dirty="0">
                <a:solidFill>
                  <a:srgbClr val="FF0000"/>
                </a:solidFill>
                <a:effectLst>
                  <a:outerShdw blurRad="38100" dist="38100" dir="2700000" algn="tl">
                    <a:srgbClr val="000000">
                      <a:alpha val="43137"/>
                    </a:srgbClr>
                  </a:outerShdw>
                </a:effectLst>
              </a:rPr>
              <a:t>general-purpose and application-specific software.</a:t>
            </a:r>
          </a:p>
          <a:p>
            <a:pPr algn="just">
              <a:defRPr/>
            </a:pPr>
            <a:endParaRPr lang="en-US" sz="3100" dirty="0">
              <a:effectLst>
                <a:outerShdw blurRad="38100" dist="38100" dir="2700000" algn="tl">
                  <a:srgbClr val="000000">
                    <a:alpha val="43137"/>
                  </a:srgbClr>
                </a:outerShdw>
              </a:effectLst>
            </a:endParaRPr>
          </a:p>
        </p:txBody>
      </p:sp>
      <p:sp>
        <p:nvSpPr>
          <p:cNvPr id="389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29033C64-7AE5-4E14-AE55-38470BB067DA}" type="datetime2">
              <a:rPr lang="en-US" sz="1400" smtClean="0"/>
              <a:pPr/>
              <a:t>Sunday, March 19, 2023</a:t>
            </a:fld>
            <a:endParaRPr lang="en-US" sz="1400"/>
          </a:p>
        </p:txBody>
      </p:sp>
      <p:sp>
        <p:nvSpPr>
          <p:cNvPr id="38918"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r>
              <a:rPr lang="en-US" sz="1400"/>
              <a:t>Business Computing Department</a:t>
            </a:r>
          </a:p>
        </p:txBody>
      </p:sp>
      <p:sp>
        <p:nvSpPr>
          <p:cNvPr id="38917"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6416D9AA-C46C-481D-8BD4-312681F086C7}" type="slidenum">
              <a:rPr lang="en-US" sz="1400" smtClean="0"/>
              <a:pPr/>
              <a:t>36</a:t>
            </a:fld>
            <a:endParaRPr lang="en-US" sz="1400"/>
          </a:p>
        </p:txBody>
      </p:sp>
      <p:sp>
        <p:nvSpPr>
          <p:cNvPr id="38914" name="Title 1"/>
          <p:cNvSpPr>
            <a:spLocks noGrp="1"/>
          </p:cNvSpPr>
          <p:nvPr>
            <p:ph type="title"/>
          </p:nvPr>
        </p:nvSpPr>
        <p:spPr/>
        <p:txBody>
          <a:bodyPr/>
          <a:lstStyle/>
          <a:p>
            <a:r>
              <a:rPr lang="en-US" sz="3200"/>
              <a:t>2. Application Software</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914400" y="2743200"/>
            <a:ext cx="4064000" cy="3581400"/>
          </a:xfrm>
          <a:prstGeom prst="rect">
            <a:avLst/>
          </a:prstGeom>
          <a:solidFill>
            <a:schemeClr val="accent1"/>
          </a:solidFill>
          <a:ln w="12700" algn="ctr">
            <a:solidFill>
              <a:schemeClr val="tx1"/>
            </a:solidFill>
            <a:miter lim="800000"/>
            <a:headEnd type="none" w="sm" len="sm"/>
            <a:tailEnd type="none" w="sm" len="sm"/>
          </a:ln>
        </p:spPr>
        <p:txBody>
          <a:bodyPr wrap="none"/>
          <a:lstStyle/>
          <a:p>
            <a:pPr eaLnBrk="1" hangingPunct="1"/>
            <a:endParaRPr lang="en-US"/>
          </a:p>
        </p:txBody>
      </p:sp>
      <p:sp>
        <p:nvSpPr>
          <p:cNvPr id="39940"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75701125-1DAD-41AA-96C5-E1E8DF40937A}" type="datetime2">
              <a:rPr lang="en-US" sz="1400" smtClean="0"/>
              <a:pPr/>
              <a:t>Sunday, March 19, 2023</a:t>
            </a:fld>
            <a:endParaRPr lang="en-US" sz="1400"/>
          </a:p>
        </p:txBody>
      </p:sp>
      <p:sp>
        <p:nvSpPr>
          <p:cNvPr id="3994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r>
              <a:rPr lang="en-US" sz="1400"/>
              <a:t>Business Computing Department</a:t>
            </a:r>
          </a:p>
        </p:txBody>
      </p:sp>
      <p:sp>
        <p:nvSpPr>
          <p:cNvPr id="3994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3C83A5B6-F481-4B4C-9593-185F564F28ED}" type="slidenum">
              <a:rPr lang="en-US" sz="1400" smtClean="0"/>
              <a:pPr/>
              <a:t>37</a:t>
            </a:fld>
            <a:endParaRPr lang="en-US" sz="1400"/>
          </a:p>
        </p:txBody>
      </p:sp>
      <p:sp>
        <p:nvSpPr>
          <p:cNvPr id="39939" name="Title 1"/>
          <p:cNvSpPr>
            <a:spLocks noGrp="1"/>
          </p:cNvSpPr>
          <p:nvPr>
            <p:ph type="title"/>
          </p:nvPr>
        </p:nvSpPr>
        <p:spPr>
          <a:xfrm>
            <a:off x="1066800" y="0"/>
            <a:ext cx="7793038" cy="1143000"/>
          </a:xfrm>
        </p:spPr>
        <p:txBody>
          <a:bodyPr>
            <a:normAutofit fontScale="90000"/>
          </a:bodyPr>
          <a:lstStyle/>
          <a:p>
            <a:r>
              <a:rPr lang="en-US" sz="4000"/>
              <a:t>Categories of Computer Software</a:t>
            </a:r>
          </a:p>
        </p:txBody>
      </p:sp>
      <p:grpSp>
        <p:nvGrpSpPr>
          <p:cNvPr id="39942" name="Group 20"/>
          <p:cNvGrpSpPr>
            <a:grpSpLocks noGrp="1"/>
          </p:cNvGrpSpPr>
          <p:nvPr/>
        </p:nvGrpSpPr>
        <p:grpSpPr bwMode="auto">
          <a:xfrm>
            <a:off x="1066800" y="1295400"/>
            <a:ext cx="7772400" cy="4876800"/>
            <a:chOff x="153988" y="1382713"/>
            <a:chExt cx="8784000" cy="4284000"/>
          </a:xfrm>
        </p:grpSpPr>
        <p:sp>
          <p:nvSpPr>
            <p:cNvPr id="39944" name="Line 18"/>
            <p:cNvSpPr>
              <a:spLocks noChangeShapeType="1"/>
            </p:cNvSpPr>
            <p:nvPr/>
          </p:nvSpPr>
          <p:spPr bwMode="auto">
            <a:xfrm>
              <a:off x="3748088" y="4402138"/>
              <a:ext cx="0" cy="36195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nvGrpSpPr>
            <p:cNvPr id="39945" name="Group 22"/>
            <p:cNvGrpSpPr>
              <a:grpSpLocks/>
            </p:cNvGrpSpPr>
            <p:nvPr/>
          </p:nvGrpSpPr>
          <p:grpSpPr bwMode="auto">
            <a:xfrm>
              <a:off x="153988" y="1382713"/>
              <a:ext cx="8784057" cy="4284003"/>
              <a:chOff x="13" y="643"/>
              <a:chExt cx="5725" cy="2692"/>
            </a:xfrm>
          </p:grpSpPr>
          <p:sp>
            <p:nvSpPr>
              <p:cNvPr id="39946" name="Line 5"/>
              <p:cNvSpPr>
                <a:spLocks noChangeShapeType="1"/>
              </p:cNvSpPr>
              <p:nvPr/>
            </p:nvSpPr>
            <p:spPr bwMode="auto">
              <a:xfrm flipH="1">
                <a:off x="4374" y="1536"/>
                <a:ext cx="9" cy="105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9947" name="Freeform 6"/>
              <p:cNvSpPr>
                <a:spLocks/>
              </p:cNvSpPr>
              <p:nvPr/>
            </p:nvSpPr>
            <p:spPr bwMode="auto">
              <a:xfrm>
                <a:off x="3456" y="2584"/>
                <a:ext cx="1864" cy="200"/>
              </a:xfrm>
              <a:custGeom>
                <a:avLst/>
                <a:gdLst>
                  <a:gd name="T0" fmla="*/ 0 w 1864"/>
                  <a:gd name="T1" fmla="*/ 1324 h 181"/>
                  <a:gd name="T2" fmla="*/ 0 w 1864"/>
                  <a:gd name="T3" fmla="*/ 0 h 181"/>
                  <a:gd name="T4" fmla="*/ 1863 w 1864"/>
                  <a:gd name="T5" fmla="*/ 0 h 181"/>
                  <a:gd name="T6" fmla="*/ 1863 w 1864"/>
                  <a:gd name="T7" fmla="*/ 1324 h 181"/>
                  <a:gd name="T8" fmla="*/ 0 60000 65536"/>
                  <a:gd name="T9" fmla="*/ 0 60000 65536"/>
                  <a:gd name="T10" fmla="*/ 0 60000 65536"/>
                  <a:gd name="T11" fmla="*/ 0 60000 65536"/>
                  <a:gd name="T12" fmla="*/ 0 w 1864"/>
                  <a:gd name="T13" fmla="*/ 0 h 181"/>
                  <a:gd name="T14" fmla="*/ 1864 w 1864"/>
                  <a:gd name="T15" fmla="*/ 181 h 181"/>
                </a:gdLst>
                <a:ahLst/>
                <a:cxnLst>
                  <a:cxn ang="T8">
                    <a:pos x="T0" y="T1"/>
                  </a:cxn>
                  <a:cxn ang="T9">
                    <a:pos x="T2" y="T3"/>
                  </a:cxn>
                  <a:cxn ang="T10">
                    <a:pos x="T4" y="T5"/>
                  </a:cxn>
                  <a:cxn ang="T11">
                    <a:pos x="T6" y="T7"/>
                  </a:cxn>
                </a:cxnLst>
                <a:rect l="T12" t="T13" r="T14" b="T15"/>
                <a:pathLst>
                  <a:path w="1864" h="181">
                    <a:moveTo>
                      <a:pt x="0" y="180"/>
                    </a:moveTo>
                    <a:lnTo>
                      <a:pt x="0" y="0"/>
                    </a:lnTo>
                    <a:lnTo>
                      <a:pt x="1863" y="0"/>
                    </a:lnTo>
                    <a:lnTo>
                      <a:pt x="1863" y="180"/>
                    </a:lnTo>
                  </a:path>
                </a:pathLst>
              </a:custGeom>
              <a:noFill/>
              <a:ln w="12700" cap="rnd">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9" name="Rectangle 7"/>
              <p:cNvSpPr>
                <a:spLocks noChangeArrowheads="1"/>
              </p:cNvSpPr>
              <p:nvPr/>
            </p:nvSpPr>
            <p:spPr bwMode="auto">
              <a:xfrm>
                <a:off x="13" y="2767"/>
                <a:ext cx="928" cy="568"/>
              </a:xfrm>
              <a:prstGeom prst="rect">
                <a:avLst/>
              </a:prstGeom>
              <a:ln>
                <a:headEnd/>
                <a:tailEnd/>
              </a:ln>
            </p:spPr>
            <p:style>
              <a:lnRef idx="2">
                <a:schemeClr val="dk1"/>
              </a:lnRef>
              <a:fillRef idx="1">
                <a:schemeClr val="lt1"/>
              </a:fillRef>
              <a:effectRef idx="0">
                <a:schemeClr val="dk1"/>
              </a:effectRef>
              <a:fontRef idx="minor">
                <a:schemeClr val="dk1"/>
              </a:fontRef>
            </p:style>
            <p:txBody>
              <a:bodyPr wrap="none" lIns="90488" tIns="44450" rIns="90488" bIns="44450" anchor="ctr"/>
              <a:lstStyle/>
              <a:p>
                <a:pPr algn="ctr" eaLnBrk="1" hangingPunct="1">
                  <a:lnSpc>
                    <a:spcPct val="90000"/>
                  </a:lnSpc>
                  <a:defRPr/>
                </a:pPr>
                <a:r>
                  <a:rPr lang="en-US" sz="1600" dirty="0">
                    <a:solidFill>
                      <a:srgbClr val="000000"/>
                    </a:solidFill>
                  </a:rPr>
                  <a:t>General-</a:t>
                </a:r>
              </a:p>
              <a:p>
                <a:pPr algn="ctr" eaLnBrk="1" hangingPunct="1">
                  <a:lnSpc>
                    <a:spcPct val="90000"/>
                  </a:lnSpc>
                  <a:defRPr/>
                </a:pPr>
                <a:r>
                  <a:rPr lang="en-US" sz="1600" dirty="0">
                    <a:solidFill>
                      <a:srgbClr val="000000"/>
                    </a:solidFill>
                  </a:rPr>
                  <a:t>Purpose</a:t>
                </a:r>
              </a:p>
              <a:p>
                <a:pPr algn="ctr" eaLnBrk="1" hangingPunct="1">
                  <a:lnSpc>
                    <a:spcPct val="90000"/>
                  </a:lnSpc>
                  <a:defRPr/>
                </a:pPr>
                <a:r>
                  <a:rPr lang="en-US" sz="1600" dirty="0">
                    <a:solidFill>
                      <a:srgbClr val="000000"/>
                    </a:solidFill>
                  </a:rPr>
                  <a:t>Programs</a:t>
                </a:r>
              </a:p>
            </p:txBody>
          </p:sp>
          <p:sp>
            <p:nvSpPr>
              <p:cNvPr id="30" name="Rectangle 8"/>
              <p:cNvSpPr>
                <a:spLocks noChangeArrowheads="1"/>
              </p:cNvSpPr>
              <p:nvPr/>
            </p:nvSpPr>
            <p:spPr bwMode="auto">
              <a:xfrm>
                <a:off x="1885" y="2767"/>
                <a:ext cx="928" cy="568"/>
              </a:xfrm>
              <a:prstGeom prst="rect">
                <a:avLst/>
              </a:prstGeom>
              <a:ln>
                <a:headEnd/>
                <a:tailEnd/>
              </a:ln>
            </p:spPr>
            <p:style>
              <a:lnRef idx="2">
                <a:schemeClr val="dk1"/>
              </a:lnRef>
              <a:fillRef idx="1">
                <a:schemeClr val="lt1"/>
              </a:fillRef>
              <a:effectRef idx="0">
                <a:schemeClr val="dk1"/>
              </a:effectRef>
              <a:fontRef idx="minor">
                <a:schemeClr val="dk1"/>
              </a:fontRef>
            </p:style>
            <p:txBody>
              <a:bodyPr wrap="none" lIns="90488" tIns="44450" rIns="90488" bIns="44450" anchor="ctr"/>
              <a:lstStyle/>
              <a:p>
                <a:pPr algn="ctr" eaLnBrk="1" hangingPunct="1">
                  <a:lnSpc>
                    <a:spcPct val="90000"/>
                  </a:lnSpc>
                  <a:defRPr/>
                </a:pPr>
                <a:r>
                  <a:rPr lang="en-US" sz="1600" dirty="0">
                    <a:solidFill>
                      <a:srgbClr val="000000"/>
                    </a:solidFill>
                  </a:rPr>
                  <a:t>Application-</a:t>
                </a:r>
              </a:p>
              <a:p>
                <a:pPr algn="ctr" eaLnBrk="1" hangingPunct="1">
                  <a:lnSpc>
                    <a:spcPct val="90000"/>
                  </a:lnSpc>
                  <a:defRPr/>
                </a:pPr>
                <a:r>
                  <a:rPr lang="en-US" sz="1600" dirty="0">
                    <a:solidFill>
                      <a:srgbClr val="000000"/>
                    </a:solidFill>
                  </a:rPr>
                  <a:t>Specific</a:t>
                </a:r>
              </a:p>
              <a:p>
                <a:pPr algn="ctr" eaLnBrk="1" hangingPunct="1">
                  <a:lnSpc>
                    <a:spcPct val="90000"/>
                  </a:lnSpc>
                  <a:defRPr/>
                </a:pPr>
                <a:r>
                  <a:rPr lang="en-US" sz="1600" dirty="0">
                    <a:solidFill>
                      <a:srgbClr val="000000"/>
                    </a:solidFill>
                  </a:rPr>
                  <a:t>Programs</a:t>
                </a:r>
              </a:p>
            </p:txBody>
          </p:sp>
          <p:sp>
            <p:nvSpPr>
              <p:cNvPr id="31" name="Rectangle 9"/>
              <p:cNvSpPr>
                <a:spLocks noChangeArrowheads="1"/>
              </p:cNvSpPr>
              <p:nvPr/>
            </p:nvSpPr>
            <p:spPr bwMode="auto">
              <a:xfrm>
                <a:off x="3001" y="2767"/>
                <a:ext cx="926" cy="568"/>
              </a:xfrm>
              <a:prstGeom prst="rect">
                <a:avLst/>
              </a:prstGeom>
              <a:ln>
                <a:headEnd/>
                <a:tailEnd/>
              </a:ln>
            </p:spPr>
            <p:style>
              <a:lnRef idx="2">
                <a:schemeClr val="dk1"/>
              </a:lnRef>
              <a:fillRef idx="1">
                <a:schemeClr val="lt1"/>
              </a:fillRef>
              <a:effectRef idx="0">
                <a:schemeClr val="dk1"/>
              </a:effectRef>
              <a:fontRef idx="minor">
                <a:schemeClr val="dk1"/>
              </a:fontRef>
            </p:style>
            <p:txBody>
              <a:bodyPr wrap="none" lIns="90488" tIns="44450" rIns="90488" bIns="44450" anchor="ctr"/>
              <a:lstStyle/>
              <a:p>
                <a:pPr algn="ctr" eaLnBrk="1" hangingPunct="1">
                  <a:lnSpc>
                    <a:spcPct val="90000"/>
                  </a:lnSpc>
                  <a:defRPr/>
                </a:pPr>
                <a:r>
                  <a:rPr lang="en-US" sz="1600" dirty="0">
                    <a:solidFill>
                      <a:srgbClr val="000000"/>
                    </a:solidFill>
                  </a:rPr>
                  <a:t>System</a:t>
                </a:r>
              </a:p>
              <a:p>
                <a:pPr algn="ctr" eaLnBrk="1" hangingPunct="1">
                  <a:lnSpc>
                    <a:spcPct val="90000"/>
                  </a:lnSpc>
                  <a:defRPr/>
                </a:pPr>
                <a:r>
                  <a:rPr lang="en-US" sz="1600" dirty="0">
                    <a:solidFill>
                      <a:srgbClr val="000000"/>
                    </a:solidFill>
                  </a:rPr>
                  <a:t>Management</a:t>
                </a:r>
              </a:p>
              <a:p>
                <a:pPr algn="ctr" eaLnBrk="1" hangingPunct="1">
                  <a:lnSpc>
                    <a:spcPct val="90000"/>
                  </a:lnSpc>
                  <a:defRPr/>
                </a:pPr>
                <a:r>
                  <a:rPr lang="en-US" sz="1600" dirty="0">
                    <a:solidFill>
                      <a:srgbClr val="000000"/>
                    </a:solidFill>
                  </a:rPr>
                  <a:t>Programs</a:t>
                </a:r>
              </a:p>
            </p:txBody>
          </p:sp>
          <p:sp>
            <p:nvSpPr>
              <p:cNvPr id="32" name="Rectangle 10"/>
              <p:cNvSpPr>
                <a:spLocks noChangeArrowheads="1"/>
              </p:cNvSpPr>
              <p:nvPr/>
            </p:nvSpPr>
            <p:spPr bwMode="auto">
              <a:xfrm>
                <a:off x="4810" y="2767"/>
                <a:ext cx="928" cy="568"/>
              </a:xfrm>
              <a:prstGeom prst="rect">
                <a:avLst/>
              </a:prstGeom>
              <a:ln>
                <a:headEnd/>
                <a:tailEnd/>
              </a:ln>
            </p:spPr>
            <p:style>
              <a:lnRef idx="2">
                <a:schemeClr val="dk1"/>
              </a:lnRef>
              <a:fillRef idx="1">
                <a:schemeClr val="lt1"/>
              </a:fillRef>
              <a:effectRef idx="0">
                <a:schemeClr val="dk1"/>
              </a:effectRef>
              <a:fontRef idx="minor">
                <a:schemeClr val="dk1"/>
              </a:fontRef>
            </p:style>
            <p:txBody>
              <a:bodyPr wrap="none" lIns="90488" tIns="44450" rIns="90488" bIns="44450" anchor="ctr"/>
              <a:lstStyle/>
              <a:p>
                <a:pPr algn="ctr" eaLnBrk="1" hangingPunct="1">
                  <a:lnSpc>
                    <a:spcPct val="90000"/>
                  </a:lnSpc>
                  <a:defRPr/>
                </a:pPr>
                <a:r>
                  <a:rPr lang="en-US" sz="1600" dirty="0">
                    <a:solidFill>
                      <a:srgbClr val="000000"/>
                    </a:solidFill>
                  </a:rPr>
                  <a:t>System </a:t>
                </a:r>
              </a:p>
              <a:p>
                <a:pPr algn="ctr" eaLnBrk="1" hangingPunct="1">
                  <a:lnSpc>
                    <a:spcPct val="90000"/>
                  </a:lnSpc>
                  <a:defRPr/>
                </a:pPr>
                <a:r>
                  <a:rPr lang="en-US" sz="1600" dirty="0">
                    <a:solidFill>
                      <a:srgbClr val="000000"/>
                    </a:solidFill>
                  </a:rPr>
                  <a:t>Development</a:t>
                </a:r>
              </a:p>
              <a:p>
                <a:pPr algn="ctr" eaLnBrk="1" hangingPunct="1">
                  <a:lnSpc>
                    <a:spcPct val="90000"/>
                  </a:lnSpc>
                  <a:defRPr/>
                </a:pPr>
                <a:r>
                  <a:rPr lang="en-US" sz="1600" dirty="0">
                    <a:solidFill>
                      <a:srgbClr val="000000"/>
                    </a:solidFill>
                  </a:rPr>
                  <a:t>Programs</a:t>
                </a:r>
              </a:p>
            </p:txBody>
          </p:sp>
          <p:sp>
            <p:nvSpPr>
              <p:cNvPr id="33" name="Rectangle 11"/>
              <p:cNvSpPr>
                <a:spLocks noChangeArrowheads="1"/>
              </p:cNvSpPr>
              <p:nvPr/>
            </p:nvSpPr>
            <p:spPr bwMode="auto">
              <a:xfrm>
                <a:off x="904" y="1804"/>
                <a:ext cx="926" cy="568"/>
              </a:xfrm>
              <a:prstGeom prst="rect">
                <a:avLst/>
              </a:prstGeom>
              <a:ln>
                <a:headEnd/>
                <a:tailEnd/>
              </a:ln>
            </p:spPr>
            <p:style>
              <a:lnRef idx="2">
                <a:schemeClr val="dk1"/>
              </a:lnRef>
              <a:fillRef idx="1">
                <a:schemeClr val="lt1"/>
              </a:fillRef>
              <a:effectRef idx="0">
                <a:schemeClr val="dk1"/>
              </a:effectRef>
              <a:fontRef idx="minor">
                <a:schemeClr val="dk1"/>
              </a:fontRef>
            </p:style>
            <p:txBody>
              <a:bodyPr wrap="none" lIns="90488" tIns="44450" rIns="90488" bIns="44450" anchor="ctr"/>
              <a:lstStyle/>
              <a:p>
                <a:pPr algn="ctr" eaLnBrk="1" hangingPunct="1">
                  <a:lnSpc>
                    <a:spcPct val="90000"/>
                  </a:lnSpc>
                  <a:defRPr/>
                </a:pPr>
                <a:r>
                  <a:rPr lang="en-US" sz="1800" dirty="0">
                    <a:solidFill>
                      <a:srgbClr val="000000"/>
                    </a:solidFill>
                  </a:rPr>
                  <a:t>Application</a:t>
                </a:r>
              </a:p>
              <a:p>
                <a:pPr algn="ctr" eaLnBrk="1" hangingPunct="1">
                  <a:lnSpc>
                    <a:spcPct val="90000"/>
                  </a:lnSpc>
                  <a:defRPr/>
                </a:pPr>
                <a:r>
                  <a:rPr lang="en-US" sz="1800" dirty="0">
                    <a:solidFill>
                      <a:srgbClr val="000000"/>
                    </a:solidFill>
                  </a:rPr>
                  <a:t>Software</a:t>
                </a:r>
              </a:p>
            </p:txBody>
          </p:sp>
          <p:sp>
            <p:nvSpPr>
              <p:cNvPr id="34" name="Rectangle 12"/>
              <p:cNvSpPr>
                <a:spLocks noChangeArrowheads="1"/>
              </p:cNvSpPr>
              <p:nvPr/>
            </p:nvSpPr>
            <p:spPr bwMode="auto">
              <a:xfrm>
                <a:off x="2416" y="643"/>
                <a:ext cx="926" cy="568"/>
              </a:xfrm>
              <a:prstGeom prst="rect">
                <a:avLst/>
              </a:prstGeom>
              <a:ln>
                <a:headEnd/>
                <a:tailEnd/>
              </a:ln>
            </p:spPr>
            <p:style>
              <a:lnRef idx="2">
                <a:schemeClr val="dk1"/>
              </a:lnRef>
              <a:fillRef idx="1">
                <a:schemeClr val="lt1"/>
              </a:fillRef>
              <a:effectRef idx="0">
                <a:schemeClr val="dk1"/>
              </a:effectRef>
              <a:fontRef idx="minor">
                <a:schemeClr val="dk1"/>
              </a:fontRef>
            </p:style>
            <p:txBody>
              <a:bodyPr wrap="none" lIns="90488" tIns="44450" rIns="90488" bIns="44450" anchor="ctr"/>
              <a:lstStyle/>
              <a:p>
                <a:pPr algn="ctr" eaLnBrk="1" hangingPunct="1">
                  <a:lnSpc>
                    <a:spcPct val="90000"/>
                  </a:lnSpc>
                  <a:defRPr/>
                </a:pPr>
                <a:r>
                  <a:rPr lang="en-US" sz="1800" dirty="0">
                    <a:solidFill>
                      <a:srgbClr val="000000"/>
                    </a:solidFill>
                  </a:rPr>
                  <a:t>Computer</a:t>
                </a:r>
              </a:p>
              <a:p>
                <a:pPr algn="ctr" eaLnBrk="1" hangingPunct="1">
                  <a:lnSpc>
                    <a:spcPct val="90000"/>
                  </a:lnSpc>
                  <a:defRPr/>
                </a:pPr>
                <a:r>
                  <a:rPr lang="en-US" sz="1800" dirty="0">
                    <a:solidFill>
                      <a:srgbClr val="000000"/>
                    </a:solidFill>
                  </a:rPr>
                  <a:t>Software</a:t>
                </a:r>
              </a:p>
            </p:txBody>
          </p:sp>
          <p:sp>
            <p:nvSpPr>
              <p:cNvPr id="39954" name="Line 13"/>
              <p:cNvSpPr>
                <a:spLocks noChangeShapeType="1"/>
              </p:cNvSpPr>
              <p:nvPr/>
            </p:nvSpPr>
            <p:spPr bwMode="auto">
              <a:xfrm flipV="1">
                <a:off x="1421" y="1536"/>
                <a:ext cx="2947" cy="6"/>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9955" name="Line 14"/>
              <p:cNvSpPr>
                <a:spLocks noChangeShapeType="1"/>
              </p:cNvSpPr>
              <p:nvPr/>
            </p:nvSpPr>
            <p:spPr bwMode="auto">
              <a:xfrm>
                <a:off x="2880" y="1200"/>
                <a:ext cx="0" cy="336"/>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9956" name="Line 16"/>
              <p:cNvSpPr>
                <a:spLocks noChangeShapeType="1"/>
              </p:cNvSpPr>
              <p:nvPr/>
            </p:nvSpPr>
            <p:spPr bwMode="auto">
              <a:xfrm>
                <a:off x="1392" y="2400"/>
                <a:ext cx="0" cy="144"/>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9957" name="Line 17"/>
              <p:cNvSpPr>
                <a:spLocks noChangeShapeType="1"/>
              </p:cNvSpPr>
              <p:nvPr/>
            </p:nvSpPr>
            <p:spPr bwMode="auto">
              <a:xfrm>
                <a:off x="528" y="2544"/>
                <a:ext cx="0" cy="24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9958" name="Line 19"/>
              <p:cNvSpPr>
                <a:spLocks noChangeShapeType="1"/>
              </p:cNvSpPr>
              <p:nvPr/>
            </p:nvSpPr>
            <p:spPr bwMode="auto">
              <a:xfrm>
                <a:off x="538" y="2544"/>
                <a:ext cx="181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9959" name="Line 20"/>
              <p:cNvSpPr>
                <a:spLocks noChangeShapeType="1"/>
              </p:cNvSpPr>
              <p:nvPr/>
            </p:nvSpPr>
            <p:spPr bwMode="auto">
              <a:xfrm>
                <a:off x="1421" y="1536"/>
                <a:ext cx="0" cy="259"/>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1" name="Rectangle 21"/>
              <p:cNvSpPr>
                <a:spLocks noChangeArrowheads="1"/>
              </p:cNvSpPr>
              <p:nvPr/>
            </p:nvSpPr>
            <p:spPr bwMode="auto">
              <a:xfrm>
                <a:off x="3928" y="1795"/>
                <a:ext cx="928" cy="568"/>
              </a:xfrm>
              <a:prstGeom prst="rect">
                <a:avLst/>
              </a:prstGeom>
              <a:ln>
                <a:headEnd/>
                <a:tailEnd/>
              </a:ln>
            </p:spPr>
            <p:style>
              <a:lnRef idx="2">
                <a:schemeClr val="dk1"/>
              </a:lnRef>
              <a:fillRef idx="1">
                <a:schemeClr val="lt1"/>
              </a:fillRef>
              <a:effectRef idx="0">
                <a:schemeClr val="dk1"/>
              </a:effectRef>
              <a:fontRef idx="minor">
                <a:schemeClr val="dk1"/>
              </a:fontRef>
            </p:style>
            <p:txBody>
              <a:bodyPr wrap="none" lIns="90488" tIns="44450" rIns="90488" bIns="44450" anchor="ctr"/>
              <a:lstStyle/>
              <a:p>
                <a:pPr algn="ctr" eaLnBrk="1" hangingPunct="1">
                  <a:lnSpc>
                    <a:spcPct val="90000"/>
                  </a:lnSpc>
                  <a:defRPr/>
                </a:pPr>
                <a:r>
                  <a:rPr lang="en-US" sz="1800" dirty="0">
                    <a:solidFill>
                      <a:srgbClr val="000000"/>
                    </a:solidFill>
                  </a:rPr>
                  <a:t>System </a:t>
                </a:r>
              </a:p>
              <a:p>
                <a:pPr algn="ctr" eaLnBrk="1" hangingPunct="1">
                  <a:lnSpc>
                    <a:spcPct val="90000"/>
                  </a:lnSpc>
                  <a:defRPr/>
                </a:pPr>
                <a:r>
                  <a:rPr lang="en-US" sz="1800" dirty="0">
                    <a:solidFill>
                      <a:srgbClr val="000000"/>
                    </a:solidFill>
                  </a:rPr>
                  <a:t>Software</a:t>
                </a:r>
              </a:p>
            </p:txBody>
          </p:sp>
        </p:gr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Content Placeholder 2"/>
          <p:cNvSpPr>
            <a:spLocks noGrp="1"/>
          </p:cNvSpPr>
          <p:nvPr>
            <p:ph idx="1"/>
          </p:nvPr>
        </p:nvSpPr>
        <p:spPr/>
        <p:txBody>
          <a:bodyPr/>
          <a:lstStyle/>
          <a:p>
            <a:r>
              <a:rPr lang="en-US"/>
              <a:t>Divided into:</a:t>
            </a:r>
          </a:p>
          <a:p>
            <a:pPr lvl="1"/>
            <a:r>
              <a:rPr lang="en-US"/>
              <a:t>General purpose </a:t>
            </a:r>
          </a:p>
          <a:p>
            <a:pPr lvl="1">
              <a:buFont typeface="Wingdings" pitchFamily="2" charset="2"/>
              <a:buNone/>
            </a:pPr>
            <a:endParaRPr lang="en-US"/>
          </a:p>
          <a:p>
            <a:pPr lvl="1"/>
            <a:r>
              <a:rPr lang="en-US"/>
              <a:t>Application specific Software</a:t>
            </a:r>
          </a:p>
        </p:txBody>
      </p:sp>
      <p:sp>
        <p:nvSpPr>
          <p:cNvPr id="4096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C58C97EE-3644-4668-BF0A-4B9B8324BECF}" type="datetime2">
              <a:rPr lang="en-US" sz="1400" smtClean="0"/>
              <a:pPr/>
              <a:t>Sunday, March 19, 2023</a:t>
            </a:fld>
            <a:endParaRPr lang="en-US" sz="1400"/>
          </a:p>
        </p:txBody>
      </p:sp>
      <p:sp>
        <p:nvSpPr>
          <p:cNvPr id="4096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r>
              <a:rPr lang="en-US" sz="1400"/>
              <a:t>Business Computing Department</a:t>
            </a:r>
          </a:p>
        </p:txBody>
      </p:sp>
      <p:sp>
        <p:nvSpPr>
          <p:cNvPr id="40965"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57D92CF2-3638-4C58-A867-07D168F7AC00}" type="slidenum">
              <a:rPr lang="en-US" sz="1400" smtClean="0"/>
              <a:pPr/>
              <a:t>38</a:t>
            </a:fld>
            <a:endParaRPr lang="en-US" sz="1400"/>
          </a:p>
        </p:txBody>
      </p:sp>
      <p:sp>
        <p:nvSpPr>
          <p:cNvPr id="40962" name="Title 1"/>
          <p:cNvSpPr>
            <a:spLocks noGrp="1"/>
          </p:cNvSpPr>
          <p:nvPr>
            <p:ph type="title"/>
          </p:nvPr>
        </p:nvSpPr>
        <p:spPr/>
        <p:txBody>
          <a:bodyPr/>
          <a:lstStyle/>
          <a:p>
            <a:r>
              <a:rPr lang="en-US" sz="4000" b="1"/>
              <a:t>Application Software</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Content Placeholder 2"/>
          <p:cNvSpPr>
            <a:spLocks noGrp="1"/>
          </p:cNvSpPr>
          <p:nvPr>
            <p:ph idx="1"/>
          </p:nvPr>
        </p:nvSpPr>
        <p:spPr/>
        <p:txBody>
          <a:bodyPr>
            <a:normAutofit fontScale="92500"/>
          </a:bodyPr>
          <a:lstStyle/>
          <a:p>
            <a:pPr algn="just"/>
            <a:r>
              <a:rPr lang="en-US" sz="2400" dirty="0"/>
              <a:t>This is software that involves programs that support end users in any area of the organization in performing common information processing activities, from all application areas. </a:t>
            </a:r>
          </a:p>
          <a:p>
            <a:pPr algn="just"/>
            <a:endParaRPr lang="en-US" sz="2400" dirty="0"/>
          </a:p>
          <a:p>
            <a:pPr algn="just"/>
            <a:r>
              <a:rPr lang="en-US" sz="2400" dirty="0"/>
              <a:t>E.g. Word processing programs &amp; desktop publishing, electronic spreadsheet &amp; database management programs, graphics programs, Web browsers, electronic mail &amp; Instant messaging, groupware </a:t>
            </a:r>
            <a:r>
              <a:rPr lang="en-US" sz="2400" dirty="0" err="1"/>
              <a:t>e.t.c</a:t>
            </a:r>
            <a:endParaRPr lang="en-US" sz="2400" dirty="0"/>
          </a:p>
          <a:p>
            <a:pPr algn="just"/>
            <a:endParaRPr lang="en-US" sz="2400" dirty="0"/>
          </a:p>
          <a:p>
            <a:pPr algn="just"/>
            <a:r>
              <a:rPr lang="en-US" sz="2400" dirty="0"/>
              <a:t>Also commonly referred to as software package or commercial off-the-shelf.</a:t>
            </a:r>
          </a:p>
          <a:p>
            <a:endParaRPr lang="en-US" dirty="0"/>
          </a:p>
        </p:txBody>
      </p:sp>
      <p:sp>
        <p:nvSpPr>
          <p:cNvPr id="41988"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6DFAD010-666F-43E7-B5AC-45341D484B2A}" type="datetime2">
              <a:rPr lang="en-US" sz="1400" smtClean="0"/>
              <a:pPr/>
              <a:t>Sunday, March 19, 2023</a:t>
            </a:fld>
            <a:endParaRPr lang="en-US" sz="1400"/>
          </a:p>
        </p:txBody>
      </p:sp>
      <p:sp>
        <p:nvSpPr>
          <p:cNvPr id="41990"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r>
              <a:rPr lang="en-US" sz="1400"/>
              <a:t>Business Computing Department</a:t>
            </a:r>
          </a:p>
        </p:txBody>
      </p:sp>
      <p:sp>
        <p:nvSpPr>
          <p:cNvPr id="41989"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4E65B9C3-FB8A-41CB-98D4-30BC7D8AA23D}" type="slidenum">
              <a:rPr lang="en-US" sz="1400" smtClean="0"/>
              <a:pPr/>
              <a:t>39</a:t>
            </a:fld>
            <a:endParaRPr lang="en-US" sz="1400"/>
          </a:p>
        </p:txBody>
      </p:sp>
      <p:sp>
        <p:nvSpPr>
          <p:cNvPr id="41986" name="Title 1"/>
          <p:cNvSpPr>
            <a:spLocks noGrp="1"/>
          </p:cNvSpPr>
          <p:nvPr>
            <p:ph type="title"/>
          </p:nvPr>
        </p:nvSpPr>
        <p:spPr/>
        <p:txBody>
          <a:bodyPr/>
          <a:lstStyle/>
          <a:p>
            <a:r>
              <a:rPr lang="en-US"/>
              <a:t>General Purpose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Content Placeholder 2"/>
          <p:cNvSpPr>
            <a:spLocks noGrp="1"/>
          </p:cNvSpPr>
          <p:nvPr>
            <p:ph idx="1"/>
          </p:nvPr>
        </p:nvSpPr>
        <p:spPr>
          <a:xfrm>
            <a:off x="1143000" y="1828800"/>
            <a:ext cx="7772400" cy="4230688"/>
          </a:xfrm>
        </p:spPr>
        <p:txBody>
          <a:bodyPr>
            <a:normAutofit fontScale="92500"/>
          </a:bodyPr>
          <a:lstStyle/>
          <a:p>
            <a:pPr algn="just">
              <a:defRPr/>
            </a:pPr>
            <a:r>
              <a:rPr lang="en-US" sz="2800" dirty="0"/>
              <a:t>ICT, and computer software in particular, is part of a </a:t>
            </a:r>
            <a:r>
              <a:rPr lang="en-US" sz="2800" dirty="0">
                <a:solidFill>
                  <a:srgbClr val="FF0000"/>
                </a:solidFill>
                <a:effectLst>
                  <a:outerShdw blurRad="38100" dist="38100" dir="2700000" algn="tl">
                    <a:srgbClr val="000000">
                      <a:alpha val="43137"/>
                    </a:srgbClr>
                  </a:outerShdw>
                </a:effectLst>
              </a:rPr>
              <a:t>key investment </a:t>
            </a:r>
            <a:r>
              <a:rPr lang="en-US" sz="2800" dirty="0"/>
              <a:t>for many business organizations.</a:t>
            </a:r>
          </a:p>
          <a:p>
            <a:pPr algn="just">
              <a:defRPr/>
            </a:pPr>
            <a:r>
              <a:rPr lang="en-US" sz="2800" dirty="0"/>
              <a:t>Software is an important part of any </a:t>
            </a:r>
            <a:r>
              <a:rPr lang="en-US" sz="2800" dirty="0">
                <a:solidFill>
                  <a:srgbClr val="FF0000"/>
                </a:solidFill>
                <a:effectLst>
                  <a:outerShdw blurRad="38100" dist="38100" dir="2700000" algn="tl">
                    <a:srgbClr val="000000">
                      <a:alpha val="43137"/>
                    </a:srgbClr>
                  </a:outerShdw>
                </a:effectLst>
              </a:rPr>
              <a:t>business assets</a:t>
            </a:r>
            <a:r>
              <a:rPr lang="en-US" sz="2800" dirty="0"/>
              <a:t>, and requires proper choice so that it matches an organization’s business needs. </a:t>
            </a:r>
          </a:p>
          <a:p>
            <a:pPr algn="just">
              <a:defRPr/>
            </a:pPr>
            <a:r>
              <a:rPr lang="en-US" sz="2800" dirty="0"/>
              <a:t>Organizations also require software to </a:t>
            </a:r>
            <a:r>
              <a:rPr lang="en-US" sz="2800" dirty="0">
                <a:solidFill>
                  <a:srgbClr val="FF0000"/>
                </a:solidFill>
                <a:effectLst>
                  <a:outerShdw blurRad="38100" dist="38100" dir="2700000" algn="tl">
                    <a:srgbClr val="000000">
                      <a:alpha val="43137"/>
                    </a:srgbClr>
                  </a:outerShdw>
                </a:effectLst>
              </a:rPr>
              <a:t>fulfill routine busines</a:t>
            </a:r>
            <a:r>
              <a:rPr lang="en-US" sz="2800" dirty="0"/>
              <a:t>s needs as it constitutes a large budget of any business organization. </a:t>
            </a:r>
          </a:p>
          <a:p>
            <a:pPr algn="just">
              <a:defRPr/>
            </a:pPr>
            <a:endParaRPr lang="en-US" sz="3000" dirty="0"/>
          </a:p>
        </p:txBody>
      </p:sp>
      <p:sp>
        <p:nvSpPr>
          <p:cNvPr id="6148"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63B99F63-B767-43EF-A810-25E5F1468148}" type="datetime2">
              <a:rPr lang="en-US" sz="1400" smtClean="0"/>
              <a:pPr/>
              <a:t>Sunday, March 19, 2023</a:t>
            </a:fld>
            <a:endParaRPr lang="en-US" sz="1400"/>
          </a:p>
        </p:txBody>
      </p:sp>
      <p:sp>
        <p:nvSpPr>
          <p:cNvPr id="6150"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r>
              <a:rPr lang="en-US" sz="1400"/>
              <a:t>Business Computing Department</a:t>
            </a:r>
          </a:p>
        </p:txBody>
      </p:sp>
      <p:sp>
        <p:nvSpPr>
          <p:cNvPr id="6149"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B43B90BE-A24F-4C20-B4D4-71E00FE46CE3}" type="slidenum">
              <a:rPr lang="en-US" sz="1400" smtClean="0"/>
              <a:pPr/>
              <a:t>4</a:t>
            </a:fld>
            <a:endParaRPr lang="en-US" sz="1400"/>
          </a:p>
        </p:txBody>
      </p:sp>
      <p:sp>
        <p:nvSpPr>
          <p:cNvPr id="6146" name="Title 1"/>
          <p:cNvSpPr>
            <a:spLocks noGrp="1"/>
          </p:cNvSpPr>
          <p:nvPr>
            <p:ph type="title"/>
          </p:nvPr>
        </p:nvSpPr>
        <p:spPr/>
        <p:txBody>
          <a:bodyPr/>
          <a:lstStyle/>
          <a:p>
            <a:r>
              <a:rPr lang="en-US" sz="4000"/>
              <a:t>Why Study Computer Software?</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Content Placeholder 2"/>
          <p:cNvSpPr>
            <a:spLocks noGrp="1"/>
          </p:cNvSpPr>
          <p:nvPr>
            <p:ph idx="1"/>
          </p:nvPr>
        </p:nvSpPr>
        <p:spPr/>
        <p:txBody>
          <a:bodyPr>
            <a:normAutofit fontScale="92500" lnSpcReduction="10000"/>
          </a:bodyPr>
          <a:lstStyle/>
          <a:p>
            <a:pPr algn="just"/>
            <a:r>
              <a:rPr lang="en-US" sz="2400" dirty="0"/>
              <a:t>These are programs dedicated to very specific functions within a knowledge area that meets specific business needs of specific users. </a:t>
            </a:r>
          </a:p>
          <a:p>
            <a:pPr algn="just"/>
            <a:endParaRPr lang="en-US" sz="2400" dirty="0"/>
          </a:p>
          <a:p>
            <a:pPr algn="just"/>
            <a:r>
              <a:rPr lang="en-US" sz="2400" dirty="0"/>
              <a:t>Examples include: both business enterprise application software such as ERP, CRM, SCM </a:t>
            </a:r>
            <a:r>
              <a:rPr lang="en-US" sz="2400" dirty="0" err="1"/>
              <a:t>etc</a:t>
            </a:r>
            <a:r>
              <a:rPr lang="en-US" sz="2400" dirty="0"/>
              <a:t> and other specific transaction processing systems in the categories of; accounting, inventory management, sales management, generating marketing plans, and electronic commerce and so forth. </a:t>
            </a:r>
          </a:p>
          <a:p>
            <a:pPr algn="just"/>
            <a:endParaRPr lang="en-US" sz="2400" dirty="0"/>
          </a:p>
          <a:p>
            <a:pPr algn="just"/>
            <a:r>
              <a:rPr lang="en-US" sz="2400" dirty="0"/>
              <a:t>Also commonly referred to as Bespoke or Tailor-made or Custom software.</a:t>
            </a:r>
          </a:p>
          <a:p>
            <a:endParaRPr lang="en-US" dirty="0"/>
          </a:p>
        </p:txBody>
      </p:sp>
      <p:sp>
        <p:nvSpPr>
          <p:cNvPr id="43012"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8D4D2D8A-AA3C-4840-89C1-015B53FEB7F9}" type="datetime2">
              <a:rPr lang="en-US" sz="1400" smtClean="0"/>
              <a:pPr/>
              <a:t>Sunday, March 19, 2023</a:t>
            </a:fld>
            <a:endParaRPr lang="en-US" sz="1400"/>
          </a:p>
        </p:txBody>
      </p:sp>
      <p:sp>
        <p:nvSpPr>
          <p:cNvPr id="43014"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r>
              <a:rPr lang="en-US" sz="1400"/>
              <a:t>Business Computing Department</a:t>
            </a:r>
          </a:p>
        </p:txBody>
      </p:sp>
      <p:sp>
        <p:nvSpPr>
          <p:cNvPr id="43013"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729E53E3-4E78-49B1-BF3D-D02186F088D1}" type="slidenum">
              <a:rPr lang="en-US" sz="1400" smtClean="0"/>
              <a:pPr/>
              <a:t>40</a:t>
            </a:fld>
            <a:endParaRPr lang="en-US" sz="1400"/>
          </a:p>
        </p:txBody>
      </p:sp>
      <p:sp>
        <p:nvSpPr>
          <p:cNvPr id="43010" name="Title 1"/>
          <p:cNvSpPr>
            <a:spLocks noGrp="1"/>
          </p:cNvSpPr>
          <p:nvPr>
            <p:ph type="title"/>
          </p:nvPr>
        </p:nvSpPr>
        <p:spPr/>
        <p:txBody>
          <a:bodyPr/>
          <a:lstStyle/>
          <a:p>
            <a:r>
              <a:rPr lang="en-US"/>
              <a:t>Application - Specific Software</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Content Placeholder 2"/>
          <p:cNvSpPr>
            <a:spLocks noGrp="1"/>
          </p:cNvSpPr>
          <p:nvPr>
            <p:ph idx="1"/>
          </p:nvPr>
        </p:nvSpPr>
        <p:spPr/>
        <p:txBody>
          <a:bodyPr/>
          <a:lstStyle/>
          <a:p>
            <a:pPr algn="just"/>
            <a:r>
              <a:rPr lang="en-US" sz="2800" dirty="0"/>
              <a:t>These are programs constructed by programmers to meet the specific needs of the particular organization or of a single customer as defined in a specification. They are developed within an organization. In this way the customer can obtain exactly the system that they need. </a:t>
            </a:r>
          </a:p>
          <a:p>
            <a:pPr algn="just"/>
            <a:endParaRPr lang="en-US" sz="2800" dirty="0"/>
          </a:p>
          <a:p>
            <a:pPr algn="just"/>
            <a:r>
              <a:rPr lang="en-US" sz="2800" dirty="0"/>
              <a:t>Small businesses rarely commission bespoke software applications.</a:t>
            </a:r>
          </a:p>
          <a:p>
            <a:endParaRPr lang="en-US" dirty="0"/>
          </a:p>
        </p:txBody>
      </p:sp>
      <p:sp>
        <p:nvSpPr>
          <p:cNvPr id="4403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5E10B21D-C883-4A4D-BF23-7888026FA12E}" type="datetime2">
              <a:rPr lang="en-US" sz="1400" smtClean="0"/>
              <a:pPr/>
              <a:t>Sunday, March 19, 2023</a:t>
            </a:fld>
            <a:endParaRPr lang="en-US" sz="1400"/>
          </a:p>
        </p:txBody>
      </p:sp>
      <p:sp>
        <p:nvSpPr>
          <p:cNvPr id="44038"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r>
              <a:rPr lang="en-US" sz="1400"/>
              <a:t>Business Computing Department</a:t>
            </a:r>
          </a:p>
        </p:txBody>
      </p:sp>
      <p:sp>
        <p:nvSpPr>
          <p:cNvPr id="44037"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91A9FCAB-77C3-44F9-8526-5DCDB95B16E8}" type="slidenum">
              <a:rPr lang="en-US" sz="1400" smtClean="0"/>
              <a:pPr/>
              <a:t>41</a:t>
            </a:fld>
            <a:endParaRPr lang="en-US" sz="1400"/>
          </a:p>
        </p:txBody>
      </p:sp>
      <p:sp>
        <p:nvSpPr>
          <p:cNvPr id="44034" name="Title 1"/>
          <p:cNvSpPr>
            <a:spLocks noGrp="1"/>
          </p:cNvSpPr>
          <p:nvPr>
            <p:ph type="title"/>
          </p:nvPr>
        </p:nvSpPr>
        <p:spPr/>
        <p:txBody>
          <a:bodyPr/>
          <a:lstStyle/>
          <a:p>
            <a:r>
              <a:rPr lang="en-US" b="1"/>
              <a:t>Bespoke Software</a:t>
            </a:r>
            <a:endParaRPr 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Content Placeholder 2"/>
          <p:cNvSpPr>
            <a:spLocks noGrp="1"/>
          </p:cNvSpPr>
          <p:nvPr>
            <p:ph idx="1"/>
          </p:nvPr>
        </p:nvSpPr>
        <p:spPr/>
        <p:txBody>
          <a:bodyPr>
            <a:normAutofit fontScale="92500" lnSpcReduction="10000"/>
          </a:bodyPr>
          <a:lstStyle/>
          <a:p>
            <a:pPr algn="just"/>
            <a:r>
              <a:rPr lang="en-US" sz="2400" dirty="0"/>
              <a:t>They precisely fit the organization’s information needs or specific requirements.</a:t>
            </a:r>
          </a:p>
          <a:p>
            <a:pPr algn="just"/>
            <a:endParaRPr lang="en-US" sz="2400" dirty="0"/>
          </a:p>
          <a:p>
            <a:pPr algn="just"/>
            <a:r>
              <a:rPr lang="en-US" sz="2400" dirty="0"/>
              <a:t>The organization has complete discretion over data structures and ownership of the program.</a:t>
            </a:r>
          </a:p>
          <a:p>
            <a:pPr algn="just"/>
            <a:endParaRPr lang="en-US" sz="2400" dirty="0"/>
          </a:p>
          <a:p>
            <a:pPr algn="just"/>
            <a:r>
              <a:rPr lang="en-US" sz="2400" dirty="0"/>
              <a:t>The system can be integrated with other applications within the organization.</a:t>
            </a:r>
          </a:p>
          <a:p>
            <a:pPr algn="just"/>
            <a:endParaRPr lang="en-US" sz="2400" dirty="0"/>
          </a:p>
          <a:p>
            <a:pPr algn="just"/>
            <a:r>
              <a:rPr lang="en-US" sz="2400" dirty="0"/>
              <a:t>The system can be modified to fit changing needs.</a:t>
            </a:r>
          </a:p>
          <a:p>
            <a:pPr algn="just"/>
            <a:endParaRPr lang="en-US" sz="2400" dirty="0"/>
          </a:p>
          <a:p>
            <a:pPr algn="just"/>
            <a:r>
              <a:rPr lang="en-US" sz="2400" dirty="0"/>
              <a:t>It’s a source of competitive advantage as competitors may not easily adapt to that particular software.</a:t>
            </a:r>
          </a:p>
          <a:p>
            <a:endParaRPr lang="en-US" dirty="0"/>
          </a:p>
        </p:txBody>
      </p:sp>
      <p:sp>
        <p:nvSpPr>
          <p:cNvPr id="45060"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17D50BA9-A250-49AC-ABEB-2F2B847500E5}" type="datetime2">
              <a:rPr lang="en-US" sz="1400" smtClean="0"/>
              <a:pPr/>
              <a:t>Sunday, March 19, 2023</a:t>
            </a:fld>
            <a:endParaRPr lang="en-US" sz="1400"/>
          </a:p>
        </p:txBody>
      </p:sp>
      <p:sp>
        <p:nvSpPr>
          <p:cNvPr id="45062"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r>
              <a:rPr lang="en-US" sz="1400"/>
              <a:t>Business Computing Department</a:t>
            </a:r>
          </a:p>
        </p:txBody>
      </p:sp>
      <p:sp>
        <p:nvSpPr>
          <p:cNvPr id="450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7F48E245-D83F-4E0E-ACFF-4359ABC3D582}" type="slidenum">
              <a:rPr lang="en-US" sz="1400" smtClean="0"/>
              <a:pPr/>
              <a:t>42</a:t>
            </a:fld>
            <a:endParaRPr lang="en-US" sz="1400"/>
          </a:p>
        </p:txBody>
      </p:sp>
      <p:sp>
        <p:nvSpPr>
          <p:cNvPr id="45058" name="Title 1"/>
          <p:cNvSpPr>
            <a:spLocks noGrp="1"/>
          </p:cNvSpPr>
          <p:nvPr>
            <p:ph type="title"/>
          </p:nvPr>
        </p:nvSpPr>
        <p:spPr/>
        <p:txBody>
          <a:bodyPr/>
          <a:lstStyle/>
          <a:p>
            <a:r>
              <a:rPr lang="en-US" sz="3600"/>
              <a:t>Advantages of Bespoke Applications</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Content Placeholder 2"/>
          <p:cNvSpPr>
            <a:spLocks noGrp="1"/>
          </p:cNvSpPr>
          <p:nvPr>
            <p:ph idx="1"/>
          </p:nvPr>
        </p:nvSpPr>
        <p:spPr/>
        <p:txBody>
          <a:bodyPr/>
          <a:lstStyle/>
          <a:p>
            <a:pPr algn="just"/>
            <a:r>
              <a:rPr lang="en-US" dirty="0"/>
              <a:t>Development takes a long time which delays the delivery and implementation of the system.</a:t>
            </a:r>
          </a:p>
          <a:p>
            <a:pPr algn="just"/>
            <a:endParaRPr lang="en-US" dirty="0"/>
          </a:p>
          <a:p>
            <a:pPr algn="just"/>
            <a:r>
              <a:rPr lang="en-US" dirty="0"/>
              <a:t>They are costly to develop and test.</a:t>
            </a:r>
          </a:p>
          <a:p>
            <a:pPr algn="just"/>
            <a:endParaRPr lang="en-US" dirty="0"/>
          </a:p>
          <a:p>
            <a:pPr algn="just"/>
            <a:r>
              <a:rPr lang="en-US" dirty="0"/>
              <a:t>Support of a bespoke system is expensive as the organization has to bear all the cost.</a:t>
            </a:r>
          </a:p>
          <a:p>
            <a:endParaRPr lang="en-US" dirty="0"/>
          </a:p>
        </p:txBody>
      </p:sp>
      <p:sp>
        <p:nvSpPr>
          <p:cNvPr id="4608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EEA5444C-818A-4AAC-A8C0-16C325D71D75}" type="datetime2">
              <a:rPr lang="en-US" sz="1400" smtClean="0"/>
              <a:pPr/>
              <a:t>Sunday, March 19, 2023</a:t>
            </a:fld>
            <a:endParaRPr lang="en-US" sz="1400"/>
          </a:p>
        </p:txBody>
      </p:sp>
      <p:sp>
        <p:nvSpPr>
          <p:cNvPr id="4608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r>
              <a:rPr lang="en-US" sz="1400"/>
              <a:t>Business Computing Department</a:t>
            </a:r>
          </a:p>
        </p:txBody>
      </p:sp>
      <p:sp>
        <p:nvSpPr>
          <p:cNvPr id="46085"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BFA55B74-B5F9-44CA-B0CE-B970B78209E0}" type="slidenum">
              <a:rPr lang="en-US" sz="1400" smtClean="0"/>
              <a:pPr/>
              <a:t>43</a:t>
            </a:fld>
            <a:endParaRPr lang="en-US" sz="1400"/>
          </a:p>
        </p:txBody>
      </p:sp>
      <p:sp>
        <p:nvSpPr>
          <p:cNvPr id="46082" name="Title 1"/>
          <p:cNvSpPr>
            <a:spLocks noGrp="1"/>
          </p:cNvSpPr>
          <p:nvPr>
            <p:ph type="title"/>
          </p:nvPr>
        </p:nvSpPr>
        <p:spPr/>
        <p:txBody>
          <a:bodyPr/>
          <a:lstStyle/>
          <a:p>
            <a:r>
              <a:rPr lang="en-US" sz="3400"/>
              <a:t>Disadvantages of Bespoke Applications</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Content Placeholder 2"/>
          <p:cNvSpPr>
            <a:spLocks noGrp="1"/>
          </p:cNvSpPr>
          <p:nvPr>
            <p:ph idx="1"/>
          </p:nvPr>
        </p:nvSpPr>
        <p:spPr/>
        <p:txBody>
          <a:bodyPr>
            <a:normAutofit lnSpcReduction="10000"/>
          </a:bodyPr>
          <a:lstStyle/>
          <a:p>
            <a:pPr algn="just"/>
            <a:r>
              <a:rPr lang="en-US" sz="2800" dirty="0"/>
              <a:t>COTS is a generalized solution to an application area offered for sale by a software vendor. </a:t>
            </a:r>
          </a:p>
          <a:p>
            <a:pPr algn="just"/>
            <a:endParaRPr lang="en-US" sz="2800" dirty="0"/>
          </a:p>
          <a:p>
            <a:pPr algn="just"/>
            <a:r>
              <a:rPr lang="en-US" sz="2800" dirty="0"/>
              <a:t>The software is developed with the intention of selling the software in multiple copies and can be marketed and licensed throughout the world. </a:t>
            </a:r>
          </a:p>
          <a:p>
            <a:pPr algn="just"/>
            <a:endParaRPr lang="en-US" sz="2800" dirty="0"/>
          </a:p>
          <a:p>
            <a:pPr algn="just"/>
            <a:r>
              <a:rPr lang="en-US" sz="2800" dirty="0"/>
              <a:t>They are designed basically to suit extremely a large customer base.</a:t>
            </a:r>
            <a:r>
              <a:rPr lang="en-US" dirty="0"/>
              <a:t> </a:t>
            </a:r>
          </a:p>
          <a:p>
            <a:endParaRPr lang="en-US" dirty="0"/>
          </a:p>
        </p:txBody>
      </p:sp>
      <p:sp>
        <p:nvSpPr>
          <p:cNvPr id="47108"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391BB8A1-5F04-41F8-B2FC-34A22A0845F8}" type="datetime2">
              <a:rPr lang="en-US" sz="1400" smtClean="0"/>
              <a:pPr/>
              <a:t>Sunday, March 19, 2023</a:t>
            </a:fld>
            <a:endParaRPr lang="en-US" sz="1400"/>
          </a:p>
        </p:txBody>
      </p:sp>
      <p:sp>
        <p:nvSpPr>
          <p:cNvPr id="47110"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r>
              <a:rPr lang="en-US" sz="1400"/>
              <a:t>Business Computing Department</a:t>
            </a:r>
          </a:p>
        </p:txBody>
      </p:sp>
      <p:sp>
        <p:nvSpPr>
          <p:cNvPr id="47109"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16A29A8B-3D3F-4B81-9C9D-A18D112A0329}" type="slidenum">
              <a:rPr lang="en-US" sz="1400" smtClean="0"/>
              <a:pPr/>
              <a:t>44</a:t>
            </a:fld>
            <a:endParaRPr lang="en-US" sz="1400"/>
          </a:p>
        </p:txBody>
      </p:sp>
      <p:sp>
        <p:nvSpPr>
          <p:cNvPr id="47106" name="Title 1"/>
          <p:cNvSpPr>
            <a:spLocks noGrp="1"/>
          </p:cNvSpPr>
          <p:nvPr>
            <p:ph type="title"/>
          </p:nvPr>
        </p:nvSpPr>
        <p:spPr/>
        <p:txBody>
          <a:bodyPr/>
          <a:lstStyle/>
          <a:p>
            <a:r>
              <a:rPr lang="en-US" sz="3600"/>
              <a:t>Commercial Off - the – Shelf (COTS)</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Content Placeholder 2"/>
          <p:cNvSpPr>
            <a:spLocks noGrp="1"/>
          </p:cNvSpPr>
          <p:nvPr>
            <p:ph idx="1"/>
          </p:nvPr>
        </p:nvSpPr>
        <p:spPr/>
        <p:txBody>
          <a:bodyPr>
            <a:normAutofit fontScale="92500" lnSpcReduction="20000"/>
          </a:bodyPr>
          <a:lstStyle/>
          <a:p>
            <a:pPr algn="just"/>
            <a:r>
              <a:rPr lang="en-US" sz="2200" dirty="0"/>
              <a:t>Quality. The software package is a proven product that has undergone testing </a:t>
            </a:r>
          </a:p>
          <a:p>
            <a:pPr algn="just"/>
            <a:endParaRPr lang="en-US" sz="2200" dirty="0"/>
          </a:p>
          <a:p>
            <a:pPr algn="just"/>
            <a:r>
              <a:rPr lang="en-US" sz="2200" dirty="0"/>
              <a:t>Time. It can be purchased and implemented almost immediately. There is no requirement for design, programming, unit and systems testing. </a:t>
            </a:r>
          </a:p>
          <a:p>
            <a:pPr algn="just"/>
            <a:endParaRPr lang="en-US" sz="2200" dirty="0"/>
          </a:p>
          <a:p>
            <a:pPr algn="just"/>
            <a:r>
              <a:rPr lang="en-US" sz="2200" dirty="0"/>
              <a:t>High quality documentation &amp; training available for inspection.</a:t>
            </a:r>
          </a:p>
          <a:p>
            <a:pPr algn="just"/>
            <a:endParaRPr lang="en-US" sz="2200" dirty="0"/>
          </a:p>
          <a:p>
            <a:pPr algn="just"/>
            <a:r>
              <a:rPr lang="en-US" sz="2200" dirty="0"/>
              <a:t>Maintenance and enhancement provided at a fixed price under an agreement.</a:t>
            </a:r>
          </a:p>
          <a:p>
            <a:pPr algn="just"/>
            <a:endParaRPr lang="en-US" sz="2200" dirty="0"/>
          </a:p>
          <a:p>
            <a:pPr algn="just"/>
            <a:r>
              <a:rPr lang="en-US" sz="2200" dirty="0"/>
              <a:t>They are generally cheaper to buy than bespoke packages are to develop. </a:t>
            </a:r>
          </a:p>
          <a:p>
            <a:endParaRPr lang="en-US" dirty="0"/>
          </a:p>
        </p:txBody>
      </p:sp>
      <p:sp>
        <p:nvSpPr>
          <p:cNvPr id="48132"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8316BDE6-78BA-4A93-A733-0F0D13354880}" type="datetime2">
              <a:rPr lang="en-US" sz="1400" smtClean="0"/>
              <a:pPr/>
              <a:t>Sunday, March 19, 2023</a:t>
            </a:fld>
            <a:endParaRPr lang="en-US" sz="1400"/>
          </a:p>
        </p:txBody>
      </p:sp>
      <p:sp>
        <p:nvSpPr>
          <p:cNvPr id="48134"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r>
              <a:rPr lang="en-US" sz="1400"/>
              <a:t>Business Computing Department</a:t>
            </a:r>
          </a:p>
        </p:txBody>
      </p:sp>
      <p:sp>
        <p:nvSpPr>
          <p:cNvPr id="48133"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5C53EFBC-72CD-41B6-B08F-8EC7C0A300CE}" type="slidenum">
              <a:rPr lang="en-US" sz="1400" smtClean="0"/>
              <a:pPr/>
              <a:t>45</a:t>
            </a:fld>
            <a:endParaRPr lang="en-US" sz="1400"/>
          </a:p>
        </p:txBody>
      </p:sp>
      <p:sp>
        <p:nvSpPr>
          <p:cNvPr id="48130" name="Title 1"/>
          <p:cNvSpPr>
            <a:spLocks noGrp="1"/>
          </p:cNvSpPr>
          <p:nvPr>
            <p:ph type="title"/>
          </p:nvPr>
        </p:nvSpPr>
        <p:spPr/>
        <p:txBody>
          <a:bodyPr/>
          <a:lstStyle/>
          <a:p>
            <a:r>
              <a:rPr lang="en-US"/>
              <a:t>Advantages of COTS</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Content Placeholder 2"/>
          <p:cNvSpPr>
            <a:spLocks noGrp="1"/>
          </p:cNvSpPr>
          <p:nvPr>
            <p:ph idx="1"/>
          </p:nvPr>
        </p:nvSpPr>
        <p:spPr/>
        <p:txBody>
          <a:bodyPr>
            <a:normAutofit fontScale="92500" lnSpcReduction="10000"/>
          </a:bodyPr>
          <a:lstStyle/>
          <a:p>
            <a:pPr algn="just"/>
            <a:r>
              <a:rPr lang="en-US" sz="2400" dirty="0"/>
              <a:t>They are likely to be available almost immediately for use.</a:t>
            </a:r>
          </a:p>
          <a:p>
            <a:pPr algn="just"/>
            <a:endParaRPr lang="en-US" sz="2400" dirty="0"/>
          </a:p>
          <a:p>
            <a:pPr algn="just"/>
            <a:r>
              <a:rPr lang="en-US" sz="2400" dirty="0"/>
              <a:t>Any system bugs should have been discovered by other users and eliminated.</a:t>
            </a:r>
          </a:p>
          <a:p>
            <a:pPr algn="just"/>
            <a:endParaRPr lang="en-US" sz="2400" dirty="0"/>
          </a:p>
          <a:p>
            <a:pPr algn="just"/>
            <a:r>
              <a:rPr lang="en-US" sz="2400" dirty="0"/>
              <a:t>New updated versions of the software are likely to be available on a regular basis, with built in user friendliness.</a:t>
            </a:r>
          </a:p>
          <a:p>
            <a:pPr algn="just"/>
            <a:endParaRPr lang="en-US" sz="2400" dirty="0"/>
          </a:p>
          <a:p>
            <a:pPr algn="just"/>
            <a:r>
              <a:rPr lang="en-US" sz="2400" dirty="0"/>
              <a:t>The experience of a great number of users with similar needs to those in the organization are incorporated into the design of the package.</a:t>
            </a:r>
          </a:p>
          <a:p>
            <a:endParaRPr lang="en-US" dirty="0"/>
          </a:p>
        </p:txBody>
      </p:sp>
      <p:sp>
        <p:nvSpPr>
          <p:cNvPr id="4915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003AFFF1-13D2-4C90-9F37-6DAECBC2617B}" type="datetime2">
              <a:rPr lang="en-US" sz="1400" smtClean="0"/>
              <a:pPr/>
              <a:t>Sunday, March 19, 2023</a:t>
            </a:fld>
            <a:endParaRPr lang="en-US" sz="1400"/>
          </a:p>
        </p:txBody>
      </p:sp>
      <p:sp>
        <p:nvSpPr>
          <p:cNvPr id="49158"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r>
              <a:rPr lang="en-US" sz="1400"/>
              <a:t>Business Computing Department</a:t>
            </a:r>
          </a:p>
        </p:txBody>
      </p:sp>
      <p:sp>
        <p:nvSpPr>
          <p:cNvPr id="49157"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85CD4A76-F7A2-4F97-94D7-03DFA8DF5302}" type="slidenum">
              <a:rPr lang="en-US" sz="1400" smtClean="0"/>
              <a:pPr/>
              <a:t>46</a:t>
            </a:fld>
            <a:endParaRPr lang="en-US" sz="1400"/>
          </a:p>
        </p:txBody>
      </p:sp>
      <p:sp>
        <p:nvSpPr>
          <p:cNvPr id="49154" name="Title 1"/>
          <p:cNvSpPr>
            <a:spLocks noGrp="1"/>
          </p:cNvSpPr>
          <p:nvPr>
            <p:ph type="title"/>
          </p:nvPr>
        </p:nvSpPr>
        <p:spPr/>
        <p:txBody>
          <a:bodyPr/>
          <a:lstStyle/>
          <a:p>
            <a:r>
              <a:rPr lang="en-US"/>
              <a:t>Advantages of COTS cont’</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Content Placeholder 2"/>
          <p:cNvSpPr>
            <a:spLocks noGrp="1"/>
          </p:cNvSpPr>
          <p:nvPr>
            <p:ph idx="1"/>
          </p:nvPr>
        </p:nvSpPr>
        <p:spPr/>
        <p:txBody>
          <a:bodyPr>
            <a:normAutofit fontScale="92500" lnSpcReduction="20000"/>
          </a:bodyPr>
          <a:lstStyle/>
          <a:p>
            <a:pPr algn="just"/>
            <a:r>
              <a:rPr lang="en-US" sz="2400" dirty="0"/>
              <a:t>Failure to completely fit requirements as they are generalized. </a:t>
            </a:r>
          </a:p>
          <a:p>
            <a:pPr algn="just"/>
            <a:endParaRPr lang="en-US" sz="2400" dirty="0"/>
          </a:p>
          <a:p>
            <a:pPr algn="just"/>
            <a:r>
              <a:rPr lang="en-US" sz="2400" dirty="0"/>
              <a:t>Most software packages do not fulfill all the user requirements defined for a particular application. </a:t>
            </a:r>
          </a:p>
          <a:p>
            <a:pPr algn="just"/>
            <a:endParaRPr lang="en-US" sz="2400" dirty="0"/>
          </a:p>
          <a:p>
            <a:pPr algn="just"/>
            <a:r>
              <a:rPr lang="en-US" sz="2400" dirty="0"/>
              <a:t>There is a risk that they may go out of business, or experience financial problems that affect the quality of their support and development services. </a:t>
            </a:r>
          </a:p>
          <a:p>
            <a:pPr algn="just"/>
            <a:endParaRPr lang="en-US" sz="2400" dirty="0"/>
          </a:p>
          <a:p>
            <a:pPr algn="just"/>
            <a:r>
              <a:rPr lang="en-US" sz="2400" dirty="0"/>
              <a:t>Inability to generate a competitive edge because the package is also available to competitors</a:t>
            </a:r>
          </a:p>
          <a:p>
            <a:pPr algn="just"/>
            <a:endParaRPr lang="en-US" sz="2400" dirty="0"/>
          </a:p>
          <a:p>
            <a:pPr algn="just"/>
            <a:r>
              <a:rPr lang="en-US" sz="2400" dirty="0"/>
              <a:t>Ownership is retained by the supplier.</a:t>
            </a:r>
          </a:p>
          <a:p>
            <a:pPr algn="just"/>
            <a:endParaRPr lang="en-US" sz="2400" dirty="0"/>
          </a:p>
        </p:txBody>
      </p:sp>
      <p:sp>
        <p:nvSpPr>
          <p:cNvPr id="50180"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CB2EF6E7-A5A7-40DE-BCE3-FBD96FCD8E0B}" type="datetime2">
              <a:rPr lang="en-US" sz="1400" smtClean="0"/>
              <a:pPr/>
              <a:t>Sunday, March 19, 2023</a:t>
            </a:fld>
            <a:endParaRPr lang="en-US" sz="1400"/>
          </a:p>
        </p:txBody>
      </p:sp>
      <p:sp>
        <p:nvSpPr>
          <p:cNvPr id="50182"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r>
              <a:rPr lang="en-US" sz="1400"/>
              <a:t>Business Computing Department</a:t>
            </a:r>
          </a:p>
        </p:txBody>
      </p:sp>
      <p:sp>
        <p:nvSpPr>
          <p:cNvPr id="5018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18B462DB-7EAA-4904-8D10-3F7D5FA00FC6}" type="slidenum">
              <a:rPr lang="en-US" sz="1400" smtClean="0"/>
              <a:pPr/>
              <a:t>47</a:t>
            </a:fld>
            <a:endParaRPr lang="en-US" sz="1400"/>
          </a:p>
        </p:txBody>
      </p:sp>
      <p:sp>
        <p:nvSpPr>
          <p:cNvPr id="50178" name="Title 1"/>
          <p:cNvSpPr>
            <a:spLocks noGrp="1"/>
          </p:cNvSpPr>
          <p:nvPr>
            <p:ph type="title"/>
          </p:nvPr>
        </p:nvSpPr>
        <p:spPr/>
        <p:txBody>
          <a:bodyPr/>
          <a:lstStyle/>
          <a:p>
            <a:r>
              <a:rPr lang="en-US"/>
              <a:t>Disadvantages of COTS</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Content Placeholder 2"/>
          <p:cNvSpPr>
            <a:spLocks noGrp="1"/>
          </p:cNvSpPr>
          <p:nvPr>
            <p:ph idx="1"/>
          </p:nvPr>
        </p:nvSpPr>
        <p:spPr/>
        <p:txBody>
          <a:bodyPr/>
          <a:lstStyle/>
          <a:p>
            <a:pPr algn="just"/>
            <a:r>
              <a:rPr lang="en-US" sz="2800"/>
              <a:t>Legal redress is virtually impossible because of the licence agreement.</a:t>
            </a:r>
          </a:p>
          <a:p>
            <a:pPr algn="just"/>
            <a:r>
              <a:rPr lang="en-US" sz="2800"/>
              <a:t>The organization is dependent upon an outside supplier for the maintenance of the software,</a:t>
            </a:r>
          </a:p>
          <a:p>
            <a:pPr algn="just"/>
            <a:r>
              <a:rPr lang="en-US" sz="2800"/>
              <a:t>Many software suppliers are larger than most of their customers, and are therefore difficult to influence.</a:t>
            </a:r>
          </a:p>
          <a:p>
            <a:pPr algn="just"/>
            <a:r>
              <a:rPr lang="en-US" sz="2800"/>
              <a:t>Different packages used by the organization may have incompatible data structure.</a:t>
            </a:r>
          </a:p>
          <a:p>
            <a:endParaRPr lang="en-US"/>
          </a:p>
        </p:txBody>
      </p:sp>
      <p:sp>
        <p:nvSpPr>
          <p:cNvPr id="5120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1FD84282-9599-42CD-A2B4-063B42EF9F09}" type="datetime2">
              <a:rPr lang="en-US" sz="1400" smtClean="0"/>
              <a:pPr/>
              <a:t>Sunday, March 19, 2023</a:t>
            </a:fld>
            <a:endParaRPr lang="en-US" sz="1400"/>
          </a:p>
        </p:txBody>
      </p:sp>
      <p:sp>
        <p:nvSpPr>
          <p:cNvPr id="5120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r>
              <a:rPr lang="en-US" sz="1400"/>
              <a:t>Business Computing Department</a:t>
            </a:r>
          </a:p>
        </p:txBody>
      </p:sp>
      <p:sp>
        <p:nvSpPr>
          <p:cNvPr id="51205"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46175566-19B8-4FA2-BD56-D393C0D7895F}" type="slidenum">
              <a:rPr lang="en-US" sz="1400" smtClean="0"/>
              <a:pPr/>
              <a:t>48</a:t>
            </a:fld>
            <a:endParaRPr lang="en-US" sz="1400"/>
          </a:p>
        </p:txBody>
      </p:sp>
      <p:sp>
        <p:nvSpPr>
          <p:cNvPr id="51202" name="Title 1"/>
          <p:cNvSpPr>
            <a:spLocks noGrp="1"/>
          </p:cNvSpPr>
          <p:nvPr>
            <p:ph type="title"/>
          </p:nvPr>
        </p:nvSpPr>
        <p:spPr/>
        <p:txBody>
          <a:bodyPr/>
          <a:lstStyle/>
          <a:p>
            <a:r>
              <a:rPr lang="en-US"/>
              <a:t>Disadvantages of COTS cont’</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Content Placeholder 2"/>
          <p:cNvSpPr>
            <a:spLocks noGrp="1"/>
          </p:cNvSpPr>
          <p:nvPr>
            <p:ph idx="1"/>
          </p:nvPr>
        </p:nvSpPr>
        <p:spPr/>
        <p:txBody>
          <a:bodyPr/>
          <a:lstStyle/>
          <a:p>
            <a:pPr algn="just">
              <a:buFont typeface="Wingdings" pitchFamily="2" charset="2"/>
              <a:buNone/>
            </a:pPr>
            <a:r>
              <a:rPr lang="en-US" b="1" dirty="0"/>
              <a:t>Open Source Software</a:t>
            </a:r>
          </a:p>
          <a:p>
            <a:pPr algn="just"/>
            <a:r>
              <a:rPr lang="en-US" dirty="0"/>
              <a:t>This is made available under a </a:t>
            </a:r>
            <a:r>
              <a:rPr lang="en-US" dirty="0" err="1"/>
              <a:t>licence</a:t>
            </a:r>
            <a:r>
              <a:rPr lang="en-US" dirty="0"/>
              <a:t> that allows customers to make several copies and pass them on to anyone. A good example is the </a:t>
            </a:r>
            <a:r>
              <a:rPr lang="en-US" dirty="0" err="1"/>
              <a:t>KiLinux</a:t>
            </a:r>
            <a:r>
              <a:rPr lang="en-US" dirty="0"/>
              <a:t>. </a:t>
            </a:r>
          </a:p>
          <a:p>
            <a:pPr algn="just"/>
            <a:endParaRPr lang="en-US" dirty="0"/>
          </a:p>
          <a:p>
            <a:pPr algn="just"/>
            <a:r>
              <a:rPr lang="en-US" dirty="0"/>
              <a:t>The software comes with its source code and one can modify it to meet his/her needs. </a:t>
            </a:r>
          </a:p>
        </p:txBody>
      </p:sp>
      <p:sp>
        <p:nvSpPr>
          <p:cNvPr id="52228"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C416D817-DB64-4DA4-9716-B7BD4C4050C7}" type="datetime2">
              <a:rPr lang="en-US" sz="1400" smtClean="0"/>
              <a:pPr/>
              <a:t>Sunday, March 19, 2023</a:t>
            </a:fld>
            <a:endParaRPr lang="en-US" sz="1400"/>
          </a:p>
        </p:txBody>
      </p:sp>
      <p:sp>
        <p:nvSpPr>
          <p:cNvPr id="52230"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r>
              <a:rPr lang="en-US" sz="1400"/>
              <a:t>Business Computing Department</a:t>
            </a:r>
          </a:p>
        </p:txBody>
      </p:sp>
      <p:sp>
        <p:nvSpPr>
          <p:cNvPr id="52229"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032A9236-8694-4294-9CEB-8FD8F9D0ED69}" type="slidenum">
              <a:rPr lang="en-US" sz="1400" smtClean="0"/>
              <a:pPr/>
              <a:t>49</a:t>
            </a:fld>
            <a:endParaRPr lang="en-US" sz="1400"/>
          </a:p>
        </p:txBody>
      </p:sp>
      <p:sp>
        <p:nvSpPr>
          <p:cNvPr id="52226" name="Title 1"/>
          <p:cNvSpPr>
            <a:spLocks noGrp="1"/>
          </p:cNvSpPr>
          <p:nvPr>
            <p:ph type="title"/>
          </p:nvPr>
        </p:nvSpPr>
        <p:spPr/>
        <p:txBody>
          <a:bodyPr/>
          <a:lstStyle/>
          <a:p>
            <a:r>
              <a:rPr lang="en-US" sz="3600"/>
              <a:t>Open Source &amp; Proprietary Software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Content Placeholder 2"/>
          <p:cNvSpPr>
            <a:spLocks noGrp="1"/>
          </p:cNvSpPr>
          <p:nvPr>
            <p:ph idx="1"/>
          </p:nvPr>
        </p:nvSpPr>
        <p:spPr/>
        <p:txBody>
          <a:bodyPr/>
          <a:lstStyle/>
          <a:p>
            <a:pPr algn="just">
              <a:defRPr/>
            </a:pPr>
            <a:r>
              <a:rPr lang="en-US" sz="2800" dirty="0"/>
              <a:t>Handles the input, processing, output, storage, and control activities of IS. </a:t>
            </a:r>
          </a:p>
          <a:p>
            <a:pPr algn="just">
              <a:defRPr/>
            </a:pPr>
            <a:r>
              <a:rPr lang="en-US" sz="2800" dirty="0"/>
              <a:t>Software can be used to support a new corporate initiative to </a:t>
            </a:r>
            <a:r>
              <a:rPr lang="en-US" sz="2800" dirty="0">
                <a:solidFill>
                  <a:srgbClr val="FF0000"/>
                </a:solidFill>
                <a:effectLst>
                  <a:outerShdw blurRad="38100" dist="38100" dir="2700000" algn="tl">
                    <a:srgbClr val="000000">
                      <a:alpha val="43137"/>
                    </a:srgbClr>
                  </a:outerShdw>
                </a:effectLst>
              </a:rPr>
              <a:t>create new products and services based</a:t>
            </a:r>
            <a:r>
              <a:rPr lang="en-US" sz="2800" dirty="0"/>
              <a:t> on IT. </a:t>
            </a:r>
          </a:p>
          <a:p>
            <a:pPr algn="just">
              <a:defRPr/>
            </a:pPr>
            <a:r>
              <a:rPr lang="en-US" sz="2800" dirty="0"/>
              <a:t>IS depend on software resources to help end users use computer hardware to transform data into information products.</a:t>
            </a:r>
          </a:p>
        </p:txBody>
      </p:sp>
      <p:sp>
        <p:nvSpPr>
          <p:cNvPr id="7172"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FB9C3075-AA9E-47EE-829A-DCF07602D6F1}" type="datetime2">
              <a:rPr lang="en-US" sz="1400" smtClean="0"/>
              <a:pPr/>
              <a:t>Sunday, March 19, 2023</a:t>
            </a:fld>
            <a:endParaRPr lang="en-US" sz="1400"/>
          </a:p>
        </p:txBody>
      </p:sp>
      <p:sp>
        <p:nvSpPr>
          <p:cNvPr id="7174"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r>
              <a:rPr lang="en-US" sz="1400"/>
              <a:t>Business Computing Department</a:t>
            </a:r>
          </a:p>
        </p:txBody>
      </p:sp>
      <p:sp>
        <p:nvSpPr>
          <p:cNvPr id="7173"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194B977A-7409-4866-9F1A-F7C5AFB7B488}" type="slidenum">
              <a:rPr lang="en-US" sz="1400" smtClean="0"/>
              <a:pPr/>
              <a:t>5</a:t>
            </a:fld>
            <a:endParaRPr lang="en-US" sz="1400"/>
          </a:p>
        </p:txBody>
      </p:sp>
      <p:sp>
        <p:nvSpPr>
          <p:cNvPr id="7170" name="Title 1"/>
          <p:cNvSpPr>
            <a:spLocks noGrp="1"/>
          </p:cNvSpPr>
          <p:nvPr>
            <p:ph type="title"/>
          </p:nvPr>
        </p:nvSpPr>
        <p:spPr/>
        <p:txBody>
          <a:bodyPr/>
          <a:lstStyle/>
          <a:p>
            <a:r>
              <a:rPr lang="en-US" sz="3500"/>
              <a:t>Why Study Computer Software? Cont’</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Content Placeholder 2"/>
          <p:cNvSpPr>
            <a:spLocks noGrp="1"/>
          </p:cNvSpPr>
          <p:nvPr>
            <p:ph idx="1"/>
          </p:nvPr>
        </p:nvSpPr>
        <p:spPr/>
        <p:txBody>
          <a:bodyPr>
            <a:normAutofit lnSpcReduction="10000"/>
          </a:bodyPr>
          <a:lstStyle/>
          <a:p>
            <a:pPr algn="just">
              <a:buFont typeface="Wingdings" pitchFamily="2" charset="2"/>
              <a:buNone/>
            </a:pPr>
            <a:r>
              <a:rPr lang="en-US" sz="2600" b="1" dirty="0"/>
              <a:t>Proprietary Software</a:t>
            </a:r>
          </a:p>
          <a:p>
            <a:pPr algn="just"/>
            <a:r>
              <a:rPr lang="en-US" sz="2600" dirty="0"/>
              <a:t>This is software developed by a supplier and made available for customers to use under a </a:t>
            </a:r>
            <a:r>
              <a:rPr lang="en-US" sz="2600" dirty="0" err="1"/>
              <a:t>licence</a:t>
            </a:r>
            <a:r>
              <a:rPr lang="en-US" sz="2600" dirty="0"/>
              <a:t>. This defines how the software can be used and usually forbids customers from doing certain things such as: making multiple copies of the software and passing them on; and selling your </a:t>
            </a:r>
            <a:r>
              <a:rPr lang="en-US" sz="2600" dirty="0" err="1"/>
              <a:t>licence</a:t>
            </a:r>
            <a:r>
              <a:rPr lang="en-US" sz="2600" dirty="0"/>
              <a:t> to someone else. </a:t>
            </a:r>
          </a:p>
          <a:p>
            <a:pPr algn="just"/>
            <a:endParaRPr lang="en-US" sz="2600" dirty="0"/>
          </a:p>
          <a:p>
            <a:pPr algn="just"/>
            <a:r>
              <a:rPr lang="en-US" sz="2600" dirty="0"/>
              <a:t>Most proprietary software comes without the source code. </a:t>
            </a:r>
          </a:p>
        </p:txBody>
      </p:sp>
      <p:sp>
        <p:nvSpPr>
          <p:cNvPr id="53252"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14842E6D-F74D-4B94-95F5-8FFF1BBF9468}" type="datetime2">
              <a:rPr lang="en-US" sz="1400" smtClean="0"/>
              <a:pPr/>
              <a:t>Sunday, March 19, 2023</a:t>
            </a:fld>
            <a:endParaRPr lang="en-US" sz="1400"/>
          </a:p>
        </p:txBody>
      </p:sp>
      <p:sp>
        <p:nvSpPr>
          <p:cNvPr id="53254"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r>
              <a:rPr lang="en-US" sz="1400"/>
              <a:t>Business Computing Department</a:t>
            </a:r>
          </a:p>
        </p:txBody>
      </p:sp>
      <p:sp>
        <p:nvSpPr>
          <p:cNvPr id="53253"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A5249C34-7036-478B-93F6-1B99B577710D}" type="slidenum">
              <a:rPr lang="en-US" sz="1400" smtClean="0"/>
              <a:pPr/>
              <a:t>50</a:t>
            </a:fld>
            <a:endParaRPr lang="en-US" sz="1400"/>
          </a:p>
        </p:txBody>
      </p:sp>
      <p:sp>
        <p:nvSpPr>
          <p:cNvPr id="53250" name="Title 1"/>
          <p:cNvSpPr>
            <a:spLocks noGrp="1"/>
          </p:cNvSpPr>
          <p:nvPr>
            <p:ph type="title"/>
          </p:nvPr>
        </p:nvSpPr>
        <p:spPr/>
        <p:txBody>
          <a:bodyPr/>
          <a:lstStyle/>
          <a:p>
            <a:r>
              <a:rPr lang="en-US" sz="3600"/>
              <a:t>Open Source &amp; Proprietary Software</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FEDBC95A-6A47-4C2F-AA71-4F16F3831EF2}" type="datetime2">
              <a:rPr lang="en-US" sz="1400" smtClean="0"/>
              <a:pPr/>
              <a:t>Sunday, March 19, 2023</a:t>
            </a:fld>
            <a:endParaRPr lang="en-US" sz="1400"/>
          </a:p>
        </p:txBody>
      </p:sp>
      <p:sp>
        <p:nvSpPr>
          <p:cNvPr id="5427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r>
              <a:rPr lang="en-US" sz="1400"/>
              <a:t>Business Computing Department</a:t>
            </a:r>
          </a:p>
        </p:txBody>
      </p:sp>
      <p:sp>
        <p:nvSpPr>
          <p:cNvPr id="5427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560C5001-2D3C-4BCB-ABF1-D50CE25845D9}" type="slidenum">
              <a:rPr lang="en-US" sz="1400" smtClean="0"/>
              <a:pPr/>
              <a:t>51</a:t>
            </a:fld>
            <a:endParaRPr lang="en-US" sz="1400"/>
          </a:p>
        </p:txBody>
      </p:sp>
      <p:sp>
        <p:nvSpPr>
          <p:cNvPr id="54274" name="Title 1"/>
          <p:cNvSpPr>
            <a:spLocks noGrp="1"/>
          </p:cNvSpPr>
          <p:nvPr>
            <p:ph type="title"/>
          </p:nvPr>
        </p:nvSpPr>
        <p:spPr/>
        <p:txBody>
          <a:bodyPr/>
          <a:lstStyle/>
          <a:p>
            <a:endParaRPr lang="en-US"/>
          </a:p>
        </p:txBody>
      </p:sp>
      <p:pic>
        <p:nvPicPr>
          <p:cNvPr id="5427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52400"/>
            <a:ext cx="8839200" cy="662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A86A962D-6443-45EE-B98C-CB9A2B37DE0A}" type="datetime2">
              <a:rPr lang="en-US" sz="1400" smtClean="0"/>
              <a:pPr/>
              <a:t>Sunday, March 19, 2023</a:t>
            </a:fld>
            <a:endParaRPr lang="en-US" sz="1400"/>
          </a:p>
        </p:txBody>
      </p:sp>
      <p:sp>
        <p:nvSpPr>
          <p:cNvPr id="5529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r>
              <a:rPr lang="en-US" sz="1400"/>
              <a:t>Business Computing Department</a:t>
            </a:r>
          </a:p>
        </p:txBody>
      </p:sp>
      <p:sp>
        <p:nvSpPr>
          <p:cNvPr id="5530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52106B4E-D2CA-4A33-99AC-0CE041AB263C}" type="slidenum">
              <a:rPr lang="en-US" sz="1400" smtClean="0"/>
              <a:pPr/>
              <a:t>52</a:t>
            </a:fld>
            <a:endParaRPr lang="en-US" sz="1400"/>
          </a:p>
        </p:txBody>
      </p:sp>
      <p:pic>
        <p:nvPicPr>
          <p:cNvPr id="5530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 y="76200"/>
            <a:ext cx="8877300" cy="6657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Content Placeholder 2"/>
          <p:cNvSpPr>
            <a:spLocks noGrp="1"/>
          </p:cNvSpPr>
          <p:nvPr>
            <p:ph idx="1"/>
          </p:nvPr>
        </p:nvSpPr>
        <p:spPr/>
        <p:txBody>
          <a:bodyPr/>
          <a:lstStyle/>
          <a:p>
            <a:pPr algn="just"/>
            <a:r>
              <a:rPr lang="en-US" sz="2200"/>
              <a:t>User requirement</a:t>
            </a:r>
          </a:p>
          <a:p>
            <a:pPr algn="just"/>
            <a:r>
              <a:rPr lang="en-US" sz="2200"/>
              <a:t>Cost</a:t>
            </a:r>
          </a:p>
          <a:p>
            <a:pPr algn="just"/>
            <a:r>
              <a:rPr lang="en-US" sz="2200"/>
              <a:t>Interface design/easy to use</a:t>
            </a:r>
          </a:p>
          <a:p>
            <a:pPr algn="just"/>
            <a:r>
              <a:rPr lang="en-US" sz="2200"/>
              <a:t>Controls</a:t>
            </a:r>
          </a:p>
          <a:p>
            <a:pPr algn="just"/>
            <a:r>
              <a:rPr lang="en-US" sz="2200"/>
              <a:t>Updates</a:t>
            </a:r>
          </a:p>
          <a:p>
            <a:pPr algn="just"/>
            <a:r>
              <a:rPr lang="en-US" sz="2200"/>
              <a:t>Compatibility with existing software and hardware</a:t>
            </a:r>
          </a:p>
          <a:p>
            <a:pPr algn="just"/>
            <a:r>
              <a:rPr lang="en-US" sz="2200"/>
              <a:t>Support and maintenance</a:t>
            </a:r>
          </a:p>
          <a:p>
            <a:pPr algn="just"/>
            <a:r>
              <a:rPr lang="en-US" sz="2200"/>
              <a:t>User manuals / extend documentation</a:t>
            </a:r>
          </a:p>
          <a:p>
            <a:pPr algn="just"/>
            <a:r>
              <a:rPr lang="en-US" sz="2200"/>
              <a:t>Market confidence</a:t>
            </a:r>
          </a:p>
          <a:p>
            <a:pPr algn="just"/>
            <a:r>
              <a:rPr lang="en-US" sz="2200"/>
              <a:t>Technical requirements e.t.c</a:t>
            </a:r>
          </a:p>
          <a:p>
            <a:endParaRPr lang="en-US"/>
          </a:p>
        </p:txBody>
      </p:sp>
      <p:sp>
        <p:nvSpPr>
          <p:cNvPr id="5632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6FEBC860-BBB9-4771-B6F6-0D633D66DF35}" type="datetime2">
              <a:rPr lang="en-US" sz="1400" smtClean="0"/>
              <a:pPr/>
              <a:t>Sunday, March 19, 2023</a:t>
            </a:fld>
            <a:endParaRPr lang="en-US" sz="1400"/>
          </a:p>
        </p:txBody>
      </p:sp>
      <p:sp>
        <p:nvSpPr>
          <p:cNvPr id="5632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r>
              <a:rPr lang="en-US" sz="1400"/>
              <a:t>Business Computing Department</a:t>
            </a:r>
          </a:p>
        </p:txBody>
      </p:sp>
      <p:sp>
        <p:nvSpPr>
          <p:cNvPr id="56325"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2E66B2F4-6148-43D9-A5C2-4F9C58E92453}" type="slidenum">
              <a:rPr lang="en-US" sz="1400" smtClean="0"/>
              <a:pPr/>
              <a:t>53</a:t>
            </a:fld>
            <a:endParaRPr lang="en-US" sz="1400"/>
          </a:p>
        </p:txBody>
      </p:sp>
      <p:sp>
        <p:nvSpPr>
          <p:cNvPr id="56322" name="Title 1"/>
          <p:cNvSpPr>
            <a:spLocks noGrp="1"/>
          </p:cNvSpPr>
          <p:nvPr>
            <p:ph type="title"/>
          </p:nvPr>
        </p:nvSpPr>
        <p:spPr/>
        <p:txBody>
          <a:bodyPr/>
          <a:lstStyle/>
          <a:p>
            <a:r>
              <a:rPr lang="en-US" sz="2000" b="1"/>
              <a:t> Factors to consider when Selecting a software package</a:t>
            </a:r>
            <a:endParaRPr lang="en-US" sz="200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Content Placeholder 2"/>
          <p:cNvSpPr>
            <a:spLocks noGrp="1"/>
          </p:cNvSpPr>
          <p:nvPr>
            <p:ph idx="1"/>
          </p:nvPr>
        </p:nvSpPr>
        <p:spPr/>
        <p:txBody>
          <a:bodyPr/>
          <a:lstStyle/>
          <a:p>
            <a:pPr algn="just"/>
            <a:r>
              <a:rPr lang="en-US"/>
              <a:t>Several software products quality includes correctness, reliability, robustness, performance, user friendliness, verifiability, maintainability, reusability,portability, understandability, interoperability, productivity, and timeliness.</a:t>
            </a:r>
          </a:p>
          <a:p>
            <a:pPr algn="just"/>
            <a:r>
              <a:rPr lang="en-US"/>
              <a:t>Etc</a:t>
            </a:r>
          </a:p>
        </p:txBody>
      </p:sp>
      <p:sp>
        <p:nvSpPr>
          <p:cNvPr id="57348"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D2BB61AF-670C-4C23-BE04-5EA12E6F904E}" type="datetime2">
              <a:rPr lang="en-US" sz="1400" smtClean="0"/>
              <a:pPr/>
              <a:t>Sunday, March 19, 2023</a:t>
            </a:fld>
            <a:endParaRPr lang="en-US" sz="1400"/>
          </a:p>
        </p:txBody>
      </p:sp>
      <p:sp>
        <p:nvSpPr>
          <p:cNvPr id="57350"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r>
              <a:rPr lang="en-US" sz="1400"/>
              <a:t>Business Computing Department</a:t>
            </a:r>
          </a:p>
        </p:txBody>
      </p:sp>
      <p:sp>
        <p:nvSpPr>
          <p:cNvPr id="57349"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8F1CED3D-C221-4386-A349-ADB15432F334}" type="slidenum">
              <a:rPr lang="en-US" sz="1400" smtClean="0"/>
              <a:pPr/>
              <a:t>54</a:t>
            </a:fld>
            <a:endParaRPr lang="en-US" sz="1400"/>
          </a:p>
        </p:txBody>
      </p:sp>
      <p:sp>
        <p:nvSpPr>
          <p:cNvPr id="57346" name="Title 1"/>
          <p:cNvSpPr>
            <a:spLocks noGrp="1"/>
          </p:cNvSpPr>
          <p:nvPr>
            <p:ph type="title"/>
          </p:nvPr>
        </p:nvSpPr>
        <p:spPr/>
        <p:txBody>
          <a:bodyPr/>
          <a:lstStyle/>
          <a:p>
            <a:r>
              <a:rPr lang="en-GB"/>
              <a:t>Qualities of software products</a:t>
            </a:r>
            <a:endParaRPr lang="en-US"/>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1" name="Content Placeholder 2"/>
          <p:cNvSpPr>
            <a:spLocks noGrp="1"/>
          </p:cNvSpPr>
          <p:nvPr>
            <p:ph idx="1"/>
          </p:nvPr>
        </p:nvSpPr>
        <p:spPr/>
        <p:txBody>
          <a:bodyPr/>
          <a:lstStyle/>
          <a:p>
            <a:pPr>
              <a:buFont typeface="Wingdings" pitchFamily="2" charset="2"/>
              <a:buNone/>
            </a:pPr>
            <a:r>
              <a:rPr lang="en-US"/>
              <a:t>For detailed materials, students are advised to read: ICT in Business Text 2012 Edition By Musa Moya &amp; Sonny Nyeko and ICT Revision Kit </a:t>
            </a:r>
          </a:p>
          <a:p>
            <a:pPr algn="ctr">
              <a:buFont typeface="Wingdings" pitchFamily="2" charset="2"/>
              <a:buNone/>
            </a:pPr>
            <a:r>
              <a:rPr lang="en-US" sz="4400"/>
              <a:t>THANK YOU</a:t>
            </a:r>
          </a:p>
          <a:p>
            <a:pPr algn="ctr">
              <a:buFont typeface="Wingdings" pitchFamily="2" charset="2"/>
              <a:buNone/>
            </a:pPr>
            <a:endParaRPr lang="en-US"/>
          </a:p>
          <a:p>
            <a:pPr algn="ctr">
              <a:buFont typeface="Wingdings" pitchFamily="2" charset="2"/>
              <a:buNone/>
            </a:pPr>
            <a:r>
              <a:rPr lang="en-US"/>
              <a:t>THANK YOU</a:t>
            </a:r>
          </a:p>
          <a:p>
            <a:pPr algn="ctr">
              <a:buFont typeface="Wingdings" pitchFamily="2" charset="2"/>
              <a:buNone/>
            </a:pPr>
            <a:r>
              <a:rPr lang="en-US"/>
              <a:t> </a:t>
            </a:r>
            <a:endParaRPr lang="en-US" sz="15000"/>
          </a:p>
        </p:txBody>
      </p:sp>
      <p:sp>
        <p:nvSpPr>
          <p:cNvPr id="58372"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36DBCD5C-F18B-4144-8E23-E070F07F4F36}" type="datetime2">
              <a:rPr lang="en-US" sz="1400" smtClean="0"/>
              <a:pPr/>
              <a:t>Sunday, March 19, 2023</a:t>
            </a:fld>
            <a:endParaRPr lang="en-US" sz="1400"/>
          </a:p>
        </p:txBody>
      </p:sp>
      <p:sp>
        <p:nvSpPr>
          <p:cNvPr id="58374"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r>
              <a:rPr lang="en-US" sz="1400"/>
              <a:t>Business Computing Department</a:t>
            </a:r>
          </a:p>
        </p:txBody>
      </p:sp>
      <p:sp>
        <p:nvSpPr>
          <p:cNvPr id="58373"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4687F687-8698-4A17-BCA5-E5308A799CC3}" type="slidenum">
              <a:rPr lang="en-US" sz="1400" smtClean="0"/>
              <a:pPr/>
              <a:t>55</a:t>
            </a:fld>
            <a:endParaRPr lang="en-US" sz="1400"/>
          </a:p>
        </p:txBody>
      </p:sp>
      <p:sp>
        <p:nvSpPr>
          <p:cNvPr id="58370" name="Title 1"/>
          <p:cNvSpPr>
            <a:spLocks noGrp="1"/>
          </p:cNvSpPr>
          <p:nvPr>
            <p:ph type="title"/>
          </p:nvPr>
        </p:nvSpPr>
        <p:spPr/>
        <p:txBody>
          <a:bodyPr/>
          <a:lstStyle/>
          <a:p>
            <a:pPr algn="ctr"/>
            <a:r>
              <a:rPr lang="en-US"/>
              <a:t>References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p:cNvSpPr>
            <a:spLocks noChangeArrowheads="1"/>
          </p:cNvSpPr>
          <p:nvPr/>
        </p:nvSpPr>
        <p:spPr bwMode="auto">
          <a:xfrm>
            <a:off x="4648200" y="2895600"/>
            <a:ext cx="4064000" cy="3581400"/>
          </a:xfrm>
          <a:prstGeom prst="rect">
            <a:avLst/>
          </a:prstGeom>
          <a:solidFill>
            <a:schemeClr val="tx2">
              <a:lumMod val="60000"/>
              <a:lumOff val="40000"/>
            </a:schemeClr>
          </a:solidFill>
          <a:ln w="12700" algn="ctr">
            <a:solidFill>
              <a:schemeClr val="tx1"/>
            </a:solidFill>
            <a:miter lim="800000"/>
            <a:headEnd type="none" w="sm" len="sm"/>
            <a:tailEnd type="none" w="sm" len="sm"/>
          </a:ln>
        </p:spPr>
        <p:txBody>
          <a:bodyPr wrap="none"/>
          <a:lstStyle/>
          <a:p>
            <a:pPr eaLnBrk="1" hangingPunct="1">
              <a:defRPr/>
            </a:pPr>
            <a:endParaRPr lang="en-US"/>
          </a:p>
        </p:txBody>
      </p:sp>
      <p:sp>
        <p:nvSpPr>
          <p:cNvPr id="3" name="Rectangle 2"/>
          <p:cNvSpPr>
            <a:spLocks noChangeArrowheads="1"/>
          </p:cNvSpPr>
          <p:nvPr/>
        </p:nvSpPr>
        <p:spPr bwMode="auto">
          <a:xfrm>
            <a:off x="533400" y="2895600"/>
            <a:ext cx="4064000" cy="3581400"/>
          </a:xfrm>
          <a:prstGeom prst="rect">
            <a:avLst/>
          </a:prstGeom>
          <a:solidFill>
            <a:schemeClr val="accent1"/>
          </a:solidFill>
          <a:ln w="12700" algn="ctr">
            <a:solidFill>
              <a:schemeClr val="tx1"/>
            </a:solidFill>
            <a:miter lim="800000"/>
            <a:headEnd type="none" w="sm" len="sm"/>
            <a:tailEnd type="none" w="sm" len="sm"/>
          </a:ln>
        </p:spPr>
        <p:txBody>
          <a:bodyPr wrap="none"/>
          <a:lstStyle/>
          <a:p>
            <a:pPr eaLnBrk="1" hangingPunct="1"/>
            <a:endParaRPr lang="en-US"/>
          </a:p>
        </p:txBody>
      </p:sp>
      <p:sp>
        <p:nvSpPr>
          <p:cNvPr id="8197"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FD125CDA-F1DC-44C6-B184-06CAD18EE91C}" type="datetime2">
              <a:rPr lang="en-US" sz="1400" smtClean="0"/>
              <a:pPr/>
              <a:t>Sunday, March 19, 2023</a:t>
            </a:fld>
            <a:endParaRPr lang="en-US" sz="1400"/>
          </a:p>
        </p:txBody>
      </p:sp>
      <p:sp>
        <p:nvSpPr>
          <p:cNvPr id="8200"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r>
              <a:rPr lang="en-US" sz="1400"/>
              <a:t>Business Computing Department</a:t>
            </a:r>
          </a:p>
        </p:txBody>
      </p:sp>
      <p:sp>
        <p:nvSpPr>
          <p:cNvPr id="819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D74766BE-F28A-4DDD-A3BE-51F037102E9C}" type="slidenum">
              <a:rPr lang="en-US" sz="1400" smtClean="0"/>
              <a:pPr/>
              <a:t>6</a:t>
            </a:fld>
            <a:endParaRPr lang="en-US" sz="1400"/>
          </a:p>
        </p:txBody>
      </p:sp>
      <p:sp>
        <p:nvSpPr>
          <p:cNvPr id="8196" name="Title 1"/>
          <p:cNvSpPr>
            <a:spLocks noGrp="1"/>
          </p:cNvSpPr>
          <p:nvPr>
            <p:ph type="title"/>
          </p:nvPr>
        </p:nvSpPr>
        <p:spPr>
          <a:xfrm>
            <a:off x="1066800" y="0"/>
            <a:ext cx="7793038" cy="1143000"/>
          </a:xfrm>
        </p:spPr>
        <p:txBody>
          <a:bodyPr>
            <a:normAutofit fontScale="90000"/>
          </a:bodyPr>
          <a:lstStyle/>
          <a:p>
            <a:r>
              <a:rPr lang="en-US" sz="4000"/>
              <a:t>Categories of Computer Software</a:t>
            </a:r>
          </a:p>
        </p:txBody>
      </p:sp>
      <p:grpSp>
        <p:nvGrpSpPr>
          <p:cNvPr id="8199" name="Group 20"/>
          <p:cNvGrpSpPr>
            <a:grpSpLocks noGrp="1"/>
          </p:cNvGrpSpPr>
          <p:nvPr/>
        </p:nvGrpSpPr>
        <p:grpSpPr bwMode="auto">
          <a:xfrm>
            <a:off x="685800" y="1066800"/>
            <a:ext cx="7772400" cy="4876800"/>
            <a:chOff x="153988" y="1382713"/>
            <a:chExt cx="8784000" cy="4284000"/>
          </a:xfrm>
        </p:grpSpPr>
        <p:sp>
          <p:nvSpPr>
            <p:cNvPr id="8201" name="Line 18"/>
            <p:cNvSpPr>
              <a:spLocks noChangeShapeType="1"/>
            </p:cNvSpPr>
            <p:nvPr/>
          </p:nvSpPr>
          <p:spPr bwMode="auto">
            <a:xfrm>
              <a:off x="3748088" y="4402138"/>
              <a:ext cx="0" cy="36195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nvGrpSpPr>
            <p:cNvPr id="8202" name="Group 22"/>
            <p:cNvGrpSpPr>
              <a:grpSpLocks/>
            </p:cNvGrpSpPr>
            <p:nvPr/>
          </p:nvGrpSpPr>
          <p:grpSpPr bwMode="auto">
            <a:xfrm>
              <a:off x="153988" y="1382713"/>
              <a:ext cx="8784057" cy="4284003"/>
              <a:chOff x="13" y="643"/>
              <a:chExt cx="5725" cy="2692"/>
            </a:xfrm>
          </p:grpSpPr>
          <p:sp>
            <p:nvSpPr>
              <p:cNvPr id="8203" name="Line 5"/>
              <p:cNvSpPr>
                <a:spLocks noChangeShapeType="1"/>
              </p:cNvSpPr>
              <p:nvPr/>
            </p:nvSpPr>
            <p:spPr bwMode="auto">
              <a:xfrm flipH="1">
                <a:off x="4374" y="1536"/>
                <a:ext cx="9" cy="105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204" name="Freeform 6"/>
              <p:cNvSpPr>
                <a:spLocks/>
              </p:cNvSpPr>
              <p:nvPr/>
            </p:nvSpPr>
            <p:spPr bwMode="auto">
              <a:xfrm>
                <a:off x="3456" y="2584"/>
                <a:ext cx="1864" cy="200"/>
              </a:xfrm>
              <a:custGeom>
                <a:avLst/>
                <a:gdLst>
                  <a:gd name="T0" fmla="*/ 0 w 1864"/>
                  <a:gd name="T1" fmla="*/ 1324 h 181"/>
                  <a:gd name="T2" fmla="*/ 0 w 1864"/>
                  <a:gd name="T3" fmla="*/ 0 h 181"/>
                  <a:gd name="T4" fmla="*/ 1863 w 1864"/>
                  <a:gd name="T5" fmla="*/ 0 h 181"/>
                  <a:gd name="T6" fmla="*/ 1863 w 1864"/>
                  <a:gd name="T7" fmla="*/ 1324 h 181"/>
                  <a:gd name="T8" fmla="*/ 0 60000 65536"/>
                  <a:gd name="T9" fmla="*/ 0 60000 65536"/>
                  <a:gd name="T10" fmla="*/ 0 60000 65536"/>
                  <a:gd name="T11" fmla="*/ 0 60000 65536"/>
                  <a:gd name="T12" fmla="*/ 0 w 1864"/>
                  <a:gd name="T13" fmla="*/ 0 h 181"/>
                  <a:gd name="T14" fmla="*/ 1864 w 1864"/>
                  <a:gd name="T15" fmla="*/ 181 h 181"/>
                </a:gdLst>
                <a:ahLst/>
                <a:cxnLst>
                  <a:cxn ang="T8">
                    <a:pos x="T0" y="T1"/>
                  </a:cxn>
                  <a:cxn ang="T9">
                    <a:pos x="T2" y="T3"/>
                  </a:cxn>
                  <a:cxn ang="T10">
                    <a:pos x="T4" y="T5"/>
                  </a:cxn>
                  <a:cxn ang="T11">
                    <a:pos x="T6" y="T7"/>
                  </a:cxn>
                </a:cxnLst>
                <a:rect l="T12" t="T13" r="T14" b="T15"/>
                <a:pathLst>
                  <a:path w="1864" h="181">
                    <a:moveTo>
                      <a:pt x="0" y="180"/>
                    </a:moveTo>
                    <a:lnTo>
                      <a:pt x="0" y="0"/>
                    </a:lnTo>
                    <a:lnTo>
                      <a:pt x="1863" y="0"/>
                    </a:lnTo>
                    <a:lnTo>
                      <a:pt x="1863" y="180"/>
                    </a:lnTo>
                  </a:path>
                </a:pathLst>
              </a:custGeom>
              <a:noFill/>
              <a:ln w="12700" cap="rnd">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9" name="Rectangle 7"/>
              <p:cNvSpPr>
                <a:spLocks noChangeArrowheads="1"/>
              </p:cNvSpPr>
              <p:nvPr/>
            </p:nvSpPr>
            <p:spPr bwMode="auto">
              <a:xfrm>
                <a:off x="13" y="2767"/>
                <a:ext cx="928" cy="568"/>
              </a:xfrm>
              <a:prstGeom prst="rect">
                <a:avLst/>
              </a:prstGeom>
              <a:ln>
                <a:headEnd/>
                <a:tailEnd/>
              </a:ln>
            </p:spPr>
            <p:style>
              <a:lnRef idx="2">
                <a:schemeClr val="dk1"/>
              </a:lnRef>
              <a:fillRef idx="1">
                <a:schemeClr val="lt1"/>
              </a:fillRef>
              <a:effectRef idx="0">
                <a:schemeClr val="dk1"/>
              </a:effectRef>
              <a:fontRef idx="minor">
                <a:schemeClr val="dk1"/>
              </a:fontRef>
            </p:style>
            <p:txBody>
              <a:bodyPr wrap="none" lIns="90488" tIns="44450" rIns="90488" bIns="44450" anchor="ctr"/>
              <a:lstStyle/>
              <a:p>
                <a:pPr algn="ctr" eaLnBrk="1" hangingPunct="1">
                  <a:lnSpc>
                    <a:spcPct val="90000"/>
                  </a:lnSpc>
                  <a:defRPr/>
                </a:pPr>
                <a:r>
                  <a:rPr lang="en-US" sz="1600" dirty="0">
                    <a:solidFill>
                      <a:srgbClr val="000000"/>
                    </a:solidFill>
                  </a:rPr>
                  <a:t>General-</a:t>
                </a:r>
              </a:p>
              <a:p>
                <a:pPr algn="ctr" eaLnBrk="1" hangingPunct="1">
                  <a:lnSpc>
                    <a:spcPct val="90000"/>
                  </a:lnSpc>
                  <a:defRPr/>
                </a:pPr>
                <a:r>
                  <a:rPr lang="en-US" sz="1600" dirty="0">
                    <a:solidFill>
                      <a:srgbClr val="000000"/>
                    </a:solidFill>
                  </a:rPr>
                  <a:t>Purpose</a:t>
                </a:r>
              </a:p>
              <a:p>
                <a:pPr algn="ctr" eaLnBrk="1" hangingPunct="1">
                  <a:lnSpc>
                    <a:spcPct val="90000"/>
                  </a:lnSpc>
                  <a:defRPr/>
                </a:pPr>
                <a:r>
                  <a:rPr lang="en-US" sz="1600" dirty="0">
                    <a:solidFill>
                      <a:srgbClr val="000000"/>
                    </a:solidFill>
                  </a:rPr>
                  <a:t>Programs</a:t>
                </a:r>
              </a:p>
            </p:txBody>
          </p:sp>
          <p:sp>
            <p:nvSpPr>
              <p:cNvPr id="30" name="Rectangle 8"/>
              <p:cNvSpPr>
                <a:spLocks noChangeArrowheads="1"/>
              </p:cNvSpPr>
              <p:nvPr/>
            </p:nvSpPr>
            <p:spPr bwMode="auto">
              <a:xfrm>
                <a:off x="1891" y="2767"/>
                <a:ext cx="928" cy="568"/>
              </a:xfrm>
              <a:prstGeom prst="rect">
                <a:avLst/>
              </a:prstGeom>
              <a:ln>
                <a:headEnd/>
                <a:tailEnd/>
              </a:ln>
            </p:spPr>
            <p:style>
              <a:lnRef idx="2">
                <a:schemeClr val="dk1"/>
              </a:lnRef>
              <a:fillRef idx="1">
                <a:schemeClr val="lt1"/>
              </a:fillRef>
              <a:effectRef idx="0">
                <a:schemeClr val="dk1"/>
              </a:effectRef>
              <a:fontRef idx="minor">
                <a:schemeClr val="dk1"/>
              </a:fontRef>
            </p:style>
            <p:txBody>
              <a:bodyPr wrap="none" lIns="90488" tIns="44450" rIns="90488" bIns="44450" anchor="ctr"/>
              <a:lstStyle/>
              <a:p>
                <a:pPr algn="ctr" eaLnBrk="1" hangingPunct="1">
                  <a:lnSpc>
                    <a:spcPct val="90000"/>
                  </a:lnSpc>
                  <a:defRPr/>
                </a:pPr>
                <a:r>
                  <a:rPr lang="en-US" sz="1600" dirty="0">
                    <a:solidFill>
                      <a:srgbClr val="000000"/>
                    </a:solidFill>
                  </a:rPr>
                  <a:t>Application-</a:t>
                </a:r>
              </a:p>
              <a:p>
                <a:pPr algn="ctr" eaLnBrk="1" hangingPunct="1">
                  <a:lnSpc>
                    <a:spcPct val="90000"/>
                  </a:lnSpc>
                  <a:defRPr/>
                </a:pPr>
                <a:r>
                  <a:rPr lang="en-US" sz="1600" dirty="0">
                    <a:solidFill>
                      <a:srgbClr val="000000"/>
                    </a:solidFill>
                  </a:rPr>
                  <a:t>Specific</a:t>
                </a:r>
              </a:p>
              <a:p>
                <a:pPr algn="ctr" eaLnBrk="1" hangingPunct="1">
                  <a:lnSpc>
                    <a:spcPct val="90000"/>
                  </a:lnSpc>
                  <a:defRPr/>
                </a:pPr>
                <a:r>
                  <a:rPr lang="en-US" sz="1600" dirty="0">
                    <a:solidFill>
                      <a:srgbClr val="000000"/>
                    </a:solidFill>
                  </a:rPr>
                  <a:t>Programs</a:t>
                </a:r>
              </a:p>
            </p:txBody>
          </p:sp>
          <p:sp>
            <p:nvSpPr>
              <p:cNvPr id="31" name="Rectangle 9"/>
              <p:cNvSpPr>
                <a:spLocks noChangeArrowheads="1"/>
              </p:cNvSpPr>
              <p:nvPr/>
            </p:nvSpPr>
            <p:spPr bwMode="auto">
              <a:xfrm>
                <a:off x="3001" y="2767"/>
                <a:ext cx="926" cy="568"/>
              </a:xfrm>
              <a:prstGeom prst="rect">
                <a:avLst/>
              </a:prstGeom>
              <a:ln>
                <a:headEnd/>
                <a:tailEnd/>
              </a:ln>
            </p:spPr>
            <p:style>
              <a:lnRef idx="2">
                <a:schemeClr val="dk1"/>
              </a:lnRef>
              <a:fillRef idx="1">
                <a:schemeClr val="lt1"/>
              </a:fillRef>
              <a:effectRef idx="0">
                <a:schemeClr val="dk1"/>
              </a:effectRef>
              <a:fontRef idx="minor">
                <a:schemeClr val="dk1"/>
              </a:fontRef>
            </p:style>
            <p:txBody>
              <a:bodyPr wrap="none" lIns="90488" tIns="44450" rIns="90488" bIns="44450" anchor="ctr"/>
              <a:lstStyle/>
              <a:p>
                <a:pPr algn="ctr" eaLnBrk="1" hangingPunct="1">
                  <a:lnSpc>
                    <a:spcPct val="90000"/>
                  </a:lnSpc>
                  <a:defRPr/>
                </a:pPr>
                <a:r>
                  <a:rPr lang="en-US" sz="1600" dirty="0">
                    <a:solidFill>
                      <a:srgbClr val="000000"/>
                    </a:solidFill>
                  </a:rPr>
                  <a:t>System</a:t>
                </a:r>
              </a:p>
              <a:p>
                <a:pPr algn="ctr" eaLnBrk="1" hangingPunct="1">
                  <a:lnSpc>
                    <a:spcPct val="90000"/>
                  </a:lnSpc>
                  <a:defRPr/>
                </a:pPr>
                <a:r>
                  <a:rPr lang="en-US" sz="1600" dirty="0">
                    <a:solidFill>
                      <a:srgbClr val="000000"/>
                    </a:solidFill>
                  </a:rPr>
                  <a:t>Management</a:t>
                </a:r>
              </a:p>
              <a:p>
                <a:pPr algn="ctr" eaLnBrk="1" hangingPunct="1">
                  <a:lnSpc>
                    <a:spcPct val="90000"/>
                  </a:lnSpc>
                  <a:defRPr/>
                </a:pPr>
                <a:r>
                  <a:rPr lang="en-US" sz="1600" dirty="0">
                    <a:solidFill>
                      <a:srgbClr val="000000"/>
                    </a:solidFill>
                  </a:rPr>
                  <a:t>Programs</a:t>
                </a:r>
              </a:p>
            </p:txBody>
          </p:sp>
          <p:sp>
            <p:nvSpPr>
              <p:cNvPr id="32" name="Rectangle 10"/>
              <p:cNvSpPr>
                <a:spLocks noChangeArrowheads="1"/>
              </p:cNvSpPr>
              <p:nvPr/>
            </p:nvSpPr>
            <p:spPr bwMode="auto">
              <a:xfrm>
                <a:off x="4810" y="2767"/>
                <a:ext cx="928" cy="568"/>
              </a:xfrm>
              <a:prstGeom prst="rect">
                <a:avLst/>
              </a:prstGeom>
              <a:ln>
                <a:headEnd/>
                <a:tailEnd/>
              </a:ln>
            </p:spPr>
            <p:style>
              <a:lnRef idx="2">
                <a:schemeClr val="dk1"/>
              </a:lnRef>
              <a:fillRef idx="1">
                <a:schemeClr val="lt1"/>
              </a:fillRef>
              <a:effectRef idx="0">
                <a:schemeClr val="dk1"/>
              </a:effectRef>
              <a:fontRef idx="minor">
                <a:schemeClr val="dk1"/>
              </a:fontRef>
            </p:style>
            <p:txBody>
              <a:bodyPr wrap="none" lIns="90488" tIns="44450" rIns="90488" bIns="44450" anchor="ctr"/>
              <a:lstStyle/>
              <a:p>
                <a:pPr algn="ctr" eaLnBrk="1" hangingPunct="1">
                  <a:lnSpc>
                    <a:spcPct val="90000"/>
                  </a:lnSpc>
                  <a:defRPr/>
                </a:pPr>
                <a:r>
                  <a:rPr lang="en-US" sz="1600" dirty="0">
                    <a:solidFill>
                      <a:srgbClr val="000000"/>
                    </a:solidFill>
                  </a:rPr>
                  <a:t>System </a:t>
                </a:r>
              </a:p>
              <a:p>
                <a:pPr algn="ctr" eaLnBrk="1" hangingPunct="1">
                  <a:lnSpc>
                    <a:spcPct val="90000"/>
                  </a:lnSpc>
                  <a:defRPr/>
                </a:pPr>
                <a:r>
                  <a:rPr lang="en-US" sz="1600" dirty="0">
                    <a:solidFill>
                      <a:srgbClr val="000000"/>
                    </a:solidFill>
                  </a:rPr>
                  <a:t>Development</a:t>
                </a:r>
              </a:p>
              <a:p>
                <a:pPr algn="ctr" eaLnBrk="1" hangingPunct="1">
                  <a:lnSpc>
                    <a:spcPct val="90000"/>
                  </a:lnSpc>
                  <a:defRPr/>
                </a:pPr>
                <a:r>
                  <a:rPr lang="en-US" sz="1600" dirty="0">
                    <a:solidFill>
                      <a:srgbClr val="000000"/>
                    </a:solidFill>
                  </a:rPr>
                  <a:t>Programs</a:t>
                </a:r>
              </a:p>
            </p:txBody>
          </p:sp>
          <p:sp>
            <p:nvSpPr>
              <p:cNvPr id="33" name="Rectangle 11"/>
              <p:cNvSpPr>
                <a:spLocks noChangeArrowheads="1"/>
              </p:cNvSpPr>
              <p:nvPr/>
            </p:nvSpPr>
            <p:spPr bwMode="auto">
              <a:xfrm>
                <a:off x="904" y="1804"/>
                <a:ext cx="926" cy="568"/>
              </a:xfrm>
              <a:prstGeom prst="rect">
                <a:avLst/>
              </a:prstGeom>
              <a:ln>
                <a:headEnd/>
                <a:tailEnd/>
              </a:ln>
            </p:spPr>
            <p:style>
              <a:lnRef idx="2">
                <a:schemeClr val="dk1"/>
              </a:lnRef>
              <a:fillRef idx="1">
                <a:schemeClr val="lt1"/>
              </a:fillRef>
              <a:effectRef idx="0">
                <a:schemeClr val="dk1"/>
              </a:effectRef>
              <a:fontRef idx="minor">
                <a:schemeClr val="dk1"/>
              </a:fontRef>
            </p:style>
            <p:txBody>
              <a:bodyPr wrap="none" lIns="90488" tIns="44450" rIns="90488" bIns="44450" anchor="ctr"/>
              <a:lstStyle/>
              <a:p>
                <a:pPr algn="ctr" eaLnBrk="1" hangingPunct="1">
                  <a:lnSpc>
                    <a:spcPct val="90000"/>
                  </a:lnSpc>
                  <a:defRPr/>
                </a:pPr>
                <a:r>
                  <a:rPr lang="en-US" sz="1800" dirty="0">
                    <a:solidFill>
                      <a:srgbClr val="000000"/>
                    </a:solidFill>
                  </a:rPr>
                  <a:t>Application</a:t>
                </a:r>
              </a:p>
              <a:p>
                <a:pPr algn="ctr" eaLnBrk="1" hangingPunct="1">
                  <a:lnSpc>
                    <a:spcPct val="90000"/>
                  </a:lnSpc>
                  <a:defRPr/>
                </a:pPr>
                <a:r>
                  <a:rPr lang="en-US" sz="1800" dirty="0">
                    <a:solidFill>
                      <a:srgbClr val="000000"/>
                    </a:solidFill>
                  </a:rPr>
                  <a:t>Software</a:t>
                </a:r>
              </a:p>
            </p:txBody>
          </p:sp>
          <p:sp>
            <p:nvSpPr>
              <p:cNvPr id="34" name="Rectangle 12"/>
              <p:cNvSpPr>
                <a:spLocks noChangeArrowheads="1"/>
              </p:cNvSpPr>
              <p:nvPr/>
            </p:nvSpPr>
            <p:spPr bwMode="auto">
              <a:xfrm>
                <a:off x="2416" y="643"/>
                <a:ext cx="926" cy="568"/>
              </a:xfrm>
              <a:prstGeom prst="rect">
                <a:avLst/>
              </a:prstGeom>
              <a:ln>
                <a:headEnd/>
                <a:tailEnd/>
              </a:ln>
            </p:spPr>
            <p:style>
              <a:lnRef idx="2">
                <a:schemeClr val="dk1"/>
              </a:lnRef>
              <a:fillRef idx="1">
                <a:schemeClr val="lt1"/>
              </a:fillRef>
              <a:effectRef idx="0">
                <a:schemeClr val="dk1"/>
              </a:effectRef>
              <a:fontRef idx="minor">
                <a:schemeClr val="dk1"/>
              </a:fontRef>
            </p:style>
            <p:txBody>
              <a:bodyPr wrap="none" lIns="90488" tIns="44450" rIns="90488" bIns="44450" anchor="ctr"/>
              <a:lstStyle/>
              <a:p>
                <a:pPr algn="ctr" eaLnBrk="1" hangingPunct="1">
                  <a:lnSpc>
                    <a:spcPct val="90000"/>
                  </a:lnSpc>
                  <a:defRPr/>
                </a:pPr>
                <a:r>
                  <a:rPr lang="en-US" sz="1800" dirty="0">
                    <a:solidFill>
                      <a:srgbClr val="000000"/>
                    </a:solidFill>
                  </a:rPr>
                  <a:t>Computer</a:t>
                </a:r>
              </a:p>
              <a:p>
                <a:pPr algn="ctr" eaLnBrk="1" hangingPunct="1">
                  <a:lnSpc>
                    <a:spcPct val="90000"/>
                  </a:lnSpc>
                  <a:defRPr/>
                </a:pPr>
                <a:r>
                  <a:rPr lang="en-US" sz="1800" dirty="0">
                    <a:solidFill>
                      <a:srgbClr val="000000"/>
                    </a:solidFill>
                  </a:rPr>
                  <a:t>Software</a:t>
                </a:r>
              </a:p>
            </p:txBody>
          </p:sp>
          <p:sp>
            <p:nvSpPr>
              <p:cNvPr id="8211" name="Line 13"/>
              <p:cNvSpPr>
                <a:spLocks noChangeShapeType="1"/>
              </p:cNvSpPr>
              <p:nvPr/>
            </p:nvSpPr>
            <p:spPr bwMode="auto">
              <a:xfrm flipV="1">
                <a:off x="1421" y="1526"/>
                <a:ext cx="2947" cy="6"/>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212" name="Line 14"/>
              <p:cNvSpPr>
                <a:spLocks noChangeShapeType="1"/>
              </p:cNvSpPr>
              <p:nvPr/>
            </p:nvSpPr>
            <p:spPr bwMode="auto">
              <a:xfrm>
                <a:off x="2880" y="1200"/>
                <a:ext cx="0" cy="336"/>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213" name="Line 16"/>
              <p:cNvSpPr>
                <a:spLocks noChangeShapeType="1"/>
              </p:cNvSpPr>
              <p:nvPr/>
            </p:nvSpPr>
            <p:spPr bwMode="auto">
              <a:xfrm>
                <a:off x="1392" y="2400"/>
                <a:ext cx="0" cy="144"/>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214" name="Line 17"/>
              <p:cNvSpPr>
                <a:spLocks noChangeShapeType="1"/>
              </p:cNvSpPr>
              <p:nvPr/>
            </p:nvSpPr>
            <p:spPr bwMode="auto">
              <a:xfrm>
                <a:off x="528" y="2544"/>
                <a:ext cx="0" cy="24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215" name="Line 19"/>
              <p:cNvSpPr>
                <a:spLocks noChangeShapeType="1"/>
              </p:cNvSpPr>
              <p:nvPr/>
            </p:nvSpPr>
            <p:spPr bwMode="auto">
              <a:xfrm>
                <a:off x="538" y="2544"/>
                <a:ext cx="181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216" name="Line 20"/>
              <p:cNvSpPr>
                <a:spLocks noChangeShapeType="1"/>
              </p:cNvSpPr>
              <p:nvPr/>
            </p:nvSpPr>
            <p:spPr bwMode="auto">
              <a:xfrm>
                <a:off x="1421" y="1536"/>
                <a:ext cx="0" cy="259"/>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1" name="Rectangle 21"/>
              <p:cNvSpPr>
                <a:spLocks noChangeArrowheads="1"/>
              </p:cNvSpPr>
              <p:nvPr/>
            </p:nvSpPr>
            <p:spPr bwMode="auto">
              <a:xfrm>
                <a:off x="3928" y="1795"/>
                <a:ext cx="928" cy="568"/>
              </a:xfrm>
              <a:prstGeom prst="rect">
                <a:avLst/>
              </a:prstGeom>
              <a:ln>
                <a:headEnd/>
                <a:tailEnd/>
              </a:ln>
            </p:spPr>
            <p:style>
              <a:lnRef idx="2">
                <a:schemeClr val="dk1"/>
              </a:lnRef>
              <a:fillRef idx="1">
                <a:schemeClr val="lt1"/>
              </a:fillRef>
              <a:effectRef idx="0">
                <a:schemeClr val="dk1"/>
              </a:effectRef>
              <a:fontRef idx="minor">
                <a:schemeClr val="dk1"/>
              </a:fontRef>
            </p:style>
            <p:txBody>
              <a:bodyPr wrap="none" lIns="90488" tIns="44450" rIns="90488" bIns="44450" anchor="ctr"/>
              <a:lstStyle/>
              <a:p>
                <a:pPr algn="ctr" eaLnBrk="1" hangingPunct="1">
                  <a:lnSpc>
                    <a:spcPct val="90000"/>
                  </a:lnSpc>
                  <a:defRPr/>
                </a:pPr>
                <a:r>
                  <a:rPr lang="en-US" sz="1800" dirty="0">
                    <a:solidFill>
                      <a:srgbClr val="000000"/>
                    </a:solidFill>
                  </a:rPr>
                  <a:t>System </a:t>
                </a:r>
              </a:p>
              <a:p>
                <a:pPr algn="ctr" eaLnBrk="1" hangingPunct="1">
                  <a:lnSpc>
                    <a:spcPct val="90000"/>
                  </a:lnSpc>
                  <a:defRPr/>
                </a:pPr>
                <a:r>
                  <a:rPr lang="en-US" sz="1800" dirty="0">
                    <a:solidFill>
                      <a:srgbClr val="000000"/>
                    </a:solidFill>
                  </a:rPr>
                  <a:t>Software</a:t>
                </a:r>
              </a:p>
            </p:txBody>
          </p:sp>
        </p:gr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25"/>
                                        </p:tgtEl>
                                        <p:attrNameLst>
                                          <p:attrName>style.visibility</p:attrName>
                                        </p:attrNameLst>
                                      </p:cBhvr>
                                      <p:to>
                                        <p:strVal val="visible"/>
                                      </p:to>
                                    </p:set>
                                    <p:animEffect transition="in" filter="diamond(in)">
                                      <p:cBhvr>
                                        <p:cTn id="12" dur="20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Content Placeholder 2"/>
          <p:cNvSpPr>
            <a:spLocks noGrp="1"/>
          </p:cNvSpPr>
          <p:nvPr>
            <p:ph idx="1"/>
          </p:nvPr>
        </p:nvSpPr>
        <p:spPr>
          <a:xfrm>
            <a:off x="685800" y="1828800"/>
            <a:ext cx="7772400" cy="4114800"/>
          </a:xfrm>
        </p:spPr>
        <p:txBody>
          <a:bodyPr/>
          <a:lstStyle/>
          <a:p>
            <a:pPr>
              <a:buFont typeface="Wingdings" pitchFamily="2" charset="2"/>
              <a:buNone/>
            </a:pPr>
            <a:endParaRPr lang="en-US"/>
          </a:p>
          <a:p>
            <a:pPr>
              <a:buFont typeface="Wingdings" pitchFamily="2" charset="2"/>
              <a:buNone/>
            </a:pPr>
            <a:endParaRPr lang="en-US"/>
          </a:p>
          <a:p>
            <a:pPr>
              <a:buFont typeface="Wingdings" pitchFamily="2" charset="2"/>
              <a:buNone/>
            </a:pPr>
            <a:endParaRPr lang="en-US"/>
          </a:p>
          <a:p>
            <a:pPr algn="ctr">
              <a:buFont typeface="Wingdings" pitchFamily="2" charset="2"/>
              <a:buNone/>
            </a:pPr>
            <a:r>
              <a:rPr lang="en-US" sz="5400" b="1">
                <a:solidFill>
                  <a:srgbClr val="00B050"/>
                </a:solidFill>
              </a:rPr>
              <a:t>SYSTEM SOFTWARE</a:t>
            </a:r>
          </a:p>
        </p:txBody>
      </p:sp>
      <p:sp>
        <p:nvSpPr>
          <p:cNvPr id="9219"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E15787EF-3D4D-4E98-9E6D-C09D1B2AFA13}" type="datetime2">
              <a:rPr lang="en-US" sz="1400" smtClean="0"/>
              <a:pPr/>
              <a:t>Sunday, March 19, 2023</a:t>
            </a:fld>
            <a:endParaRPr lang="en-US" sz="1400"/>
          </a:p>
        </p:txBody>
      </p:sp>
      <p:sp>
        <p:nvSpPr>
          <p:cNvPr id="922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r>
              <a:rPr lang="en-US" sz="1400"/>
              <a:t>Business Computing Department</a:t>
            </a:r>
          </a:p>
        </p:txBody>
      </p:sp>
      <p:sp>
        <p:nvSpPr>
          <p:cNvPr id="922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CF85E2B1-437F-4BC3-9615-3C4218CC2043}" type="slidenum">
              <a:rPr lang="en-US" sz="1400" smtClean="0"/>
              <a:pPr/>
              <a:t>7</a:t>
            </a:fld>
            <a:endParaRPr lang="en-US" sz="14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Content Placeholder 2"/>
          <p:cNvSpPr>
            <a:spLocks noGrp="1"/>
          </p:cNvSpPr>
          <p:nvPr>
            <p:ph idx="1"/>
          </p:nvPr>
        </p:nvSpPr>
        <p:spPr/>
        <p:txBody>
          <a:bodyPr/>
          <a:lstStyle/>
          <a:p>
            <a:pPr algn="just"/>
            <a:r>
              <a:rPr lang="en-US" sz="2800"/>
              <a:t>Systems software is a program that control and support the operations of a computer system as it performs various information processing tasks. </a:t>
            </a:r>
          </a:p>
          <a:p>
            <a:pPr algn="just"/>
            <a:r>
              <a:rPr lang="en-US" sz="2800"/>
              <a:t>There are two major functional categories of system software; namely: systems management programs and system development programs.</a:t>
            </a:r>
            <a:endParaRPr lang="en-US" sz="3000"/>
          </a:p>
        </p:txBody>
      </p:sp>
      <p:sp>
        <p:nvSpPr>
          <p:cNvPr id="1024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B43B2910-D9EF-487D-ABF4-06A2AB40F773}" type="datetime2">
              <a:rPr lang="en-US" sz="1400" smtClean="0"/>
              <a:pPr/>
              <a:t>Sunday, March 19, 2023</a:t>
            </a:fld>
            <a:endParaRPr lang="en-US" sz="1400"/>
          </a:p>
        </p:txBody>
      </p:sp>
      <p:sp>
        <p:nvSpPr>
          <p:cNvPr id="1024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r>
              <a:rPr lang="en-US" sz="1400"/>
              <a:t>Business Computing Department</a:t>
            </a:r>
          </a:p>
        </p:txBody>
      </p:sp>
      <p:sp>
        <p:nvSpPr>
          <p:cNvPr id="10245"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70EE90DA-C963-44F8-9A89-A9D0C1D17F31}" type="slidenum">
              <a:rPr lang="en-US" sz="1400" smtClean="0"/>
              <a:pPr/>
              <a:t>8</a:t>
            </a:fld>
            <a:endParaRPr lang="en-US" sz="1400"/>
          </a:p>
        </p:txBody>
      </p:sp>
      <p:sp>
        <p:nvSpPr>
          <p:cNvPr id="10242" name="Title 1"/>
          <p:cNvSpPr>
            <a:spLocks noGrp="1"/>
          </p:cNvSpPr>
          <p:nvPr>
            <p:ph type="title"/>
          </p:nvPr>
        </p:nvSpPr>
        <p:spPr/>
        <p:txBody>
          <a:bodyPr/>
          <a:lstStyle/>
          <a:p>
            <a:r>
              <a:rPr lang="en-US" sz="3200"/>
              <a:t>1. System Software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Content Placeholder 2"/>
          <p:cNvSpPr>
            <a:spLocks noGrp="1"/>
          </p:cNvSpPr>
          <p:nvPr>
            <p:ph idx="1"/>
          </p:nvPr>
        </p:nvSpPr>
        <p:spPr/>
        <p:txBody>
          <a:bodyPr/>
          <a:lstStyle/>
          <a:p>
            <a:pPr algn="just"/>
            <a:r>
              <a:rPr lang="en-US" sz="3000"/>
              <a:t>It controls and coordinates the operation of the various components and peripheral devices of a computer system.</a:t>
            </a:r>
          </a:p>
          <a:p>
            <a:pPr algn="just"/>
            <a:r>
              <a:rPr lang="en-US" sz="3000"/>
              <a:t>E.g. Operating Systems, database management systems, network management programs, systems utilities, application servers, and performance and security monitors. </a:t>
            </a:r>
          </a:p>
          <a:p>
            <a:endParaRPr lang="en-US"/>
          </a:p>
        </p:txBody>
      </p:sp>
      <p:sp>
        <p:nvSpPr>
          <p:cNvPr id="11268"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08064EAA-1061-4B5A-B481-05297390BAB0}" type="datetime2">
              <a:rPr lang="en-US" sz="1400" smtClean="0"/>
              <a:pPr/>
              <a:t>Sunday, March 19, 2023</a:t>
            </a:fld>
            <a:endParaRPr lang="en-US" sz="1400"/>
          </a:p>
        </p:txBody>
      </p:sp>
      <p:sp>
        <p:nvSpPr>
          <p:cNvPr id="11270"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r>
              <a:rPr lang="en-US" sz="1400"/>
              <a:t>Business Computing Department</a:t>
            </a:r>
          </a:p>
        </p:txBody>
      </p:sp>
      <p:sp>
        <p:nvSpPr>
          <p:cNvPr id="11269"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defRPr>
            </a:lvl1pPr>
            <a:lvl2pPr marL="742950" indent="-285750">
              <a:defRPr sz="2400">
                <a:solidFill>
                  <a:schemeClr val="tx1"/>
                </a:solidFill>
                <a:latin typeface="Tahoma" pitchFamily="34" charset="0"/>
              </a:defRPr>
            </a:lvl2pPr>
            <a:lvl3pPr marL="1143000" indent="-228600">
              <a:defRPr sz="2400">
                <a:solidFill>
                  <a:schemeClr val="tx1"/>
                </a:solidFill>
                <a:latin typeface="Tahoma" pitchFamily="34" charset="0"/>
              </a:defRPr>
            </a:lvl3pPr>
            <a:lvl4pPr marL="1600200" indent="-228600">
              <a:defRPr sz="2400">
                <a:solidFill>
                  <a:schemeClr val="tx1"/>
                </a:solidFill>
                <a:latin typeface="Tahoma" pitchFamily="34" charset="0"/>
              </a:defRPr>
            </a:lvl4pPr>
            <a:lvl5pPr marL="2057400" indent="-228600">
              <a:defRPr sz="2400">
                <a:solidFill>
                  <a:schemeClr val="tx1"/>
                </a:solidFill>
                <a:latin typeface="Tahoma" pitchFamily="34" charset="0"/>
              </a:defRPr>
            </a:lvl5pPr>
            <a:lvl6pPr marL="2514600" indent="-228600" eaLnBrk="0" fontAlgn="base" hangingPunct="0">
              <a:spcBef>
                <a:spcPct val="0"/>
              </a:spcBef>
              <a:spcAft>
                <a:spcPct val="0"/>
              </a:spcAft>
              <a:defRPr sz="2400">
                <a:solidFill>
                  <a:schemeClr val="tx1"/>
                </a:solidFill>
                <a:latin typeface="Tahoma" pitchFamily="34" charset="0"/>
              </a:defRPr>
            </a:lvl6pPr>
            <a:lvl7pPr marL="2971800" indent="-228600" eaLnBrk="0" fontAlgn="base" hangingPunct="0">
              <a:spcBef>
                <a:spcPct val="0"/>
              </a:spcBef>
              <a:spcAft>
                <a:spcPct val="0"/>
              </a:spcAft>
              <a:defRPr sz="2400">
                <a:solidFill>
                  <a:schemeClr val="tx1"/>
                </a:solidFill>
                <a:latin typeface="Tahoma" pitchFamily="34" charset="0"/>
              </a:defRPr>
            </a:lvl7pPr>
            <a:lvl8pPr marL="3429000" indent="-228600" eaLnBrk="0" fontAlgn="base" hangingPunct="0">
              <a:spcBef>
                <a:spcPct val="0"/>
              </a:spcBef>
              <a:spcAft>
                <a:spcPct val="0"/>
              </a:spcAft>
              <a:defRPr sz="2400">
                <a:solidFill>
                  <a:schemeClr val="tx1"/>
                </a:solidFill>
                <a:latin typeface="Tahoma" pitchFamily="34" charset="0"/>
              </a:defRPr>
            </a:lvl8pPr>
            <a:lvl9pPr marL="3886200" indent="-228600" eaLnBrk="0" fontAlgn="base" hangingPunct="0">
              <a:spcBef>
                <a:spcPct val="0"/>
              </a:spcBef>
              <a:spcAft>
                <a:spcPct val="0"/>
              </a:spcAft>
              <a:defRPr sz="2400">
                <a:solidFill>
                  <a:schemeClr val="tx1"/>
                </a:solidFill>
                <a:latin typeface="Tahoma" pitchFamily="34" charset="0"/>
              </a:defRPr>
            </a:lvl9pPr>
          </a:lstStyle>
          <a:p>
            <a:fld id="{96AFB39F-349F-42E5-B526-A060ECBB88C4}" type="slidenum">
              <a:rPr lang="en-US" sz="1400" smtClean="0"/>
              <a:pPr/>
              <a:t>9</a:t>
            </a:fld>
            <a:endParaRPr lang="en-US" sz="1400"/>
          </a:p>
        </p:txBody>
      </p:sp>
      <p:sp>
        <p:nvSpPr>
          <p:cNvPr id="11266" name="Title 1"/>
          <p:cNvSpPr>
            <a:spLocks noGrp="1"/>
          </p:cNvSpPr>
          <p:nvPr>
            <p:ph type="title"/>
          </p:nvPr>
        </p:nvSpPr>
        <p:spPr/>
        <p:txBody>
          <a:bodyPr>
            <a:normAutofit fontScale="90000"/>
          </a:bodyPr>
          <a:lstStyle/>
          <a:p>
            <a:r>
              <a:rPr lang="en-US" sz="4000"/>
              <a:t>1. System Management Programs</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2864</TotalTime>
  <Words>2561</Words>
  <Application>Microsoft Office PowerPoint</Application>
  <PresentationFormat>On-screen Show (4:3)</PresentationFormat>
  <Paragraphs>442</Paragraphs>
  <Slides>55</Slides>
  <Notes>1</Notes>
  <HiddenSlides>0</HiddenSlides>
  <MMClips>0</MMClips>
  <ScaleCrop>false</ScaleCrop>
  <HeadingPairs>
    <vt:vector size="4" baseType="variant">
      <vt:variant>
        <vt:lpstr>Theme</vt:lpstr>
      </vt:variant>
      <vt:variant>
        <vt:i4>1</vt:i4>
      </vt:variant>
      <vt:variant>
        <vt:lpstr>Slide Titles</vt:lpstr>
      </vt:variant>
      <vt:variant>
        <vt:i4>55</vt:i4>
      </vt:variant>
    </vt:vector>
  </HeadingPairs>
  <TitlesOfParts>
    <vt:vector size="56" baseType="lpstr">
      <vt:lpstr>Concourse</vt:lpstr>
      <vt:lpstr>MAKERERE UNIVERSITY MAKERERE UNIVERSITY BUSINESS SCHOOL FACULTY OF COMPUTING AND INFORMATICS DEPARTMENT OF APPLIED COMPUTING AND IT</vt:lpstr>
      <vt:lpstr>Computer Software</vt:lpstr>
      <vt:lpstr>Computer Software Defined</vt:lpstr>
      <vt:lpstr>Why Study Computer Software?</vt:lpstr>
      <vt:lpstr>Why Study Computer Software? Cont’</vt:lpstr>
      <vt:lpstr>Categories of Computer Software</vt:lpstr>
      <vt:lpstr>PowerPoint Presentation</vt:lpstr>
      <vt:lpstr>1. System Software</vt:lpstr>
      <vt:lpstr>1. System Management Programs</vt:lpstr>
      <vt:lpstr>2. System Development programs</vt:lpstr>
      <vt:lpstr>System Management Programs</vt:lpstr>
      <vt:lpstr>Operating Systems</vt:lpstr>
      <vt:lpstr>Basic Functions of Operating Systems</vt:lpstr>
      <vt:lpstr>Functions of OS</vt:lpstr>
      <vt:lpstr>Functions of OS Cont’</vt:lpstr>
      <vt:lpstr>Functions of OS Cont’</vt:lpstr>
      <vt:lpstr>PowerPoint Presentation</vt:lpstr>
      <vt:lpstr>1. Windows Family OS</vt:lpstr>
      <vt:lpstr>2. UNIX Family of Operating Systems.</vt:lpstr>
      <vt:lpstr>3. Macintosh Operating Systems</vt:lpstr>
      <vt:lpstr>Multiprogramming &amp; Multitasking</vt:lpstr>
      <vt:lpstr>Multiprogramming &amp; Multitasking</vt:lpstr>
      <vt:lpstr>Utilities or Service Programs</vt:lpstr>
      <vt:lpstr>System Development Programs</vt:lpstr>
      <vt:lpstr>Programming Languages</vt:lpstr>
      <vt:lpstr>Programming Languages</vt:lpstr>
      <vt:lpstr>Categories of Programming Languages</vt:lpstr>
      <vt:lpstr>The machine languages</vt:lpstr>
      <vt:lpstr>The assembly languages</vt:lpstr>
      <vt:lpstr>Language Translator Programs</vt:lpstr>
      <vt:lpstr>High-level languages</vt:lpstr>
      <vt:lpstr>Fourth generation languages</vt:lpstr>
      <vt:lpstr>Object-oriented programming languages</vt:lpstr>
      <vt:lpstr>PowerPoint Presentation</vt:lpstr>
      <vt:lpstr>COMPUTER SOFTWARE</vt:lpstr>
      <vt:lpstr>2. Application Software</vt:lpstr>
      <vt:lpstr>Categories of Computer Software</vt:lpstr>
      <vt:lpstr>Application Software</vt:lpstr>
      <vt:lpstr>General Purpose</vt:lpstr>
      <vt:lpstr>Application - Specific Software</vt:lpstr>
      <vt:lpstr>Bespoke Software</vt:lpstr>
      <vt:lpstr>Advantages of Bespoke Applications</vt:lpstr>
      <vt:lpstr>Disadvantages of Bespoke Applications</vt:lpstr>
      <vt:lpstr>Commercial Off - the – Shelf (COTS)</vt:lpstr>
      <vt:lpstr>Advantages of COTS</vt:lpstr>
      <vt:lpstr>Advantages of COTS cont’</vt:lpstr>
      <vt:lpstr>Disadvantages of COTS</vt:lpstr>
      <vt:lpstr>Disadvantages of COTS cont’</vt:lpstr>
      <vt:lpstr>Open Source &amp; Proprietary Software</vt:lpstr>
      <vt:lpstr>Open Source &amp; Proprietary Software</vt:lpstr>
      <vt:lpstr>PowerPoint Presentation</vt:lpstr>
      <vt:lpstr>PowerPoint Presentation</vt:lpstr>
      <vt:lpstr> Factors to consider when Selecting a software package</vt:lpstr>
      <vt:lpstr>Qualities of software products</vt:lpstr>
      <vt:lpstr>References</vt:lpstr>
    </vt:vector>
  </TitlesOfParts>
  <Company>VOCATIONAL TRAINING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Forms of Business Organizations</dc:title>
  <dc:creator>User</dc:creator>
  <cp:lastModifiedBy>c_nansamba@ymail.com</cp:lastModifiedBy>
  <cp:revision>261</cp:revision>
  <cp:lastPrinted>2018-09-14T14:26:06Z</cp:lastPrinted>
  <dcterms:created xsi:type="dcterms:W3CDTF">2000-09-20T08:08:25Z</dcterms:created>
  <dcterms:modified xsi:type="dcterms:W3CDTF">2023-03-19T19:44:38Z</dcterms:modified>
</cp:coreProperties>
</file>