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88" r:id="rId4"/>
    <p:sldId id="28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1" r:id="rId24"/>
    <p:sldId id="282" r:id="rId25"/>
    <p:sldId id="283" r:id="rId26"/>
    <p:sldId id="284" r:id="rId27"/>
    <p:sldId id="285" r:id="rId28"/>
    <p:sldId id="28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7" autoAdjust="0"/>
    <p:restoredTop sz="94660"/>
  </p:normalViewPr>
  <p:slideViewPr>
    <p:cSldViewPr snapToGrid="0">
      <p:cViewPr varScale="1">
        <p:scale>
          <a:sx n="80" d="100"/>
          <a:sy n="80" d="100"/>
        </p:scale>
        <p:origin x="56"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549654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C78EE05-2E41-41F7-BA54-34CB10E1605E}"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90124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607586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3003797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2375293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C78EE05-2E41-41F7-BA54-34CB10E1605E}" type="datetimeFigureOut">
              <a:rPr lang="en-GB" smtClean="0"/>
              <a:t>16/09/2024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021018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C78EE05-2E41-41F7-BA54-34CB10E1605E}" type="datetimeFigureOut">
              <a:rPr lang="en-GB" smtClean="0"/>
              <a:t>16/09/2024</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3141638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4220599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2836597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3121091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78EE05-2E41-41F7-BA54-34CB10E1605E}"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378534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78EE05-2E41-41F7-BA54-34CB10E1605E}"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2022993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78EE05-2E41-41F7-BA54-34CB10E1605E}" type="datetimeFigureOut">
              <a:rPr lang="en-GB" smtClean="0"/>
              <a:t>16/09/2024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51367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78EE05-2E41-41F7-BA54-34CB10E1605E}" type="datetimeFigureOut">
              <a:rPr lang="en-GB" smtClean="0"/>
              <a:t>16/09/2024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74685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8EE05-2E41-41F7-BA54-34CB10E1605E}" type="datetimeFigureOut">
              <a:rPr lang="en-GB" smtClean="0"/>
              <a:t>16/09/2024</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398669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C78EE05-2E41-41F7-BA54-34CB10E1605E}"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1563201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C78EE05-2E41-41F7-BA54-34CB10E1605E}"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7F6C2FF-65A2-4C79-B1A8-0A252815974D}" type="slidenum">
              <a:rPr lang="en-GB" smtClean="0"/>
              <a:t>‹#›</a:t>
            </a:fld>
            <a:endParaRPr lang="en-GB"/>
          </a:p>
        </p:txBody>
      </p:sp>
    </p:spTree>
    <p:extLst>
      <p:ext uri="{BB962C8B-B14F-4D97-AF65-F5344CB8AC3E}">
        <p14:creationId xmlns:p14="http://schemas.microsoft.com/office/powerpoint/2010/main" val="83670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C78EE05-2E41-41F7-BA54-34CB10E1605E}" type="datetimeFigureOut">
              <a:rPr lang="en-GB" smtClean="0"/>
              <a:t>16/09/2024</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7F6C2FF-65A2-4C79-B1A8-0A252815974D}" type="slidenum">
              <a:rPr lang="en-GB" smtClean="0"/>
              <a:t>‹#›</a:t>
            </a:fld>
            <a:endParaRPr lang="en-GB"/>
          </a:p>
        </p:txBody>
      </p:sp>
    </p:spTree>
    <p:extLst>
      <p:ext uri="{BB962C8B-B14F-4D97-AF65-F5344CB8AC3E}">
        <p14:creationId xmlns:p14="http://schemas.microsoft.com/office/powerpoint/2010/main" val="376425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5A79A-7AD2-46F6-871E-6C37D97A7768}"/>
              </a:ext>
            </a:extLst>
          </p:cNvPr>
          <p:cNvSpPr>
            <a:spLocks noGrp="1"/>
          </p:cNvSpPr>
          <p:nvPr>
            <p:ph type="ctrTitle"/>
          </p:nvPr>
        </p:nvSpPr>
        <p:spPr>
          <a:xfrm>
            <a:off x="1154955" y="1319917"/>
            <a:ext cx="10517560" cy="1017766"/>
          </a:xfrm>
        </p:spPr>
        <p:txBody>
          <a:bodyPr/>
          <a:lstStyle/>
          <a:p>
            <a:pPr algn="ctr"/>
            <a:br>
              <a:rPr lang="en-US" dirty="0"/>
            </a:br>
            <a:br>
              <a:rPr lang="en-US" dirty="0"/>
            </a:br>
            <a:br>
              <a:rPr lang="en-US" dirty="0"/>
            </a:br>
            <a:br>
              <a:rPr lang="en-US" dirty="0"/>
            </a:br>
            <a:br>
              <a:rPr lang="en-US" dirty="0"/>
            </a:br>
            <a:br>
              <a:rPr lang="en-US" dirty="0"/>
            </a:br>
            <a:endParaRPr lang="en-GB" dirty="0"/>
          </a:p>
        </p:txBody>
      </p:sp>
      <p:sp>
        <p:nvSpPr>
          <p:cNvPr id="4" name="Rectangle 3">
            <a:extLst>
              <a:ext uri="{FF2B5EF4-FFF2-40B4-BE49-F238E27FC236}">
                <a16:creationId xmlns:a16="http://schemas.microsoft.com/office/drawing/2014/main" id="{29D71DAF-D2D2-4431-923F-BCE66B4BF05D}"/>
              </a:ext>
            </a:extLst>
          </p:cNvPr>
          <p:cNvSpPr/>
          <p:nvPr/>
        </p:nvSpPr>
        <p:spPr>
          <a:xfrm>
            <a:off x="992433" y="2721114"/>
            <a:ext cx="10680082" cy="1938992"/>
          </a:xfrm>
          <a:prstGeom prst="rect">
            <a:avLst/>
          </a:prstGeom>
        </p:spPr>
        <p:txBody>
          <a:bodyPr wrap="square">
            <a:spAutoFit/>
          </a:bodyPr>
          <a:lstStyle/>
          <a:p>
            <a:pPr algn="ctr"/>
            <a:r>
              <a:rPr lang="en-US" sz="6000" dirty="0">
                <a:latin typeface="Bookman Old Style" panose="02050604050505020204" pitchFamily="18" charset="0"/>
              </a:rPr>
              <a:t>Minimizing risks in procurement and supply</a:t>
            </a:r>
            <a:endParaRPr lang="en-GB" sz="6000" dirty="0">
              <a:latin typeface="Bookman Old Style" panose="02050604050505020204" pitchFamily="18" charset="0"/>
            </a:endParaRPr>
          </a:p>
        </p:txBody>
      </p:sp>
    </p:spTree>
    <p:extLst>
      <p:ext uri="{BB962C8B-B14F-4D97-AF65-F5344CB8AC3E}">
        <p14:creationId xmlns:p14="http://schemas.microsoft.com/office/powerpoint/2010/main" val="4186187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0248D-7723-4AA1-8B9C-84CA48500D6B}"/>
              </a:ext>
            </a:extLst>
          </p:cNvPr>
          <p:cNvSpPr>
            <a:spLocks noGrp="1"/>
          </p:cNvSpPr>
          <p:nvPr>
            <p:ph type="title"/>
          </p:nvPr>
        </p:nvSpPr>
        <p:spPr>
          <a:xfrm>
            <a:off x="890547" y="973668"/>
            <a:ext cx="10774016" cy="706964"/>
          </a:xfrm>
        </p:spPr>
        <p:txBody>
          <a:bodyPr/>
          <a:lstStyle/>
          <a:p>
            <a:r>
              <a:rPr lang="en-US" dirty="0">
                <a:latin typeface="Bookman Old Style" panose="02050604050505020204" pitchFamily="18" charset="0"/>
              </a:rPr>
              <a:t>Cont. Effective sourcing and supplier selection</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3BA488F3-7763-45CF-B22A-35261519A59E}"/>
              </a:ext>
            </a:extLst>
          </p:cNvPr>
          <p:cNvSpPr>
            <a:spLocks noGrp="1"/>
          </p:cNvSpPr>
          <p:nvPr>
            <p:ph idx="1"/>
          </p:nvPr>
        </p:nvSpPr>
        <p:spPr>
          <a:xfrm>
            <a:off x="429370" y="2051437"/>
            <a:ext cx="11235193" cy="4587902"/>
          </a:xfrm>
        </p:spPr>
        <p:txBody>
          <a:bodyPr>
            <a:normAutofit/>
          </a:bodyPr>
          <a:lstStyle/>
          <a:p>
            <a:pPr marL="0" indent="0">
              <a:buNone/>
            </a:pPr>
            <a:r>
              <a:rPr lang="en-US" b="1" dirty="0">
                <a:latin typeface="Bookman Old Style" panose="02050604050505020204" pitchFamily="18" charset="0"/>
              </a:rPr>
              <a:t>Key Strategies for Effective Sourcing</a:t>
            </a:r>
          </a:p>
          <a:p>
            <a:r>
              <a:rPr lang="en-US" dirty="0">
                <a:latin typeface="Bookman Old Style" panose="02050604050505020204" pitchFamily="18" charset="0"/>
              </a:rPr>
              <a:t>Understanding Requirements:</a:t>
            </a:r>
          </a:p>
          <a:p>
            <a:pPr marL="0" indent="0">
              <a:buNone/>
            </a:pPr>
            <a:r>
              <a:rPr lang="en-US" dirty="0">
                <a:latin typeface="Bookman Old Style" panose="02050604050505020204" pitchFamily="18" charset="0"/>
              </a:rPr>
              <a:t>Clearly define the procurement needs by engaging with stakeholders to understand specifications, quality standards, and delivery timelines. This ensures alignment between organizational goals and sourcing strategies.</a:t>
            </a:r>
          </a:p>
          <a:p>
            <a:r>
              <a:rPr lang="en-US" dirty="0">
                <a:latin typeface="Bookman Old Style" panose="02050604050505020204" pitchFamily="18" charset="0"/>
              </a:rPr>
              <a:t>Market Analysis:</a:t>
            </a:r>
          </a:p>
          <a:p>
            <a:pPr marL="0" indent="0">
              <a:buNone/>
            </a:pPr>
            <a:r>
              <a:rPr lang="en-US" dirty="0">
                <a:latin typeface="Bookman Old Style" panose="02050604050505020204" pitchFamily="18" charset="0"/>
              </a:rPr>
              <a:t>Conduct a thorough market analysis to identify potential suppliers and assess their capabilities. Understand market trends, pricing structures, and the competitive landscape to make informed sourcing decisions.</a:t>
            </a:r>
          </a:p>
          <a:p>
            <a:r>
              <a:rPr lang="en-US" dirty="0">
                <a:latin typeface="Bookman Old Style" panose="02050604050505020204" pitchFamily="18" charset="0"/>
              </a:rPr>
              <a:t>Supplier Evaluation Criteria:</a:t>
            </a:r>
          </a:p>
          <a:p>
            <a:pPr marL="0" indent="0">
              <a:buNone/>
            </a:pPr>
            <a:r>
              <a:rPr lang="en-US" dirty="0">
                <a:latin typeface="Bookman Old Style" panose="02050604050505020204" pitchFamily="18" charset="0"/>
              </a:rPr>
              <a:t>Establish clear criteria for evaluating suppliers, including factors such as price, quality, reliability, and past performance. This structured approach helps in selecting suppliers that align with organizational values and requirements.</a:t>
            </a:r>
          </a:p>
        </p:txBody>
      </p:sp>
    </p:spTree>
    <p:extLst>
      <p:ext uri="{BB962C8B-B14F-4D97-AF65-F5344CB8AC3E}">
        <p14:creationId xmlns:p14="http://schemas.microsoft.com/office/powerpoint/2010/main" val="3895228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BE6C-FF34-4AA5-9FC3-943BE5517828}"/>
              </a:ext>
            </a:extLst>
          </p:cNvPr>
          <p:cNvSpPr>
            <a:spLocks noGrp="1"/>
          </p:cNvSpPr>
          <p:nvPr>
            <p:ph type="title"/>
          </p:nvPr>
        </p:nvSpPr>
        <p:spPr>
          <a:xfrm>
            <a:off x="580446" y="973668"/>
            <a:ext cx="10948946" cy="706964"/>
          </a:xfrm>
        </p:spPr>
        <p:txBody>
          <a:bodyPr/>
          <a:lstStyle/>
          <a:p>
            <a:r>
              <a:rPr lang="en-US" dirty="0">
                <a:latin typeface="Bookman Old Style" panose="02050604050505020204" pitchFamily="18" charset="0"/>
              </a:rPr>
              <a:t>Cont. Effective sourcing and supplier selection</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D2D5FAB-FB11-4F95-9B8A-09F22E000624}"/>
              </a:ext>
            </a:extLst>
          </p:cNvPr>
          <p:cNvSpPr>
            <a:spLocks noGrp="1"/>
          </p:cNvSpPr>
          <p:nvPr>
            <p:ph idx="1"/>
          </p:nvPr>
        </p:nvSpPr>
        <p:spPr>
          <a:xfrm>
            <a:off x="524786" y="2138901"/>
            <a:ext cx="11004605" cy="4619708"/>
          </a:xfrm>
        </p:spPr>
        <p:txBody>
          <a:bodyPr>
            <a:normAutofit fontScale="92500" lnSpcReduction="20000"/>
          </a:bodyPr>
          <a:lstStyle/>
          <a:p>
            <a:pPr algn="just"/>
            <a:r>
              <a:rPr lang="en-US" sz="1900" dirty="0">
                <a:latin typeface="Bookman Old Style" panose="02050604050505020204" pitchFamily="18" charset="0"/>
              </a:rPr>
              <a:t>Building Relationships:</a:t>
            </a:r>
          </a:p>
          <a:p>
            <a:pPr marL="0" indent="0" algn="just">
              <a:buNone/>
            </a:pPr>
            <a:r>
              <a:rPr lang="en-US" sz="1900" dirty="0">
                <a:latin typeface="Bookman Old Style" panose="02050604050505020204" pitchFamily="18" charset="0"/>
              </a:rPr>
              <a:t>Foster strong relationships with suppliers through regular communication and collaboration. Engaging in partnership-like relationships can lead to better negotiation outcomes and improved service levels.</a:t>
            </a:r>
          </a:p>
          <a:p>
            <a:pPr algn="just"/>
            <a:r>
              <a:rPr lang="en-US" sz="1900" dirty="0">
                <a:latin typeface="Bookman Old Style" panose="02050604050505020204" pitchFamily="18" charset="0"/>
              </a:rPr>
              <a:t>Utilizing Technology:</a:t>
            </a:r>
          </a:p>
          <a:p>
            <a:pPr marL="0" indent="0" algn="just">
              <a:buNone/>
            </a:pPr>
            <a:r>
              <a:rPr lang="en-US" sz="1900" dirty="0">
                <a:latin typeface="Bookman Old Style" panose="02050604050505020204" pitchFamily="18" charset="0"/>
              </a:rPr>
              <a:t>Leverage procurement technology and data analytics tools to streamline the sourcing process. Automation can enhance efficiency, reduce human error, and provide insights into supplier performance and market conditions.</a:t>
            </a:r>
          </a:p>
          <a:p>
            <a:pPr algn="just"/>
            <a:r>
              <a:rPr lang="en-US" sz="1900" dirty="0">
                <a:latin typeface="Bookman Old Style" panose="02050604050505020204" pitchFamily="18" charset="0"/>
              </a:rPr>
              <a:t>Diversity in Sourcing:</a:t>
            </a:r>
          </a:p>
          <a:p>
            <a:pPr marL="0" indent="0" algn="just">
              <a:buNone/>
            </a:pPr>
            <a:r>
              <a:rPr lang="en-US" sz="1900" dirty="0">
                <a:latin typeface="Bookman Old Style" panose="02050604050505020204" pitchFamily="18" charset="0"/>
              </a:rPr>
              <a:t>Consider sourcing from a diverse range of suppliers to mitigate risks associated with supply chain disruptions. This includes engaging with small and minority-owned businesses to enhance supply chain resilience.</a:t>
            </a:r>
          </a:p>
          <a:p>
            <a:pPr algn="just"/>
            <a:r>
              <a:rPr lang="en-US" sz="1900" dirty="0">
                <a:latin typeface="Bookman Old Style" panose="02050604050505020204" pitchFamily="18" charset="0"/>
              </a:rPr>
              <a:t>Sourcing Strategies:</a:t>
            </a:r>
          </a:p>
          <a:p>
            <a:pPr marL="0" indent="0" algn="just">
              <a:buNone/>
            </a:pPr>
            <a:r>
              <a:rPr lang="en-US" sz="1900" dirty="0">
                <a:latin typeface="Bookman Old Style" panose="02050604050505020204" pitchFamily="18" charset="0"/>
              </a:rPr>
              <a:t>Implement various sourcing strategies such as competitive bidding, direct negotiations, and long-term contracts based on the nature of the goods or services required. Tailoring the approach to the specific context can yield better results.</a:t>
            </a:r>
          </a:p>
          <a:p>
            <a:endParaRPr lang="en-GB" dirty="0"/>
          </a:p>
        </p:txBody>
      </p:sp>
    </p:spTree>
    <p:extLst>
      <p:ext uri="{BB962C8B-B14F-4D97-AF65-F5344CB8AC3E}">
        <p14:creationId xmlns:p14="http://schemas.microsoft.com/office/powerpoint/2010/main" val="2922671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58A72-F01A-473E-B03F-EECC93056055}"/>
              </a:ext>
            </a:extLst>
          </p:cNvPr>
          <p:cNvSpPr>
            <a:spLocks noGrp="1"/>
          </p:cNvSpPr>
          <p:nvPr>
            <p:ph type="title"/>
          </p:nvPr>
        </p:nvSpPr>
        <p:spPr>
          <a:xfrm>
            <a:off x="914400" y="596348"/>
            <a:ext cx="9891423" cy="1084284"/>
          </a:xfrm>
        </p:spPr>
        <p:txBody>
          <a:bodyPr/>
          <a:lstStyle/>
          <a:p>
            <a:r>
              <a:rPr lang="en-GB" dirty="0">
                <a:latin typeface="Bookman Old Style" panose="02050604050505020204" pitchFamily="18" charset="0"/>
              </a:rPr>
              <a:t>Supplier Selection Process</a:t>
            </a:r>
          </a:p>
        </p:txBody>
      </p:sp>
      <p:sp>
        <p:nvSpPr>
          <p:cNvPr id="3" name="Content Placeholder 2">
            <a:extLst>
              <a:ext uri="{FF2B5EF4-FFF2-40B4-BE49-F238E27FC236}">
                <a16:creationId xmlns:a16="http://schemas.microsoft.com/office/drawing/2014/main" id="{B8D5A341-41E8-41DC-90BF-E93381ECE728}"/>
              </a:ext>
            </a:extLst>
          </p:cNvPr>
          <p:cNvSpPr>
            <a:spLocks noGrp="1"/>
          </p:cNvSpPr>
          <p:nvPr>
            <p:ph idx="1"/>
          </p:nvPr>
        </p:nvSpPr>
        <p:spPr>
          <a:xfrm>
            <a:off x="270344" y="1789043"/>
            <a:ext cx="11433976" cy="5068957"/>
          </a:xfrm>
        </p:spPr>
        <p:txBody>
          <a:bodyPr>
            <a:normAutofit/>
          </a:bodyPr>
          <a:lstStyle/>
          <a:p>
            <a:endParaRPr lang="en-US" sz="2000" dirty="0"/>
          </a:p>
          <a:p>
            <a:pPr algn="just"/>
            <a:r>
              <a:rPr lang="en-US" sz="2200" dirty="0">
                <a:latin typeface="Bookman Old Style" panose="02050604050505020204" pitchFamily="18" charset="0"/>
              </a:rPr>
              <a:t>Initial Screening:</a:t>
            </a:r>
          </a:p>
          <a:p>
            <a:pPr marL="0" indent="0" algn="just">
              <a:buNone/>
            </a:pPr>
            <a:r>
              <a:rPr lang="en-US" sz="2200" dirty="0">
                <a:latin typeface="Bookman Old Style" panose="02050604050505020204" pitchFamily="18" charset="0"/>
              </a:rPr>
              <a:t>Conduct an initial screening of potential suppliers based on predefined criteria to shortlist candidates for further evaluation.</a:t>
            </a:r>
          </a:p>
          <a:p>
            <a:pPr algn="just"/>
            <a:r>
              <a:rPr lang="en-US" sz="2200" dirty="0">
                <a:latin typeface="Bookman Old Style" panose="02050604050505020204" pitchFamily="18" charset="0"/>
              </a:rPr>
              <a:t>Request for Proposal (RFP):</a:t>
            </a:r>
          </a:p>
          <a:p>
            <a:pPr marL="0" indent="0" algn="just">
              <a:buNone/>
            </a:pPr>
            <a:r>
              <a:rPr lang="en-US" sz="2200" dirty="0">
                <a:latin typeface="Bookman Old Style" panose="02050604050505020204" pitchFamily="18" charset="0"/>
              </a:rPr>
              <a:t>Issue RFPs to selected suppliers to gather detailed information about their offerings, pricing, and terms. This step facilitates a comparative analysis of potential suppliers.</a:t>
            </a:r>
          </a:p>
          <a:p>
            <a:pPr algn="just"/>
            <a:r>
              <a:rPr lang="en-US" sz="2200" dirty="0">
                <a:latin typeface="Bookman Old Style" panose="02050604050505020204" pitchFamily="18" charset="0"/>
              </a:rPr>
              <a:t>Site Visits and Audits:</a:t>
            </a:r>
          </a:p>
          <a:p>
            <a:pPr marL="0" indent="0" algn="just">
              <a:buNone/>
            </a:pPr>
            <a:r>
              <a:rPr lang="en-US" sz="2200" dirty="0">
                <a:latin typeface="Bookman Old Style" panose="02050604050505020204" pitchFamily="18" charset="0"/>
              </a:rPr>
              <a:t>Perform site visits and audits to assess suppliers' operations, quality control processes, and compliance with industry standards. This firsthand evaluation provides insights into suppliers' capabilities.</a:t>
            </a:r>
          </a:p>
          <a:p>
            <a:pPr marL="0" indent="0">
              <a:buNone/>
            </a:pPr>
            <a:endParaRPr lang="en-GB" sz="2000" dirty="0"/>
          </a:p>
        </p:txBody>
      </p:sp>
    </p:spTree>
    <p:extLst>
      <p:ext uri="{BB962C8B-B14F-4D97-AF65-F5344CB8AC3E}">
        <p14:creationId xmlns:p14="http://schemas.microsoft.com/office/powerpoint/2010/main" val="3035823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8C575-9629-4734-8458-E193D1D2F979}"/>
              </a:ext>
            </a:extLst>
          </p:cNvPr>
          <p:cNvSpPr>
            <a:spLocks noGrp="1"/>
          </p:cNvSpPr>
          <p:nvPr>
            <p:ph type="title"/>
          </p:nvPr>
        </p:nvSpPr>
        <p:spPr/>
        <p:txBody>
          <a:bodyPr/>
          <a:lstStyle/>
          <a:p>
            <a:r>
              <a:rPr lang="en-GB" dirty="0">
                <a:latin typeface="Bookman Old Style" panose="02050604050505020204" pitchFamily="18" charset="0"/>
              </a:rPr>
              <a:t>Cont.- Supplier Selection Process</a:t>
            </a:r>
          </a:p>
        </p:txBody>
      </p:sp>
      <p:sp>
        <p:nvSpPr>
          <p:cNvPr id="3" name="Content Placeholder 2">
            <a:extLst>
              <a:ext uri="{FF2B5EF4-FFF2-40B4-BE49-F238E27FC236}">
                <a16:creationId xmlns:a16="http://schemas.microsoft.com/office/drawing/2014/main" id="{55DD2049-B336-41D0-868E-EC394D03E5E3}"/>
              </a:ext>
            </a:extLst>
          </p:cNvPr>
          <p:cNvSpPr>
            <a:spLocks noGrp="1"/>
          </p:cNvSpPr>
          <p:nvPr>
            <p:ph idx="1"/>
          </p:nvPr>
        </p:nvSpPr>
        <p:spPr>
          <a:xfrm>
            <a:off x="270344" y="2282026"/>
            <a:ext cx="11235193" cy="4484534"/>
          </a:xfrm>
        </p:spPr>
        <p:txBody>
          <a:bodyPr>
            <a:noAutofit/>
          </a:bodyPr>
          <a:lstStyle/>
          <a:p>
            <a:pPr algn="just"/>
            <a:r>
              <a:rPr lang="en-US" sz="2200" dirty="0">
                <a:latin typeface="Bookman Old Style" panose="02050604050505020204" pitchFamily="18" charset="0"/>
              </a:rPr>
              <a:t>Negotiation:</a:t>
            </a:r>
          </a:p>
          <a:p>
            <a:pPr marL="0" indent="0" algn="just">
              <a:buNone/>
            </a:pPr>
            <a:r>
              <a:rPr lang="en-US" sz="2200" dirty="0">
                <a:latin typeface="Bookman Old Style" panose="02050604050505020204" pitchFamily="18" charset="0"/>
              </a:rPr>
              <a:t>Engage in negotiations with shortlisted suppliers to finalize terms and conditions. Effective negotiation can lead to favorable pricing, delivery schedules, and service levels.</a:t>
            </a:r>
          </a:p>
          <a:p>
            <a:pPr algn="just"/>
            <a:r>
              <a:rPr lang="en-US" sz="2200" dirty="0">
                <a:latin typeface="Bookman Old Style" panose="02050604050505020204" pitchFamily="18" charset="0"/>
              </a:rPr>
              <a:t>Contract Management:</a:t>
            </a:r>
          </a:p>
          <a:p>
            <a:pPr marL="0" indent="0" algn="just">
              <a:buNone/>
            </a:pPr>
            <a:r>
              <a:rPr lang="en-US" sz="2200" dirty="0">
                <a:latin typeface="Bookman Old Style" panose="02050604050505020204" pitchFamily="18" charset="0"/>
              </a:rPr>
              <a:t>Establish clear contracts that outline expectations, performance metrics, and dispute resolution mechanisms. Effective contract management ensures that both parties adhere to agreed-upon terms.</a:t>
            </a:r>
          </a:p>
          <a:p>
            <a:pPr algn="just"/>
            <a:r>
              <a:rPr lang="en-US" sz="2200" dirty="0">
                <a:latin typeface="Bookman Old Style" panose="02050604050505020204" pitchFamily="18" charset="0"/>
              </a:rPr>
              <a:t>Performance Monitoring:</a:t>
            </a:r>
          </a:p>
          <a:p>
            <a:pPr marL="0" indent="0" algn="just">
              <a:buNone/>
            </a:pPr>
            <a:r>
              <a:rPr lang="en-US" sz="2200" dirty="0">
                <a:latin typeface="Bookman Old Style" panose="02050604050505020204" pitchFamily="18" charset="0"/>
              </a:rPr>
              <a:t>Continuously monitor supplier performance against established metrics. Regular assessments help identify areas for improvement and ensure that suppliers meet quality and delivery standards</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3693895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3170-CDD4-4DC9-B2C1-323067849005}"/>
              </a:ext>
            </a:extLst>
          </p:cNvPr>
          <p:cNvSpPr>
            <a:spLocks noGrp="1"/>
          </p:cNvSpPr>
          <p:nvPr>
            <p:ph type="title"/>
          </p:nvPr>
        </p:nvSpPr>
        <p:spPr>
          <a:xfrm>
            <a:off x="771277" y="973668"/>
            <a:ext cx="9676737" cy="706964"/>
          </a:xfrm>
        </p:spPr>
        <p:txBody>
          <a:bodyPr/>
          <a:lstStyle/>
          <a:p>
            <a:r>
              <a:rPr lang="en-GB" sz="4000" dirty="0">
                <a:latin typeface="Bookman Old Style" panose="02050604050505020204" pitchFamily="18" charset="0"/>
              </a:rPr>
              <a:t>5. Standardization</a:t>
            </a:r>
          </a:p>
        </p:txBody>
      </p:sp>
      <p:sp>
        <p:nvSpPr>
          <p:cNvPr id="3" name="Content Placeholder 2">
            <a:extLst>
              <a:ext uri="{FF2B5EF4-FFF2-40B4-BE49-F238E27FC236}">
                <a16:creationId xmlns:a16="http://schemas.microsoft.com/office/drawing/2014/main" id="{A8AAD61F-DD4D-4D19-A986-140156259D72}"/>
              </a:ext>
            </a:extLst>
          </p:cNvPr>
          <p:cNvSpPr>
            <a:spLocks noGrp="1"/>
          </p:cNvSpPr>
          <p:nvPr>
            <p:ph idx="1"/>
          </p:nvPr>
        </p:nvSpPr>
        <p:spPr>
          <a:xfrm>
            <a:off x="429369" y="2266122"/>
            <a:ext cx="11314707" cy="4591878"/>
          </a:xfrm>
        </p:spPr>
        <p:txBody>
          <a:bodyPr>
            <a:normAutofit lnSpcReduction="10000"/>
          </a:bodyPr>
          <a:lstStyle/>
          <a:p>
            <a:pPr marL="0" indent="0" algn="just">
              <a:buNone/>
            </a:pPr>
            <a:r>
              <a:rPr lang="en-US" sz="3600" dirty="0">
                <a:latin typeface="Bookman Old Style" panose="02050604050505020204" pitchFamily="18" charset="0"/>
              </a:rPr>
              <a:t>Involves creating protocols and guidelines that all relevant parties must adhere to in order to ensure uniformity in the production and performance of goods and services.</a:t>
            </a:r>
          </a:p>
          <a:p>
            <a:pPr marL="0" indent="0" algn="just">
              <a:buNone/>
            </a:pPr>
            <a:r>
              <a:rPr lang="en-US" sz="3600" dirty="0">
                <a:latin typeface="Bookman Old Style" panose="02050604050505020204" pitchFamily="18" charset="0"/>
              </a:rPr>
              <a:t>Aims to enhance safety, and improve quality by establishing a common framework that governs how products are created and how services are delivered.</a:t>
            </a:r>
            <a:endParaRPr lang="en-GB" sz="3600" dirty="0">
              <a:latin typeface="Bookman Old Style" panose="02050604050505020204" pitchFamily="18" charset="0"/>
            </a:endParaRPr>
          </a:p>
        </p:txBody>
      </p:sp>
    </p:spTree>
    <p:extLst>
      <p:ext uri="{BB962C8B-B14F-4D97-AF65-F5344CB8AC3E}">
        <p14:creationId xmlns:p14="http://schemas.microsoft.com/office/powerpoint/2010/main" val="1611638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F06BA-2456-47CE-AD18-6F23092FE4DC}"/>
              </a:ext>
            </a:extLst>
          </p:cNvPr>
          <p:cNvSpPr>
            <a:spLocks noGrp="1"/>
          </p:cNvSpPr>
          <p:nvPr>
            <p:ph type="title"/>
          </p:nvPr>
        </p:nvSpPr>
        <p:spPr/>
        <p:txBody>
          <a:bodyPr/>
          <a:lstStyle/>
          <a:p>
            <a:r>
              <a:rPr lang="en-US" dirty="0">
                <a:latin typeface="Bookman Old Style" panose="02050604050505020204" pitchFamily="18" charset="0"/>
              </a:rPr>
              <a:t>Cont. Standardization</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B9393E93-E3FE-4F71-B164-E9163B8A9A8E}"/>
              </a:ext>
            </a:extLst>
          </p:cNvPr>
          <p:cNvSpPr>
            <a:spLocks noGrp="1"/>
          </p:cNvSpPr>
          <p:nvPr>
            <p:ph idx="1"/>
          </p:nvPr>
        </p:nvSpPr>
        <p:spPr>
          <a:xfrm>
            <a:off x="333956" y="2194560"/>
            <a:ext cx="11314706" cy="4663440"/>
          </a:xfrm>
        </p:spPr>
        <p:txBody>
          <a:bodyPr>
            <a:noAutofit/>
          </a:bodyPr>
          <a:lstStyle/>
          <a:p>
            <a:pPr marL="0" indent="0" algn="just">
              <a:buNone/>
            </a:pPr>
            <a:r>
              <a:rPr lang="en-US" sz="2200" b="1" dirty="0">
                <a:latin typeface="Bookman Old Style" panose="02050604050505020204" pitchFamily="18" charset="0"/>
              </a:rPr>
              <a:t>Key Elements of Standardization</a:t>
            </a:r>
          </a:p>
          <a:p>
            <a:pPr algn="just"/>
            <a:r>
              <a:rPr lang="en-US" sz="2200" dirty="0">
                <a:latin typeface="Bookman Old Style" panose="02050604050505020204" pitchFamily="18" charset="0"/>
              </a:rPr>
              <a:t>Specifications and Requirements: Clearly defining specifications and requirements for the products or services being procured ensures that all stakeholders operate based on the same criteria, facilitating smoother transactions and reducing misunderstandings.</a:t>
            </a:r>
          </a:p>
          <a:p>
            <a:pPr algn="just"/>
            <a:r>
              <a:rPr lang="en-US" sz="2200" dirty="0">
                <a:latin typeface="Bookman Old Style" panose="02050604050505020204" pitchFamily="18" charset="0"/>
              </a:rPr>
              <a:t>Processes and Workflows: involves creating well-defined and repeatable steps, from requisition to approval, sourcing to contract management. This minimizes errors, enhances transparency, and accelerates the procurement lifecycle.</a:t>
            </a:r>
          </a:p>
          <a:p>
            <a:pPr algn="just"/>
            <a:r>
              <a:rPr lang="en-US" sz="2200" dirty="0">
                <a:latin typeface="Bookman Old Style" panose="02050604050505020204" pitchFamily="18" charset="0"/>
              </a:rPr>
              <a:t>Documentation and Communication: Comprehensive and standardized documentation, including templates for purchase orders and contracts, along with clear communication channels and standardized reporting mechanisms, contribute to an organized and transparent procurement environment.</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3038328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DA412-3A26-4A17-914F-3B6F5CB4B9C9}"/>
              </a:ext>
            </a:extLst>
          </p:cNvPr>
          <p:cNvSpPr>
            <a:spLocks noGrp="1"/>
          </p:cNvSpPr>
          <p:nvPr>
            <p:ph type="title"/>
          </p:nvPr>
        </p:nvSpPr>
        <p:spPr>
          <a:xfrm>
            <a:off x="1152940" y="981619"/>
            <a:ext cx="8981854" cy="706964"/>
          </a:xfrm>
        </p:spPr>
        <p:txBody>
          <a:bodyPr/>
          <a:lstStyle/>
          <a:p>
            <a:r>
              <a:rPr lang="en-US" sz="5400" dirty="0">
                <a:latin typeface="Bookman Old Style" panose="02050604050505020204" pitchFamily="18" charset="0"/>
              </a:rPr>
              <a:t>6. Automation</a:t>
            </a:r>
            <a:endParaRPr lang="en-GB" sz="54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A3BDA94-9A78-411D-BAD8-61CC438BA3A5}"/>
              </a:ext>
            </a:extLst>
          </p:cNvPr>
          <p:cNvSpPr>
            <a:spLocks noGrp="1"/>
          </p:cNvSpPr>
          <p:nvPr>
            <p:ph idx="1"/>
          </p:nvPr>
        </p:nvSpPr>
        <p:spPr>
          <a:xfrm>
            <a:off x="564544" y="2603500"/>
            <a:ext cx="10789920" cy="3416300"/>
          </a:xfrm>
        </p:spPr>
        <p:txBody>
          <a:bodyPr>
            <a:normAutofit/>
          </a:bodyPr>
          <a:lstStyle/>
          <a:p>
            <a:pPr marL="0" indent="0" algn="just">
              <a:buNone/>
            </a:pPr>
            <a:r>
              <a:rPr lang="en-US" sz="4000" dirty="0">
                <a:latin typeface="Bookman Old Style" panose="02050604050505020204" pitchFamily="18" charset="0"/>
              </a:rPr>
              <a:t>Automation refers to the use of technology to streamline and optimize the various processes involved in acquiring goods and services</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2242803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4C3D-A0AB-4A91-B580-06740E583B0A}"/>
              </a:ext>
            </a:extLst>
          </p:cNvPr>
          <p:cNvSpPr>
            <a:spLocks noGrp="1"/>
          </p:cNvSpPr>
          <p:nvPr>
            <p:ph type="title"/>
          </p:nvPr>
        </p:nvSpPr>
        <p:spPr/>
        <p:txBody>
          <a:bodyPr/>
          <a:lstStyle/>
          <a:p>
            <a:r>
              <a:rPr lang="en-US" dirty="0">
                <a:latin typeface="Bookman Old Style" panose="02050604050505020204" pitchFamily="18" charset="0"/>
              </a:rPr>
              <a:t>Cont. -Automation</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2C3D352-8C5F-4DCD-BA63-3A81C05E4351}"/>
              </a:ext>
            </a:extLst>
          </p:cNvPr>
          <p:cNvSpPr>
            <a:spLocks noGrp="1"/>
          </p:cNvSpPr>
          <p:nvPr>
            <p:ph idx="1"/>
          </p:nvPr>
        </p:nvSpPr>
        <p:spPr>
          <a:xfrm>
            <a:off x="548640" y="2051437"/>
            <a:ext cx="11195437" cy="4532243"/>
          </a:xfrm>
        </p:spPr>
        <p:txBody>
          <a:bodyPr>
            <a:noAutofit/>
          </a:bodyPr>
          <a:lstStyle/>
          <a:p>
            <a:pPr marL="0" indent="0" algn="just">
              <a:buNone/>
            </a:pPr>
            <a:r>
              <a:rPr lang="en-US" sz="2000" b="1" dirty="0">
                <a:latin typeface="Bookman Old Style" panose="02050604050505020204" pitchFamily="18" charset="0"/>
              </a:rPr>
              <a:t>Key Processes to Automate</a:t>
            </a:r>
          </a:p>
          <a:p>
            <a:pPr algn="just"/>
            <a:r>
              <a:rPr lang="en-US" sz="1900" dirty="0">
                <a:latin typeface="Bookman Old Style" panose="02050604050505020204" pitchFamily="18" charset="0"/>
              </a:rPr>
              <a:t>Purchase Requisition: Automating purchase requisitions can reduce approval cycle times and eliminate redundant steps, enhancing overall efficiency.</a:t>
            </a:r>
          </a:p>
          <a:p>
            <a:pPr algn="just"/>
            <a:r>
              <a:rPr lang="en-US" sz="1900" dirty="0">
                <a:latin typeface="Bookman Old Style" panose="02050604050505020204" pitchFamily="18" charset="0"/>
              </a:rPr>
              <a:t>Purchase Order Management: Automating the purchase order cycle can improve productivity and process efficiency, addressing inadequacies often found in traditional PO practices.</a:t>
            </a:r>
          </a:p>
          <a:p>
            <a:pPr algn="just"/>
            <a:r>
              <a:rPr lang="en-US" sz="1900" dirty="0">
                <a:latin typeface="Bookman Old Style" panose="02050604050505020204" pitchFamily="18" charset="0"/>
              </a:rPr>
              <a:t>Invoice Management: Digital invoice management streamlines processing, reduces delays, and enhances compliance, leading to timely payments and improved financial control.</a:t>
            </a:r>
          </a:p>
          <a:p>
            <a:pPr algn="just"/>
            <a:r>
              <a:rPr lang="en-US" sz="1900" dirty="0">
                <a:latin typeface="Bookman Old Style" panose="02050604050505020204" pitchFamily="18" charset="0"/>
              </a:rPr>
              <a:t>Vendor Management: Automation can streamline vendor selection and management processes, allowing organizations to quickly identify and resolve issues, thereby strengthening supplier relationships.</a:t>
            </a:r>
          </a:p>
          <a:p>
            <a:pPr algn="just"/>
            <a:r>
              <a:rPr lang="en-US" sz="1900" dirty="0">
                <a:latin typeface="Bookman Old Style" panose="02050604050505020204" pitchFamily="18" charset="0"/>
              </a:rPr>
              <a:t>Contract Management: Automating contract management helps organize contracts in a centralized repository, improving accessibility and reducing the risk of compliance breaches.</a:t>
            </a:r>
            <a:endParaRPr lang="en-GB" sz="1900" dirty="0">
              <a:latin typeface="Bookman Old Style" panose="02050604050505020204" pitchFamily="18" charset="0"/>
            </a:endParaRPr>
          </a:p>
        </p:txBody>
      </p:sp>
    </p:spTree>
    <p:extLst>
      <p:ext uri="{BB962C8B-B14F-4D97-AF65-F5344CB8AC3E}">
        <p14:creationId xmlns:p14="http://schemas.microsoft.com/office/powerpoint/2010/main" val="1005290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FC5F2-D396-41DD-844F-76BA348B06C5}"/>
              </a:ext>
            </a:extLst>
          </p:cNvPr>
          <p:cNvSpPr>
            <a:spLocks noGrp="1"/>
          </p:cNvSpPr>
          <p:nvPr>
            <p:ph type="title"/>
          </p:nvPr>
        </p:nvSpPr>
        <p:spPr>
          <a:xfrm>
            <a:off x="1154954" y="723569"/>
            <a:ext cx="9706528" cy="1129085"/>
          </a:xfrm>
        </p:spPr>
        <p:txBody>
          <a:bodyPr/>
          <a:lstStyle/>
          <a:p>
            <a:r>
              <a:rPr lang="en-GB" sz="4000" dirty="0">
                <a:latin typeface="Bookman Old Style" panose="02050604050505020204" pitchFamily="18" charset="0"/>
              </a:rPr>
              <a:t>7. Effective communication </a:t>
            </a:r>
          </a:p>
        </p:txBody>
      </p:sp>
      <p:sp>
        <p:nvSpPr>
          <p:cNvPr id="3" name="Content Placeholder 2">
            <a:extLst>
              <a:ext uri="{FF2B5EF4-FFF2-40B4-BE49-F238E27FC236}">
                <a16:creationId xmlns:a16="http://schemas.microsoft.com/office/drawing/2014/main" id="{7B97A644-7BA7-4EA1-891A-D0C45F3DE98F}"/>
              </a:ext>
            </a:extLst>
          </p:cNvPr>
          <p:cNvSpPr>
            <a:spLocks noGrp="1"/>
          </p:cNvSpPr>
          <p:nvPr>
            <p:ph idx="1"/>
          </p:nvPr>
        </p:nvSpPr>
        <p:spPr>
          <a:xfrm>
            <a:off x="636104" y="2603500"/>
            <a:ext cx="11012557" cy="3733690"/>
          </a:xfrm>
        </p:spPr>
        <p:txBody>
          <a:bodyPr>
            <a:normAutofit/>
          </a:bodyPr>
          <a:lstStyle/>
          <a:p>
            <a:pPr marL="0" indent="0" algn="just">
              <a:buNone/>
            </a:pPr>
            <a:r>
              <a:rPr lang="en-US" sz="3600" dirty="0">
                <a:latin typeface="Bookman Old Style" panose="02050604050505020204" pitchFamily="18" charset="0"/>
              </a:rPr>
              <a:t>Effective communication is essential for fostering strong relationships, enhancing collaboration, and achieving organizational goals</a:t>
            </a:r>
            <a:endParaRPr lang="en-GB" sz="3600" dirty="0">
              <a:latin typeface="Bookman Old Style" panose="02050604050505020204" pitchFamily="18" charset="0"/>
            </a:endParaRPr>
          </a:p>
        </p:txBody>
      </p:sp>
    </p:spTree>
    <p:extLst>
      <p:ext uri="{BB962C8B-B14F-4D97-AF65-F5344CB8AC3E}">
        <p14:creationId xmlns:p14="http://schemas.microsoft.com/office/powerpoint/2010/main" val="2625116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06C0-3825-424A-B45E-A174368CF969}"/>
              </a:ext>
            </a:extLst>
          </p:cNvPr>
          <p:cNvSpPr>
            <a:spLocks noGrp="1"/>
          </p:cNvSpPr>
          <p:nvPr>
            <p:ph type="title"/>
          </p:nvPr>
        </p:nvSpPr>
        <p:spPr/>
        <p:txBody>
          <a:bodyPr/>
          <a:lstStyle/>
          <a:p>
            <a:r>
              <a:rPr lang="en-GB" dirty="0">
                <a:latin typeface="Bookman Old Style" panose="02050604050505020204" pitchFamily="18" charset="0"/>
              </a:rPr>
              <a:t>Effective communication </a:t>
            </a:r>
          </a:p>
        </p:txBody>
      </p:sp>
      <p:sp>
        <p:nvSpPr>
          <p:cNvPr id="3" name="Content Placeholder 2">
            <a:extLst>
              <a:ext uri="{FF2B5EF4-FFF2-40B4-BE49-F238E27FC236}">
                <a16:creationId xmlns:a16="http://schemas.microsoft.com/office/drawing/2014/main" id="{FBB48F23-C072-4043-BC1F-C41C7EAD8223}"/>
              </a:ext>
            </a:extLst>
          </p:cNvPr>
          <p:cNvSpPr>
            <a:spLocks noGrp="1"/>
          </p:cNvSpPr>
          <p:nvPr>
            <p:ph idx="1"/>
          </p:nvPr>
        </p:nvSpPr>
        <p:spPr>
          <a:xfrm>
            <a:off x="389614" y="2186609"/>
            <a:ext cx="11426024" cy="4452729"/>
          </a:xfrm>
        </p:spPr>
        <p:txBody>
          <a:bodyPr>
            <a:normAutofit fontScale="77500" lnSpcReduction="20000"/>
          </a:bodyPr>
          <a:lstStyle/>
          <a:p>
            <a:pPr marL="0" indent="0">
              <a:buNone/>
            </a:pPr>
            <a:r>
              <a:rPr lang="en-US" sz="2300" b="1" dirty="0">
                <a:latin typeface="Bookman Old Style" panose="02050604050505020204" pitchFamily="18" charset="0"/>
              </a:rPr>
              <a:t>Key Components of Effective Communication</a:t>
            </a:r>
          </a:p>
          <a:p>
            <a:pPr algn="just"/>
            <a:r>
              <a:rPr lang="en-US" sz="2200" b="1" dirty="0">
                <a:latin typeface="Bookman Old Style" panose="02050604050505020204" pitchFamily="18" charset="0"/>
              </a:rPr>
              <a:t>Clarity and Conciseness</a:t>
            </a:r>
            <a:r>
              <a:rPr lang="en-US" sz="2200" dirty="0">
                <a:latin typeface="Bookman Old Style" panose="02050604050505020204" pitchFamily="18" charset="0"/>
              </a:rPr>
              <a:t>:</a:t>
            </a:r>
          </a:p>
          <a:p>
            <a:pPr marL="0" indent="0" algn="just">
              <a:buNone/>
            </a:pPr>
            <a:r>
              <a:rPr lang="en-US" sz="2200" dirty="0">
                <a:latin typeface="Bookman Old Style" panose="02050604050505020204" pitchFamily="18" charset="0"/>
              </a:rPr>
              <a:t>Messages should be clear and straightforward to minimize misunderstandings. Using simple language and avoiding jargon helps ensure that the intended message is easily understood by the audience.</a:t>
            </a:r>
          </a:p>
          <a:p>
            <a:pPr algn="just"/>
            <a:r>
              <a:rPr lang="en-US" sz="2200" b="1" dirty="0">
                <a:latin typeface="Bookman Old Style" panose="02050604050505020204" pitchFamily="18" charset="0"/>
              </a:rPr>
              <a:t>Active Listening</a:t>
            </a:r>
          </a:p>
          <a:p>
            <a:pPr marL="0" indent="0" algn="just">
              <a:buNone/>
            </a:pPr>
            <a:r>
              <a:rPr lang="en-US" sz="2200" dirty="0">
                <a:latin typeface="Bookman Old Style" panose="02050604050505020204" pitchFamily="18" charset="0"/>
              </a:rPr>
              <a:t>Effective communication is a two-way process that requires active listening. This involves fully engaging with the speaker, understanding the message, and responding thoughtfully. Active listening builds trust and improves mutual understanding.</a:t>
            </a:r>
          </a:p>
          <a:p>
            <a:pPr algn="just"/>
            <a:r>
              <a:rPr lang="en-US" sz="2200" b="1" dirty="0">
                <a:latin typeface="Bookman Old Style" panose="02050604050505020204" pitchFamily="18" charset="0"/>
              </a:rPr>
              <a:t>Empathy</a:t>
            </a:r>
            <a:r>
              <a:rPr lang="en-US" sz="2200" dirty="0">
                <a:latin typeface="Bookman Old Style" panose="02050604050505020204" pitchFamily="18" charset="0"/>
              </a:rPr>
              <a:t>:</a:t>
            </a:r>
          </a:p>
          <a:p>
            <a:pPr marL="0" indent="0" algn="just">
              <a:buNone/>
            </a:pPr>
            <a:r>
              <a:rPr lang="en-US" sz="2200" dirty="0">
                <a:latin typeface="Bookman Old Style" panose="02050604050505020204" pitchFamily="18" charset="0"/>
              </a:rPr>
              <a:t>Understanding the emotional context of a message is crucial. Empathy allows communicators to connect with others on a deeper level, making it easier to navigate difficult conversations and foster positive interactions.</a:t>
            </a:r>
          </a:p>
          <a:p>
            <a:pPr algn="just"/>
            <a:r>
              <a:rPr lang="en-US" sz="2200" b="1" dirty="0">
                <a:latin typeface="Bookman Old Style" panose="02050604050505020204" pitchFamily="18" charset="0"/>
              </a:rPr>
              <a:t>Feedback Mechanisms:</a:t>
            </a:r>
          </a:p>
          <a:p>
            <a:pPr marL="0" indent="0" algn="just">
              <a:buNone/>
            </a:pPr>
            <a:r>
              <a:rPr lang="en-US" sz="2200" dirty="0">
                <a:latin typeface="Bookman Old Style" panose="02050604050505020204" pitchFamily="18" charset="0"/>
              </a:rPr>
              <a:t>Establishing a robust feedback loop encourages open dialogue and continuous improvement. Constructive feedback should focus on behaviors and outcomes, promoting professional growth and alignment with organizational goals</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355654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D951-A83A-4159-BBB3-837BDEDD5D72}"/>
              </a:ext>
            </a:extLst>
          </p:cNvPr>
          <p:cNvSpPr>
            <a:spLocks noGrp="1"/>
          </p:cNvSpPr>
          <p:nvPr>
            <p:ph type="title"/>
          </p:nvPr>
        </p:nvSpPr>
        <p:spPr>
          <a:xfrm>
            <a:off x="1107564" y="854764"/>
            <a:ext cx="9976872" cy="706964"/>
          </a:xfrm>
        </p:spPr>
        <p:txBody>
          <a:bodyPr/>
          <a:lstStyle/>
          <a:p>
            <a:pPr algn="ctr"/>
            <a:r>
              <a:rPr lang="en-US" sz="4000" dirty="0">
                <a:latin typeface="Bookman Old Style" panose="02050604050505020204" pitchFamily="18" charset="0"/>
              </a:rPr>
              <a:t>Minimizing risks in procurement and supply</a:t>
            </a:r>
            <a:endParaRPr lang="en-GB" sz="40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88A4956-45E7-45CE-B867-5414DE1CA145}"/>
              </a:ext>
            </a:extLst>
          </p:cNvPr>
          <p:cNvSpPr>
            <a:spLocks noGrp="1"/>
          </p:cNvSpPr>
          <p:nvPr>
            <p:ph idx="1"/>
          </p:nvPr>
        </p:nvSpPr>
        <p:spPr>
          <a:xfrm>
            <a:off x="572493" y="2349058"/>
            <a:ext cx="10416209" cy="4171011"/>
          </a:xfrm>
        </p:spPr>
        <p:txBody>
          <a:bodyPr/>
          <a:lstStyle/>
          <a:p>
            <a:pPr marL="0" indent="0" algn="ctr">
              <a:buNone/>
            </a:pPr>
            <a:r>
              <a:rPr lang="en-GB" sz="3200" dirty="0">
                <a:latin typeface="Bookman Old Style" panose="02050604050505020204" pitchFamily="18" charset="0"/>
              </a:rPr>
              <a:t>By</a:t>
            </a:r>
          </a:p>
          <a:p>
            <a:pPr marL="0" indent="0">
              <a:buNone/>
            </a:pPr>
            <a:r>
              <a:rPr lang="en-GB" sz="3200" dirty="0" err="1">
                <a:latin typeface="Bookman Old Style" panose="02050604050505020204" pitchFamily="18" charset="0"/>
              </a:rPr>
              <a:t>Ongero</a:t>
            </a:r>
            <a:r>
              <a:rPr lang="en-GB" sz="3200" dirty="0">
                <a:latin typeface="Bookman Old Style" panose="02050604050505020204" pitchFamily="18" charset="0"/>
              </a:rPr>
              <a:t> Vincent</a:t>
            </a:r>
          </a:p>
          <a:p>
            <a:pPr marL="0" indent="0">
              <a:buNone/>
            </a:pPr>
            <a:r>
              <a:rPr lang="en-GB" sz="3200" dirty="0">
                <a:latin typeface="Bookman Old Style" panose="02050604050505020204" pitchFamily="18" charset="0"/>
              </a:rPr>
              <a:t>Title: lecturer</a:t>
            </a:r>
          </a:p>
          <a:p>
            <a:pPr marL="0" indent="0">
              <a:buNone/>
            </a:pPr>
            <a:r>
              <a:rPr lang="en-GB" sz="3200" dirty="0">
                <a:latin typeface="Bookman Old Style" panose="02050604050505020204" pitchFamily="18" charset="0"/>
              </a:rPr>
              <a:t>Dept: procurement &amp; supply chain management</a:t>
            </a:r>
          </a:p>
          <a:p>
            <a:pPr marL="0" indent="0">
              <a:buNone/>
            </a:pPr>
            <a:r>
              <a:rPr lang="en-GB" sz="3200" dirty="0" err="1">
                <a:latin typeface="Bookman Old Style" panose="02050604050505020204" pitchFamily="18" charset="0"/>
              </a:rPr>
              <a:t>Email:vongero@mubs.ac.ug</a:t>
            </a:r>
            <a:endParaRPr lang="en-GB" sz="3200" dirty="0">
              <a:latin typeface="Bookman Old Style" panose="02050604050505020204" pitchFamily="18" charset="0"/>
            </a:endParaRPr>
          </a:p>
          <a:p>
            <a:pPr marL="0" indent="0">
              <a:buNone/>
            </a:pPr>
            <a:r>
              <a:rPr lang="en-US" sz="3200" dirty="0">
                <a:latin typeface="Bookman Old Style" panose="02050604050505020204" pitchFamily="18" charset="0"/>
              </a:rPr>
              <a:t>M</a:t>
            </a:r>
            <a:r>
              <a:rPr lang="en-GB" sz="3200" dirty="0" err="1">
                <a:latin typeface="Bookman Old Style" panose="02050604050505020204" pitchFamily="18" charset="0"/>
              </a:rPr>
              <a:t>obile</a:t>
            </a:r>
            <a:r>
              <a:rPr lang="en-GB" sz="3200" dirty="0">
                <a:latin typeface="Bookman Old Style" panose="02050604050505020204" pitchFamily="18" charset="0"/>
              </a:rPr>
              <a:t>: 0774223806</a:t>
            </a:r>
          </a:p>
          <a:p>
            <a:endParaRPr lang="en-GB" dirty="0">
              <a:latin typeface="Bookman Old Style" panose="02050604050505020204" pitchFamily="18" charset="0"/>
            </a:endParaRPr>
          </a:p>
        </p:txBody>
      </p:sp>
    </p:spTree>
    <p:extLst>
      <p:ext uri="{BB962C8B-B14F-4D97-AF65-F5344CB8AC3E}">
        <p14:creationId xmlns:p14="http://schemas.microsoft.com/office/powerpoint/2010/main" val="3226948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F64E-6C9D-4BC0-B07F-40B3CDD09D5F}"/>
              </a:ext>
            </a:extLst>
          </p:cNvPr>
          <p:cNvSpPr>
            <a:spLocks noGrp="1"/>
          </p:cNvSpPr>
          <p:nvPr>
            <p:ph type="title"/>
          </p:nvPr>
        </p:nvSpPr>
        <p:spPr>
          <a:xfrm>
            <a:off x="763325" y="973668"/>
            <a:ext cx="10710407" cy="706964"/>
          </a:xfrm>
        </p:spPr>
        <p:txBody>
          <a:bodyPr/>
          <a:lstStyle/>
          <a:p>
            <a:r>
              <a:rPr lang="en-GB" dirty="0">
                <a:latin typeface="Bookman Old Style" panose="02050604050505020204" pitchFamily="18" charset="0"/>
              </a:rPr>
              <a:t>8. Effective supplier relationship management</a:t>
            </a:r>
          </a:p>
        </p:txBody>
      </p:sp>
      <p:sp>
        <p:nvSpPr>
          <p:cNvPr id="3" name="Content Placeholder 2">
            <a:extLst>
              <a:ext uri="{FF2B5EF4-FFF2-40B4-BE49-F238E27FC236}">
                <a16:creationId xmlns:a16="http://schemas.microsoft.com/office/drawing/2014/main" id="{57ED3F18-9E6E-470B-897B-D0D7BBA88BE4}"/>
              </a:ext>
            </a:extLst>
          </p:cNvPr>
          <p:cNvSpPr>
            <a:spLocks noGrp="1"/>
          </p:cNvSpPr>
          <p:nvPr>
            <p:ph idx="1"/>
          </p:nvPr>
        </p:nvSpPr>
        <p:spPr>
          <a:xfrm>
            <a:off x="588398" y="2305878"/>
            <a:ext cx="11276964" cy="3713922"/>
          </a:xfrm>
        </p:spPr>
        <p:txBody>
          <a:bodyPr>
            <a:normAutofit/>
          </a:bodyPr>
          <a:lstStyle/>
          <a:p>
            <a:pPr marL="0" indent="0" algn="just">
              <a:buNone/>
            </a:pPr>
            <a:r>
              <a:rPr lang="en-US" sz="3600" dirty="0">
                <a:latin typeface="Bookman Old Style" panose="02050604050505020204" pitchFamily="18" charset="0"/>
              </a:rPr>
              <a:t>Is a strategic approach that focuses on developing and maintaining positive relationships with suppliers to enhance collaboration, improve performance, and drive mutual benefits</a:t>
            </a:r>
            <a:endParaRPr lang="en-GB" sz="3600" dirty="0">
              <a:latin typeface="Bookman Old Style" panose="02050604050505020204" pitchFamily="18" charset="0"/>
            </a:endParaRPr>
          </a:p>
        </p:txBody>
      </p:sp>
    </p:spTree>
    <p:extLst>
      <p:ext uri="{BB962C8B-B14F-4D97-AF65-F5344CB8AC3E}">
        <p14:creationId xmlns:p14="http://schemas.microsoft.com/office/powerpoint/2010/main" val="739986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E4081-032F-4460-82FA-19D276766020}"/>
              </a:ext>
            </a:extLst>
          </p:cNvPr>
          <p:cNvSpPr>
            <a:spLocks noGrp="1"/>
          </p:cNvSpPr>
          <p:nvPr>
            <p:ph type="title"/>
          </p:nvPr>
        </p:nvSpPr>
        <p:spPr>
          <a:xfrm>
            <a:off x="508883" y="973668"/>
            <a:ext cx="11513489" cy="706964"/>
          </a:xfrm>
        </p:spPr>
        <p:txBody>
          <a:bodyPr/>
          <a:lstStyle/>
          <a:p>
            <a:r>
              <a:rPr lang="en-US" dirty="0">
                <a:latin typeface="Bookman Old Style" panose="02050604050505020204" pitchFamily="18" charset="0"/>
              </a:rPr>
              <a:t>Cont.-Effective supplier relationship management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9B6C669-87C5-4FBE-ADD0-1AF5AF7841BC}"/>
              </a:ext>
            </a:extLst>
          </p:cNvPr>
          <p:cNvSpPr>
            <a:spLocks noGrp="1"/>
          </p:cNvSpPr>
          <p:nvPr>
            <p:ph idx="1"/>
          </p:nvPr>
        </p:nvSpPr>
        <p:spPr>
          <a:xfrm>
            <a:off x="278296" y="2242268"/>
            <a:ext cx="11457829" cy="4615732"/>
          </a:xfrm>
        </p:spPr>
        <p:txBody>
          <a:bodyPr>
            <a:normAutofit lnSpcReduction="10000"/>
          </a:bodyPr>
          <a:lstStyle/>
          <a:p>
            <a:pPr marL="0" indent="0" algn="just">
              <a:buNone/>
            </a:pPr>
            <a:r>
              <a:rPr lang="en-US" b="1" dirty="0">
                <a:latin typeface="Bookman Old Style" panose="02050604050505020204" pitchFamily="18" charset="0"/>
              </a:rPr>
              <a:t>Key Strategies for Effective Supplier Relationship Management</a:t>
            </a:r>
          </a:p>
          <a:p>
            <a:pPr marL="0" indent="0" algn="just">
              <a:buNone/>
            </a:pPr>
            <a:r>
              <a:rPr lang="en-US" b="1" dirty="0">
                <a:latin typeface="Bookman Old Style" panose="02050604050505020204" pitchFamily="18" charset="0"/>
              </a:rPr>
              <a:t>Establish Clear Communication:</a:t>
            </a:r>
          </a:p>
          <a:p>
            <a:pPr marL="0" indent="0" algn="just">
              <a:buNone/>
            </a:pPr>
            <a:r>
              <a:rPr lang="en-US" dirty="0">
                <a:latin typeface="Bookman Old Style" panose="02050604050505020204" pitchFamily="18" charset="0"/>
              </a:rPr>
              <a:t>Regular and transparent communication helps align expectations and operational procedures. It enables both parties to address issues promptly and fosters a collaborative environment.</a:t>
            </a:r>
          </a:p>
          <a:p>
            <a:pPr marL="0" indent="0" algn="just">
              <a:buNone/>
            </a:pPr>
            <a:r>
              <a:rPr lang="en-US" b="1" dirty="0">
                <a:latin typeface="Bookman Old Style" panose="02050604050505020204" pitchFamily="18" charset="0"/>
              </a:rPr>
              <a:t>Treat Suppliers as Partners</a:t>
            </a:r>
            <a:r>
              <a:rPr lang="en-US" dirty="0">
                <a:latin typeface="Bookman Old Style" panose="02050604050505020204" pitchFamily="18" charset="0"/>
              </a:rPr>
              <a:t>:</a:t>
            </a:r>
          </a:p>
          <a:p>
            <a:pPr marL="0" indent="0" algn="just">
              <a:buNone/>
            </a:pPr>
            <a:r>
              <a:rPr lang="en-US" dirty="0">
                <a:latin typeface="Bookman Old Style" panose="02050604050505020204" pitchFamily="18" charset="0"/>
              </a:rPr>
              <a:t>Viewing suppliers as partners rather than mere vendors can significantly enhance relationships. This partnership approach encourages mutual trust and loyalty, leading to better collaboration on projects and initiatives. Sharing information about business strategies and product launches can strengthen this partnership.</a:t>
            </a:r>
          </a:p>
          <a:p>
            <a:pPr marL="0" indent="0" algn="just">
              <a:buNone/>
            </a:pPr>
            <a:r>
              <a:rPr lang="en-US" b="1" dirty="0">
                <a:latin typeface="Bookman Old Style" panose="02050604050505020204" pitchFamily="18" charset="0"/>
              </a:rPr>
              <a:t>Timely Payments:</a:t>
            </a:r>
          </a:p>
          <a:p>
            <a:pPr marL="0" indent="0" algn="just">
              <a:buNone/>
            </a:pPr>
            <a:r>
              <a:rPr lang="en-US" dirty="0">
                <a:latin typeface="Bookman Old Style" panose="02050604050505020204" pitchFamily="18" charset="0"/>
              </a:rPr>
              <a:t>Ensuring timely payments is crucial for maintaining good supplier relationships. Prompt payments demonstrate reliability and respect for the supplier's cash flow, which can lead to preferential treatment and better service in the future. If delays occur, communicating proactively can help mitigate frustration</a:t>
            </a:r>
            <a:endParaRPr lang="en-GB" dirty="0">
              <a:latin typeface="Bookman Old Style" panose="02050604050505020204" pitchFamily="18" charset="0"/>
            </a:endParaRPr>
          </a:p>
        </p:txBody>
      </p:sp>
    </p:spTree>
    <p:extLst>
      <p:ext uri="{BB962C8B-B14F-4D97-AF65-F5344CB8AC3E}">
        <p14:creationId xmlns:p14="http://schemas.microsoft.com/office/powerpoint/2010/main" val="2667824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4BC9C-A6D4-4F17-8E55-FBE1B351E8C9}"/>
              </a:ext>
            </a:extLst>
          </p:cNvPr>
          <p:cNvSpPr>
            <a:spLocks noGrp="1"/>
          </p:cNvSpPr>
          <p:nvPr>
            <p:ph type="title"/>
          </p:nvPr>
        </p:nvSpPr>
        <p:spPr>
          <a:xfrm>
            <a:off x="405518" y="973668"/>
            <a:ext cx="11465780" cy="706964"/>
          </a:xfrm>
        </p:spPr>
        <p:txBody>
          <a:bodyPr/>
          <a:lstStyle/>
          <a:p>
            <a:r>
              <a:rPr lang="en-GB" dirty="0">
                <a:latin typeface="Bookman Old Style" panose="02050604050505020204" pitchFamily="18" charset="0"/>
              </a:rPr>
              <a:t>Cont.-Effective supplier relationship management</a:t>
            </a:r>
          </a:p>
        </p:txBody>
      </p:sp>
      <p:sp>
        <p:nvSpPr>
          <p:cNvPr id="3" name="Content Placeholder 2">
            <a:extLst>
              <a:ext uri="{FF2B5EF4-FFF2-40B4-BE49-F238E27FC236}">
                <a16:creationId xmlns:a16="http://schemas.microsoft.com/office/drawing/2014/main" id="{EEEA2B8A-15BD-4986-9B28-3B2F76F6561B}"/>
              </a:ext>
            </a:extLst>
          </p:cNvPr>
          <p:cNvSpPr>
            <a:spLocks noGrp="1"/>
          </p:cNvSpPr>
          <p:nvPr>
            <p:ph idx="1"/>
          </p:nvPr>
        </p:nvSpPr>
        <p:spPr>
          <a:xfrm>
            <a:off x="405518" y="2250220"/>
            <a:ext cx="11465780" cy="4412973"/>
          </a:xfrm>
        </p:spPr>
        <p:txBody>
          <a:bodyPr>
            <a:noAutofit/>
          </a:bodyPr>
          <a:lstStyle/>
          <a:p>
            <a:pPr algn="just"/>
            <a:r>
              <a:rPr lang="en-US" sz="1900" b="1" dirty="0">
                <a:latin typeface="Bookman Old Style" panose="02050604050505020204" pitchFamily="18" charset="0"/>
              </a:rPr>
              <a:t>Regular Performance Reviews:</a:t>
            </a:r>
          </a:p>
          <a:p>
            <a:pPr marL="0" indent="0" algn="just">
              <a:buNone/>
            </a:pPr>
            <a:r>
              <a:rPr lang="en-US" sz="1900" dirty="0">
                <a:latin typeface="Bookman Old Style" panose="02050604050505020204" pitchFamily="18" charset="0"/>
              </a:rPr>
              <a:t>Such as annual scorecards, allows organizations to assess supplier performance against established metrics. This feedback loop not only helps identify areas for improvement but also encourages suppliers to enhance their offerings.</a:t>
            </a:r>
          </a:p>
          <a:p>
            <a:pPr algn="just"/>
            <a:r>
              <a:rPr lang="en-US" sz="1900" b="1" dirty="0">
                <a:latin typeface="Bookman Old Style" panose="02050604050505020204" pitchFamily="18" charset="0"/>
              </a:rPr>
              <a:t>Implement Supplier Segmentation</a:t>
            </a:r>
            <a:r>
              <a:rPr lang="en-US" sz="1900" dirty="0">
                <a:latin typeface="Bookman Old Style" panose="02050604050505020204" pitchFamily="18" charset="0"/>
              </a:rPr>
              <a:t>:</a:t>
            </a:r>
          </a:p>
          <a:p>
            <a:pPr marL="0" indent="0" algn="just">
              <a:buNone/>
            </a:pPr>
            <a:r>
              <a:rPr lang="en-US" sz="1900" dirty="0">
                <a:latin typeface="Bookman Old Style" panose="02050604050505020204" pitchFamily="18" charset="0"/>
              </a:rPr>
              <a:t>Segmenting suppliers based on their importance, capabilities, and risk levels allows organizations to tailor their management strategies accordingly. Critical suppliers may require more intensive management and collaboration, while less critical suppliers can be managed with simpler processes.</a:t>
            </a:r>
          </a:p>
          <a:p>
            <a:pPr algn="just"/>
            <a:r>
              <a:rPr lang="en-US" sz="1900" b="1" dirty="0">
                <a:latin typeface="Bookman Old Style" panose="02050604050505020204" pitchFamily="18" charset="0"/>
              </a:rPr>
              <a:t>Foster Continuous Improvement:</a:t>
            </a:r>
          </a:p>
          <a:p>
            <a:pPr marL="0" indent="0" algn="just">
              <a:buNone/>
            </a:pPr>
            <a:r>
              <a:rPr lang="en-US" sz="1900" dirty="0">
                <a:latin typeface="Bookman Old Style" panose="02050604050505020204" pitchFamily="18" charset="0"/>
              </a:rPr>
              <a:t>Continuous improvement involves working collaboratively with suppliers to innovate and enhance processes. Organizations that encourage suppliers to share ideas and feedback can drive mutual growth and adaptability in a changing market.</a:t>
            </a:r>
            <a:endParaRPr lang="en-GB" sz="1900" dirty="0">
              <a:latin typeface="Bookman Old Style" panose="02050604050505020204" pitchFamily="18" charset="0"/>
            </a:endParaRPr>
          </a:p>
        </p:txBody>
      </p:sp>
    </p:spTree>
    <p:extLst>
      <p:ext uri="{BB962C8B-B14F-4D97-AF65-F5344CB8AC3E}">
        <p14:creationId xmlns:p14="http://schemas.microsoft.com/office/powerpoint/2010/main" val="2897524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10772-2BB6-41AA-82C5-AB9641816A7E}"/>
              </a:ext>
            </a:extLst>
          </p:cNvPr>
          <p:cNvSpPr>
            <a:spLocks noGrp="1"/>
          </p:cNvSpPr>
          <p:nvPr>
            <p:ph type="title"/>
          </p:nvPr>
        </p:nvSpPr>
        <p:spPr>
          <a:xfrm>
            <a:off x="699715" y="973668"/>
            <a:ext cx="10455965" cy="706964"/>
          </a:xfrm>
        </p:spPr>
        <p:txBody>
          <a:bodyPr/>
          <a:lstStyle/>
          <a:p>
            <a:r>
              <a:rPr lang="en-GB" dirty="0">
                <a:latin typeface="Bookman Old Style" panose="02050604050505020204" pitchFamily="18" charset="0"/>
              </a:rPr>
              <a:t>9. Contract monitoring and management.</a:t>
            </a:r>
          </a:p>
        </p:txBody>
      </p:sp>
      <p:sp>
        <p:nvSpPr>
          <p:cNvPr id="3" name="Content Placeholder 2">
            <a:extLst>
              <a:ext uri="{FF2B5EF4-FFF2-40B4-BE49-F238E27FC236}">
                <a16:creationId xmlns:a16="http://schemas.microsoft.com/office/drawing/2014/main" id="{EFD13184-2E44-46E1-B96C-B4AFEA724B7E}"/>
              </a:ext>
            </a:extLst>
          </p:cNvPr>
          <p:cNvSpPr>
            <a:spLocks noGrp="1"/>
          </p:cNvSpPr>
          <p:nvPr>
            <p:ph idx="1"/>
          </p:nvPr>
        </p:nvSpPr>
        <p:spPr>
          <a:xfrm>
            <a:off x="492981" y="2603500"/>
            <a:ext cx="11330609" cy="3416300"/>
          </a:xfrm>
        </p:spPr>
        <p:txBody>
          <a:bodyPr>
            <a:normAutofit/>
          </a:bodyPr>
          <a:lstStyle/>
          <a:p>
            <a:pPr algn="just"/>
            <a:r>
              <a:rPr lang="en-US" sz="4000" dirty="0">
                <a:latin typeface="Bookman Old Style" panose="02050604050505020204" pitchFamily="18" charset="0"/>
              </a:rPr>
              <a:t>Contract monitoring and management processes involve overseeing and ensuring compliance with the terms of a contract throughout its lifecycle</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4061767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F6AE-D5D6-4EFA-9287-6983A64F4FE3}"/>
              </a:ext>
            </a:extLst>
          </p:cNvPr>
          <p:cNvSpPr>
            <a:spLocks noGrp="1"/>
          </p:cNvSpPr>
          <p:nvPr>
            <p:ph type="title"/>
          </p:nvPr>
        </p:nvSpPr>
        <p:spPr>
          <a:xfrm>
            <a:off x="970060" y="973668"/>
            <a:ext cx="10169718" cy="706964"/>
          </a:xfrm>
        </p:spPr>
        <p:txBody>
          <a:bodyPr/>
          <a:lstStyle/>
          <a:p>
            <a:r>
              <a:rPr lang="en-US" dirty="0">
                <a:latin typeface="Bookman Old Style" panose="02050604050505020204" pitchFamily="18" charset="0"/>
              </a:rPr>
              <a:t>Contract monitoring</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8D64F14-43B8-46D5-9005-87BC2B7C3912}"/>
              </a:ext>
            </a:extLst>
          </p:cNvPr>
          <p:cNvSpPr>
            <a:spLocks noGrp="1"/>
          </p:cNvSpPr>
          <p:nvPr>
            <p:ph idx="1"/>
          </p:nvPr>
        </p:nvSpPr>
        <p:spPr>
          <a:xfrm>
            <a:off x="548640" y="2441050"/>
            <a:ext cx="11259047" cy="3578750"/>
          </a:xfrm>
        </p:spPr>
        <p:txBody>
          <a:bodyPr>
            <a:normAutofit/>
          </a:bodyPr>
          <a:lstStyle/>
          <a:p>
            <a:pPr algn="just"/>
            <a:r>
              <a:rPr lang="en-US" sz="4000" dirty="0">
                <a:latin typeface="Bookman Old Style" panose="02050604050505020204" pitchFamily="18" charset="0"/>
              </a:rPr>
              <a:t>Contract monitoring is the ongoing process of tracking the performance and status of contracts to ensure that the obligations within them are being met as intended.</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4147952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E84C2-16EB-4FF1-AFBB-6604E4A867FF}"/>
              </a:ext>
            </a:extLst>
          </p:cNvPr>
          <p:cNvSpPr>
            <a:spLocks noGrp="1"/>
          </p:cNvSpPr>
          <p:nvPr>
            <p:ph type="title"/>
          </p:nvPr>
        </p:nvSpPr>
        <p:spPr>
          <a:xfrm>
            <a:off x="1154954" y="973668"/>
            <a:ext cx="9475940" cy="706964"/>
          </a:xfrm>
        </p:spPr>
        <p:txBody>
          <a:bodyPr/>
          <a:lstStyle/>
          <a:p>
            <a:r>
              <a:rPr lang="en-US" dirty="0">
                <a:latin typeface="Bookman Old Style" panose="02050604050505020204" pitchFamily="18" charset="0"/>
              </a:rPr>
              <a:t>Cont. Contract monitoring</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30D284B7-E649-4AC3-88FE-607C30131D0F}"/>
              </a:ext>
            </a:extLst>
          </p:cNvPr>
          <p:cNvSpPr>
            <a:spLocks noGrp="1"/>
          </p:cNvSpPr>
          <p:nvPr>
            <p:ph idx="1"/>
          </p:nvPr>
        </p:nvSpPr>
        <p:spPr>
          <a:xfrm>
            <a:off x="294198" y="2146851"/>
            <a:ext cx="11274950" cy="4516341"/>
          </a:xfrm>
        </p:spPr>
        <p:txBody>
          <a:bodyPr>
            <a:noAutofit/>
          </a:bodyPr>
          <a:lstStyle/>
          <a:p>
            <a:pPr algn="just"/>
            <a:r>
              <a:rPr lang="en-US" sz="2800" dirty="0">
                <a:latin typeface="Bookman Old Style" panose="02050604050505020204" pitchFamily="18" charset="0"/>
              </a:rPr>
              <a:t>Regular Reviews: Continuously assessing the progress of individual contracts and the data associated with them.</a:t>
            </a:r>
          </a:p>
          <a:p>
            <a:pPr algn="just"/>
            <a:r>
              <a:rPr lang="en-US" sz="2800" dirty="0">
                <a:latin typeface="Bookman Old Style" panose="02050604050505020204" pitchFamily="18" charset="0"/>
              </a:rPr>
              <a:t>Compliance Checks: Ensuring that all parties adhere to the agreed-upon terms and conditions, including legal and regulatory obligations.</a:t>
            </a:r>
          </a:p>
          <a:p>
            <a:pPr algn="just"/>
            <a:r>
              <a:rPr lang="en-US" sz="2800" dirty="0">
                <a:latin typeface="Bookman Old Style" panose="02050604050505020204" pitchFamily="18" charset="0"/>
              </a:rPr>
              <a:t>Performance Tracking: Monitoring performance against established benchmarks and key performance indicators (KPIs) to evaluate whether the services or goods provided meet the expected standards.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422741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57D4E-88AC-433B-A4AE-D75244134EBB}"/>
              </a:ext>
            </a:extLst>
          </p:cNvPr>
          <p:cNvSpPr>
            <a:spLocks noGrp="1"/>
          </p:cNvSpPr>
          <p:nvPr>
            <p:ph type="title"/>
          </p:nvPr>
        </p:nvSpPr>
        <p:spPr/>
        <p:txBody>
          <a:bodyPr/>
          <a:lstStyle/>
          <a:p>
            <a:r>
              <a:rPr lang="en-US" dirty="0">
                <a:latin typeface="Bookman Old Style" panose="02050604050505020204" pitchFamily="18" charset="0"/>
              </a:rPr>
              <a:t>Best Practices for Contract Monitoring</a:t>
            </a:r>
            <a:br>
              <a:rPr lang="en-US" dirty="0"/>
            </a:br>
            <a:endParaRPr lang="en-GB" dirty="0"/>
          </a:p>
        </p:txBody>
      </p:sp>
      <p:sp>
        <p:nvSpPr>
          <p:cNvPr id="3" name="Content Placeholder 2">
            <a:extLst>
              <a:ext uri="{FF2B5EF4-FFF2-40B4-BE49-F238E27FC236}">
                <a16:creationId xmlns:a16="http://schemas.microsoft.com/office/drawing/2014/main" id="{C34E8B09-B288-477E-929C-30122EBED2F6}"/>
              </a:ext>
            </a:extLst>
          </p:cNvPr>
          <p:cNvSpPr>
            <a:spLocks noGrp="1"/>
          </p:cNvSpPr>
          <p:nvPr>
            <p:ph idx="1"/>
          </p:nvPr>
        </p:nvSpPr>
        <p:spPr>
          <a:xfrm>
            <a:off x="198783" y="2107097"/>
            <a:ext cx="11410121" cy="4691268"/>
          </a:xfrm>
        </p:spPr>
        <p:txBody>
          <a:bodyPr>
            <a:noAutofit/>
          </a:bodyPr>
          <a:lstStyle/>
          <a:p>
            <a:pPr algn="just"/>
            <a:r>
              <a:rPr lang="en-US" sz="2100" dirty="0">
                <a:latin typeface="Bookman Old Style" panose="02050604050505020204" pitchFamily="18" charset="0"/>
              </a:rPr>
              <a:t>Centralized Repository: Maintain a centralized location for all contracts and related documents to enhance accessibility and organization.</a:t>
            </a:r>
          </a:p>
          <a:p>
            <a:pPr algn="just"/>
            <a:r>
              <a:rPr lang="en-US" sz="2100" dirty="0">
                <a:latin typeface="Bookman Old Style" panose="02050604050505020204" pitchFamily="18" charset="0"/>
              </a:rPr>
              <a:t>Define KPIs: Establish clear KPIs to measure contract success and performance. Regularly track these indicators to identify areas for improvement.</a:t>
            </a:r>
          </a:p>
          <a:p>
            <a:pPr algn="just"/>
            <a:r>
              <a:rPr lang="en-US" sz="2100" dirty="0">
                <a:latin typeface="Bookman Old Style" panose="02050604050505020204" pitchFamily="18" charset="0"/>
              </a:rPr>
              <a:t>Allocate Responsibilities: Clearly define roles and responsibilities for stakeholders involved in contract monitoring to ensure accountability and thorough oversight.</a:t>
            </a:r>
          </a:p>
          <a:p>
            <a:pPr algn="just"/>
            <a:r>
              <a:rPr lang="en-US" sz="2100" dirty="0">
                <a:latin typeface="Bookman Old Style" panose="02050604050505020204" pitchFamily="18" charset="0"/>
              </a:rPr>
              <a:t>Automated Alerts: Utilize technology to set automated reminders for key dates, such as renewal deadlines and compliance reviews, to prevent lapses.</a:t>
            </a:r>
          </a:p>
          <a:p>
            <a:pPr algn="just"/>
            <a:r>
              <a:rPr lang="en-US" sz="2100" dirty="0">
                <a:latin typeface="Bookman Old Style" panose="02050604050505020204" pitchFamily="18" charset="0"/>
              </a:rPr>
              <a:t>Regular Reviews: Schedule periodic performance evaluations and compliance checks to assess adherence to contract terms and identify any issues that may arise.</a:t>
            </a:r>
          </a:p>
          <a:p>
            <a:pPr algn="just"/>
            <a:r>
              <a:rPr lang="en-US" sz="2100" dirty="0">
                <a:latin typeface="Bookman Old Style" panose="02050604050505020204" pitchFamily="18" charset="0"/>
              </a:rPr>
              <a:t>Engage Stakeholders: Involve relevant stakeholders, including legal, finance </a:t>
            </a:r>
            <a:r>
              <a:rPr lang="en-US" sz="2100" dirty="0" err="1">
                <a:latin typeface="Bookman Old Style" panose="02050604050505020204" pitchFamily="18" charset="0"/>
              </a:rPr>
              <a:t>etc</a:t>
            </a:r>
            <a:endParaRPr lang="en-GB" sz="2100" dirty="0">
              <a:latin typeface="Bookman Old Style" panose="02050604050505020204" pitchFamily="18" charset="0"/>
            </a:endParaRPr>
          </a:p>
        </p:txBody>
      </p:sp>
    </p:spTree>
    <p:extLst>
      <p:ext uri="{BB962C8B-B14F-4D97-AF65-F5344CB8AC3E}">
        <p14:creationId xmlns:p14="http://schemas.microsoft.com/office/powerpoint/2010/main" val="20883684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3E3B8-DE9E-4FCA-93E2-B2762DF984F6}"/>
              </a:ext>
            </a:extLst>
          </p:cNvPr>
          <p:cNvSpPr>
            <a:spLocks noGrp="1"/>
          </p:cNvSpPr>
          <p:nvPr>
            <p:ph type="title"/>
          </p:nvPr>
        </p:nvSpPr>
        <p:spPr>
          <a:xfrm>
            <a:off x="1154954" y="699715"/>
            <a:ext cx="8761413" cy="980917"/>
          </a:xfrm>
        </p:spPr>
        <p:txBody>
          <a:bodyPr/>
          <a:lstStyle/>
          <a:p>
            <a:r>
              <a:rPr lang="en-GB" dirty="0">
                <a:latin typeface="Bookman Old Style" panose="02050604050505020204" pitchFamily="18" charset="0"/>
              </a:rPr>
              <a:t>Conclusion</a:t>
            </a:r>
            <a:br>
              <a:rPr lang="en-GB" dirty="0"/>
            </a:br>
            <a:endParaRPr lang="en-GB" dirty="0"/>
          </a:p>
        </p:txBody>
      </p:sp>
      <p:sp>
        <p:nvSpPr>
          <p:cNvPr id="3" name="Content Placeholder 2">
            <a:extLst>
              <a:ext uri="{FF2B5EF4-FFF2-40B4-BE49-F238E27FC236}">
                <a16:creationId xmlns:a16="http://schemas.microsoft.com/office/drawing/2014/main" id="{8F73CA9A-9812-4E9A-9776-900E111C42D0}"/>
              </a:ext>
            </a:extLst>
          </p:cNvPr>
          <p:cNvSpPr>
            <a:spLocks noGrp="1"/>
          </p:cNvSpPr>
          <p:nvPr>
            <p:ph idx="1"/>
          </p:nvPr>
        </p:nvSpPr>
        <p:spPr>
          <a:xfrm>
            <a:off x="548640" y="2289976"/>
            <a:ext cx="11219290" cy="3729824"/>
          </a:xfrm>
        </p:spPr>
        <p:txBody>
          <a:bodyPr>
            <a:normAutofit/>
          </a:bodyPr>
          <a:lstStyle/>
          <a:p>
            <a:pPr marL="0" indent="0" algn="just">
              <a:buNone/>
            </a:pPr>
            <a:r>
              <a:rPr lang="en-US" sz="2800" dirty="0">
                <a:latin typeface="Bookman Old Style" panose="02050604050505020204" pitchFamily="18" charset="0"/>
              </a:rPr>
              <a:t>By implementing these strategies, organizations can effectively minimize risks associated with procurement and supply. Regular analysis, enhanced transparency, diversified supplier relationships, and the use of technology are critical components of a robust risk management framework. These practices not only protect the organization from potential disruptions but also contribute to improved efficiency and cost savings in the procurement process.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04647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1A631-331A-4110-96E3-A269ECCDC1C0}"/>
              </a:ext>
            </a:extLst>
          </p:cNvPr>
          <p:cNvSpPr>
            <a:spLocks noGrp="1"/>
          </p:cNvSpPr>
          <p:nvPr>
            <p:ph type="title"/>
          </p:nvPr>
        </p:nvSpPr>
        <p:spPr>
          <a:xfrm>
            <a:off x="1154954" y="639713"/>
            <a:ext cx="9038618" cy="1300405"/>
          </a:xfrm>
        </p:spPr>
        <p:txBody>
          <a:bodyPr/>
          <a:lstStyle/>
          <a:p>
            <a:pPr algn="ctr"/>
            <a:br>
              <a:rPr lang="en-GB" dirty="0">
                <a:latin typeface="Bookman Old Style" panose="02050604050505020204" pitchFamily="18" charset="0"/>
              </a:rPr>
            </a:br>
            <a:r>
              <a:rPr lang="en-GB" sz="4400" dirty="0">
                <a:latin typeface="Bookman Old Style" panose="02050604050505020204" pitchFamily="18" charset="0"/>
              </a:rPr>
              <a:t>End</a:t>
            </a:r>
            <a:br>
              <a:rPr lang="en-GB" dirty="0"/>
            </a:br>
            <a:endParaRPr lang="en-GB" dirty="0"/>
          </a:p>
        </p:txBody>
      </p:sp>
      <p:sp>
        <p:nvSpPr>
          <p:cNvPr id="3" name="Content Placeholder 2">
            <a:extLst>
              <a:ext uri="{FF2B5EF4-FFF2-40B4-BE49-F238E27FC236}">
                <a16:creationId xmlns:a16="http://schemas.microsoft.com/office/drawing/2014/main" id="{E61C258D-E245-4BA7-953D-32A16812081A}"/>
              </a:ext>
            </a:extLst>
          </p:cNvPr>
          <p:cNvSpPr>
            <a:spLocks noGrp="1"/>
          </p:cNvSpPr>
          <p:nvPr>
            <p:ph idx="1"/>
          </p:nvPr>
        </p:nvSpPr>
        <p:spPr>
          <a:xfrm>
            <a:off x="1154954" y="2603500"/>
            <a:ext cx="10104093" cy="3416300"/>
          </a:xfrm>
        </p:spPr>
        <p:txBody>
          <a:bodyPr>
            <a:normAutofit/>
          </a:bodyPr>
          <a:lstStyle/>
          <a:p>
            <a:pPr marL="0" indent="0" algn="ctr">
              <a:buNone/>
            </a:pPr>
            <a:endParaRPr lang="en-US" sz="4000" dirty="0">
              <a:latin typeface="Bookman Old Style" panose="02050604050505020204" pitchFamily="18" charset="0"/>
            </a:endParaRPr>
          </a:p>
          <a:p>
            <a:pPr marL="0" indent="0" algn="ctr">
              <a:buNone/>
            </a:pPr>
            <a:r>
              <a:rPr lang="en-US" sz="6000" dirty="0">
                <a:latin typeface="Bookman Old Style" panose="02050604050505020204" pitchFamily="18" charset="0"/>
              </a:rPr>
              <a:t>Thank you </a:t>
            </a:r>
            <a:endParaRPr lang="en-GB" sz="6000" dirty="0">
              <a:latin typeface="Bookman Old Style" panose="02050604050505020204" pitchFamily="18" charset="0"/>
            </a:endParaRPr>
          </a:p>
        </p:txBody>
      </p:sp>
    </p:spTree>
    <p:extLst>
      <p:ext uri="{BB962C8B-B14F-4D97-AF65-F5344CB8AC3E}">
        <p14:creationId xmlns:p14="http://schemas.microsoft.com/office/powerpoint/2010/main" val="1918372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1BE65-BA6B-4C62-8C59-3E51FA69650B}"/>
              </a:ext>
            </a:extLst>
          </p:cNvPr>
          <p:cNvSpPr>
            <a:spLocks noGrp="1"/>
          </p:cNvSpPr>
          <p:nvPr>
            <p:ph type="title"/>
          </p:nvPr>
        </p:nvSpPr>
        <p:spPr>
          <a:xfrm>
            <a:off x="675861" y="1084986"/>
            <a:ext cx="11227241" cy="706964"/>
          </a:xfrm>
        </p:spPr>
        <p:txBody>
          <a:bodyPr/>
          <a:lstStyle/>
          <a:p>
            <a:r>
              <a:rPr lang="en-US" dirty="0">
                <a:latin typeface="Bookman Old Style" panose="02050604050505020204" pitchFamily="18" charset="0"/>
              </a:rPr>
              <a:t>Minimizing risks in procurement and supply</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F50AAE34-15E3-4A48-9B23-5DC9B7471C7B}"/>
              </a:ext>
            </a:extLst>
          </p:cNvPr>
          <p:cNvSpPr>
            <a:spLocks noGrp="1"/>
          </p:cNvSpPr>
          <p:nvPr>
            <p:ph idx="1"/>
          </p:nvPr>
        </p:nvSpPr>
        <p:spPr>
          <a:xfrm>
            <a:off x="188181" y="2873844"/>
            <a:ext cx="11815638" cy="3416300"/>
          </a:xfrm>
        </p:spPr>
        <p:txBody>
          <a:bodyPr>
            <a:normAutofit/>
          </a:bodyPr>
          <a:lstStyle/>
          <a:p>
            <a:pPr marL="0" indent="0">
              <a:buNone/>
            </a:pPr>
            <a:r>
              <a:rPr lang="en-US" sz="4200" dirty="0">
                <a:latin typeface="Bookman Old Style" panose="02050604050505020204" pitchFamily="18" charset="0"/>
              </a:rPr>
              <a:t>What is Minimizing risks in procurement and supply?</a:t>
            </a:r>
            <a:endParaRPr lang="en-GB" sz="4200" dirty="0">
              <a:latin typeface="Bookman Old Style" panose="02050604050505020204" pitchFamily="18" charset="0"/>
            </a:endParaRPr>
          </a:p>
        </p:txBody>
      </p:sp>
    </p:spTree>
    <p:extLst>
      <p:ext uri="{BB962C8B-B14F-4D97-AF65-F5344CB8AC3E}">
        <p14:creationId xmlns:p14="http://schemas.microsoft.com/office/powerpoint/2010/main" val="3503748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C326D-27DE-4076-8961-F1A28DA59DAE}"/>
              </a:ext>
            </a:extLst>
          </p:cNvPr>
          <p:cNvSpPr>
            <a:spLocks noGrp="1"/>
          </p:cNvSpPr>
          <p:nvPr>
            <p:ph type="title"/>
          </p:nvPr>
        </p:nvSpPr>
        <p:spPr>
          <a:xfrm>
            <a:off x="932318" y="981619"/>
            <a:ext cx="9444135" cy="706964"/>
          </a:xfrm>
        </p:spPr>
        <p:txBody>
          <a:bodyPr/>
          <a:lstStyle/>
          <a:p>
            <a:pPr algn="ctr"/>
            <a:r>
              <a:rPr lang="en-US" dirty="0">
                <a:latin typeface="Bookman Old Style" panose="02050604050505020204" pitchFamily="18" charset="0"/>
              </a:rPr>
              <a:t>Minimizing risks in procurement and supply</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BCB8D27B-22E3-4AED-9440-5B8BE6F6F204}"/>
              </a:ext>
            </a:extLst>
          </p:cNvPr>
          <p:cNvSpPr>
            <a:spLocks noGrp="1"/>
          </p:cNvSpPr>
          <p:nvPr>
            <p:ph idx="1"/>
          </p:nvPr>
        </p:nvSpPr>
        <p:spPr>
          <a:xfrm>
            <a:off x="365760" y="2369489"/>
            <a:ext cx="11036410" cy="3650311"/>
          </a:xfrm>
        </p:spPr>
        <p:txBody>
          <a:bodyPr>
            <a:noAutofit/>
          </a:bodyPr>
          <a:lstStyle/>
          <a:p>
            <a:pPr marL="0" indent="0" algn="just">
              <a:buNone/>
            </a:pPr>
            <a:r>
              <a:rPr lang="en-US" sz="3600" dirty="0">
                <a:latin typeface="Bookman Old Style" panose="02050604050505020204" pitchFamily="18" charset="0"/>
              </a:rPr>
              <a:t>Minimizing risks in procurement and supply is ensuring that there are smooth operations of an organization's supply chain and maintaining financial stability. </a:t>
            </a:r>
          </a:p>
        </p:txBody>
      </p:sp>
    </p:spTree>
    <p:extLst>
      <p:ext uri="{BB962C8B-B14F-4D97-AF65-F5344CB8AC3E}">
        <p14:creationId xmlns:p14="http://schemas.microsoft.com/office/powerpoint/2010/main" val="1561349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406D3-059B-4CD2-BBF0-A38C2BF9A310}"/>
              </a:ext>
            </a:extLst>
          </p:cNvPr>
          <p:cNvSpPr>
            <a:spLocks noGrp="1"/>
          </p:cNvSpPr>
          <p:nvPr>
            <p:ph type="title"/>
          </p:nvPr>
        </p:nvSpPr>
        <p:spPr/>
        <p:txBody>
          <a:bodyPr/>
          <a:lstStyle/>
          <a:p>
            <a:r>
              <a:rPr lang="en-US" dirty="0">
                <a:latin typeface="Bookman Old Style" panose="02050604050505020204" pitchFamily="18" charset="0"/>
              </a:rPr>
              <a:t>Cont.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9139328-7C6C-4A5A-81B7-9D1CE54B949E}"/>
              </a:ext>
            </a:extLst>
          </p:cNvPr>
          <p:cNvSpPr>
            <a:spLocks noGrp="1"/>
          </p:cNvSpPr>
          <p:nvPr>
            <p:ph idx="1"/>
          </p:nvPr>
        </p:nvSpPr>
        <p:spPr>
          <a:xfrm>
            <a:off x="421419" y="2218415"/>
            <a:ext cx="11346511" cy="4746928"/>
          </a:xfrm>
        </p:spPr>
        <p:txBody>
          <a:bodyPr>
            <a:normAutofit/>
          </a:bodyPr>
          <a:lstStyle/>
          <a:p>
            <a:pPr marL="0" indent="0" algn="just">
              <a:buNone/>
            </a:pPr>
            <a:r>
              <a:rPr lang="en-US" sz="3600" dirty="0">
                <a:latin typeface="Bookman Old Style" panose="02050604050505020204" pitchFamily="18" charset="0"/>
              </a:rPr>
              <a:t>Minimizing risks in procurement and supply is crucial for maintaining operational efficiency and ensuring business continuity. Various strategies can be employed to identify, assess, and mitigate risks throughout the procurement process. There are several strategies to effectively manage and mitigate these risks based on the gathered information</a:t>
            </a:r>
            <a:endParaRPr lang="en-GB" sz="3600" dirty="0">
              <a:latin typeface="Bookman Old Style" panose="02050604050505020204" pitchFamily="18" charset="0"/>
            </a:endParaRPr>
          </a:p>
        </p:txBody>
      </p:sp>
    </p:spTree>
    <p:extLst>
      <p:ext uri="{BB962C8B-B14F-4D97-AF65-F5344CB8AC3E}">
        <p14:creationId xmlns:p14="http://schemas.microsoft.com/office/powerpoint/2010/main" val="939131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060E6-9868-44F1-B6F6-C88E5BABAB58}"/>
              </a:ext>
            </a:extLst>
          </p:cNvPr>
          <p:cNvSpPr>
            <a:spLocks noGrp="1"/>
          </p:cNvSpPr>
          <p:nvPr>
            <p:ph type="title"/>
          </p:nvPr>
        </p:nvSpPr>
        <p:spPr>
          <a:xfrm>
            <a:off x="1154953" y="973668"/>
            <a:ext cx="10310827" cy="706964"/>
          </a:xfrm>
        </p:spPr>
        <p:txBody>
          <a:bodyPr/>
          <a:lstStyle/>
          <a:p>
            <a:br>
              <a:rPr lang="en-US" dirty="0"/>
            </a:br>
            <a:r>
              <a:rPr lang="en-US" dirty="0">
                <a:latin typeface="Bookman Old Style" panose="02050604050505020204" pitchFamily="18" charset="0"/>
              </a:rPr>
              <a:t>1. Procurement and Sourcing Needs Analysis</a:t>
            </a:r>
            <a:br>
              <a:rPr lang="en-US" dirty="0"/>
            </a:br>
            <a:endParaRPr lang="en-GB" dirty="0"/>
          </a:p>
        </p:txBody>
      </p:sp>
      <p:sp>
        <p:nvSpPr>
          <p:cNvPr id="3" name="Content Placeholder 2">
            <a:extLst>
              <a:ext uri="{FF2B5EF4-FFF2-40B4-BE49-F238E27FC236}">
                <a16:creationId xmlns:a16="http://schemas.microsoft.com/office/drawing/2014/main" id="{0DE90C09-3D56-4CFD-AE48-7B38AC7DC5E3}"/>
              </a:ext>
            </a:extLst>
          </p:cNvPr>
          <p:cNvSpPr>
            <a:spLocks noGrp="1"/>
          </p:cNvSpPr>
          <p:nvPr>
            <p:ph idx="1"/>
          </p:nvPr>
        </p:nvSpPr>
        <p:spPr>
          <a:xfrm>
            <a:off x="341906" y="2337683"/>
            <a:ext cx="11569148" cy="4357315"/>
          </a:xfrm>
        </p:spPr>
        <p:txBody>
          <a:bodyPr>
            <a:noAutofit/>
          </a:bodyPr>
          <a:lstStyle/>
          <a:p>
            <a:pPr algn="just"/>
            <a:r>
              <a:rPr lang="en-US" sz="2400" dirty="0">
                <a:latin typeface="Bookman Old Style" panose="02050604050505020204" pitchFamily="18" charset="0"/>
              </a:rPr>
              <a:t>Defining Requirements: Clearly articulate what goods or services are needed, including specifications, quality standards, and delivery timelines. This foundational step sets the scope for the entire procurement process.</a:t>
            </a:r>
          </a:p>
          <a:p>
            <a:pPr algn="just"/>
            <a:r>
              <a:rPr lang="en-US" sz="2400" dirty="0">
                <a:latin typeface="Bookman Old Style" panose="02050604050505020204" pitchFamily="18" charset="0"/>
              </a:rPr>
              <a:t>Project Scoping and Demand Analysis: Analyze the demand for the required goods or services to understand the volume and frequency of procurement. This helps in determining the scale of procurement activities and identifying potential suppliers.</a:t>
            </a:r>
          </a:p>
          <a:p>
            <a:pPr algn="just"/>
            <a:r>
              <a:rPr lang="en-US" sz="2400" dirty="0">
                <a:latin typeface="Bookman Old Style" panose="02050604050505020204" pitchFamily="18" charset="0"/>
              </a:rPr>
              <a:t>Risk Assessment: Evaluate the risks associated with procurement, including market volatility, supplier reliability, and compliance issues. Understanding these risks is essential for developing mitigation strategies</a:t>
            </a:r>
            <a:endParaRPr lang="en-GB" sz="2400" dirty="0">
              <a:latin typeface="Bookman Old Style" panose="02050604050505020204" pitchFamily="18" charset="0"/>
            </a:endParaRPr>
          </a:p>
        </p:txBody>
      </p:sp>
    </p:spTree>
    <p:extLst>
      <p:ext uri="{BB962C8B-B14F-4D97-AF65-F5344CB8AC3E}">
        <p14:creationId xmlns:p14="http://schemas.microsoft.com/office/powerpoint/2010/main" val="871948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5825-25E6-4728-A095-04A2749DD7F2}"/>
              </a:ext>
            </a:extLst>
          </p:cNvPr>
          <p:cNvSpPr>
            <a:spLocks noGrp="1"/>
          </p:cNvSpPr>
          <p:nvPr>
            <p:ph type="title"/>
          </p:nvPr>
        </p:nvSpPr>
        <p:spPr>
          <a:xfrm>
            <a:off x="1154954" y="691763"/>
            <a:ext cx="9078375" cy="988869"/>
          </a:xfrm>
        </p:spPr>
        <p:txBody>
          <a:bodyPr/>
          <a:lstStyle/>
          <a:p>
            <a:r>
              <a:rPr lang="en-GB" dirty="0">
                <a:latin typeface="Bookman Old Style" panose="02050604050505020204" pitchFamily="18" charset="0"/>
              </a:rPr>
              <a:t>2. Market Analysis</a:t>
            </a:r>
            <a:br>
              <a:rPr lang="en-GB" dirty="0">
                <a:latin typeface="Bookman Old Style" panose="02050604050505020204" pitchFamily="18" charset="0"/>
              </a:rPr>
            </a:b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0AB3112-CBB4-4810-AA14-BD996B70B052}"/>
              </a:ext>
            </a:extLst>
          </p:cNvPr>
          <p:cNvSpPr>
            <a:spLocks noGrp="1"/>
          </p:cNvSpPr>
          <p:nvPr>
            <p:ph idx="1"/>
          </p:nvPr>
        </p:nvSpPr>
        <p:spPr>
          <a:xfrm>
            <a:off x="508883" y="2178656"/>
            <a:ext cx="11386267" cy="4679343"/>
          </a:xfrm>
        </p:spPr>
        <p:txBody>
          <a:bodyPr>
            <a:noAutofit/>
          </a:bodyPr>
          <a:lstStyle/>
          <a:p>
            <a:pPr marL="0" indent="0" algn="just">
              <a:buNone/>
            </a:pPr>
            <a:r>
              <a:rPr lang="en-US" sz="1900" dirty="0">
                <a:latin typeface="Bookman Old Style" panose="02050604050505020204" pitchFamily="18" charset="0"/>
              </a:rPr>
              <a:t>Market analysis is the systematic review of the characteristics, capacity, and capability of the supply market to understand the extent to which the market meets the needs of the buying organization. It involves the following key steps:</a:t>
            </a:r>
          </a:p>
          <a:p>
            <a:pPr algn="just"/>
            <a:r>
              <a:rPr lang="en-US" sz="1900" dirty="0">
                <a:latin typeface="Bookman Old Style" panose="02050604050505020204" pitchFamily="18" charset="0"/>
              </a:rPr>
              <a:t>Identifying Market Segments: Segment the market based on relevant characteristics such as size, expertise, financial stability, and geographic location. This helps in identifying the most suitable suppliers and tailoring procurement strategies accordingly.</a:t>
            </a:r>
          </a:p>
          <a:p>
            <a:pPr algn="just"/>
            <a:r>
              <a:rPr lang="en-US" sz="1900" dirty="0">
                <a:latin typeface="Bookman Old Style" panose="02050604050505020204" pitchFamily="18" charset="0"/>
              </a:rPr>
              <a:t>Assessing Supply and Demand: Analyze how many suppliers are available, how competitive they are, how they differentiate themselves, and what their strengths and weaknesses are. Also, analyze how many buyers are in the market, how much they demand, how they influence the prices, and what their preferences and expectations are.</a:t>
            </a:r>
          </a:p>
          <a:p>
            <a:pPr algn="just"/>
            <a:r>
              <a:rPr lang="en-US" sz="1900" dirty="0">
                <a:latin typeface="Bookman Old Style" panose="02050604050505020204" pitchFamily="18" charset="0"/>
              </a:rPr>
              <a:t>Conducting SWOT Analysis: Perform a SWOT analysis (Strengths, Weaknesses, Opportunities, Threats) to assess the internal and external factors that could influence procurement strategies. This helps in identifying potential challenges and opportunities in the supply market.</a:t>
            </a:r>
            <a:endParaRPr lang="en-GB" sz="1900" dirty="0">
              <a:latin typeface="Bookman Old Style" panose="02050604050505020204" pitchFamily="18" charset="0"/>
            </a:endParaRPr>
          </a:p>
        </p:txBody>
      </p:sp>
    </p:spTree>
    <p:extLst>
      <p:ext uri="{BB962C8B-B14F-4D97-AF65-F5344CB8AC3E}">
        <p14:creationId xmlns:p14="http://schemas.microsoft.com/office/powerpoint/2010/main" val="604851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743CE-AC32-4F10-8A70-7D3574710015}"/>
              </a:ext>
            </a:extLst>
          </p:cNvPr>
          <p:cNvSpPr>
            <a:spLocks noGrp="1"/>
          </p:cNvSpPr>
          <p:nvPr>
            <p:ph type="title"/>
          </p:nvPr>
        </p:nvSpPr>
        <p:spPr>
          <a:xfrm>
            <a:off x="1154954" y="838200"/>
            <a:ext cx="9937116" cy="842432"/>
          </a:xfrm>
        </p:spPr>
        <p:txBody>
          <a:bodyPr/>
          <a:lstStyle/>
          <a:p>
            <a:r>
              <a:rPr lang="en-GB" dirty="0">
                <a:latin typeface="Bookman Old Style" panose="02050604050505020204" pitchFamily="18" charset="0"/>
              </a:rPr>
              <a:t>3. Procurement Planning</a:t>
            </a:r>
            <a:br>
              <a:rPr lang="en-GB" dirty="0">
                <a:latin typeface="Bookman Old Style" panose="02050604050505020204" pitchFamily="18" charset="0"/>
              </a:rPr>
            </a:b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7681659F-FB0C-464B-8721-C958E835F1C1}"/>
              </a:ext>
            </a:extLst>
          </p:cNvPr>
          <p:cNvSpPr>
            <a:spLocks noGrp="1"/>
          </p:cNvSpPr>
          <p:nvPr>
            <p:ph idx="1"/>
          </p:nvPr>
        </p:nvSpPr>
        <p:spPr>
          <a:xfrm>
            <a:off x="405518" y="2603499"/>
            <a:ext cx="11068214" cy="4171011"/>
          </a:xfrm>
        </p:spPr>
        <p:txBody>
          <a:bodyPr>
            <a:noAutofit/>
          </a:bodyPr>
          <a:lstStyle/>
          <a:p>
            <a:pPr marL="0" indent="0" algn="just">
              <a:buNone/>
            </a:pPr>
            <a:r>
              <a:rPr lang="en-US" sz="2200" dirty="0">
                <a:latin typeface="Bookman Old Style" panose="02050604050505020204" pitchFamily="18" charset="0"/>
              </a:rPr>
              <a:t>Based on the insights gained from needs analysis and market analysis, procurement planning involves:</a:t>
            </a:r>
          </a:p>
          <a:p>
            <a:pPr algn="just"/>
            <a:r>
              <a:rPr lang="en-US" sz="2200" dirty="0">
                <a:latin typeface="Bookman Old Style" panose="02050604050505020204" pitchFamily="18" charset="0"/>
              </a:rPr>
              <a:t>Developing Procurement Strategies: Determine the most appropriate procurement approach, such as competitive bidding, sole-sourcing, or negotiation, based on the market conditions and organizational requirements.</a:t>
            </a:r>
          </a:p>
          <a:p>
            <a:pPr algn="just"/>
            <a:r>
              <a:rPr lang="en-US" sz="2200" dirty="0">
                <a:latin typeface="Bookman Old Style" panose="02050604050505020204" pitchFamily="18" charset="0"/>
              </a:rPr>
              <a:t>Establishing Evaluation Criteria: Define the criteria for evaluating potential suppliers, including factors such as price, quality, delivery, and past performance.</a:t>
            </a:r>
          </a:p>
          <a:p>
            <a:pPr algn="just"/>
            <a:r>
              <a:rPr lang="en-US" sz="2200" dirty="0">
                <a:latin typeface="Bookman Old Style" panose="02050604050505020204" pitchFamily="18" charset="0"/>
              </a:rPr>
              <a:t>Creating Procurement Timelines: Develop a timeline for the procurement process, including key milestones and deadlines, to ensure that requirements are met on time.</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1744158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994EB-D73E-4340-97F0-2F2C3925B668}"/>
              </a:ext>
            </a:extLst>
          </p:cNvPr>
          <p:cNvSpPr>
            <a:spLocks noGrp="1"/>
          </p:cNvSpPr>
          <p:nvPr>
            <p:ph type="title"/>
          </p:nvPr>
        </p:nvSpPr>
        <p:spPr>
          <a:xfrm>
            <a:off x="1009816" y="973668"/>
            <a:ext cx="10145864" cy="706964"/>
          </a:xfrm>
        </p:spPr>
        <p:txBody>
          <a:bodyPr/>
          <a:lstStyle/>
          <a:p>
            <a:r>
              <a:rPr lang="en-US" dirty="0">
                <a:latin typeface="Bookman Old Style" panose="02050604050505020204" pitchFamily="18" charset="0"/>
              </a:rPr>
              <a:t>4. Effective sourcing and supplier selection</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B6C0F634-84DD-49FC-8F06-8811789A60A8}"/>
              </a:ext>
            </a:extLst>
          </p:cNvPr>
          <p:cNvSpPr>
            <a:spLocks noGrp="1"/>
          </p:cNvSpPr>
          <p:nvPr>
            <p:ph idx="1"/>
          </p:nvPr>
        </p:nvSpPr>
        <p:spPr>
          <a:xfrm>
            <a:off x="540690" y="2603500"/>
            <a:ext cx="11147728" cy="3416300"/>
          </a:xfrm>
        </p:spPr>
        <p:txBody>
          <a:bodyPr>
            <a:normAutofit/>
          </a:bodyPr>
          <a:lstStyle/>
          <a:p>
            <a:pPr marL="0" indent="0" algn="just">
              <a:buNone/>
            </a:pPr>
            <a:r>
              <a:rPr lang="en-US" sz="4000" dirty="0">
                <a:latin typeface="Bookman Old Style" panose="02050604050505020204" pitchFamily="18" charset="0"/>
              </a:rPr>
              <a:t>Effective sourcing and supplier selection are crucial components of procurement that significantly impact an organization's ability to meet its operational goals.</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8085486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517</TotalTime>
  <Words>2131</Words>
  <Application>Microsoft Office PowerPoint</Application>
  <PresentationFormat>Widescreen</PresentationFormat>
  <Paragraphs>129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Bookman Old Style</vt:lpstr>
      <vt:lpstr>Century Gothic</vt:lpstr>
      <vt:lpstr>Wingdings 3</vt:lpstr>
      <vt:lpstr>Ion Boardroom</vt:lpstr>
      <vt:lpstr>      </vt:lpstr>
      <vt:lpstr>Minimizing risks in procurement and supply</vt:lpstr>
      <vt:lpstr>Minimizing risks in procurement and supply</vt:lpstr>
      <vt:lpstr>Minimizing risks in procurement and supply</vt:lpstr>
      <vt:lpstr>Cont.</vt:lpstr>
      <vt:lpstr> 1. Procurement and Sourcing Needs Analysis </vt:lpstr>
      <vt:lpstr>2. Market Analysis </vt:lpstr>
      <vt:lpstr>3. Procurement Planning </vt:lpstr>
      <vt:lpstr>4. Effective sourcing and supplier selection</vt:lpstr>
      <vt:lpstr>Cont. Effective sourcing and supplier selection</vt:lpstr>
      <vt:lpstr>Cont. Effective sourcing and supplier selection</vt:lpstr>
      <vt:lpstr>Supplier Selection Process</vt:lpstr>
      <vt:lpstr>Cont.- Supplier Selection Process</vt:lpstr>
      <vt:lpstr>5. Standardization</vt:lpstr>
      <vt:lpstr>Cont. Standardization</vt:lpstr>
      <vt:lpstr>6. Automation</vt:lpstr>
      <vt:lpstr>Cont. -Automation</vt:lpstr>
      <vt:lpstr>7. Effective communication </vt:lpstr>
      <vt:lpstr>Effective communication </vt:lpstr>
      <vt:lpstr>8. Effective supplier relationship management</vt:lpstr>
      <vt:lpstr>Cont.-Effective supplier relationship management</vt:lpstr>
      <vt:lpstr>Cont.-Effective supplier relationship management</vt:lpstr>
      <vt:lpstr>9. Contract monitoring and management.</vt:lpstr>
      <vt:lpstr>Contract monitoring</vt:lpstr>
      <vt:lpstr>Cont. Contract monitoring</vt:lpstr>
      <vt:lpstr>Best Practices for Contract Monitoring </vt:lpstr>
      <vt:lpstr>Conclusion </vt:lpstr>
      <vt:lpstr>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Minimizing risks in procurement and supply</dc:title>
  <dc:creator>hp</dc:creator>
  <cp:lastModifiedBy>hp</cp:lastModifiedBy>
  <cp:revision>36</cp:revision>
  <dcterms:created xsi:type="dcterms:W3CDTF">2024-09-08T07:58:39Z</dcterms:created>
  <dcterms:modified xsi:type="dcterms:W3CDTF">2024-09-16T06:54:59Z</dcterms:modified>
</cp:coreProperties>
</file>