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yce Bako" userId="4c3a0a383322a089" providerId="LiveId" clId="{80163E97-6A0E-4467-8503-F47D5DCF73E7}"/>
    <pc:docChg chg="modSld">
      <pc:chgData name="Joyce Bako" userId="4c3a0a383322a089" providerId="LiveId" clId="{80163E97-6A0E-4467-8503-F47D5DCF73E7}" dt="2026-02-19T14:47:53.229" v="1" actId="20577"/>
      <pc:docMkLst>
        <pc:docMk/>
      </pc:docMkLst>
      <pc:sldChg chg="modSp mod">
        <pc:chgData name="Joyce Bako" userId="4c3a0a383322a089" providerId="LiveId" clId="{80163E97-6A0E-4467-8503-F47D5DCF73E7}" dt="2026-02-19T14:47:53.229" v="1" actId="20577"/>
        <pc:sldMkLst>
          <pc:docMk/>
          <pc:sldMk cId="2288406211" sldId="256"/>
        </pc:sldMkLst>
        <pc:spChg chg="mod">
          <ac:chgData name="Joyce Bako" userId="4c3a0a383322a089" providerId="LiveId" clId="{80163E97-6A0E-4467-8503-F47D5DCF73E7}" dt="2026-02-19T14:47:53.229" v="1" actId="20577"/>
          <ac:spMkLst>
            <pc:docMk/>
            <pc:sldMk cId="2288406211" sldId="256"/>
            <ac:spMk id="2" creationId="{0382C202-53F0-8F18-93B9-0347EEB5BAA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526C5-5D88-4BB5-A4D5-337E26F77F08}" type="datetimeFigureOut">
              <a:rPr lang="en-UG" smtClean="0"/>
              <a:t>19/02/2026</a:t>
            </a:fld>
            <a:endParaRPr lang="en-U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1890D5AB-A9D9-4846-B92C-9D163A25BE4C}" type="slidenum">
              <a:rPr lang="en-UG" smtClean="0"/>
              <a:t>‹#›</a:t>
            </a:fld>
            <a:endParaRPr lang="en-UG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8309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526C5-5D88-4BB5-A4D5-337E26F77F08}" type="datetimeFigureOut">
              <a:rPr lang="en-UG" smtClean="0"/>
              <a:t>19/02/2026</a:t>
            </a:fld>
            <a:endParaRPr lang="en-U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D5AB-A9D9-4846-B92C-9D163A25BE4C}" type="slidenum">
              <a:rPr lang="en-UG" smtClean="0"/>
              <a:t>‹#›</a:t>
            </a:fld>
            <a:endParaRPr lang="en-UG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8590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526C5-5D88-4BB5-A4D5-337E26F77F08}" type="datetimeFigureOut">
              <a:rPr lang="en-UG" smtClean="0"/>
              <a:t>19/02/2026</a:t>
            </a:fld>
            <a:endParaRPr lang="en-U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D5AB-A9D9-4846-B92C-9D163A25BE4C}" type="slidenum">
              <a:rPr lang="en-UG" smtClean="0"/>
              <a:t>‹#›</a:t>
            </a:fld>
            <a:endParaRPr lang="en-UG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1616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526C5-5D88-4BB5-A4D5-337E26F77F08}" type="datetimeFigureOut">
              <a:rPr lang="en-UG" smtClean="0"/>
              <a:t>19/02/2026</a:t>
            </a:fld>
            <a:endParaRPr lang="en-U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D5AB-A9D9-4846-B92C-9D163A25BE4C}" type="slidenum">
              <a:rPr lang="en-UG" smtClean="0"/>
              <a:t>‹#›</a:t>
            </a:fld>
            <a:endParaRPr lang="en-UG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5831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526C5-5D88-4BB5-A4D5-337E26F77F08}" type="datetimeFigureOut">
              <a:rPr lang="en-UG" smtClean="0"/>
              <a:t>19/02/2026</a:t>
            </a:fld>
            <a:endParaRPr lang="en-U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D5AB-A9D9-4846-B92C-9D163A25BE4C}" type="slidenum">
              <a:rPr lang="en-UG" smtClean="0"/>
              <a:t>‹#›</a:t>
            </a:fld>
            <a:endParaRPr lang="en-UG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0518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526C5-5D88-4BB5-A4D5-337E26F77F08}" type="datetimeFigureOut">
              <a:rPr lang="en-UG" smtClean="0"/>
              <a:t>19/02/2026</a:t>
            </a:fld>
            <a:endParaRPr lang="en-U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D5AB-A9D9-4846-B92C-9D163A25BE4C}" type="slidenum">
              <a:rPr lang="en-UG" smtClean="0"/>
              <a:t>‹#›</a:t>
            </a:fld>
            <a:endParaRPr lang="en-UG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8452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526C5-5D88-4BB5-A4D5-337E26F77F08}" type="datetimeFigureOut">
              <a:rPr lang="en-UG" smtClean="0"/>
              <a:t>19/02/2026</a:t>
            </a:fld>
            <a:endParaRPr lang="en-U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D5AB-A9D9-4846-B92C-9D163A25BE4C}" type="slidenum">
              <a:rPr lang="en-UG" smtClean="0"/>
              <a:t>‹#›</a:t>
            </a:fld>
            <a:endParaRPr lang="en-UG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6895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526C5-5D88-4BB5-A4D5-337E26F77F08}" type="datetimeFigureOut">
              <a:rPr lang="en-UG" smtClean="0"/>
              <a:t>19/02/2026</a:t>
            </a:fld>
            <a:endParaRPr lang="en-U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D5AB-A9D9-4846-B92C-9D163A25BE4C}" type="slidenum">
              <a:rPr lang="en-UG" smtClean="0"/>
              <a:t>‹#›</a:t>
            </a:fld>
            <a:endParaRPr lang="en-UG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0568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526C5-5D88-4BB5-A4D5-337E26F77F08}" type="datetimeFigureOut">
              <a:rPr lang="en-UG" smtClean="0"/>
              <a:t>19/02/2026</a:t>
            </a:fld>
            <a:endParaRPr lang="en-U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D5AB-A9D9-4846-B92C-9D163A25BE4C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474601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526C5-5D88-4BB5-A4D5-337E26F77F08}" type="datetimeFigureOut">
              <a:rPr lang="en-UG" smtClean="0"/>
              <a:t>19/02/2026</a:t>
            </a:fld>
            <a:endParaRPr lang="en-U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D5AB-A9D9-4846-B92C-9D163A25BE4C}" type="slidenum">
              <a:rPr lang="en-UG" smtClean="0"/>
              <a:t>‹#›</a:t>
            </a:fld>
            <a:endParaRPr lang="en-UG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8749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5A1526C5-5D88-4BB5-A4D5-337E26F77F08}" type="datetimeFigureOut">
              <a:rPr lang="en-UG" smtClean="0"/>
              <a:t>19/02/2026</a:t>
            </a:fld>
            <a:endParaRPr lang="en-U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0D5AB-A9D9-4846-B92C-9D163A25BE4C}" type="slidenum">
              <a:rPr lang="en-UG" smtClean="0"/>
              <a:t>‹#›</a:t>
            </a:fld>
            <a:endParaRPr lang="en-UG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4847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1526C5-5D88-4BB5-A4D5-337E26F77F08}" type="datetimeFigureOut">
              <a:rPr lang="en-UG" smtClean="0"/>
              <a:t>19/02/2026</a:t>
            </a:fld>
            <a:endParaRPr lang="en-U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1890D5AB-A9D9-4846-B92C-9D163A25BE4C}" type="slidenum">
              <a:rPr lang="en-UG" smtClean="0"/>
              <a:t>‹#›</a:t>
            </a:fld>
            <a:endParaRPr lang="en-UG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0829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82C202-53F0-8F18-93B9-0347EEB5BA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2769" y="802298"/>
            <a:ext cx="10099496" cy="1221711"/>
          </a:xfrm>
        </p:spPr>
        <p:txBody>
          <a:bodyPr>
            <a:normAutofit/>
          </a:bodyPr>
          <a:lstStyle/>
          <a:p>
            <a:r>
              <a:rPr lang="en-US" sz="3600" dirty="0"/>
              <a:t>FINANCE FOR PROCUREMENT MANAGEMENT</a:t>
            </a:r>
            <a:endParaRPr lang="en-UG" sz="3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D0301C-27AD-C41C-608D-DF7A3AC6801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prepared BY</a:t>
            </a:r>
          </a:p>
          <a:p>
            <a:r>
              <a:rPr lang="en-US" dirty="0"/>
              <a:t>JOYCE BAKO</a:t>
            </a:r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2288406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70BC5-3F31-4C17-9344-3605719CA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798249"/>
          </a:xfrm>
        </p:spPr>
        <p:txBody>
          <a:bodyPr/>
          <a:lstStyle/>
          <a:p>
            <a:r>
              <a:rPr lang="en-US" dirty="0"/>
              <a:t>INTRODUCTION 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9AD25E-10F6-8F19-573D-C8F34995F2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UG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Financial Management refers to the </a:t>
            </a:r>
            <a:r>
              <a:rPr lang="en-UG" sz="2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planning, organizing, directing, and controlling of financial resources</a:t>
            </a:r>
            <a:r>
              <a:rPr lang="en-UG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an organization to achieve its objectives efficiently.</a:t>
            </a:r>
            <a:endParaRPr lang="en-UG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UG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 focuses on:</a:t>
            </a:r>
            <a:endParaRPr lang="en-UG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Acquiring funds</a:t>
            </a:r>
            <a:endParaRPr lang="en-UG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Allocating funds</a:t>
            </a:r>
            <a:endParaRPr lang="en-UG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Monitoring and controlling financial use</a:t>
            </a:r>
            <a:endParaRPr lang="en-UG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G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FM is about </a:t>
            </a:r>
            <a:r>
              <a:rPr lang="en-UG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how money is raised, used, and managed</a:t>
            </a:r>
            <a:r>
              <a:rPr lang="en-UG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within an organization.</a:t>
            </a:r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338268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A3442E-7234-BF48-4EAA-B1E47E424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Importance of financial management in procurement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7F4EDA-D522-4857-D323-4F6B1199C7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Budget Control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Cost Efficiency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Resource Allocation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Financial Accountability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Risk Management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Compliance</a:t>
            </a:r>
          </a:p>
          <a:p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3413719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171036-EDBD-C149-3B05-BC1E07C62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G" sz="32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Role of Financial Management in a Procurement Function</a:t>
            </a:r>
            <a:br>
              <a:rPr lang="en-UG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B63FAF-7288-239C-1C1A-7D4547E8B2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UG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Financial management supports procurement at every stage of the procurement cycle:</a:t>
            </a:r>
            <a:endParaRPr lang="en-UG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UG" sz="2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a) Planning Stage</a:t>
            </a:r>
            <a:endParaRPr lang="en-UG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Budget preparation and approval</a:t>
            </a:r>
            <a:endParaRPr lang="en-UG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Cost estimation of goods/services</a:t>
            </a:r>
            <a:endParaRPr lang="en-UG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UG" sz="2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b) Sourcing Stage</a:t>
            </a:r>
            <a:endParaRPr lang="en-UG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Financial evaluation of suppliers</a:t>
            </a:r>
            <a:endParaRPr lang="en-UG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Ensuring affordability before contract award</a:t>
            </a:r>
            <a:endParaRPr lang="en-UG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21639995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3B5F5-5A5F-50A2-A65E-DF7309EA2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Con’t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816FB3-D2FB-BB9F-359F-0E651EDD21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489754"/>
            <a:ext cx="9603275" cy="4417886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G" sz="2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Contract Management</a:t>
            </a:r>
            <a:endParaRPr lang="en-UG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Monitoring payments</a:t>
            </a:r>
            <a:endParaRPr lang="en-UG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Managing cash flow</a:t>
            </a:r>
            <a:endParaRPr lang="en-UG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Ensuring contract value aligns with budget</a:t>
            </a:r>
            <a:endParaRPr lang="en-UG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UG" sz="2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d) Payment and Control</a:t>
            </a:r>
            <a:endParaRPr lang="en-UG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Verifying invoices</a:t>
            </a:r>
            <a:endParaRPr lang="en-UG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Authorizing payments</a:t>
            </a:r>
            <a:endParaRPr lang="en-UG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Preventing fraud and overpayments</a:t>
            </a:r>
            <a:endParaRPr lang="en-UG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4679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B66E2-C3B5-7362-0400-389C2177A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Con’t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C4A84-53A6-3053-8BD4-CDACE89845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UG" sz="2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e) Audit and Reporting</a:t>
            </a:r>
            <a:endParaRPr lang="en-UG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Financial reporting on procurement activities</a:t>
            </a:r>
            <a:endParaRPr lang="en-UG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Supporting audits and accountability</a:t>
            </a:r>
            <a:endParaRPr lang="en-UG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15707730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5E626A-2F76-E7D4-5027-4D2034DD0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MANAGEMENT DECISIONS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1F24F1-09AE-7897-EFDF-7C7319DA32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G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Investment Decision (Capital Budgeting)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G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Financing Decision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G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Dividend / Distribution Decision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G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Working Capital Decision</a:t>
            </a:r>
          </a:p>
          <a:p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2795388878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142</TotalTime>
  <Words>190</Words>
  <Application>Microsoft Office PowerPoint</Application>
  <PresentationFormat>Widescreen</PresentationFormat>
  <Paragraphs>43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Gill Sans MT</vt:lpstr>
      <vt:lpstr>Symbol</vt:lpstr>
      <vt:lpstr>Times New Roman</vt:lpstr>
      <vt:lpstr>Gallery</vt:lpstr>
      <vt:lpstr>FINANCE FOR PROCUREMENT MANAGEMENT</vt:lpstr>
      <vt:lpstr>INTRODUCTION </vt:lpstr>
      <vt:lpstr>Importance of financial management in procurement</vt:lpstr>
      <vt:lpstr>Role of Financial Management in a Procurement Function </vt:lpstr>
      <vt:lpstr>Con’t</vt:lpstr>
      <vt:lpstr>Con’t</vt:lpstr>
      <vt:lpstr>FINANCIAL MANAGEMENT DECISIONS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Joyce Bako</dc:creator>
  <cp:lastModifiedBy>Joyce Bako</cp:lastModifiedBy>
  <cp:revision>1</cp:revision>
  <dcterms:created xsi:type="dcterms:W3CDTF">2026-02-19T13:35:27Z</dcterms:created>
  <dcterms:modified xsi:type="dcterms:W3CDTF">2026-02-19T15:57:54Z</dcterms:modified>
</cp:coreProperties>
</file>