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68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16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1852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242B3-D44F-4083-AFEF-31D7EB043DD1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9585C-004F-4F4D-97A0-E91DE3DA7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072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396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6272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168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918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244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407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497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807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563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532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2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9AE6E-EC09-40A5-8EB8-FCA9F8AA2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88091"/>
            <a:ext cx="9144000" cy="217054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491C04-7254-4CD4-AA26-486D0A2FE7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4500"/>
            <a:ext cx="9144000" cy="15052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FB9FC-DCC9-45D3-8615-438E6ECA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B820C-A9C2-4EA1-9673-154B3F2A6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0B470-D554-4046-9342-21607B0F7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97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D4332-0962-48E1-8E7C-2F370078F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A5E98E-71FD-41CD-8F6C-D97F411BB1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EAB29-C973-42B1-80B1-49A3F4DEA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3FBCE-6CC9-455F-8919-86454A9AD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EDC31-19DD-4581-875B-4C0A43A81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19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3451C8-A94D-4951-8E0A-6C814B9BF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349B7-9DB6-406D-97F2-4400A091F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5B924-2141-431A-A9ED-DE38E1F85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04CED-0459-49C9-800F-C0A037F55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ADBC7-A913-4B1B-A0E7-90CEB1FC4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97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9CBDA-A76C-4974-8FCA-3700DF030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4CC32-7F2A-4A6E-8C87-8AC8ACDE8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84317-2711-4513-B131-826E7D913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806FF-96B4-45AF-A1E7-3BD16E4E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6D7EF-8B96-4438-8A8E-76C6C5C96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84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2923E-BEDA-48CF-AEC7-3D82F367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67928-71D8-41EE-99EE-41B21F365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7BA3E-8C6D-408D-A868-9E60D937A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CC77B-971E-427D-9C45-BEC60226A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04D73-8EA4-4059-89FE-7161A920C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837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694BC-5479-4CC0-840D-3325E1156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5FE49-D7D5-4AA0-A799-0B979AFF1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1FDC2-6D59-45ED-BD7C-3C7D448F5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065C5-260C-4010-8D47-92A6D66F8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CED345-A9DF-452F-BC82-86666EFE0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2BB7D-F508-452F-B3E2-95CE4650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26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A5D43-B221-43AF-8A36-B5624F394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55E3D-7970-4D76-9682-D900B7C15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F36C7-7422-4202-A3F0-5767CD5D1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4956DD-67F8-475D-9AA2-BA36A55DB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367E3A-2D48-4FEA-A6CC-3ABD61BFD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C1CFE8-C745-4CFE-ABED-E7DE80896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00E00D-EC59-4DE5-9D8C-5FC4F4839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11917F-0F17-48A5-9F85-95055D32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68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71255-E379-4641-A5C1-D948EDCD5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0F0B07-7B7B-4813-A72B-EC35F0F3B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ADDA4-1858-4B55-B9E4-15C5690D8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FCFBF-B2D1-4500-AA37-06DCE6495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55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98477F-A0F8-4327-9E81-E3598F7EE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83A08E-F6F7-4949-A880-D4F1896D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19384-ED0E-46FC-BEBF-B4DAA5C26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36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1A12E-114D-4815-BB24-82393A898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4264B-1358-43E3-9FA2-4C8F920EE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0AA4A2-03CE-44E7-B84C-686B693515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7090B-EB79-4C38-9D35-1C650C5A2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25702-6EB1-4C7E-B1EC-35FF19B7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EBFAB-EA94-4E21-A19C-CC841878D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964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73ED-B3C0-469D-AA4B-4A3C35C6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43C104-D017-40CD-9C90-32CEB63A98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ADD43-7945-453D-9EDC-9B4C2751D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EFAEE-3BB0-4F35-8176-D04C62BC5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6390F-633B-49DC-80F2-899B805E7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1CA3DC-FA45-4D3C-9532-92781497E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606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9A2EB6-237F-4A2B-992F-0C53EECEF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54FB5-D63B-4782-B988-7D42D49E2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5122F-279E-4340-81F5-42591CCBC4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E43B-2228-4ECA-9014-5AE7222FCEBD}" type="datetimeFigureOut">
              <a:rPr lang="en-GB" smtClean="0"/>
              <a:t>17/02/2026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33DE7-CB6E-4186-96EC-7FCBA0A12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Makerere University Business School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B4962-9BF5-483D-8686-CC8CEA083D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Tom Tamale | Department of Marketing and Media Studies</a:t>
            </a:r>
            <a:endParaRPr lang="en-GB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56EA291-2AEE-4621-9BB5-43FBB5218F53}"/>
              </a:ext>
            </a:extLst>
          </p:cNvPr>
          <p:cNvGrpSpPr/>
          <p:nvPr userDrawn="1"/>
        </p:nvGrpSpPr>
        <p:grpSpPr>
          <a:xfrm>
            <a:off x="0" y="-34926"/>
            <a:ext cx="12192000" cy="6892925"/>
            <a:chOff x="0" y="0"/>
            <a:chExt cx="9159397" cy="685800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96A5D46-8BF1-4067-8D30-AB1F8BDCA3D5}"/>
                </a:ext>
              </a:extLst>
            </p:cNvPr>
            <p:cNvGrpSpPr/>
            <p:nvPr/>
          </p:nvGrpSpPr>
          <p:grpSpPr>
            <a:xfrm>
              <a:off x="0" y="0"/>
              <a:ext cx="9159397" cy="6858000"/>
              <a:chOff x="0" y="0"/>
              <a:chExt cx="9159397" cy="6858000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2BAF7A8-FEEF-4FD5-A04C-08CC39B9F237}"/>
                  </a:ext>
                </a:extLst>
              </p:cNvPr>
              <p:cNvGrpSpPr/>
              <p:nvPr/>
            </p:nvGrpSpPr>
            <p:grpSpPr>
              <a:xfrm>
                <a:off x="0" y="0"/>
                <a:ext cx="9159397" cy="6858000"/>
                <a:chOff x="0" y="0"/>
                <a:chExt cx="9159397" cy="6858000"/>
              </a:xfrm>
            </p:grpSpPr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2A03C1E8-E7CD-4820-B25C-03BA6A78175E}"/>
                    </a:ext>
                  </a:extLst>
                </p:cNvPr>
                <p:cNvSpPr/>
                <p:nvPr/>
              </p:nvSpPr>
              <p:spPr>
                <a:xfrm>
                  <a:off x="0" y="6492872"/>
                  <a:ext cx="9144000" cy="365128"/>
                </a:xfrm>
                <a:prstGeom prst="rect">
                  <a:avLst/>
                </a:prstGeom>
                <a:solidFill>
                  <a:srgbClr val="8BADA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C64C9565-FD47-46AF-90CD-9AB24F3FD3C5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9159397" cy="6858000"/>
                  <a:chOff x="0" y="0"/>
                  <a:chExt cx="9159397" cy="6858000"/>
                </a:xfrm>
              </p:grpSpPr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A1C5EF1F-BA16-4B4D-B345-6C0324007842}"/>
                      </a:ext>
                    </a:extLst>
                  </p:cNvPr>
                  <p:cNvSpPr txBox="1"/>
                  <p:nvPr/>
                </p:nvSpPr>
                <p:spPr>
                  <a:xfrm>
                    <a:off x="15397" y="6504191"/>
                    <a:ext cx="9144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200" i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Makerere University Business School , Dep’t of Marketing &amp; Media Studies– Cost &amp; Price Management</a:t>
                    </a:r>
                  </a:p>
                </p:txBody>
              </p:sp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70942055-B2D1-40F3-A90B-65A44DED6E34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0"/>
                    <a:ext cx="9144000" cy="6858000"/>
                    <a:chOff x="0" y="0"/>
                    <a:chExt cx="9144000" cy="6858000"/>
                  </a:xfrm>
                </p:grpSpPr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8A428630-6293-440D-AED2-2CF4ED6D01C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4837"/>
                      <a:ext cx="9144000" cy="6548363"/>
                      <a:chOff x="0" y="4837"/>
                      <a:chExt cx="9144000" cy="6548363"/>
                    </a:xfrm>
                  </p:grpSpPr>
                  <p:grpSp>
                    <p:nvGrpSpPr>
                      <p:cNvPr id="20" name="Group 19">
                        <a:extLst>
                          <a:ext uri="{FF2B5EF4-FFF2-40B4-BE49-F238E27FC236}">
                            <a16:creationId xmlns:a16="http://schemas.microsoft.com/office/drawing/2014/main" id="{F999FC0E-6734-4B08-9A16-D04BFB0B827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1605670"/>
                        <a:ext cx="9144000" cy="4947530"/>
                        <a:chOff x="0" y="1605670"/>
                        <a:chExt cx="9144000" cy="4947530"/>
                      </a:xfrm>
                    </p:grpSpPr>
                    <p:sp>
                      <p:nvSpPr>
                        <p:cNvPr id="22" name="Rectangle 21">
                          <a:extLst>
                            <a:ext uri="{FF2B5EF4-FFF2-40B4-BE49-F238E27FC236}">
                              <a16:creationId xmlns:a16="http://schemas.microsoft.com/office/drawing/2014/main" id="{B143D1DF-54A6-45D0-80E4-B836F250F60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0" y="1690691"/>
                          <a:ext cx="9144000" cy="4862509"/>
                        </a:xfrm>
                        <a:prstGeom prst="rect">
                          <a:avLst/>
                        </a:prstGeom>
                        <a:solidFill>
                          <a:srgbClr val="C5D1D7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cxnSp>
                      <p:nvCxnSpPr>
                        <p:cNvPr id="23" name="Straight Connector 22">
                          <a:extLst>
                            <a:ext uri="{FF2B5EF4-FFF2-40B4-BE49-F238E27FC236}">
                              <a16:creationId xmlns:a16="http://schemas.microsoft.com/office/drawing/2014/main" id="{E20E3E22-ECEF-4873-AF40-5B403F55974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0" y="1605670"/>
                          <a:ext cx="4246416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C5D1D7"/>
                          </a:solidFill>
                          <a:prstDash val="sys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4" name="Straight Connector 23">
                          <a:extLst>
                            <a:ext uri="{FF2B5EF4-FFF2-40B4-BE49-F238E27FC236}">
                              <a16:creationId xmlns:a16="http://schemas.microsoft.com/office/drawing/2014/main" id="{EB304F0A-0C3A-4EC7-A12C-599C8464FEE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890655" y="1605670"/>
                          <a:ext cx="4246416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C5D1D7"/>
                          </a:solidFill>
                          <a:prstDash val="sys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pic>
                    <p:nvPicPr>
                      <p:cNvPr id="21" name="Content Placeholder 4">
                        <a:extLst>
                          <a:ext uri="{FF2B5EF4-FFF2-40B4-BE49-F238E27FC236}">
                            <a16:creationId xmlns:a16="http://schemas.microsoft.com/office/drawing/2014/main" id="{D38F1674-E06D-4DED-B300-6BAA68325647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789" b="95714"/>
                      <a:stretch/>
                    </p:blipFill>
                    <p:spPr>
                      <a:xfrm>
                        <a:off x="0" y="4837"/>
                        <a:ext cx="9137071" cy="230890"/>
                      </a:xfrm>
                      <a:prstGeom prst="rect">
                        <a:avLst/>
                      </a:prstGeom>
                    </p:spPr>
                  </p:pic>
                </p:grpSp>
                <p:sp>
                  <p:nvSpPr>
                    <p:cNvPr id="19" name="Rectangle 18">
                      <a:extLst>
                        <a:ext uri="{FF2B5EF4-FFF2-40B4-BE49-F238E27FC236}">
                          <a16:creationId xmlns:a16="http://schemas.microsoft.com/office/drawing/2014/main" id="{4E166E89-F1E2-4059-9CCA-504B2333A3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9137071" cy="6858000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8BADAE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461D1945-C383-4707-B833-86B0630FD60C}"/>
                  </a:ext>
                </a:extLst>
              </p:cNvPr>
              <p:cNvSpPr/>
              <p:nvPr/>
            </p:nvSpPr>
            <p:spPr>
              <a:xfrm>
                <a:off x="4246418" y="1253401"/>
                <a:ext cx="644237" cy="8166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1128B87-DBF2-4301-8B3D-F51440C791EF}"/>
                </a:ext>
              </a:extLst>
            </p:cNvPr>
            <p:cNvGrpSpPr/>
            <p:nvPr/>
          </p:nvGrpSpPr>
          <p:grpSpPr>
            <a:xfrm>
              <a:off x="4330594" y="1343732"/>
              <a:ext cx="475885" cy="603279"/>
              <a:chOff x="4330594" y="1343732"/>
              <a:chExt cx="475885" cy="603279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AB7C88D-192E-47C9-A9A8-34984B0A9536}"/>
                  </a:ext>
                </a:extLst>
              </p:cNvPr>
              <p:cNvSpPr/>
              <p:nvPr/>
            </p:nvSpPr>
            <p:spPr>
              <a:xfrm>
                <a:off x="4330594" y="1343732"/>
                <a:ext cx="475885" cy="603279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C5D1D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0E89227-7415-421D-8082-EEE6ACB5F80C}"/>
                  </a:ext>
                </a:extLst>
              </p:cNvPr>
              <p:cNvSpPr/>
              <p:nvPr/>
            </p:nvSpPr>
            <p:spPr>
              <a:xfrm>
                <a:off x="4387417" y="1395769"/>
                <a:ext cx="371809" cy="47134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C5D1D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0837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A2B43-9B1A-44AA-BD5A-E3571741EA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b="1" dirty="0">
                <a:latin typeface="Bahnschrift SemiBold" panose="020B0502040204020203" pitchFamily="34" charset="0"/>
              </a:rPr>
              <a:t>Cost &amp; Price</a:t>
            </a:r>
            <a:br>
              <a:rPr lang="en-GB" b="1" dirty="0">
                <a:latin typeface="Bahnschrift SemiBold" panose="020B0502040204020203" pitchFamily="34" charset="0"/>
              </a:rPr>
            </a:br>
            <a:r>
              <a:rPr lang="en-GB" b="1" dirty="0">
                <a:latin typeface="Bahnschrift SemiBold" panose="020B0502040204020203" pitchFamily="34" charset="0"/>
              </a:rPr>
              <a:t>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99FB60-9F5D-4D72-A40B-0C4567A14F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4500"/>
            <a:ext cx="9144000" cy="188022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GB" sz="3200" b="1" dirty="0">
                <a:latin typeface="Bahnschrift SemiBold" panose="020B0502040204020203" pitchFamily="34" charset="0"/>
              </a:rPr>
              <a:t>Introduction to costing</a:t>
            </a:r>
          </a:p>
          <a:p>
            <a:pPr algn="l"/>
            <a:r>
              <a:rPr lang="en-GB" b="1" dirty="0">
                <a:latin typeface="Bahnschrift SemiBold" panose="020B0502040204020203" pitchFamily="34" charset="0"/>
              </a:rPr>
              <a:t>Tom Tamale | 0702323654</a:t>
            </a:r>
          </a:p>
          <a:p>
            <a:pPr algn="l"/>
            <a:r>
              <a:rPr lang="en-GB" b="1" dirty="0">
                <a:latin typeface="Bahnschrift SemiBold" panose="020B0502040204020203" pitchFamily="34" charset="0"/>
              </a:rPr>
              <a:t>10</a:t>
            </a:r>
            <a:r>
              <a:rPr lang="en-GB" b="1" baseline="30000" dirty="0">
                <a:latin typeface="Bahnschrift SemiBold" panose="020B0502040204020203" pitchFamily="34" charset="0"/>
              </a:rPr>
              <a:t>th</a:t>
            </a:r>
            <a:r>
              <a:rPr lang="en-GB" b="1" dirty="0">
                <a:latin typeface="Bahnschrift SemiBold" panose="020B0502040204020203" pitchFamily="34" charset="0"/>
              </a:rPr>
              <a:t> Feb 2026</a:t>
            </a:r>
          </a:p>
        </p:txBody>
      </p:sp>
    </p:spTree>
    <p:extLst>
      <p:ext uri="{BB962C8B-B14F-4D97-AF65-F5344CB8AC3E}">
        <p14:creationId xmlns:p14="http://schemas.microsoft.com/office/powerpoint/2010/main" val="2682623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 of Costing</a:t>
            </a:r>
            <a:endParaRPr lang="en-GB" b="1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0AE5BA-7697-43F0-8E09-21AF16B7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73" y="2825785"/>
            <a:ext cx="10929253" cy="226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/>
              <a:t>Job Costing: </a:t>
            </a:r>
            <a:r>
              <a:rPr lang="en-GB" sz="2400" dirty="0"/>
              <a:t>Specific jobs (e.g., repair shops)</a:t>
            </a:r>
          </a:p>
          <a:p>
            <a:r>
              <a:rPr lang="en-GB" sz="2400" b="1" dirty="0"/>
              <a:t>Batch Costing: </a:t>
            </a:r>
            <a:r>
              <a:rPr lang="en-GB" sz="2400" dirty="0"/>
              <a:t>Groups of items (e.g., bakery products)</a:t>
            </a:r>
          </a:p>
          <a:p>
            <a:r>
              <a:rPr lang="en-GB" sz="2400" b="1" dirty="0"/>
              <a:t>Contract Costing: </a:t>
            </a:r>
            <a:r>
              <a:rPr lang="en-GB" sz="2400" dirty="0"/>
              <a:t>Large-scale contracts (e.g., construction projects)</a:t>
            </a:r>
          </a:p>
          <a:p>
            <a:r>
              <a:rPr lang="en-GB" sz="2400" b="1" dirty="0"/>
              <a:t>Process Costing: </a:t>
            </a:r>
            <a:r>
              <a:rPr lang="en-GB" sz="2400" dirty="0"/>
              <a:t>Continuous production (e.g., textiles, chemicals)</a:t>
            </a:r>
          </a:p>
          <a:p>
            <a:r>
              <a:rPr lang="en-GB" sz="2400" b="1" dirty="0"/>
              <a:t>Unit Costing: </a:t>
            </a:r>
            <a:r>
              <a:rPr lang="en-GB" sz="2400" dirty="0"/>
              <a:t>Single-output (e.g., cement, flour mills).</a:t>
            </a:r>
          </a:p>
        </p:txBody>
      </p:sp>
    </p:spTree>
    <p:extLst>
      <p:ext uri="{BB962C8B-B14F-4D97-AF65-F5344CB8AC3E}">
        <p14:creationId xmlns:p14="http://schemas.microsoft.com/office/powerpoint/2010/main" val="3468810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FD258-A8E5-481E-A9E3-F4B08CEA3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99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END, Thank You!</a:t>
            </a:r>
          </a:p>
        </p:txBody>
      </p:sp>
    </p:spTree>
    <p:extLst>
      <p:ext uri="{BB962C8B-B14F-4D97-AF65-F5344CB8AC3E}">
        <p14:creationId xmlns:p14="http://schemas.microsoft.com/office/powerpoint/2010/main" val="3130276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E36A6-4930-47B4-8C5C-57B81CF56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6940"/>
            <a:ext cx="10515600" cy="2484119"/>
          </a:xfrm>
        </p:spPr>
        <p:txBody>
          <a:bodyPr>
            <a:normAutofit/>
          </a:bodyPr>
          <a:lstStyle/>
          <a:p>
            <a:r>
              <a:rPr lang="en-GB" dirty="0"/>
              <a:t>To understand the concept and nature of costing</a:t>
            </a:r>
          </a:p>
          <a:p>
            <a:r>
              <a:rPr lang="en-GB" dirty="0"/>
              <a:t>To learn the different types of costs</a:t>
            </a:r>
          </a:p>
          <a:p>
            <a:r>
              <a:rPr lang="en-GB" dirty="0"/>
              <a:t>To understand the various costing methods </a:t>
            </a:r>
          </a:p>
        </p:txBody>
      </p:sp>
    </p:spTree>
    <p:extLst>
      <p:ext uri="{BB962C8B-B14F-4D97-AF65-F5344CB8AC3E}">
        <p14:creationId xmlns:p14="http://schemas.microsoft.com/office/powerpoint/2010/main" val="88169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Concept of Costing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C2FC1314-3FC6-4C54-A34D-0D7CE09335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2453074"/>
            <a:ext cx="871584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Cost refers to the amount of resources given up in exchange for goods or services.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Costing is the process of determining costs associated with production or services.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Helps businesses understand expenses and profitability.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86BD76-A3A9-4EB3-A103-8139C5F0B2F8}"/>
              </a:ext>
            </a:extLst>
          </p:cNvPr>
          <p:cNvSpPr txBox="1"/>
          <p:nvPr/>
        </p:nvSpPr>
        <p:spPr>
          <a:xfrm>
            <a:off x="838199" y="3580949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Importance of Costing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70D310-282A-4EE5-8877-5E24F50527B9}"/>
              </a:ext>
            </a:extLst>
          </p:cNvPr>
          <p:cNvSpPr txBox="1"/>
          <p:nvPr/>
        </p:nvSpPr>
        <p:spPr>
          <a:xfrm>
            <a:off x="838200" y="1879197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Definition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0F4E6E30-14C6-499E-8448-C002E870D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199" y="4138790"/>
            <a:ext cx="8923867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1800" dirty="0">
                <a:latin typeface="Arial" panose="020B0604020202020204" pitchFamily="34" charset="0"/>
              </a:rPr>
              <a:t>Aids in management decision-making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1800" dirty="0">
                <a:latin typeface="Arial" panose="020B0604020202020204" pitchFamily="34" charset="0"/>
              </a:rPr>
              <a:t>Helps in price fixation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1800" dirty="0">
                <a:latin typeface="Arial" panose="020B0604020202020204" pitchFamily="34" charset="0"/>
              </a:rPr>
              <a:t>Assists in making estimates and tenders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1800" dirty="0">
                <a:latin typeface="Arial" panose="020B0604020202020204" pitchFamily="34" charset="0"/>
              </a:rPr>
              <a:t>Helps eliminate wastage and improve efficiency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1800" dirty="0">
                <a:latin typeface="Arial" panose="020B0604020202020204" pitchFamily="34" charset="0"/>
              </a:rPr>
              <a:t>Facilitates inventory control and financial planning.</a:t>
            </a:r>
            <a:endParaRPr lang="en-US" alt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858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Classification of Costs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0AE5BA-7697-43F0-8E09-21AF16B7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546" y="2335468"/>
            <a:ext cx="10929253" cy="226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b="1" dirty="0"/>
              <a:t>Costs can be classified based on different criteria:</a:t>
            </a:r>
          </a:p>
          <a:p>
            <a:r>
              <a:rPr lang="en-GB" sz="2400" b="1" dirty="0"/>
              <a:t>By Time</a:t>
            </a:r>
            <a:r>
              <a:rPr lang="en-GB" sz="2400" dirty="0"/>
              <a:t> (Historical, Pre-determined).</a:t>
            </a:r>
          </a:p>
          <a:p>
            <a:r>
              <a:rPr lang="en-GB" sz="2400" b="1" dirty="0"/>
              <a:t>By Nature</a:t>
            </a:r>
            <a:r>
              <a:rPr lang="en-GB" sz="2400" dirty="0"/>
              <a:t> (Material, Labour, Overheads).</a:t>
            </a:r>
          </a:p>
          <a:p>
            <a:r>
              <a:rPr lang="en-GB" sz="2400" b="1" dirty="0"/>
              <a:t>By Traceability</a:t>
            </a:r>
            <a:r>
              <a:rPr lang="en-GB" sz="2400" dirty="0"/>
              <a:t> (Direct, Indirect).</a:t>
            </a:r>
          </a:p>
          <a:p>
            <a:r>
              <a:rPr lang="en-GB" sz="2400" b="1" dirty="0"/>
              <a:t>By Function</a:t>
            </a:r>
            <a:r>
              <a:rPr lang="en-GB" sz="2400" dirty="0"/>
              <a:t> (Production, Administrative, Selling).</a:t>
            </a:r>
          </a:p>
        </p:txBody>
      </p:sp>
    </p:spTree>
    <p:extLst>
      <p:ext uri="{BB962C8B-B14F-4D97-AF65-F5344CB8AC3E}">
        <p14:creationId xmlns:p14="http://schemas.microsoft.com/office/powerpoint/2010/main" val="408888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Classification of Costs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0AE5BA-7697-43F0-8E09-21AF16B7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546" y="2380608"/>
            <a:ext cx="10929253" cy="2177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Cost Classification by Time</a:t>
            </a:r>
            <a:br>
              <a:rPr lang="en-GB" dirty="0"/>
            </a:br>
            <a:r>
              <a:rPr lang="en-GB" b="1" dirty="0"/>
              <a:t>Historical Costs:</a:t>
            </a:r>
            <a:r>
              <a:rPr lang="en-GB" dirty="0"/>
              <a:t> Recorded after being incurred.</a:t>
            </a:r>
          </a:p>
          <a:p>
            <a:r>
              <a:rPr lang="en-GB" b="1" dirty="0"/>
              <a:t>Pre-determined Costs:</a:t>
            </a:r>
            <a:r>
              <a:rPr lang="en-GB" dirty="0"/>
              <a:t> Estimated before production.</a:t>
            </a:r>
          </a:p>
          <a:p>
            <a:pPr lvl="1"/>
            <a:r>
              <a:rPr lang="en-GB" b="1" dirty="0"/>
              <a:t>Estimated costs</a:t>
            </a:r>
            <a:r>
              <a:rPr lang="en-GB" dirty="0"/>
              <a:t>: Less accurate.</a:t>
            </a:r>
          </a:p>
          <a:p>
            <a:pPr lvl="1"/>
            <a:r>
              <a:rPr lang="en-GB" b="1" dirty="0"/>
              <a:t>Standard costs</a:t>
            </a:r>
            <a:r>
              <a:rPr lang="en-GB" dirty="0"/>
              <a:t>: Carefully calculated with benchmarks.</a:t>
            </a:r>
          </a:p>
        </p:txBody>
      </p:sp>
    </p:spTree>
    <p:extLst>
      <p:ext uri="{BB962C8B-B14F-4D97-AF65-F5344CB8AC3E}">
        <p14:creationId xmlns:p14="http://schemas.microsoft.com/office/powerpoint/2010/main" val="2294119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Classification of Costs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0AE5BA-7697-43F0-8E09-21AF16B7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73" y="2143547"/>
            <a:ext cx="10929253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Cost Classification by Nature</a:t>
            </a:r>
          </a:p>
          <a:p>
            <a:r>
              <a:rPr lang="en-GB" sz="2000" b="1" dirty="0"/>
              <a:t>Material Costs:</a:t>
            </a:r>
            <a:endParaRPr lang="en-GB" sz="2000" dirty="0"/>
          </a:p>
          <a:p>
            <a:pPr lvl="1"/>
            <a:r>
              <a:rPr lang="en-GB" sz="2000" dirty="0"/>
              <a:t>Direct: Raw materials (e.g., wood for furniture).</a:t>
            </a:r>
          </a:p>
          <a:p>
            <a:pPr lvl="1"/>
            <a:r>
              <a:rPr lang="en-GB" sz="2000" dirty="0"/>
              <a:t>Indirect: Office supplies, lubricants.</a:t>
            </a:r>
          </a:p>
          <a:p>
            <a:r>
              <a:rPr lang="en-GB" sz="2000" b="1" dirty="0"/>
              <a:t>Labour Costs:</a:t>
            </a:r>
            <a:endParaRPr lang="en-GB" sz="2000" dirty="0"/>
          </a:p>
          <a:p>
            <a:pPr lvl="1"/>
            <a:r>
              <a:rPr lang="en-GB" sz="2000" dirty="0"/>
              <a:t>Direct: Workers’ wages.</a:t>
            </a:r>
          </a:p>
          <a:p>
            <a:pPr lvl="1"/>
            <a:r>
              <a:rPr lang="en-GB" sz="2000" dirty="0"/>
              <a:t>Indirect: Supervisors’ salaries.</a:t>
            </a:r>
          </a:p>
          <a:p>
            <a:r>
              <a:rPr lang="en-GB" sz="2000" b="1" dirty="0"/>
              <a:t>Expense Costs:</a:t>
            </a:r>
            <a:endParaRPr lang="en-GB" sz="2000" dirty="0"/>
          </a:p>
          <a:p>
            <a:pPr lvl="1"/>
            <a:r>
              <a:rPr lang="en-GB" sz="2000" dirty="0"/>
              <a:t>Direct: Special tools.</a:t>
            </a:r>
          </a:p>
          <a:p>
            <a:pPr lvl="1"/>
            <a:r>
              <a:rPr lang="en-GB" sz="2000" dirty="0"/>
              <a:t>Indirect: Rent, insurance, power bills.</a:t>
            </a:r>
          </a:p>
        </p:txBody>
      </p:sp>
    </p:spTree>
    <p:extLst>
      <p:ext uri="{BB962C8B-B14F-4D97-AF65-F5344CB8AC3E}">
        <p14:creationId xmlns:p14="http://schemas.microsoft.com/office/powerpoint/2010/main" val="2222562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Classification of Costs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0AE5BA-7697-43F0-8E09-21AF16B7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73" y="2825785"/>
            <a:ext cx="10929253" cy="226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Cost Classification by Traceability &amp; Association</a:t>
            </a:r>
          </a:p>
          <a:p>
            <a:r>
              <a:rPr lang="en-GB" sz="2400" b="1" dirty="0"/>
              <a:t>Direct Costs:</a:t>
            </a:r>
            <a:r>
              <a:rPr lang="en-GB" sz="2400" dirty="0"/>
              <a:t> Easily traced to a product (e.g., raw materials).</a:t>
            </a:r>
          </a:p>
          <a:p>
            <a:r>
              <a:rPr lang="en-GB" sz="2400" b="1" dirty="0"/>
              <a:t>Indirect Costs:</a:t>
            </a:r>
            <a:r>
              <a:rPr lang="en-GB" sz="2400" dirty="0"/>
              <a:t> Shared costs (e.g., factory rent).</a:t>
            </a:r>
          </a:p>
          <a:p>
            <a:r>
              <a:rPr lang="en-GB" sz="2400" b="1" dirty="0"/>
              <a:t>Product Costs:</a:t>
            </a:r>
            <a:r>
              <a:rPr lang="en-GB" sz="2400" dirty="0"/>
              <a:t> Included in production (e.g., direct </a:t>
            </a:r>
            <a:r>
              <a:rPr lang="en-GB" sz="2400" dirty="0" err="1"/>
              <a:t>labor</a:t>
            </a:r>
            <a:r>
              <a:rPr lang="en-GB" sz="2400" dirty="0"/>
              <a:t>).</a:t>
            </a:r>
          </a:p>
          <a:p>
            <a:r>
              <a:rPr lang="en-GB" sz="2400" b="1" dirty="0"/>
              <a:t>Period Costs:</a:t>
            </a:r>
            <a:r>
              <a:rPr lang="en-GB" sz="2400" dirty="0"/>
              <a:t> Charged based on time (e.g., rent, salaries).</a:t>
            </a:r>
          </a:p>
        </p:txBody>
      </p:sp>
    </p:spTree>
    <p:extLst>
      <p:ext uri="{BB962C8B-B14F-4D97-AF65-F5344CB8AC3E}">
        <p14:creationId xmlns:p14="http://schemas.microsoft.com/office/powerpoint/2010/main" val="2586730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Classification of Costs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0AE5BA-7697-43F0-8E09-21AF16B7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73" y="2889905"/>
            <a:ext cx="10929253" cy="213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Cost Classification by Activity &amp; Function</a:t>
            </a:r>
          </a:p>
          <a:p>
            <a:r>
              <a:rPr lang="en-GB" sz="2400" b="1" dirty="0"/>
              <a:t>Fixed Costs:</a:t>
            </a:r>
            <a:r>
              <a:rPr lang="en-GB" sz="2400" dirty="0"/>
              <a:t> Do not change with production (e.g., rent).</a:t>
            </a:r>
          </a:p>
          <a:p>
            <a:r>
              <a:rPr lang="en-GB" sz="2400" b="1" dirty="0"/>
              <a:t>Variable Costs:</a:t>
            </a:r>
            <a:r>
              <a:rPr lang="en-GB" sz="2400" dirty="0"/>
              <a:t> Change with production (e.g., raw materials).</a:t>
            </a:r>
          </a:p>
          <a:p>
            <a:r>
              <a:rPr lang="en-GB" sz="2400" b="1" dirty="0"/>
              <a:t>Semi-Variable Costs:</a:t>
            </a:r>
            <a:r>
              <a:rPr lang="en-GB" sz="2400" dirty="0"/>
              <a:t> Have both fixed and variable elements (e.g., electricity).</a:t>
            </a:r>
          </a:p>
        </p:txBody>
      </p:sp>
    </p:spTree>
    <p:extLst>
      <p:ext uri="{BB962C8B-B14F-4D97-AF65-F5344CB8AC3E}">
        <p14:creationId xmlns:p14="http://schemas.microsoft.com/office/powerpoint/2010/main" val="905551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Classification of Costs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0AE5BA-7697-43F0-8E09-21AF16B7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73" y="2595465"/>
            <a:ext cx="10929253" cy="2727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Costs for Decision-Making Purposes</a:t>
            </a:r>
          </a:p>
          <a:p>
            <a:r>
              <a:rPr lang="en-GB" sz="2400" b="1" dirty="0"/>
              <a:t>Opportunity Cost:</a:t>
            </a:r>
            <a:r>
              <a:rPr lang="en-GB" sz="2400" dirty="0"/>
              <a:t> Cost of choosing one alternative over another.</a:t>
            </a:r>
          </a:p>
          <a:p>
            <a:r>
              <a:rPr lang="en-GB" sz="2400" b="1" dirty="0"/>
              <a:t>Sunk Cost:</a:t>
            </a:r>
            <a:r>
              <a:rPr lang="en-GB" sz="2400" dirty="0"/>
              <a:t> Already incurred and cannot be recovered.</a:t>
            </a:r>
          </a:p>
          <a:p>
            <a:r>
              <a:rPr lang="en-GB" sz="2400" b="1" dirty="0"/>
              <a:t>Differential Cost:</a:t>
            </a:r>
            <a:r>
              <a:rPr lang="en-GB" sz="2400" dirty="0"/>
              <a:t> Change in cost due to a decision.</a:t>
            </a:r>
          </a:p>
          <a:p>
            <a:r>
              <a:rPr lang="en-GB" sz="2400" b="1" dirty="0"/>
              <a:t>Joint Cost:</a:t>
            </a:r>
            <a:r>
              <a:rPr lang="en-GB" sz="2400" dirty="0"/>
              <a:t> Shared cost for multiple products.</a:t>
            </a:r>
          </a:p>
          <a:p>
            <a:r>
              <a:rPr lang="en-GB" sz="2400" b="1" dirty="0"/>
              <a:t>Replacement Cost:</a:t>
            </a:r>
            <a:r>
              <a:rPr lang="en-GB" sz="2400" dirty="0"/>
              <a:t> Cost to replace an asset at market value.</a:t>
            </a:r>
          </a:p>
        </p:txBody>
      </p:sp>
    </p:spTree>
    <p:extLst>
      <p:ext uri="{BB962C8B-B14F-4D97-AF65-F5344CB8AC3E}">
        <p14:creationId xmlns:p14="http://schemas.microsoft.com/office/powerpoint/2010/main" val="1607960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ahnschrift SemiBold"/>
        <a:ea typeface=""/>
        <a:cs typeface=""/>
      </a:majorFont>
      <a:minorFont>
        <a:latin typeface="Bahnschrift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7839</TotalTime>
  <Words>520</Words>
  <Application>Microsoft Office PowerPoint</Application>
  <PresentationFormat>Widescreen</PresentationFormat>
  <Paragraphs>77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Bahnschrift SemiBold</vt:lpstr>
      <vt:lpstr>Bahnschrift SemiLight</vt:lpstr>
      <vt:lpstr>Calibri</vt:lpstr>
      <vt:lpstr>Tahoma</vt:lpstr>
      <vt:lpstr>Office Theme</vt:lpstr>
      <vt:lpstr>Cost &amp; Price Management</vt:lpstr>
      <vt:lpstr>Learning Objectives</vt:lpstr>
      <vt:lpstr>Concept of Costing</vt:lpstr>
      <vt:lpstr>Classification of Costs</vt:lpstr>
      <vt:lpstr>Classification of Costs</vt:lpstr>
      <vt:lpstr>Classification of Costs</vt:lpstr>
      <vt:lpstr>Classification of Costs</vt:lpstr>
      <vt:lpstr>Classification of Costs</vt:lpstr>
      <vt:lpstr>Classification of Costs</vt:lpstr>
      <vt:lpstr>Methods of Costing</vt:lpstr>
      <vt:lpstr>END, 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and Cost Management</dc:title>
  <dc:creator>Tom Tamale</dc:creator>
  <cp:lastModifiedBy>Tom Tamale</cp:lastModifiedBy>
  <cp:revision>30</cp:revision>
  <dcterms:created xsi:type="dcterms:W3CDTF">2025-01-20T07:35:02Z</dcterms:created>
  <dcterms:modified xsi:type="dcterms:W3CDTF">2026-02-17T17:29:38Z</dcterms:modified>
</cp:coreProperties>
</file>