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9" r:id="rId14"/>
    <p:sldId id="270" r:id="rId15"/>
    <p:sldId id="275" r:id="rId16"/>
    <p:sldId id="276" r:id="rId17"/>
    <p:sldId id="278" r:id="rId18"/>
    <p:sldId id="277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2430" autoAdjust="0"/>
  </p:normalViewPr>
  <p:slideViewPr>
    <p:cSldViewPr snapToGrid="0">
      <p:cViewPr varScale="1">
        <p:scale>
          <a:sx n="46" d="100"/>
          <a:sy n="46" d="100"/>
        </p:scale>
        <p:origin x="8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2E02B-0E01-44A1-A436-AD17EB24B692}" type="datetimeFigureOut">
              <a:rPr lang="en-US" smtClean="0"/>
              <a:t>19-Aug-24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475C3-993D-4407-B973-20E82933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0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botnet refers to a group of computers which have been infected by malware and have come under the control of a malicious actor.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 -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 Object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475C3-993D-4407-B973-20E8293337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0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7622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9127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9400" y="609600"/>
            <a:ext cx="2717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609600"/>
            <a:ext cx="79502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1755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609600"/>
            <a:ext cx="10871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2640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3148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952448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7911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9747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1163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20202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8950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74149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609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752600"/>
            <a:ext cx="1087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will be the basic slide template</a:t>
            </a:r>
          </a:p>
          <a:p>
            <a:pPr lvl="1"/>
            <a:r>
              <a:rPr lang="en-US" smtClean="0"/>
              <a:t>for Why Should Managers box slides, use </a:t>
            </a:r>
          </a:p>
          <a:p>
            <a:pPr lvl="1"/>
            <a:r>
              <a:rPr lang="en-US" smtClean="0"/>
              <a:t>for Ethics and Society box slides, use</a:t>
            </a:r>
          </a:p>
          <a:p>
            <a:pPr lvl="1"/>
            <a:r>
              <a:rPr lang="en-US" smtClean="0"/>
              <a:t>for Look into the Future box slides use </a:t>
            </a:r>
          </a:p>
          <a:p>
            <a:pPr lvl="1"/>
            <a:r>
              <a:rPr lang="en-US" smtClean="0"/>
              <a:t>(this refers to background colors)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11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304800" y="914400"/>
            <a:ext cx="711200" cy="533400"/>
          </a:xfrm>
          <a:prstGeom prst="diamond">
            <a:avLst/>
          </a:prstGeom>
          <a:solidFill>
            <a:srgbClr val="B500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508000" y="1066800"/>
            <a:ext cx="2032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812800" y="7620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1117600" y="6096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1422400" y="533400"/>
            <a:ext cx="101600" cy="762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873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810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3300"/>
        </a:buClr>
        <a:buSzPct val="127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79F"/>
        </a:buClr>
        <a:buSzPct val="127000"/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INFORMATION SECURITY THREATS AND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074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</a:t>
            </a:r>
            <a:r>
              <a:rPr lang="en-US" dirty="0"/>
              <a:t>security </a:t>
            </a:r>
            <a:r>
              <a:rPr lang="en-US" dirty="0" smtClean="0"/>
              <a:t>threats…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Supply Chain Attacks</a:t>
            </a:r>
          </a:p>
          <a:p>
            <a:pPr lvl="1"/>
            <a:r>
              <a:rPr lang="en-US" b="0" dirty="0" smtClean="0"/>
              <a:t>Description: Attacks that target less secure elements in the supply chain to infiltrate an organization.</a:t>
            </a:r>
          </a:p>
          <a:p>
            <a:pPr lvl="1"/>
            <a:r>
              <a:rPr lang="en-US" b="0" dirty="0" smtClean="0"/>
              <a:t>Examples: Software supply chain attacks, hardware-based attacks.</a:t>
            </a:r>
          </a:p>
          <a:p>
            <a:r>
              <a:rPr lang="en-US" dirty="0" err="1" smtClean="0"/>
              <a:t>IoT</a:t>
            </a:r>
            <a:r>
              <a:rPr lang="en-US" dirty="0" smtClean="0"/>
              <a:t> Vulnerabilities</a:t>
            </a:r>
          </a:p>
          <a:p>
            <a:pPr lvl="1"/>
            <a:r>
              <a:rPr lang="en-US" b="0" dirty="0" smtClean="0"/>
              <a:t>Description: Security weaknesses in Internet of Things (</a:t>
            </a:r>
            <a:r>
              <a:rPr lang="en-US" b="0" dirty="0" err="1" smtClean="0"/>
              <a:t>IoT</a:t>
            </a:r>
            <a:r>
              <a:rPr lang="en-US" b="0" dirty="0" smtClean="0"/>
              <a:t>) devices that can be exploited by attackers.</a:t>
            </a:r>
          </a:p>
          <a:p>
            <a:pPr lvl="1"/>
            <a:r>
              <a:rPr lang="en-US" b="0" dirty="0" smtClean="0"/>
              <a:t>Examples: Unauthorized access, data breaches, botnet formation.</a:t>
            </a:r>
          </a:p>
        </p:txBody>
      </p:sp>
    </p:spTree>
    <p:extLst>
      <p:ext uri="{BB962C8B-B14F-4D97-AF65-F5344CB8AC3E}">
        <p14:creationId xmlns:p14="http://schemas.microsoft.com/office/powerpoint/2010/main" val="2596668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</a:t>
            </a:r>
            <a:r>
              <a:rPr lang="en-US" dirty="0"/>
              <a:t>security </a:t>
            </a:r>
            <a:r>
              <a:rPr lang="en-US" dirty="0" smtClean="0"/>
              <a:t>threats…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Cloud Security Threats</a:t>
            </a:r>
          </a:p>
          <a:p>
            <a:pPr lvl="1"/>
            <a:r>
              <a:rPr lang="en-US" b="0" dirty="0" smtClean="0"/>
              <a:t>Description: Risks associated with using cloud services.</a:t>
            </a:r>
          </a:p>
          <a:p>
            <a:pPr lvl="1"/>
            <a:r>
              <a:rPr lang="en-US" b="0" dirty="0" smtClean="0"/>
              <a:t>Examples: Data breaches, insecure APIs, account hijacking, misconfiguration.</a:t>
            </a:r>
          </a:p>
          <a:p>
            <a:r>
              <a:rPr lang="en-US" dirty="0" smtClean="0"/>
              <a:t>Physical Security Threats</a:t>
            </a:r>
          </a:p>
          <a:p>
            <a:pPr lvl="1"/>
            <a:r>
              <a:rPr lang="en-US" b="0" dirty="0" smtClean="0"/>
              <a:t>Description: Risks to the physical infrastructure supporting information systems.</a:t>
            </a:r>
          </a:p>
          <a:p>
            <a:pPr lvl="1"/>
            <a:r>
              <a:rPr lang="en-US" b="0" dirty="0" smtClean="0"/>
              <a:t>Examples: Theft of devices, destruction of hardware, unauthorized physical access.</a:t>
            </a:r>
          </a:p>
        </p:txBody>
      </p:sp>
    </p:spTree>
    <p:extLst>
      <p:ext uri="{BB962C8B-B14F-4D97-AF65-F5344CB8AC3E}">
        <p14:creationId xmlns:p14="http://schemas.microsoft.com/office/powerpoint/2010/main" val="1717414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Firewalls </a:t>
            </a:r>
            <a:r>
              <a:rPr lang="en-US" b="0" dirty="0"/>
              <a:t>and Intrusion Detection Systems (IDS)</a:t>
            </a:r>
          </a:p>
          <a:p>
            <a:r>
              <a:rPr lang="en-US" b="0" dirty="0"/>
              <a:t>Regular software updates and patch management</a:t>
            </a:r>
          </a:p>
          <a:p>
            <a:r>
              <a:rPr lang="en-US" b="0" dirty="0"/>
              <a:t>Strong password policies and multi-factor authentication</a:t>
            </a:r>
          </a:p>
          <a:p>
            <a:r>
              <a:rPr lang="en-US" b="0" dirty="0"/>
              <a:t>Employee training and awareness programs</a:t>
            </a:r>
          </a:p>
          <a:p>
            <a:r>
              <a:rPr lang="en-US" b="0" dirty="0"/>
              <a:t>Data encryption and secure communication protocols</a:t>
            </a:r>
          </a:p>
          <a:p>
            <a:r>
              <a:rPr lang="en-US" b="0" dirty="0"/>
              <a:t>Regular security audits and risk </a:t>
            </a:r>
            <a:r>
              <a:rPr lang="en-US" b="0" dirty="0" smtClean="0"/>
              <a:t>assessments</a:t>
            </a:r>
          </a:p>
          <a:p>
            <a:r>
              <a:rPr lang="en-US" b="0" dirty="0"/>
              <a:t>Incident response and disaster recovery planning</a:t>
            </a:r>
          </a:p>
          <a:p>
            <a:r>
              <a:rPr lang="en-US" b="0" dirty="0"/>
              <a:t>Implementing access controls and least privilege </a:t>
            </a:r>
            <a:r>
              <a:rPr lang="en-US" b="0" dirty="0" smtClean="0"/>
              <a:t>principles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197913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531822"/>
          </a:xfrm>
        </p:spPr>
        <p:txBody>
          <a:bodyPr/>
          <a:lstStyle/>
          <a:p>
            <a:r>
              <a:rPr lang="en-US" b="0" dirty="0"/>
              <a:t>Information security risks refer to potential threats that could lead to unauthorized access, damage, or loss of information. </a:t>
            </a:r>
            <a:r>
              <a:rPr lang="en-US" b="0" dirty="0" smtClean="0"/>
              <a:t>It is </a:t>
            </a:r>
            <a:r>
              <a:rPr lang="en-US" b="0" dirty="0"/>
              <a:t>the likelihood of a threat exploiting a vulnerability and causing harm</a:t>
            </a:r>
            <a:r>
              <a:rPr lang="en-US" b="0" dirty="0" smtClean="0"/>
              <a:t>. </a:t>
            </a:r>
            <a:endParaRPr lang="en-US" b="0" dirty="0" smtClean="0"/>
          </a:p>
          <a:p>
            <a:r>
              <a:rPr lang="en-US" b="0" dirty="0"/>
              <a:t>A risk is the potential for loss when the threat happens.</a:t>
            </a:r>
          </a:p>
          <a:p>
            <a:r>
              <a:rPr lang="en-US" b="0" dirty="0" smtClean="0"/>
              <a:t>Examples </a:t>
            </a:r>
            <a:r>
              <a:rPr lang="en-US" b="0" dirty="0" smtClean="0"/>
              <a:t>of information risks include;</a:t>
            </a:r>
          </a:p>
          <a:p>
            <a:r>
              <a:rPr lang="en-US" dirty="0" smtClean="0"/>
              <a:t>Data </a:t>
            </a:r>
            <a:r>
              <a:rPr lang="en-US" dirty="0"/>
              <a:t>Breaches</a:t>
            </a:r>
          </a:p>
          <a:p>
            <a:pPr lvl="1"/>
            <a:r>
              <a:rPr lang="en-US" dirty="0"/>
              <a:t>Risk: Unauthorized access to confidential or sensitive information.</a:t>
            </a:r>
          </a:p>
          <a:p>
            <a:pPr lvl="1"/>
            <a:r>
              <a:rPr lang="en-US" dirty="0"/>
              <a:t>Impact: Loss of customer trust, legal consequences, financial loss, reputational damage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348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</a:t>
            </a:r>
            <a:r>
              <a:rPr lang="en-US" dirty="0"/>
              <a:t>Attacks</a:t>
            </a:r>
          </a:p>
          <a:p>
            <a:pPr lvl="1"/>
            <a:r>
              <a:rPr lang="en-US" dirty="0"/>
              <a:t>Risk: Infection of systems with malicious software.</a:t>
            </a:r>
          </a:p>
          <a:p>
            <a:pPr lvl="1"/>
            <a:r>
              <a:rPr lang="en-US" dirty="0"/>
              <a:t>Impact: Data corruption, unauthorized data access, system downtime, financial loss.</a:t>
            </a:r>
          </a:p>
          <a:p>
            <a:r>
              <a:rPr lang="en-US" dirty="0" smtClean="0"/>
              <a:t>Phishing </a:t>
            </a:r>
            <a:r>
              <a:rPr lang="en-US" dirty="0"/>
              <a:t>Attacks</a:t>
            </a:r>
          </a:p>
          <a:p>
            <a:pPr lvl="1"/>
            <a:r>
              <a:rPr lang="en-US" dirty="0"/>
              <a:t>Risk: Deceptive attempts to obtain sensitive information through fraudulent emails or websites.</a:t>
            </a:r>
          </a:p>
          <a:p>
            <a:pPr lvl="1"/>
            <a:r>
              <a:rPr lang="en-US" dirty="0"/>
              <a:t>Impact: Credential theft, unauthorized access to systems, financial loss, data breaches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5570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572000"/>
          </a:xfrm>
        </p:spPr>
        <p:txBody>
          <a:bodyPr/>
          <a:lstStyle/>
          <a:p>
            <a:r>
              <a:rPr lang="en-US" dirty="0" smtClean="0"/>
              <a:t>Ransomware Attacks</a:t>
            </a:r>
          </a:p>
          <a:p>
            <a:pPr lvl="1"/>
            <a:r>
              <a:rPr lang="en-US" dirty="0" smtClean="0"/>
              <a:t>Risk: Malware that encrypts data and demands payment for decryption.</a:t>
            </a:r>
          </a:p>
          <a:p>
            <a:pPr lvl="1"/>
            <a:r>
              <a:rPr lang="en-US" dirty="0" smtClean="0"/>
              <a:t>Impact: Data loss, operational disruption, financial loss, reputational damage.</a:t>
            </a:r>
          </a:p>
          <a:p>
            <a:r>
              <a:rPr lang="en-US" dirty="0" smtClean="0"/>
              <a:t>Denial of Service (</a:t>
            </a:r>
            <a:r>
              <a:rPr lang="en-US" dirty="0" err="1" smtClean="0"/>
              <a:t>DoS</a:t>
            </a:r>
            <a:r>
              <a:rPr lang="en-US" dirty="0" smtClean="0"/>
              <a:t>) and Distributed Denial of Service (</a:t>
            </a:r>
            <a:r>
              <a:rPr lang="en-US" dirty="0" err="1" smtClean="0"/>
              <a:t>DDoS</a:t>
            </a:r>
            <a:r>
              <a:rPr lang="en-US" dirty="0" smtClean="0"/>
              <a:t>) Attacks</a:t>
            </a:r>
          </a:p>
          <a:p>
            <a:pPr lvl="1"/>
            <a:r>
              <a:rPr lang="en-US" dirty="0" smtClean="0"/>
              <a:t>Risk: Overwhelming a system or network with traffic to render it unavailable.</a:t>
            </a:r>
          </a:p>
          <a:p>
            <a:pPr lvl="1"/>
            <a:r>
              <a:rPr lang="en-US" dirty="0" smtClean="0"/>
              <a:t>Impact: System downtime, loss of revenue, reputational damage.</a:t>
            </a:r>
          </a:p>
          <a:p>
            <a:r>
              <a:rPr lang="en-US" dirty="0" smtClean="0"/>
              <a:t>Insider Threats</a:t>
            </a:r>
          </a:p>
          <a:p>
            <a:pPr lvl="1"/>
            <a:r>
              <a:rPr lang="en-US" dirty="0" smtClean="0"/>
              <a:t>Risk: Malicious or negligent actions by employees or other trusted individuals.</a:t>
            </a:r>
          </a:p>
          <a:p>
            <a:pPr lvl="1"/>
            <a:r>
              <a:rPr lang="en-US" dirty="0" smtClean="0"/>
              <a:t>Impact: Data theft, sabotage, operational disruption, financial loss.</a:t>
            </a:r>
          </a:p>
        </p:txBody>
      </p:sp>
    </p:spTree>
    <p:extLst>
      <p:ext uri="{BB962C8B-B14F-4D97-AF65-F5344CB8AC3E}">
        <p14:creationId xmlns:p14="http://schemas.microsoft.com/office/powerpoint/2010/main" val="3003198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480560"/>
          </a:xfrm>
        </p:spPr>
        <p:txBody>
          <a:bodyPr/>
          <a:lstStyle/>
          <a:p>
            <a:r>
              <a:rPr lang="en-US" dirty="0" smtClean="0"/>
              <a:t>SQL Injection</a:t>
            </a:r>
          </a:p>
          <a:p>
            <a:pPr lvl="1"/>
            <a:r>
              <a:rPr lang="en-US" dirty="0" smtClean="0"/>
              <a:t>Risk: Exploiting vulnerabilities in web applications to execute malicious SQL code.</a:t>
            </a:r>
          </a:p>
          <a:p>
            <a:pPr lvl="1"/>
            <a:r>
              <a:rPr lang="en-US" dirty="0" smtClean="0"/>
              <a:t>Impact: Unauthorized access to databases, data theft, data manipulation.</a:t>
            </a:r>
          </a:p>
          <a:p>
            <a:r>
              <a:rPr lang="en-US" dirty="0" smtClean="0"/>
              <a:t>Man-in-the-Middle (</a:t>
            </a:r>
            <a:r>
              <a:rPr lang="en-US" dirty="0" err="1" smtClean="0"/>
              <a:t>MitM</a:t>
            </a:r>
            <a:r>
              <a:rPr lang="en-US" dirty="0" smtClean="0"/>
              <a:t>) Attacks</a:t>
            </a:r>
          </a:p>
          <a:p>
            <a:pPr lvl="1"/>
            <a:r>
              <a:rPr lang="en-US" dirty="0" smtClean="0"/>
              <a:t>Risk: Intercepting and altering communication between two parties.</a:t>
            </a:r>
          </a:p>
          <a:p>
            <a:pPr lvl="1"/>
            <a:r>
              <a:rPr lang="en-US" dirty="0" smtClean="0"/>
              <a:t>Impact: Data theft, data manipulation, unauthorized access.</a:t>
            </a:r>
          </a:p>
          <a:p>
            <a:r>
              <a:rPr lang="en-US" dirty="0" smtClean="0"/>
              <a:t>Weak Passwords</a:t>
            </a:r>
          </a:p>
          <a:p>
            <a:pPr lvl="1"/>
            <a:r>
              <a:rPr lang="en-US" dirty="0" smtClean="0"/>
              <a:t>Risk: Use of easily guessable or weak passwords.</a:t>
            </a:r>
          </a:p>
          <a:p>
            <a:pPr lvl="1"/>
            <a:r>
              <a:rPr lang="en-US" dirty="0" smtClean="0"/>
              <a:t>Impact: Unauthorized access, data breaches, system compromise.</a:t>
            </a:r>
          </a:p>
        </p:txBody>
      </p:sp>
    </p:spTree>
    <p:extLst>
      <p:ext uri="{BB962C8B-B14F-4D97-AF65-F5344CB8AC3E}">
        <p14:creationId xmlns:p14="http://schemas.microsoft.com/office/powerpoint/2010/main" val="21989567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Unpatched Software and Systems</a:t>
            </a:r>
          </a:p>
          <a:p>
            <a:pPr lvl="1"/>
            <a:r>
              <a:rPr lang="en-US" dirty="0" smtClean="0"/>
              <a:t>Risk: Vulnerabilities in software and systems that have not been updated.</a:t>
            </a:r>
          </a:p>
          <a:p>
            <a:pPr lvl="1"/>
            <a:r>
              <a:rPr lang="en-US" dirty="0" smtClean="0"/>
              <a:t>Impact: Exploitation of known vulnerabilities, unauthorized access, data breaches.</a:t>
            </a:r>
          </a:p>
          <a:p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Risk: Manipulating individuals into divulging confidential information.</a:t>
            </a:r>
          </a:p>
          <a:p>
            <a:pPr lvl="1"/>
            <a:r>
              <a:rPr lang="en-US" dirty="0" smtClean="0"/>
              <a:t>Impact: Credential theft, unauthorized access, data breaches.</a:t>
            </a:r>
          </a:p>
          <a:p>
            <a:r>
              <a:rPr lang="en-US" dirty="0" smtClean="0"/>
              <a:t>Advanced Persistent Threats (APTs)</a:t>
            </a:r>
          </a:p>
          <a:p>
            <a:pPr lvl="1"/>
            <a:r>
              <a:rPr lang="en-US" dirty="0" smtClean="0"/>
              <a:t>Risk: Long-term, targeted attacks by sophisticated threat actors.</a:t>
            </a:r>
          </a:p>
          <a:p>
            <a:pPr lvl="1"/>
            <a:r>
              <a:rPr lang="en-US" dirty="0" smtClean="0"/>
              <a:t>Impact: Data theft, espionage, operational disruption.</a:t>
            </a:r>
          </a:p>
        </p:txBody>
      </p:sp>
    </p:spTree>
    <p:extLst>
      <p:ext uri="{BB962C8B-B14F-4D97-AF65-F5344CB8AC3E}">
        <p14:creationId xmlns:p14="http://schemas.microsoft.com/office/powerpoint/2010/main" val="35774286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Security Risks</a:t>
            </a:r>
          </a:p>
          <a:p>
            <a:pPr lvl="1"/>
            <a:r>
              <a:rPr lang="en-US" dirty="0" smtClean="0"/>
              <a:t>Risk: Unauthorized physical access to facilities and hardware.</a:t>
            </a:r>
          </a:p>
          <a:p>
            <a:pPr lvl="1"/>
            <a:r>
              <a:rPr lang="en-US" dirty="0" smtClean="0"/>
              <a:t>Impact: Theft or damage of hardware, unauthorized access to data.</a:t>
            </a:r>
          </a:p>
          <a:p>
            <a:r>
              <a:rPr lang="en-US" dirty="0" smtClean="0"/>
              <a:t>Cloud Security Risks</a:t>
            </a:r>
          </a:p>
          <a:p>
            <a:pPr lvl="1"/>
            <a:r>
              <a:rPr lang="en-US" dirty="0" smtClean="0"/>
              <a:t>Risk: Vulnerabilities and misconfigurations in cloud services.</a:t>
            </a:r>
          </a:p>
          <a:p>
            <a:pPr lvl="1"/>
            <a:r>
              <a:rPr lang="en-US" dirty="0" smtClean="0"/>
              <a:t>Impact: Data breaches, unauthorized access, data loss.</a:t>
            </a:r>
          </a:p>
          <a:p>
            <a:r>
              <a:rPr lang="en-US" dirty="0" err="1" smtClean="0"/>
              <a:t>IoT</a:t>
            </a:r>
            <a:r>
              <a:rPr lang="en-US" dirty="0" smtClean="0"/>
              <a:t> Vulnerabilities</a:t>
            </a:r>
          </a:p>
          <a:p>
            <a:pPr lvl="1"/>
            <a:r>
              <a:rPr lang="en-US" dirty="0" smtClean="0"/>
              <a:t>Risk: Security weaknesses in Internet of Things (</a:t>
            </a:r>
            <a:r>
              <a:rPr lang="en-US" dirty="0" err="1" smtClean="0"/>
              <a:t>IoT</a:t>
            </a:r>
            <a:r>
              <a:rPr lang="en-US" dirty="0" smtClean="0"/>
              <a:t>) devices.</a:t>
            </a:r>
          </a:p>
          <a:p>
            <a:pPr lvl="1"/>
            <a:r>
              <a:rPr lang="en-US" dirty="0" smtClean="0"/>
              <a:t>Impact: Unauthorized access, data breaches, system manipulation.</a:t>
            </a:r>
          </a:p>
        </p:txBody>
      </p:sp>
    </p:spTree>
    <p:extLst>
      <p:ext uri="{BB962C8B-B14F-4D97-AF65-F5344CB8AC3E}">
        <p14:creationId xmlns:p14="http://schemas.microsoft.com/office/powerpoint/2010/main" val="2564675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495800"/>
          </a:xfrm>
        </p:spPr>
        <p:txBody>
          <a:bodyPr/>
          <a:lstStyle/>
          <a:p>
            <a:r>
              <a:rPr lang="en-US" dirty="0" smtClean="0"/>
              <a:t>Implement </a:t>
            </a:r>
            <a:r>
              <a:rPr lang="en-US" dirty="0"/>
              <a:t>Strong Access Controls</a:t>
            </a:r>
          </a:p>
          <a:p>
            <a:pPr lvl="1"/>
            <a:r>
              <a:rPr lang="en-US" dirty="0"/>
              <a:t>Use multi-factor authentication (MFA).</a:t>
            </a:r>
          </a:p>
          <a:p>
            <a:pPr lvl="1"/>
            <a:r>
              <a:rPr lang="en-US" dirty="0"/>
              <a:t>Enforce strong password policies.</a:t>
            </a:r>
          </a:p>
          <a:p>
            <a:pPr lvl="1"/>
            <a:r>
              <a:rPr lang="en-US" dirty="0"/>
              <a:t>Implement role-based access control (RBAC).</a:t>
            </a:r>
          </a:p>
          <a:p>
            <a:r>
              <a:rPr lang="en-US" dirty="0"/>
              <a:t>Regular Software Updates and Patch Management</a:t>
            </a:r>
          </a:p>
          <a:p>
            <a:pPr lvl="1"/>
            <a:r>
              <a:rPr lang="en-US" dirty="0"/>
              <a:t>Apply security patches promptly.</a:t>
            </a:r>
          </a:p>
          <a:p>
            <a:pPr lvl="1"/>
            <a:r>
              <a:rPr lang="en-US" dirty="0"/>
              <a:t>Keep all software and systems up-to-date.</a:t>
            </a:r>
          </a:p>
          <a:p>
            <a:r>
              <a:rPr lang="en-US" dirty="0"/>
              <a:t>Employee Training and Awareness Programs</a:t>
            </a:r>
          </a:p>
          <a:p>
            <a:pPr lvl="1"/>
            <a:r>
              <a:rPr lang="en-US" dirty="0"/>
              <a:t>Conduct regular security training sessions.</a:t>
            </a:r>
          </a:p>
          <a:p>
            <a:pPr lvl="1"/>
            <a:r>
              <a:rPr lang="en-US" dirty="0"/>
              <a:t>Raise awareness about phishing and social engineering tactics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921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security Threats</a:t>
            </a:r>
          </a:p>
          <a:p>
            <a:pPr lvl="1"/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Mitigation strategies</a:t>
            </a:r>
          </a:p>
          <a:p>
            <a:r>
              <a:rPr lang="en-US" dirty="0" smtClean="0"/>
              <a:t>Information Security Risks</a:t>
            </a:r>
          </a:p>
          <a:p>
            <a:pPr lvl="1"/>
            <a:r>
              <a:rPr lang="en-US" dirty="0"/>
              <a:t>Types</a:t>
            </a:r>
          </a:p>
          <a:p>
            <a:pPr lvl="1"/>
            <a:r>
              <a:rPr lang="en-US" dirty="0"/>
              <a:t>Mitigation </a:t>
            </a:r>
            <a:r>
              <a:rPr lang="en-US" dirty="0" smtClean="0"/>
              <a:t>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756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</a:t>
            </a:r>
            <a:r>
              <a:rPr lang="en-US" dirty="0" smtClean="0"/>
              <a:t>Strategies…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Firewalls and Intrusion Detection/Prevention Systems (IDS/IPS)</a:t>
            </a:r>
          </a:p>
          <a:p>
            <a:pPr lvl="1"/>
            <a:r>
              <a:rPr lang="en-US" dirty="0"/>
              <a:t>Deploy network security devices to monitor and block malicious activities.</a:t>
            </a:r>
          </a:p>
          <a:p>
            <a:r>
              <a:rPr lang="en-US" dirty="0"/>
              <a:t>Encrypt Sensitive Data</a:t>
            </a:r>
          </a:p>
          <a:p>
            <a:pPr lvl="1"/>
            <a:r>
              <a:rPr lang="en-US" dirty="0"/>
              <a:t>Use encryption for data at rest and in transit.</a:t>
            </a:r>
          </a:p>
          <a:p>
            <a:pPr lvl="1"/>
            <a:r>
              <a:rPr lang="en-US" dirty="0"/>
              <a:t>Implement secure communication protocols.</a:t>
            </a:r>
          </a:p>
          <a:p>
            <a:r>
              <a:rPr lang="en-US" dirty="0"/>
              <a:t>Regular Security Audits and Risk Assessments</a:t>
            </a:r>
          </a:p>
          <a:p>
            <a:pPr lvl="1"/>
            <a:r>
              <a:rPr lang="en-US" dirty="0"/>
              <a:t>Conduct periodic security assessments and audits.</a:t>
            </a:r>
          </a:p>
          <a:p>
            <a:pPr lvl="1"/>
            <a:r>
              <a:rPr lang="en-US" dirty="0"/>
              <a:t>Identify and mitigate vulnerabilities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319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</a:t>
            </a:r>
            <a:r>
              <a:rPr lang="en-US" dirty="0" smtClean="0"/>
              <a:t>Strategies…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</a:t>
            </a:r>
            <a:r>
              <a:rPr lang="en-US" dirty="0"/>
              <a:t>and Implement an Incident Response Plan</a:t>
            </a:r>
          </a:p>
          <a:p>
            <a:pPr lvl="1"/>
            <a:r>
              <a:rPr lang="en-US" dirty="0"/>
              <a:t>Establish a clear incident response procedure.</a:t>
            </a:r>
          </a:p>
          <a:p>
            <a:pPr lvl="1"/>
            <a:r>
              <a:rPr lang="en-US" dirty="0"/>
              <a:t>Regularly test and update the incident response plan.</a:t>
            </a:r>
          </a:p>
          <a:p>
            <a:r>
              <a:rPr lang="en-US" dirty="0"/>
              <a:t>Backup Data Regularly</a:t>
            </a:r>
          </a:p>
          <a:p>
            <a:pPr lvl="1"/>
            <a:r>
              <a:rPr lang="en-US" dirty="0"/>
              <a:t>Maintain regular backups of critical data.</a:t>
            </a:r>
          </a:p>
          <a:p>
            <a:pPr lvl="1"/>
            <a:r>
              <a:rPr lang="en-US" dirty="0"/>
              <a:t>Ensure backups are stored securely and tested for integrity.</a:t>
            </a:r>
          </a:p>
          <a:p>
            <a:r>
              <a:rPr lang="en-US" dirty="0"/>
              <a:t>Ensure Physical Security</a:t>
            </a:r>
          </a:p>
          <a:p>
            <a:pPr lvl="1"/>
            <a:r>
              <a:rPr lang="en-US" dirty="0"/>
              <a:t>Secure physical access to hardware and facilities.</a:t>
            </a:r>
          </a:p>
          <a:p>
            <a:pPr lvl="1"/>
            <a:r>
              <a:rPr lang="en-US" dirty="0"/>
              <a:t>Use surveillance and access control systems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22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</a:t>
            </a:r>
            <a:r>
              <a:rPr lang="en-US" dirty="0" smtClean="0"/>
              <a:t>Strategies…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Compliance </a:t>
            </a:r>
            <a:r>
              <a:rPr lang="en-US" b="0" dirty="0"/>
              <a:t>with Legal and Regulatory Requirements</a:t>
            </a:r>
          </a:p>
          <a:p>
            <a:r>
              <a:rPr lang="en-US" b="0" dirty="0"/>
              <a:t>Adhere to relevant laws and industry standards.</a:t>
            </a:r>
          </a:p>
          <a:p>
            <a:r>
              <a:rPr lang="en-US" b="0" dirty="0"/>
              <a:t>Conduct compliance audits to ensure adherence.</a:t>
            </a: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060139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0" dirty="0" smtClean="0"/>
              <a:t>Information security threats are various types of risks that can potentially compromise the confidentiality, integrity, and availability of information and information systems. </a:t>
            </a:r>
            <a:endParaRPr lang="en-US" b="0" dirty="0" smtClean="0"/>
          </a:p>
          <a:p>
            <a:r>
              <a:rPr lang="en-US" b="0" dirty="0"/>
              <a:t>A threat is a potential for a threat agent to exploit a vulnerability. </a:t>
            </a:r>
            <a:endParaRPr lang="en-US" b="0" dirty="0" smtClean="0"/>
          </a:p>
          <a:p>
            <a:r>
              <a:rPr lang="en-US" b="0" dirty="0" smtClean="0"/>
              <a:t>There </a:t>
            </a:r>
            <a:r>
              <a:rPr lang="en-US" b="0" dirty="0" smtClean="0"/>
              <a:t>are several types of  information security threats:</a:t>
            </a:r>
          </a:p>
        </p:txBody>
      </p:sp>
    </p:spTree>
    <p:extLst>
      <p:ext uri="{BB962C8B-B14F-4D97-AF65-F5344CB8AC3E}">
        <p14:creationId xmlns:p14="http://schemas.microsoft.com/office/powerpoint/2010/main" val="2122701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</a:t>
            </a:r>
            <a:r>
              <a:rPr lang="en-US" dirty="0"/>
              <a:t>security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Malware</a:t>
            </a:r>
          </a:p>
          <a:p>
            <a:pPr lvl="1"/>
            <a:r>
              <a:rPr lang="en-US" b="0" dirty="0" smtClean="0"/>
              <a:t>Description: Malicious software designed to harm, exploit, or otherwise compromise information systems.</a:t>
            </a:r>
          </a:p>
          <a:p>
            <a:pPr lvl="1"/>
            <a:r>
              <a:rPr lang="en-US" b="0" dirty="0" smtClean="0"/>
              <a:t>Examples: Viruses, worms, </a:t>
            </a:r>
            <a:r>
              <a:rPr lang="en-US" b="0" dirty="0" err="1" smtClean="0"/>
              <a:t>trojans</a:t>
            </a:r>
            <a:r>
              <a:rPr lang="en-US" b="0" dirty="0" smtClean="0"/>
              <a:t>, ransomware, spyware, adware.</a:t>
            </a:r>
          </a:p>
          <a:p>
            <a:r>
              <a:rPr lang="en-US" dirty="0" smtClean="0"/>
              <a:t>Phishing</a:t>
            </a:r>
          </a:p>
          <a:p>
            <a:pPr lvl="1"/>
            <a:r>
              <a:rPr lang="en-US" b="0" dirty="0" smtClean="0"/>
              <a:t>Description: Fraudulent attempts to obtain sensitive information by pretending to be a trustworthy entity in electronic communications.</a:t>
            </a:r>
          </a:p>
          <a:p>
            <a:pPr lvl="1"/>
            <a:r>
              <a:rPr lang="en-US" b="0" dirty="0" smtClean="0"/>
              <a:t>Examples: Email phishing, spear phishing, whaling, </a:t>
            </a:r>
            <a:r>
              <a:rPr lang="en-US" b="0" dirty="0" err="1" smtClean="0"/>
              <a:t>smishing</a:t>
            </a:r>
            <a:r>
              <a:rPr lang="en-US" b="0" dirty="0" smtClean="0"/>
              <a:t> (SMS phishing).</a:t>
            </a:r>
          </a:p>
        </p:txBody>
      </p:sp>
    </p:spTree>
    <p:extLst>
      <p:ext uri="{BB962C8B-B14F-4D97-AF65-F5344CB8AC3E}">
        <p14:creationId xmlns:p14="http://schemas.microsoft.com/office/powerpoint/2010/main" val="1246987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</a:t>
            </a:r>
            <a:r>
              <a:rPr lang="en-US" dirty="0"/>
              <a:t>security </a:t>
            </a:r>
            <a:r>
              <a:rPr lang="en-US" dirty="0" smtClean="0"/>
              <a:t>threats…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Denial of Service (</a:t>
            </a:r>
            <a:r>
              <a:rPr lang="en-US" dirty="0" err="1" smtClean="0"/>
              <a:t>DoS</a:t>
            </a:r>
            <a:r>
              <a:rPr lang="en-US" dirty="0" smtClean="0"/>
              <a:t>) and Distributed Denial of Service (</a:t>
            </a:r>
            <a:r>
              <a:rPr lang="en-US" dirty="0" err="1" smtClean="0"/>
              <a:t>DDoS</a:t>
            </a:r>
            <a:r>
              <a:rPr lang="en-US" dirty="0" smtClean="0"/>
              <a:t>) Attacks</a:t>
            </a:r>
          </a:p>
          <a:p>
            <a:pPr lvl="1"/>
            <a:r>
              <a:rPr lang="en-US" b="0" dirty="0" smtClean="0"/>
              <a:t>Description: Attacks that aim to make a machine or network resource unavailable to its intended users by overwhelming it with a flood of illegitimate requests.</a:t>
            </a:r>
          </a:p>
          <a:p>
            <a:pPr lvl="1"/>
            <a:r>
              <a:rPr lang="en-US" b="0" dirty="0" smtClean="0"/>
              <a:t>Examples: Flood attacks, application-layer attacks, botnets.</a:t>
            </a:r>
          </a:p>
          <a:p>
            <a:r>
              <a:rPr lang="en-US" dirty="0" smtClean="0"/>
              <a:t>Cross-Site </a:t>
            </a:r>
            <a:r>
              <a:rPr lang="en-US" dirty="0"/>
              <a:t>Scripting (XSS)</a:t>
            </a:r>
          </a:p>
          <a:p>
            <a:pPr lvl="1"/>
            <a:r>
              <a:rPr lang="en-US" b="0" dirty="0"/>
              <a:t>Description: Attacks that inject malicious scripts into content from otherwise trusted websites.</a:t>
            </a:r>
          </a:p>
          <a:p>
            <a:pPr lvl="1"/>
            <a:r>
              <a:rPr lang="en-US" b="0" dirty="0"/>
              <a:t>Examples: Stored XSS, reflected XSS, DOM-based XSS. 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5581460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</a:t>
            </a:r>
            <a:r>
              <a:rPr lang="en-US" dirty="0"/>
              <a:t>security </a:t>
            </a:r>
            <a:r>
              <a:rPr lang="en-US" dirty="0" smtClean="0"/>
              <a:t>threats…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Man-in-the-Middle (</a:t>
            </a:r>
            <a:r>
              <a:rPr lang="en-US" dirty="0" err="1" smtClean="0"/>
              <a:t>MitM</a:t>
            </a:r>
            <a:r>
              <a:rPr lang="en-US" dirty="0" smtClean="0"/>
              <a:t>) Attacks</a:t>
            </a:r>
          </a:p>
          <a:p>
            <a:pPr lvl="1"/>
            <a:r>
              <a:rPr lang="en-US" b="0" dirty="0" smtClean="0"/>
              <a:t>Description: Attacks where the attacker secretly intercepts and relays messages between two parties who believe they are directly communicating with each other.</a:t>
            </a:r>
          </a:p>
          <a:p>
            <a:pPr lvl="1"/>
            <a:r>
              <a:rPr lang="en-US" b="0" dirty="0" smtClean="0"/>
              <a:t>Examples: Eavesdropping, session hijacking, HTTPS spoofing.</a:t>
            </a:r>
          </a:p>
          <a:p>
            <a:r>
              <a:rPr lang="en-US" dirty="0" smtClean="0"/>
              <a:t>SQL Injection</a:t>
            </a:r>
          </a:p>
          <a:p>
            <a:pPr lvl="1"/>
            <a:r>
              <a:rPr lang="en-US" b="0" dirty="0" smtClean="0"/>
              <a:t>Description: Attacks that involve inserting malicious SQL code into a query to manipulate a database.</a:t>
            </a:r>
          </a:p>
          <a:p>
            <a:pPr lvl="1"/>
            <a:r>
              <a:rPr lang="en-US" b="0" dirty="0" smtClean="0"/>
              <a:t>Examples: Authentication bypass, data leakage, deletion or alteration of data.</a:t>
            </a:r>
          </a:p>
        </p:txBody>
      </p:sp>
    </p:spTree>
    <p:extLst>
      <p:ext uri="{BB962C8B-B14F-4D97-AF65-F5344CB8AC3E}">
        <p14:creationId xmlns:p14="http://schemas.microsoft.com/office/powerpoint/2010/main" val="24308796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</a:t>
            </a:r>
            <a:r>
              <a:rPr lang="en-US" dirty="0"/>
              <a:t>security </a:t>
            </a:r>
            <a:r>
              <a:rPr lang="en-US" dirty="0" smtClean="0"/>
              <a:t>threats…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Insider Threats</a:t>
            </a:r>
          </a:p>
          <a:p>
            <a:pPr lvl="1"/>
            <a:r>
              <a:rPr lang="en-US" b="0" dirty="0" smtClean="0"/>
              <a:t>Description: Threats originating from within the organization, typically from employees or other trusted individuals.</a:t>
            </a:r>
          </a:p>
          <a:p>
            <a:pPr lvl="1"/>
            <a:r>
              <a:rPr lang="en-US" b="0" dirty="0" smtClean="0"/>
              <a:t>Examples: Data theft, sabotage, unintentional breaches due to negligence.</a:t>
            </a:r>
          </a:p>
          <a:p>
            <a:r>
              <a:rPr lang="en-US" dirty="0" smtClean="0"/>
              <a:t>Advanced Persistent Threats (APTs)</a:t>
            </a:r>
          </a:p>
          <a:p>
            <a:pPr lvl="1"/>
            <a:r>
              <a:rPr lang="en-US" b="0" dirty="0" smtClean="0"/>
              <a:t>Description: Prolonged and targeted cyberattacks aimed at stealing data or surveillance over an extended period.</a:t>
            </a:r>
          </a:p>
          <a:p>
            <a:pPr lvl="1"/>
            <a:r>
              <a:rPr lang="en-US" b="0" dirty="0" smtClean="0"/>
              <a:t>Examples: State-sponsored attacks, corporate espionage.</a:t>
            </a:r>
          </a:p>
        </p:txBody>
      </p:sp>
    </p:spTree>
    <p:extLst>
      <p:ext uri="{BB962C8B-B14F-4D97-AF65-F5344CB8AC3E}">
        <p14:creationId xmlns:p14="http://schemas.microsoft.com/office/powerpoint/2010/main" val="3251452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</a:t>
            </a:r>
            <a:r>
              <a:rPr lang="en-US" dirty="0"/>
              <a:t>security </a:t>
            </a:r>
            <a:r>
              <a:rPr lang="en-US" dirty="0" smtClean="0"/>
              <a:t>threats…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Password Attacks</a:t>
            </a:r>
          </a:p>
          <a:p>
            <a:pPr lvl="1"/>
            <a:r>
              <a:rPr lang="en-US" b="0" dirty="0" smtClean="0"/>
              <a:t>Description: Attempts to obtain or bypass user passwords to gain unauthorized access to systems and data.</a:t>
            </a:r>
          </a:p>
          <a:p>
            <a:pPr lvl="1"/>
            <a:r>
              <a:rPr lang="en-US" b="0" dirty="0" smtClean="0"/>
              <a:t>Examples: Brute force attacks, dictionary attacks, credential stuffing, keylogging.</a:t>
            </a:r>
          </a:p>
          <a:p>
            <a:r>
              <a:rPr lang="en-US" dirty="0" smtClean="0"/>
              <a:t>Zero-Day Exploits</a:t>
            </a:r>
          </a:p>
          <a:p>
            <a:pPr lvl="1"/>
            <a:r>
              <a:rPr lang="en-US" b="0" dirty="0" smtClean="0"/>
              <a:t>Description: Attacks that exploit previously unknown vulnerabilities in software or hardware.</a:t>
            </a:r>
          </a:p>
          <a:p>
            <a:pPr lvl="1"/>
            <a:r>
              <a:rPr lang="en-US" b="0" dirty="0" smtClean="0"/>
              <a:t>Examples: Vulnerability exploitation before patches are released.</a:t>
            </a:r>
          </a:p>
        </p:txBody>
      </p:sp>
    </p:spTree>
    <p:extLst>
      <p:ext uri="{BB962C8B-B14F-4D97-AF65-F5344CB8AC3E}">
        <p14:creationId xmlns:p14="http://schemas.microsoft.com/office/powerpoint/2010/main" val="4214202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</a:t>
            </a:r>
            <a:r>
              <a:rPr lang="en-US" dirty="0"/>
              <a:t>security </a:t>
            </a:r>
            <a:r>
              <a:rPr lang="en-US" dirty="0" smtClean="0"/>
              <a:t>threats…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Social Engineering</a:t>
            </a:r>
          </a:p>
          <a:p>
            <a:pPr lvl="1"/>
            <a:r>
              <a:rPr lang="en-US" b="0" dirty="0" smtClean="0"/>
              <a:t>Description: Manipulative techniques used to trick individuals into divulging confidential information or performing actions that compromise security.</a:t>
            </a:r>
          </a:p>
          <a:p>
            <a:pPr lvl="1"/>
            <a:r>
              <a:rPr lang="en-US" b="0" dirty="0" smtClean="0"/>
              <a:t>Examples: Pretexting, baiting, tailgating, quid pro quo.</a:t>
            </a:r>
          </a:p>
          <a:p>
            <a:r>
              <a:rPr lang="en-US" dirty="0" smtClean="0"/>
              <a:t>Ransomware</a:t>
            </a:r>
          </a:p>
          <a:p>
            <a:pPr lvl="1"/>
            <a:r>
              <a:rPr lang="en-US" b="0" dirty="0" smtClean="0"/>
              <a:t>Description: Malware that encrypts a victim's files and demands payment for the decryption key.</a:t>
            </a:r>
          </a:p>
          <a:p>
            <a:pPr lvl="1"/>
            <a:r>
              <a:rPr lang="en-US" b="0" dirty="0" smtClean="0"/>
              <a:t>Examples: Crypto-ransomware, locker ransomware.</a:t>
            </a:r>
          </a:p>
        </p:txBody>
      </p:sp>
    </p:spTree>
    <p:extLst>
      <p:ext uri="{BB962C8B-B14F-4D97-AF65-F5344CB8AC3E}">
        <p14:creationId xmlns:p14="http://schemas.microsoft.com/office/powerpoint/2010/main" val="9362705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 3 teaching ver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er 3 teaching 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3 teaching ver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331C4E4-7656-492A-8A3B-54E74B1FDB6D}" vid="{851B3941-2BF4-486B-A2FA-B5BFF3C478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129</TotalTime>
  <Words>1374</Words>
  <Application>Microsoft Office PowerPoint</Application>
  <PresentationFormat>Widescreen</PresentationFormat>
  <Paragraphs>169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Theme1</vt:lpstr>
      <vt:lpstr>Topic II</vt:lpstr>
      <vt:lpstr>To Cover</vt:lpstr>
      <vt:lpstr>Information security threats</vt:lpstr>
      <vt:lpstr>Types of Information security threats</vt:lpstr>
      <vt:lpstr>Types of Information security threats…</vt:lpstr>
      <vt:lpstr>Types of Information security threats…</vt:lpstr>
      <vt:lpstr>Types of Information security threats…</vt:lpstr>
      <vt:lpstr>Types of Information security threats…</vt:lpstr>
      <vt:lpstr>Types of Information security threats…</vt:lpstr>
      <vt:lpstr>Types of Information security threats…</vt:lpstr>
      <vt:lpstr>Types of Information security threats…</vt:lpstr>
      <vt:lpstr>Mitigation Strategies</vt:lpstr>
      <vt:lpstr>Information security risks</vt:lpstr>
      <vt:lpstr>Information security risks</vt:lpstr>
      <vt:lpstr>Information security risks</vt:lpstr>
      <vt:lpstr>Information security risks</vt:lpstr>
      <vt:lpstr>Information security risks</vt:lpstr>
      <vt:lpstr>Information security risks</vt:lpstr>
      <vt:lpstr>Mitigation Strategies</vt:lpstr>
      <vt:lpstr>Mitigation Strategies…</vt:lpstr>
      <vt:lpstr>Mitigation Strategies…</vt:lpstr>
      <vt:lpstr>Mitigation Strategies…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i5</dc:creator>
  <cp:lastModifiedBy>hp i5</cp:lastModifiedBy>
  <cp:revision>16</cp:revision>
  <dcterms:created xsi:type="dcterms:W3CDTF">2024-08-19T09:44:12Z</dcterms:created>
  <dcterms:modified xsi:type="dcterms:W3CDTF">2024-08-19T11:56:01Z</dcterms:modified>
</cp:coreProperties>
</file>