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93" r:id="rId3"/>
    <p:sldId id="294" r:id="rId4"/>
    <p:sldId id="295" r:id="rId5"/>
    <p:sldId id="296" r:id="rId6"/>
    <p:sldId id="297" r:id="rId7"/>
    <p:sldId id="298" r:id="rId8"/>
    <p:sldId id="302" r:id="rId9"/>
    <p:sldId id="299" r:id="rId10"/>
    <p:sldId id="300" r:id="rId11"/>
    <p:sldId id="301" r:id="rId12"/>
    <p:sldId id="303" r:id="rId13"/>
    <p:sldId id="304" r:id="rId14"/>
    <p:sldId id="305" r:id="rId15"/>
    <p:sldId id="306" r:id="rId16"/>
    <p:sldId id="307" r:id="rId17"/>
    <p:sldId id="308" r:id="rId18"/>
    <p:sldId id="309" r:id="rId19"/>
    <p:sldId id="310" r:id="rId20"/>
    <p:sldId id="311"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9/6/2023</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5BFA754-D5C3-4E66-96A6-867B257F58DC}" type="datetimeFigureOut">
              <a:rPr lang="en-US" dirty="0"/>
              <a:t>9/6/2023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9/6/2023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9/6/2023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9/6/2023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9/6/2023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9/6/2023</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Ethics in Hospitality</a:t>
            </a:r>
            <a:endParaRPr lang="en-US" dirty="0"/>
          </a:p>
        </p:txBody>
      </p:sp>
      <p:sp>
        <p:nvSpPr>
          <p:cNvPr id="3" name="Subtitle 2"/>
          <p:cNvSpPr>
            <a:spLocks noGrp="1"/>
          </p:cNvSpPr>
          <p:nvPr>
            <p:ph type="subTitle" idx="1"/>
          </p:nvPr>
        </p:nvSpPr>
        <p:spPr/>
        <p:txBody>
          <a:bodyPr/>
          <a:lstStyle/>
          <a:p>
            <a:r>
              <a:rPr lang="en-US" dirty="0" smtClean="0"/>
              <a:t>Ethics and Guest relations</a:t>
            </a:r>
            <a:endParaRPr lang="en-US" dirty="0"/>
          </a:p>
        </p:txBody>
      </p:sp>
    </p:spTree>
    <p:extLst>
      <p:ext uri="{BB962C8B-B14F-4D97-AF65-F5344CB8AC3E}">
        <p14:creationId xmlns:p14="http://schemas.microsoft.com/office/powerpoint/2010/main" val="6216586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Advertising and marketing</a:t>
            </a:r>
            <a:endParaRPr lang="en-US" dirty="0"/>
          </a:p>
        </p:txBody>
      </p:sp>
      <p:sp>
        <p:nvSpPr>
          <p:cNvPr id="3" name="Content Placeholder 2"/>
          <p:cNvSpPr>
            <a:spLocks noGrp="1"/>
          </p:cNvSpPr>
          <p:nvPr>
            <p:ph idx="1"/>
          </p:nvPr>
        </p:nvSpPr>
        <p:spPr/>
        <p:txBody>
          <a:bodyPr>
            <a:normAutofit fontScale="77500" lnSpcReduction="20000"/>
          </a:bodyPr>
          <a:lstStyle/>
          <a:p>
            <a:r>
              <a:rPr lang="en-US" dirty="0"/>
              <a:t>Cross-Promotion of Services: Hospitality establishments often offer multiple services, such as restaurants, spas, and event venues. Marketing can cross-promote these services to increase revenue from existing guests.</a:t>
            </a:r>
          </a:p>
          <a:p>
            <a:r>
              <a:rPr lang="en-US" dirty="0" smtClean="0"/>
              <a:t>Online </a:t>
            </a:r>
            <a:r>
              <a:rPr lang="en-US" dirty="0"/>
              <a:t>Presence: In today's digital age, online marketing and advertising are essential. A strong online presence through a website, social media, and online advertising helps hospitality organizations reach a wider audience and engage with potential guests.</a:t>
            </a:r>
          </a:p>
          <a:p>
            <a:r>
              <a:rPr lang="en-US" dirty="0" smtClean="0"/>
              <a:t>Guest </a:t>
            </a:r>
            <a:r>
              <a:rPr lang="en-US" dirty="0"/>
              <a:t>Experience Enhancement: Marketing can be used to communicate the guest experience accurately. </a:t>
            </a:r>
            <a:r>
              <a:rPr lang="en-US" u="sng" dirty="0"/>
              <a:t>This ensures that guests have realistic expectations, reducing the likelihood of dissatisfaction and negative reviews</a:t>
            </a:r>
            <a:r>
              <a:rPr lang="en-US" dirty="0"/>
              <a:t>.</a:t>
            </a:r>
          </a:p>
          <a:p>
            <a:r>
              <a:rPr lang="en-US" dirty="0" smtClean="0"/>
              <a:t>Market </a:t>
            </a:r>
            <a:r>
              <a:rPr lang="en-US" dirty="0"/>
              <a:t>Research: Marketing involves understanding the market and target audience. Through data collection and analysis, it helps organizations adapt to changing customer preferences and market trends</a:t>
            </a:r>
            <a:r>
              <a:rPr lang="en-US" dirty="0" smtClean="0"/>
              <a:t>.</a:t>
            </a:r>
            <a:endParaRPr lang="en-US" dirty="0"/>
          </a:p>
        </p:txBody>
      </p:sp>
    </p:spTree>
    <p:extLst>
      <p:ext uri="{BB962C8B-B14F-4D97-AF65-F5344CB8AC3E}">
        <p14:creationId xmlns:p14="http://schemas.microsoft.com/office/powerpoint/2010/main" val="12039448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Advertising and marketing</a:t>
            </a:r>
            <a:endParaRPr lang="en-US" dirty="0"/>
          </a:p>
        </p:txBody>
      </p:sp>
      <p:sp>
        <p:nvSpPr>
          <p:cNvPr id="3" name="Content Placeholder 2"/>
          <p:cNvSpPr>
            <a:spLocks noGrp="1"/>
          </p:cNvSpPr>
          <p:nvPr>
            <p:ph idx="1"/>
          </p:nvPr>
        </p:nvSpPr>
        <p:spPr/>
        <p:txBody>
          <a:bodyPr>
            <a:normAutofit fontScale="85000" lnSpcReduction="10000"/>
          </a:bodyPr>
          <a:lstStyle/>
          <a:p>
            <a:r>
              <a:rPr lang="en-US" dirty="0"/>
              <a:t>Competitive Advantage: By highlighting unique features and competitive advantages, marketing helps hospitality organizations differentiate themselves from competitors.</a:t>
            </a:r>
          </a:p>
          <a:p>
            <a:r>
              <a:rPr lang="en-US" dirty="0" smtClean="0"/>
              <a:t>Revenue </a:t>
            </a:r>
            <a:r>
              <a:rPr lang="en-US" dirty="0"/>
              <a:t>Generation: Ultimately, advertising and marketing are revenue generators. Effective campaigns lead to increased bookings, higher occupancy rates, and greater revenue.</a:t>
            </a:r>
          </a:p>
          <a:p>
            <a:r>
              <a:rPr lang="en-US" dirty="0" smtClean="0"/>
              <a:t>Crisis </a:t>
            </a:r>
            <a:r>
              <a:rPr lang="en-US" dirty="0"/>
              <a:t>Management: In times of crises or unforeseen events (e.g., natural disasters, pandemics), marketing can play a role in crisis management by providing timely and accurate information to guests and stakeholders.</a:t>
            </a:r>
          </a:p>
          <a:p>
            <a:r>
              <a:rPr lang="en-US" dirty="0" smtClean="0"/>
              <a:t>Sustainability </a:t>
            </a:r>
            <a:r>
              <a:rPr lang="en-US" dirty="0"/>
              <a:t>Promotion: For environmentally conscious travelers, marketing can promote a hotel or resort's sustainability efforts, attracting guests who value eco-friendly practices</a:t>
            </a:r>
            <a:r>
              <a:rPr lang="en-US" dirty="0" smtClean="0"/>
              <a:t>.</a:t>
            </a:r>
            <a:endParaRPr lang="en-US" dirty="0"/>
          </a:p>
        </p:txBody>
      </p:sp>
    </p:spTree>
    <p:extLst>
      <p:ext uri="{BB962C8B-B14F-4D97-AF65-F5344CB8AC3E}">
        <p14:creationId xmlns:p14="http://schemas.microsoft.com/office/powerpoint/2010/main" val="31947022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guests have complaints</a:t>
            </a:r>
            <a:endParaRPr lang="en-US" dirty="0"/>
          </a:p>
        </p:txBody>
      </p:sp>
      <p:sp>
        <p:nvSpPr>
          <p:cNvPr id="3" name="Content Placeholder 2"/>
          <p:cNvSpPr>
            <a:spLocks noGrp="1"/>
          </p:cNvSpPr>
          <p:nvPr>
            <p:ph idx="1"/>
          </p:nvPr>
        </p:nvSpPr>
        <p:spPr/>
        <p:txBody>
          <a:bodyPr>
            <a:normAutofit fontScale="77500" lnSpcReduction="20000"/>
          </a:bodyPr>
          <a:lstStyle/>
          <a:p>
            <a:r>
              <a:rPr lang="en-US" dirty="0"/>
              <a:t>Service Quality Issues: Complaints often arise when guests perceive that the quality of service, such as room cleanliness, restaurant service, or amenities, does not meet their expectations.</a:t>
            </a:r>
          </a:p>
          <a:p>
            <a:r>
              <a:rPr lang="en-US" dirty="0" smtClean="0"/>
              <a:t>Miscommunication</a:t>
            </a:r>
            <a:r>
              <a:rPr lang="en-US" dirty="0"/>
              <a:t>: Misunderstandings between guests and staff regarding reservations, room preferences, or service requests can lead to complaints.</a:t>
            </a:r>
          </a:p>
          <a:p>
            <a:r>
              <a:rPr lang="en-US" dirty="0" smtClean="0"/>
              <a:t>Unmet </a:t>
            </a:r>
            <a:r>
              <a:rPr lang="en-US" dirty="0"/>
              <a:t>Expectations: When guests have high expectations based on advertising, reviews, or previous experiences and these expectations are not met, they may express their dissatisfaction.</a:t>
            </a:r>
          </a:p>
          <a:p>
            <a:r>
              <a:rPr lang="en-US" dirty="0" smtClean="0"/>
              <a:t>Staff </a:t>
            </a:r>
            <a:r>
              <a:rPr lang="en-US" dirty="0"/>
              <a:t>Behavior: Rude or unprofessional behavior from staff members, including front desk personnel, servers, or housekeeping staff, can result in complaints.</a:t>
            </a:r>
          </a:p>
          <a:p>
            <a:r>
              <a:rPr lang="en-US" dirty="0" smtClean="0"/>
              <a:t>Room </a:t>
            </a:r>
            <a:r>
              <a:rPr lang="en-US" dirty="0"/>
              <a:t>Conditions: Issues with room conditions, such as broken fixtures, malfunctioning equipment, or noisy neighbors, can lead to complaints</a:t>
            </a:r>
            <a:r>
              <a:rPr lang="en-US" dirty="0" smtClean="0"/>
              <a:t>.</a:t>
            </a:r>
            <a:endParaRPr lang="en-US" dirty="0"/>
          </a:p>
        </p:txBody>
      </p:sp>
    </p:spTree>
    <p:extLst>
      <p:ext uri="{BB962C8B-B14F-4D97-AF65-F5344CB8AC3E}">
        <p14:creationId xmlns:p14="http://schemas.microsoft.com/office/powerpoint/2010/main" val="21265585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guests have complaints </a:t>
            </a:r>
            <a:r>
              <a:rPr lang="en-US" dirty="0" err="1" smtClean="0"/>
              <a:t>cntd</a:t>
            </a:r>
            <a:r>
              <a:rPr lang="en-US" dirty="0" smtClean="0"/>
              <a:t>.</a:t>
            </a:r>
            <a:endParaRPr lang="en-US" dirty="0"/>
          </a:p>
        </p:txBody>
      </p:sp>
      <p:sp>
        <p:nvSpPr>
          <p:cNvPr id="3" name="Content Placeholder 2"/>
          <p:cNvSpPr>
            <a:spLocks noGrp="1"/>
          </p:cNvSpPr>
          <p:nvPr>
            <p:ph idx="1"/>
          </p:nvPr>
        </p:nvSpPr>
        <p:spPr/>
        <p:txBody>
          <a:bodyPr>
            <a:normAutofit fontScale="85000" lnSpcReduction="20000"/>
          </a:bodyPr>
          <a:lstStyle/>
          <a:p>
            <a:r>
              <a:rPr lang="en-US" dirty="0"/>
              <a:t>Billing Errors: Mistakes in billing, including overcharges or unauthorized charges, can frustrate guests and lead to complaints.</a:t>
            </a:r>
          </a:p>
          <a:p>
            <a:r>
              <a:rPr lang="en-US" dirty="0" smtClean="0"/>
              <a:t>Food </a:t>
            </a:r>
            <a:r>
              <a:rPr lang="en-US" dirty="0"/>
              <a:t>and Beverage Concerns: Guests may complain about the quality, taste, presentation, or temperature of food and beverages in restaurants or room service.</a:t>
            </a:r>
          </a:p>
          <a:p>
            <a:r>
              <a:rPr lang="en-US" dirty="0" smtClean="0"/>
              <a:t>Safety </a:t>
            </a:r>
            <a:r>
              <a:rPr lang="en-US" dirty="0"/>
              <a:t>and Security: Perceived safety or security issues, such as concerns about room locks, lighting, or the presence of unauthorized individuals, can trigger complaints.</a:t>
            </a:r>
          </a:p>
          <a:p>
            <a:r>
              <a:rPr lang="en-US" dirty="0" smtClean="0"/>
              <a:t>Reservation </a:t>
            </a:r>
            <a:r>
              <a:rPr lang="en-US" dirty="0"/>
              <a:t>Problems: Errors or complications during the reservation process, including double bookings or reservation cancellations, can lead to complaints.</a:t>
            </a:r>
          </a:p>
          <a:p>
            <a:r>
              <a:rPr lang="en-US" dirty="0" smtClean="0"/>
              <a:t>Delays</a:t>
            </a:r>
            <a:r>
              <a:rPr lang="en-US" dirty="0"/>
              <a:t>: Long wait times for check-in, check-out, or services, such as shuttle transfers, can result in guest complaints</a:t>
            </a:r>
            <a:r>
              <a:rPr lang="en-US" dirty="0" smtClean="0"/>
              <a:t>.</a:t>
            </a:r>
            <a:endParaRPr lang="en-US" dirty="0"/>
          </a:p>
        </p:txBody>
      </p:sp>
    </p:spTree>
    <p:extLst>
      <p:ext uri="{BB962C8B-B14F-4D97-AF65-F5344CB8AC3E}">
        <p14:creationId xmlns:p14="http://schemas.microsoft.com/office/powerpoint/2010/main" val="1614319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guests have complaints </a:t>
            </a:r>
            <a:r>
              <a:rPr lang="en-US" dirty="0" err="1" smtClean="0"/>
              <a:t>ctd</a:t>
            </a:r>
            <a:r>
              <a:rPr lang="en-US" dirty="0" smtClean="0"/>
              <a:t>.</a:t>
            </a:r>
            <a:endParaRPr lang="en-US" dirty="0"/>
          </a:p>
        </p:txBody>
      </p:sp>
      <p:sp>
        <p:nvSpPr>
          <p:cNvPr id="3" name="Content Placeholder 2"/>
          <p:cNvSpPr>
            <a:spLocks noGrp="1"/>
          </p:cNvSpPr>
          <p:nvPr>
            <p:ph idx="1"/>
          </p:nvPr>
        </p:nvSpPr>
        <p:spPr/>
        <p:txBody>
          <a:bodyPr>
            <a:normAutofit fontScale="85000" lnSpcReduction="20000"/>
          </a:bodyPr>
          <a:lstStyle/>
          <a:p>
            <a:r>
              <a:rPr lang="en-US" dirty="0"/>
              <a:t>Cultural and Language Differences: Cultural misunderstandings or language barriers can sometimes lead to miscommunications and guest dissatisfaction.</a:t>
            </a:r>
          </a:p>
          <a:p>
            <a:r>
              <a:rPr lang="en-US" dirty="0" smtClean="0"/>
              <a:t>Environmental </a:t>
            </a:r>
            <a:r>
              <a:rPr lang="en-US" dirty="0"/>
              <a:t>Factors: Guests may have complaints related to environmental issues, such as temperature control, noise levels, or odors.</a:t>
            </a:r>
          </a:p>
          <a:p>
            <a:r>
              <a:rPr lang="en-US" dirty="0" smtClean="0"/>
              <a:t>Special </a:t>
            </a:r>
            <a:r>
              <a:rPr lang="en-US" dirty="0"/>
              <a:t>Requests: When guests have specific requests or preferences that are not accommodated, they may express dissatisfaction.</a:t>
            </a:r>
          </a:p>
          <a:p>
            <a:r>
              <a:rPr lang="en-US" dirty="0" smtClean="0"/>
              <a:t>Policy </a:t>
            </a:r>
            <a:r>
              <a:rPr lang="en-US" dirty="0"/>
              <a:t>Disagreements: Guests may disagree with certain hotel policies, such as cancellation policies, pet policies, or smoking policies, leading to complaints.</a:t>
            </a:r>
          </a:p>
          <a:p>
            <a:r>
              <a:rPr lang="en-US" dirty="0" smtClean="0"/>
              <a:t>Unforeseen </a:t>
            </a:r>
            <a:r>
              <a:rPr lang="en-US" dirty="0"/>
              <a:t>Events: Sometimes, external factors like weather events, natural disasters, or technical issues (e.g., power outages) can disrupt guests' experiences and result in complaints</a:t>
            </a:r>
            <a:r>
              <a:rPr lang="en-US" dirty="0" smtClean="0"/>
              <a:t>.</a:t>
            </a:r>
            <a:endParaRPr lang="en-US" dirty="0"/>
          </a:p>
        </p:txBody>
      </p:sp>
    </p:spTree>
    <p:extLst>
      <p:ext uri="{BB962C8B-B14F-4D97-AF65-F5344CB8AC3E}">
        <p14:creationId xmlns:p14="http://schemas.microsoft.com/office/powerpoint/2010/main" val="13950564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Importance of ethical complaint resolution</a:t>
            </a:r>
            <a:endParaRPr lang="en-US" dirty="0"/>
          </a:p>
        </p:txBody>
      </p:sp>
      <p:sp>
        <p:nvSpPr>
          <p:cNvPr id="3" name="Content Placeholder 2"/>
          <p:cNvSpPr>
            <a:spLocks noGrp="1"/>
          </p:cNvSpPr>
          <p:nvPr>
            <p:ph idx="1"/>
          </p:nvPr>
        </p:nvSpPr>
        <p:spPr/>
        <p:txBody>
          <a:bodyPr>
            <a:normAutofit fontScale="70000" lnSpcReduction="20000"/>
          </a:bodyPr>
          <a:lstStyle/>
          <a:p>
            <a:r>
              <a:rPr lang="en-US" dirty="0"/>
              <a:t>Guest </a:t>
            </a:r>
            <a:r>
              <a:rPr lang="en-US" dirty="0" smtClean="0"/>
              <a:t>Satisfaction: - When </a:t>
            </a:r>
            <a:r>
              <a:rPr lang="en-US" dirty="0"/>
              <a:t>guests encounter issues or have complaints, they expect their concerns to be addressed promptly, fairly, and </a:t>
            </a:r>
            <a:r>
              <a:rPr lang="en-US" dirty="0" smtClean="0"/>
              <a:t>respectfully. Resolving </a:t>
            </a:r>
            <a:r>
              <a:rPr lang="en-US" dirty="0"/>
              <a:t>complaints ethically demonstrates a commitment to guest well-being and shows that the organization values its customers.</a:t>
            </a:r>
          </a:p>
          <a:p>
            <a:r>
              <a:rPr lang="en-US" dirty="0"/>
              <a:t>Repeat </a:t>
            </a:r>
            <a:r>
              <a:rPr lang="en-US" dirty="0" smtClean="0"/>
              <a:t>Business: - When </a:t>
            </a:r>
            <a:r>
              <a:rPr lang="en-US" dirty="0"/>
              <a:t>complaints are handled effectively and ethically, guests are more likely to return to the same establishment for future stays or </a:t>
            </a:r>
            <a:r>
              <a:rPr lang="en-US" dirty="0" smtClean="0"/>
              <a:t>services. Building </a:t>
            </a:r>
            <a:r>
              <a:rPr lang="en-US" dirty="0"/>
              <a:t>a loyal customer base is crucial for the long-term success of hospitality organizations.</a:t>
            </a:r>
          </a:p>
          <a:p>
            <a:r>
              <a:rPr lang="en-US" dirty="0"/>
              <a:t>Positive </a:t>
            </a:r>
            <a:r>
              <a:rPr lang="en-US" dirty="0" smtClean="0"/>
              <a:t>Word-of-Mouth: - Guests </a:t>
            </a:r>
            <a:r>
              <a:rPr lang="en-US" dirty="0"/>
              <a:t>who have their complaints resolved ethically are more likely to share positive reviews and recommendations with friends, family, and online </a:t>
            </a:r>
            <a:r>
              <a:rPr lang="en-US" dirty="0" smtClean="0"/>
              <a:t>communities. </a:t>
            </a:r>
            <a:endParaRPr lang="en-US" dirty="0"/>
          </a:p>
          <a:p>
            <a:r>
              <a:rPr lang="en-US" dirty="0"/>
              <a:t>Online </a:t>
            </a:r>
            <a:r>
              <a:rPr lang="en-US" dirty="0" smtClean="0"/>
              <a:t>Reputation: - In </a:t>
            </a:r>
            <a:r>
              <a:rPr lang="en-US" dirty="0"/>
              <a:t>the age of online reviews and social media, ethical complaint resolution can significantly impact an organization's online </a:t>
            </a:r>
            <a:r>
              <a:rPr lang="en-US" dirty="0" smtClean="0"/>
              <a:t>reputation. Negative </a:t>
            </a:r>
            <a:r>
              <a:rPr lang="en-US" dirty="0"/>
              <a:t>reviews resulting from poorly handled complaints can harm a hospitality business's online image, potentially deterring potential guests</a:t>
            </a:r>
            <a:r>
              <a:rPr lang="en-US" dirty="0" smtClean="0"/>
              <a:t>.</a:t>
            </a:r>
            <a:endParaRPr lang="en-US" dirty="0"/>
          </a:p>
        </p:txBody>
      </p:sp>
    </p:spTree>
    <p:extLst>
      <p:ext uri="{BB962C8B-B14F-4D97-AF65-F5344CB8AC3E}">
        <p14:creationId xmlns:p14="http://schemas.microsoft.com/office/powerpoint/2010/main" val="23443947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Importance of ethical complaint resolution</a:t>
            </a:r>
          </a:p>
        </p:txBody>
      </p:sp>
      <p:sp>
        <p:nvSpPr>
          <p:cNvPr id="3" name="Content Placeholder 2"/>
          <p:cNvSpPr>
            <a:spLocks noGrp="1"/>
          </p:cNvSpPr>
          <p:nvPr>
            <p:ph idx="1"/>
          </p:nvPr>
        </p:nvSpPr>
        <p:spPr/>
        <p:txBody>
          <a:bodyPr>
            <a:normAutofit fontScale="85000" lnSpcReduction="20000"/>
          </a:bodyPr>
          <a:lstStyle/>
          <a:p>
            <a:r>
              <a:rPr lang="en-US" dirty="0"/>
              <a:t>Competitive </a:t>
            </a:r>
            <a:r>
              <a:rPr lang="en-US" dirty="0" smtClean="0"/>
              <a:t>Advantage: - Ethical </a:t>
            </a:r>
            <a:r>
              <a:rPr lang="en-US" dirty="0"/>
              <a:t>complaint resolution can set a hospitality organization apart from </a:t>
            </a:r>
            <a:r>
              <a:rPr lang="en-US" dirty="0" smtClean="0"/>
              <a:t>competitors as guests </a:t>
            </a:r>
            <a:r>
              <a:rPr lang="en-US" dirty="0"/>
              <a:t>are more likely to choose establishments known for their commitment to customer satisfaction and ethical business practices.</a:t>
            </a:r>
          </a:p>
          <a:p>
            <a:r>
              <a:rPr lang="en-US" dirty="0"/>
              <a:t>Employee Morale</a:t>
            </a:r>
            <a:r>
              <a:rPr lang="en-US" dirty="0" smtClean="0"/>
              <a:t>:- When </a:t>
            </a:r>
            <a:r>
              <a:rPr lang="en-US" dirty="0"/>
              <a:t>staff members see that their organization values ethics and prioritizes guest satisfaction, it can boost employee morale and job </a:t>
            </a:r>
            <a:r>
              <a:rPr lang="en-US" dirty="0" smtClean="0"/>
              <a:t>satisfaction. Happy </a:t>
            </a:r>
            <a:r>
              <a:rPr lang="en-US" dirty="0"/>
              <a:t>employees are more likely to provide excellent service, which, in turn, leads to higher guest satisfaction.</a:t>
            </a:r>
          </a:p>
          <a:p>
            <a:r>
              <a:rPr lang="en-US" dirty="0"/>
              <a:t>Legal and Regulatory Compliance</a:t>
            </a:r>
            <a:r>
              <a:rPr lang="en-US" dirty="0" smtClean="0"/>
              <a:t>:- Ethical </a:t>
            </a:r>
            <a:r>
              <a:rPr lang="en-US" dirty="0"/>
              <a:t>complaint resolution helps organizations comply with legal and regulatory requirements. In some jurisdictions, there are laws and regulations governing how customer complaints should be handled, and ethical practices align with these requirements</a:t>
            </a:r>
            <a:r>
              <a:rPr lang="en-US" dirty="0" smtClean="0"/>
              <a:t>.</a:t>
            </a:r>
            <a:endParaRPr lang="en-US" dirty="0"/>
          </a:p>
        </p:txBody>
      </p:sp>
    </p:spTree>
    <p:extLst>
      <p:ext uri="{BB962C8B-B14F-4D97-AF65-F5344CB8AC3E}">
        <p14:creationId xmlns:p14="http://schemas.microsoft.com/office/powerpoint/2010/main" val="32719766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Importance of ethical complaint resolution</a:t>
            </a:r>
          </a:p>
        </p:txBody>
      </p:sp>
      <p:sp>
        <p:nvSpPr>
          <p:cNvPr id="3" name="Content Placeholder 2"/>
          <p:cNvSpPr>
            <a:spLocks noGrp="1"/>
          </p:cNvSpPr>
          <p:nvPr>
            <p:ph idx="1"/>
          </p:nvPr>
        </p:nvSpPr>
        <p:spPr/>
        <p:txBody>
          <a:bodyPr>
            <a:normAutofit fontScale="92500"/>
          </a:bodyPr>
          <a:lstStyle/>
          <a:p>
            <a:r>
              <a:rPr lang="en-US" dirty="0"/>
              <a:t>Brand Image</a:t>
            </a:r>
            <a:r>
              <a:rPr lang="en-US" dirty="0" smtClean="0"/>
              <a:t>:- A </a:t>
            </a:r>
            <a:r>
              <a:rPr lang="en-US" dirty="0"/>
              <a:t>commitment to ethical complaint resolution contributes to a positive brand image. Organizations known for their ethical practices tend to attract socially conscious travelers and partners.</a:t>
            </a:r>
          </a:p>
          <a:p>
            <a:r>
              <a:rPr lang="en-US" dirty="0"/>
              <a:t>Conflict </a:t>
            </a:r>
            <a:r>
              <a:rPr lang="en-US" dirty="0" smtClean="0"/>
              <a:t>Prevention:- Effective </a:t>
            </a:r>
            <a:r>
              <a:rPr lang="en-US" dirty="0"/>
              <a:t>and ethical complaint resolution can prevent small issues from escalating into major conflicts or legal disputes. Timely and fair resolution reduces the likelihood of legal action.</a:t>
            </a:r>
          </a:p>
          <a:p>
            <a:r>
              <a:rPr lang="en-US" dirty="0"/>
              <a:t>Guest </a:t>
            </a:r>
            <a:r>
              <a:rPr lang="en-US" dirty="0" smtClean="0"/>
              <a:t>Trust:- Ethical </a:t>
            </a:r>
            <a:r>
              <a:rPr lang="en-US" dirty="0"/>
              <a:t>complaint resolution builds trust between guests and the organization. Trust is essential for guest loyalty and long-term relationships.</a:t>
            </a:r>
          </a:p>
          <a:p>
            <a:endParaRPr lang="en-US" dirty="0"/>
          </a:p>
        </p:txBody>
      </p:sp>
    </p:spTree>
    <p:extLst>
      <p:ext uri="{BB962C8B-B14F-4D97-AF65-F5344CB8AC3E}">
        <p14:creationId xmlns:p14="http://schemas.microsoft.com/office/powerpoint/2010/main" val="2867301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Ethical </a:t>
            </a:r>
            <a:r>
              <a:rPr lang="en-US" b="1" dirty="0" smtClean="0"/>
              <a:t>Principles</a:t>
            </a:r>
            <a:endParaRPr lang="en-US" dirty="0"/>
          </a:p>
        </p:txBody>
      </p:sp>
      <p:sp>
        <p:nvSpPr>
          <p:cNvPr id="3" name="Content Placeholder 2"/>
          <p:cNvSpPr>
            <a:spLocks noGrp="1"/>
          </p:cNvSpPr>
          <p:nvPr>
            <p:ph idx="1"/>
          </p:nvPr>
        </p:nvSpPr>
        <p:spPr/>
        <p:txBody>
          <a:bodyPr>
            <a:normAutofit lnSpcReduction="10000"/>
          </a:bodyPr>
          <a:lstStyle/>
          <a:p>
            <a:r>
              <a:rPr lang="en-US" dirty="0" smtClean="0"/>
              <a:t>Fairness</a:t>
            </a:r>
            <a:endParaRPr lang="en-US" dirty="0"/>
          </a:p>
          <a:p>
            <a:r>
              <a:rPr lang="en-US" dirty="0"/>
              <a:t>Respect</a:t>
            </a:r>
          </a:p>
          <a:p>
            <a:r>
              <a:rPr lang="en-US" dirty="0"/>
              <a:t>Transparency</a:t>
            </a:r>
          </a:p>
          <a:p>
            <a:r>
              <a:rPr lang="en-US" dirty="0"/>
              <a:t>Empathy</a:t>
            </a:r>
          </a:p>
          <a:p>
            <a:r>
              <a:rPr lang="en-US" dirty="0"/>
              <a:t>Accountability</a:t>
            </a:r>
          </a:p>
          <a:p>
            <a:r>
              <a:rPr lang="en-US" dirty="0" smtClean="0"/>
              <a:t>Question: Using PEEL explain how the key ethical principles are important in conflict resolution in hospitality organizations.</a:t>
            </a:r>
            <a:endParaRPr lang="en-US" dirty="0"/>
          </a:p>
        </p:txBody>
      </p:sp>
    </p:spTree>
    <p:extLst>
      <p:ext uri="{BB962C8B-B14F-4D97-AF65-F5344CB8AC3E}">
        <p14:creationId xmlns:p14="http://schemas.microsoft.com/office/powerpoint/2010/main" val="12100830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Handling </a:t>
            </a:r>
            <a:r>
              <a:rPr lang="en-US" b="1" dirty="0" smtClean="0"/>
              <a:t>Complaints</a:t>
            </a:r>
            <a:endParaRPr lang="en-US" dirty="0"/>
          </a:p>
        </p:txBody>
      </p:sp>
      <p:sp>
        <p:nvSpPr>
          <p:cNvPr id="3" name="Content Placeholder 2"/>
          <p:cNvSpPr>
            <a:spLocks noGrp="1"/>
          </p:cNvSpPr>
          <p:nvPr>
            <p:ph idx="1"/>
          </p:nvPr>
        </p:nvSpPr>
        <p:spPr/>
        <p:txBody>
          <a:bodyPr/>
          <a:lstStyle/>
          <a:p>
            <a:r>
              <a:rPr lang="en-US" dirty="0" smtClean="0"/>
              <a:t>Listen </a:t>
            </a:r>
            <a:r>
              <a:rPr lang="en-US" dirty="0"/>
              <a:t>actively</a:t>
            </a:r>
          </a:p>
          <a:p>
            <a:r>
              <a:rPr lang="en-US" dirty="0"/>
              <a:t>Apologize sincerely</a:t>
            </a:r>
          </a:p>
          <a:p>
            <a:r>
              <a:rPr lang="en-US" dirty="0"/>
              <a:t>Investigate thoroughly</a:t>
            </a:r>
          </a:p>
          <a:p>
            <a:r>
              <a:rPr lang="en-US" dirty="0"/>
              <a:t>Resolve promptly</a:t>
            </a:r>
          </a:p>
          <a:p>
            <a:r>
              <a:rPr lang="en-US" dirty="0"/>
              <a:t>Follow </a:t>
            </a:r>
            <a:r>
              <a:rPr lang="en-US" dirty="0" smtClean="0"/>
              <a:t>up</a:t>
            </a:r>
            <a:endParaRPr lang="en-US" dirty="0"/>
          </a:p>
        </p:txBody>
      </p:sp>
    </p:spTree>
    <p:extLst>
      <p:ext uri="{BB962C8B-B14F-4D97-AF65-F5344CB8AC3E}">
        <p14:creationId xmlns:p14="http://schemas.microsoft.com/office/powerpoint/2010/main" val="4198787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Guest privacy and data protection</a:t>
            </a:r>
            <a:endParaRPr lang="en-US" dirty="0"/>
          </a:p>
        </p:txBody>
      </p:sp>
      <p:sp>
        <p:nvSpPr>
          <p:cNvPr id="3" name="Content Placeholder 2"/>
          <p:cNvSpPr>
            <a:spLocks noGrp="1"/>
          </p:cNvSpPr>
          <p:nvPr>
            <p:ph idx="1"/>
          </p:nvPr>
        </p:nvSpPr>
        <p:spPr/>
        <p:txBody>
          <a:bodyPr>
            <a:normAutofit fontScale="92500"/>
          </a:bodyPr>
          <a:lstStyle/>
          <a:p>
            <a:r>
              <a:rPr lang="en-US" dirty="0"/>
              <a:t>Guest privacy refers to the </a:t>
            </a:r>
            <a:r>
              <a:rPr lang="en-US" u="sng" dirty="0"/>
              <a:t>safeguarding of an individual's personal information, preferences, and behavior while they interact with a hospitality </a:t>
            </a:r>
            <a:r>
              <a:rPr lang="en-US" u="sng" dirty="0" smtClean="0"/>
              <a:t>establishment</a:t>
            </a:r>
            <a:r>
              <a:rPr lang="en-US" dirty="0" smtClean="0"/>
              <a:t> - the </a:t>
            </a:r>
            <a:r>
              <a:rPr lang="en-US" dirty="0"/>
              <a:t>right of guests to control the collection, use, and sharing of their personal data and ensures that their sensitive information is kept confidential.</a:t>
            </a:r>
          </a:p>
          <a:p>
            <a:r>
              <a:rPr lang="en-US" b="1" dirty="0"/>
              <a:t>Importance:</a:t>
            </a:r>
            <a:r>
              <a:rPr lang="en-US" dirty="0"/>
              <a:t> Guest privacy is crucial for establishing </a:t>
            </a:r>
            <a:r>
              <a:rPr lang="en-US" u="sng" dirty="0"/>
              <a:t>trust and providing a positive guest experience</a:t>
            </a:r>
            <a:r>
              <a:rPr lang="en-US" dirty="0"/>
              <a:t>. It involves respecting guests' boundaries, securing their personal information, and being transparent about how their data is used</a:t>
            </a:r>
            <a:r>
              <a:rPr lang="en-US" dirty="0" smtClean="0"/>
              <a:t>. – Boundaries, boundaries, boundaries </a:t>
            </a:r>
            <a:r>
              <a:rPr lang="en-US" dirty="0" err="1" smtClean="0"/>
              <a:t>eg</a:t>
            </a:r>
            <a:r>
              <a:rPr lang="en-US" dirty="0" smtClean="0"/>
              <a:t> my language class touching hair</a:t>
            </a:r>
            <a:endParaRPr lang="en-US" dirty="0"/>
          </a:p>
          <a:p>
            <a:endParaRPr lang="en-US" dirty="0"/>
          </a:p>
        </p:txBody>
      </p:sp>
    </p:spTree>
    <p:extLst>
      <p:ext uri="{BB962C8B-B14F-4D97-AF65-F5344CB8AC3E}">
        <p14:creationId xmlns:p14="http://schemas.microsoft.com/office/powerpoint/2010/main" val="4185578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Conflict Resolution Techniques</a:t>
            </a:r>
            <a:endParaRPr lang="en-US" dirty="0"/>
          </a:p>
        </p:txBody>
      </p:sp>
      <p:sp>
        <p:nvSpPr>
          <p:cNvPr id="3" name="Content Placeholder 2"/>
          <p:cNvSpPr>
            <a:spLocks noGrp="1"/>
          </p:cNvSpPr>
          <p:nvPr>
            <p:ph idx="1"/>
          </p:nvPr>
        </p:nvSpPr>
        <p:spPr/>
        <p:txBody>
          <a:bodyPr/>
          <a:lstStyle/>
          <a:p>
            <a:r>
              <a:rPr lang="en-US" dirty="0" smtClean="0"/>
              <a:t>Negotiation</a:t>
            </a:r>
            <a:endParaRPr lang="en-US" dirty="0"/>
          </a:p>
          <a:p>
            <a:r>
              <a:rPr lang="en-US" dirty="0"/>
              <a:t>Mediation</a:t>
            </a:r>
          </a:p>
          <a:p>
            <a:r>
              <a:rPr lang="en-US" dirty="0"/>
              <a:t>Arbitration</a:t>
            </a:r>
          </a:p>
          <a:p>
            <a:r>
              <a:rPr lang="en-US" dirty="0"/>
              <a:t>Litigation </a:t>
            </a:r>
            <a:r>
              <a:rPr lang="en-US" dirty="0" smtClean="0"/>
              <a:t>(last </a:t>
            </a:r>
            <a:r>
              <a:rPr lang="en-US" dirty="0"/>
              <a:t>resort</a:t>
            </a:r>
            <a:r>
              <a:rPr lang="en-US" dirty="0" smtClean="0"/>
              <a:t>)</a:t>
            </a:r>
            <a:endParaRPr lang="en-US" dirty="0"/>
          </a:p>
        </p:txBody>
      </p:sp>
    </p:spTree>
    <p:extLst>
      <p:ext uri="{BB962C8B-B14F-4D97-AF65-F5344CB8AC3E}">
        <p14:creationId xmlns:p14="http://schemas.microsoft.com/office/powerpoint/2010/main" val="21175122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protection</a:t>
            </a:r>
            <a:endParaRPr lang="en-US" dirty="0"/>
          </a:p>
        </p:txBody>
      </p:sp>
      <p:sp>
        <p:nvSpPr>
          <p:cNvPr id="3" name="Content Placeholder 2"/>
          <p:cNvSpPr>
            <a:spLocks noGrp="1"/>
          </p:cNvSpPr>
          <p:nvPr>
            <p:ph idx="1"/>
          </p:nvPr>
        </p:nvSpPr>
        <p:spPr/>
        <p:txBody>
          <a:bodyPr>
            <a:normAutofit lnSpcReduction="10000"/>
          </a:bodyPr>
          <a:lstStyle/>
          <a:p>
            <a:r>
              <a:rPr lang="en-US" dirty="0"/>
              <a:t>Data protection involves the implementation of policies, practices, and technologies to </a:t>
            </a:r>
            <a:r>
              <a:rPr lang="en-US" u="sng" dirty="0"/>
              <a:t>safeguard guest data from unauthorized access, breaches, or misuse</a:t>
            </a:r>
            <a:r>
              <a:rPr lang="en-US" dirty="0"/>
              <a:t>. It encompasses the legal and ethical responsibilities of hospitality organizations to collect, store, and process guest information securely and in compliance with data protection laws and regulations.</a:t>
            </a:r>
          </a:p>
          <a:p>
            <a:r>
              <a:rPr lang="en-US" b="1" dirty="0"/>
              <a:t>Importance:</a:t>
            </a:r>
            <a:r>
              <a:rPr lang="en-US" dirty="0"/>
              <a:t> Data protection is essential for </a:t>
            </a:r>
            <a:r>
              <a:rPr lang="en-US" u="sng" dirty="0"/>
              <a:t>preserving guest privacy, maintaining the integrity of the hospitality establishment</a:t>
            </a:r>
            <a:r>
              <a:rPr lang="en-US" dirty="0"/>
              <a:t>, and avoiding legal and reputational risks. It includes measures such as encryption, access controls, and data retention policies</a:t>
            </a:r>
            <a:r>
              <a:rPr lang="en-US" dirty="0" smtClean="0"/>
              <a:t>.</a:t>
            </a:r>
            <a:endParaRPr lang="en-US" dirty="0"/>
          </a:p>
        </p:txBody>
      </p:sp>
    </p:spTree>
    <p:extLst>
      <p:ext uri="{BB962C8B-B14F-4D97-AF65-F5344CB8AC3E}">
        <p14:creationId xmlns:p14="http://schemas.microsoft.com/office/powerpoint/2010/main" val="2143250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Guest data</a:t>
            </a:r>
            <a:endParaRPr lang="en-US" dirty="0"/>
          </a:p>
        </p:txBody>
      </p:sp>
      <p:sp>
        <p:nvSpPr>
          <p:cNvPr id="3" name="Content Placeholder 2"/>
          <p:cNvSpPr>
            <a:spLocks noGrp="1"/>
          </p:cNvSpPr>
          <p:nvPr>
            <p:ph idx="1"/>
          </p:nvPr>
        </p:nvSpPr>
        <p:spPr/>
        <p:txBody>
          <a:bodyPr/>
          <a:lstStyle/>
          <a:p>
            <a:r>
              <a:rPr lang="en-US" dirty="0" smtClean="0"/>
              <a:t>Personal </a:t>
            </a:r>
            <a:r>
              <a:rPr lang="en-US" dirty="0"/>
              <a:t>Information</a:t>
            </a:r>
          </a:p>
          <a:p>
            <a:r>
              <a:rPr lang="en-US" dirty="0"/>
              <a:t>Payment Data</a:t>
            </a:r>
          </a:p>
          <a:p>
            <a:r>
              <a:rPr lang="en-US" dirty="0"/>
              <a:t>Preferences and Booking </a:t>
            </a:r>
            <a:r>
              <a:rPr lang="en-US" dirty="0" smtClean="0"/>
              <a:t>History</a:t>
            </a:r>
          </a:p>
          <a:p>
            <a:r>
              <a:rPr lang="en-US" dirty="0" smtClean="0"/>
              <a:t>Any other?? 1) Guests </a:t>
            </a:r>
            <a:endParaRPr lang="en-US" dirty="0"/>
          </a:p>
          <a:p>
            <a:endParaRPr lang="en-US" dirty="0"/>
          </a:p>
        </p:txBody>
      </p:sp>
    </p:spTree>
    <p:extLst>
      <p:ext uri="{BB962C8B-B14F-4D97-AF65-F5344CB8AC3E}">
        <p14:creationId xmlns:p14="http://schemas.microsoft.com/office/powerpoint/2010/main" val="24883824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Risks of Data Breach</a:t>
            </a:r>
          </a:p>
        </p:txBody>
      </p:sp>
      <p:sp>
        <p:nvSpPr>
          <p:cNvPr id="3" name="Content Placeholder 2"/>
          <p:cNvSpPr>
            <a:spLocks noGrp="1"/>
          </p:cNvSpPr>
          <p:nvPr>
            <p:ph idx="1"/>
          </p:nvPr>
        </p:nvSpPr>
        <p:spPr/>
        <p:txBody>
          <a:bodyPr/>
          <a:lstStyle/>
          <a:p>
            <a:r>
              <a:rPr lang="en-US" dirty="0" smtClean="0"/>
              <a:t>Financial </a:t>
            </a:r>
            <a:r>
              <a:rPr lang="en-US" dirty="0"/>
              <a:t>Consequences</a:t>
            </a:r>
          </a:p>
          <a:p>
            <a:r>
              <a:rPr lang="en-US" dirty="0"/>
              <a:t>Reputational Damage</a:t>
            </a:r>
          </a:p>
          <a:p>
            <a:r>
              <a:rPr lang="en-US" dirty="0"/>
              <a:t>Legal Consequences</a:t>
            </a:r>
          </a:p>
          <a:p>
            <a:endParaRPr lang="en-US" dirty="0"/>
          </a:p>
        </p:txBody>
      </p:sp>
    </p:spTree>
    <p:extLst>
      <p:ext uri="{BB962C8B-B14F-4D97-AF65-F5344CB8AC3E}">
        <p14:creationId xmlns:p14="http://schemas.microsoft.com/office/powerpoint/2010/main" val="26225329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Importance of Guest Privacy</a:t>
            </a:r>
          </a:p>
        </p:txBody>
      </p:sp>
      <p:sp>
        <p:nvSpPr>
          <p:cNvPr id="3" name="Content Placeholder 2"/>
          <p:cNvSpPr>
            <a:spLocks noGrp="1"/>
          </p:cNvSpPr>
          <p:nvPr>
            <p:ph idx="1"/>
          </p:nvPr>
        </p:nvSpPr>
        <p:spPr/>
        <p:txBody>
          <a:bodyPr/>
          <a:lstStyle/>
          <a:p>
            <a:r>
              <a:rPr lang="en-US" dirty="0" smtClean="0"/>
              <a:t>Building </a:t>
            </a:r>
            <a:r>
              <a:rPr lang="en-US" dirty="0"/>
              <a:t>Trust with Guests</a:t>
            </a:r>
          </a:p>
          <a:p>
            <a:r>
              <a:rPr lang="en-US" dirty="0"/>
              <a:t>Positive Guest </a:t>
            </a:r>
            <a:r>
              <a:rPr lang="en-US" dirty="0" smtClean="0"/>
              <a:t>Experience</a:t>
            </a:r>
          </a:p>
          <a:p>
            <a:r>
              <a:rPr lang="en-US" dirty="0" smtClean="0"/>
              <a:t>Strong recommendation</a:t>
            </a:r>
          </a:p>
          <a:p>
            <a:r>
              <a:rPr lang="en-US" dirty="0" smtClean="0"/>
              <a:t>Repeat visit</a:t>
            </a:r>
          </a:p>
          <a:p>
            <a:r>
              <a:rPr lang="en-US" dirty="0" smtClean="0"/>
              <a:t>Safety from legal consequences</a:t>
            </a:r>
          </a:p>
          <a:p>
            <a:r>
              <a:rPr lang="en-US" dirty="0" smtClean="0"/>
              <a:t>Any others??</a:t>
            </a:r>
            <a:endParaRPr lang="en-US" dirty="0"/>
          </a:p>
        </p:txBody>
      </p:sp>
    </p:spTree>
    <p:extLst>
      <p:ext uri="{BB962C8B-B14F-4D97-AF65-F5344CB8AC3E}">
        <p14:creationId xmlns:p14="http://schemas.microsoft.com/office/powerpoint/2010/main" val="23839673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Strategies for Data Protection</a:t>
            </a:r>
            <a:r>
              <a:rPr lang="en-US" dirty="0"/>
              <a:t/>
            </a:r>
            <a:br>
              <a:rPr lang="en-US" dirty="0"/>
            </a:br>
            <a:endParaRPr lang="en-US" dirty="0"/>
          </a:p>
        </p:txBody>
      </p:sp>
      <p:sp>
        <p:nvSpPr>
          <p:cNvPr id="3" name="Content Placeholder 2"/>
          <p:cNvSpPr>
            <a:spLocks noGrp="1"/>
          </p:cNvSpPr>
          <p:nvPr>
            <p:ph idx="1"/>
          </p:nvPr>
        </p:nvSpPr>
        <p:spPr/>
        <p:txBody>
          <a:bodyPr/>
          <a:lstStyle/>
          <a:p>
            <a:r>
              <a:rPr lang="en-US" dirty="0" smtClean="0"/>
              <a:t>Employee </a:t>
            </a:r>
            <a:r>
              <a:rPr lang="en-US" dirty="0"/>
              <a:t>Training</a:t>
            </a:r>
          </a:p>
          <a:p>
            <a:r>
              <a:rPr lang="en-US" dirty="0"/>
              <a:t>Secure IT Systems</a:t>
            </a:r>
          </a:p>
          <a:p>
            <a:r>
              <a:rPr lang="en-US" dirty="0"/>
              <a:t>Regular </a:t>
            </a:r>
            <a:r>
              <a:rPr lang="en-US" dirty="0" smtClean="0"/>
              <a:t>Audits</a:t>
            </a:r>
          </a:p>
          <a:p>
            <a:r>
              <a:rPr lang="en-US" dirty="0" smtClean="0"/>
              <a:t>Physical security</a:t>
            </a:r>
          </a:p>
          <a:p>
            <a:r>
              <a:rPr lang="en-US" dirty="0" smtClean="0"/>
              <a:t>Dealing with trusted vendors</a:t>
            </a:r>
            <a:endParaRPr lang="en-US" dirty="0"/>
          </a:p>
          <a:p>
            <a:endParaRPr lang="en-US" dirty="0"/>
          </a:p>
        </p:txBody>
      </p:sp>
    </p:spTree>
    <p:extLst>
      <p:ext uri="{BB962C8B-B14F-4D97-AF65-F5344CB8AC3E}">
        <p14:creationId xmlns:p14="http://schemas.microsoft.com/office/powerpoint/2010/main" val="417533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Advertising and marketing</a:t>
            </a:r>
            <a:endParaRPr lang="en-US" dirty="0"/>
          </a:p>
        </p:txBody>
      </p:sp>
      <p:sp>
        <p:nvSpPr>
          <p:cNvPr id="3" name="Content Placeholder 2"/>
          <p:cNvSpPr>
            <a:spLocks noGrp="1"/>
          </p:cNvSpPr>
          <p:nvPr>
            <p:ph idx="1"/>
          </p:nvPr>
        </p:nvSpPr>
        <p:spPr/>
        <p:txBody>
          <a:bodyPr/>
          <a:lstStyle/>
          <a:p>
            <a:r>
              <a:rPr lang="en-US" dirty="0" smtClean="0"/>
              <a:t>Creating the customer – </a:t>
            </a:r>
          </a:p>
          <a:p>
            <a:pPr lvl="1"/>
            <a:r>
              <a:rPr lang="en-US" dirty="0"/>
              <a:t>advertising and marketing are essential tools for hospitality organizations to attract guests, build brand reputation, and generate revenue. When done effectively and ethically, they contribute significantly to the success and sustainability of hospitality businesses.</a:t>
            </a:r>
          </a:p>
          <a:p>
            <a:endParaRPr lang="en-US" dirty="0"/>
          </a:p>
        </p:txBody>
      </p:sp>
    </p:spTree>
    <p:extLst>
      <p:ext uri="{BB962C8B-B14F-4D97-AF65-F5344CB8AC3E}">
        <p14:creationId xmlns:p14="http://schemas.microsoft.com/office/powerpoint/2010/main" val="3660370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Role of Advertising and </a:t>
            </a:r>
            <a:r>
              <a:rPr lang="en-US" dirty="0" smtClean="0"/>
              <a:t>Marketing</a:t>
            </a:r>
            <a:endParaRPr lang="en-US" dirty="0"/>
          </a:p>
        </p:txBody>
      </p:sp>
      <p:sp>
        <p:nvSpPr>
          <p:cNvPr id="3" name="Content Placeholder 2"/>
          <p:cNvSpPr>
            <a:spLocks noGrp="1"/>
          </p:cNvSpPr>
          <p:nvPr>
            <p:ph idx="1"/>
          </p:nvPr>
        </p:nvSpPr>
        <p:spPr/>
        <p:txBody>
          <a:bodyPr>
            <a:normAutofit fontScale="77500" lnSpcReduction="20000"/>
          </a:bodyPr>
          <a:lstStyle/>
          <a:p>
            <a:r>
              <a:rPr lang="en-US" dirty="0"/>
              <a:t>Attracting Guests: Advertising and marketing campaigns are designed to attract guests and customers to the hospitality establishment. Through enticing visuals, persuasive messaging, and targeted strategies, they create awareness about the services offered.</a:t>
            </a:r>
          </a:p>
          <a:p>
            <a:r>
              <a:rPr lang="en-US" dirty="0" smtClean="0"/>
              <a:t>Building </a:t>
            </a:r>
            <a:r>
              <a:rPr lang="en-US" dirty="0"/>
              <a:t>Brand Image: Effective marketing helps build and maintain a positive brand image. It communicates the values, quality, and unique aspects of the hospitality brand, helping it stand out in a competitive market.</a:t>
            </a:r>
          </a:p>
          <a:p>
            <a:r>
              <a:rPr lang="en-US" dirty="0" smtClean="0"/>
              <a:t>Increasing </a:t>
            </a:r>
            <a:r>
              <a:rPr lang="en-US" dirty="0"/>
              <a:t>Occupancy: For hotels and resorts, marketing efforts directly impact occupancy rates. Effective advertising can fill rooms during peak seasons and minimize vacancies during off-peak times.</a:t>
            </a:r>
          </a:p>
          <a:p>
            <a:r>
              <a:rPr lang="en-US" dirty="0" smtClean="0"/>
              <a:t>Enhancing </a:t>
            </a:r>
            <a:r>
              <a:rPr lang="en-US" dirty="0"/>
              <a:t>Customer Loyalty: Marketing doesn't stop after a guest's stay. It includes loyalty programs, email marketing, and other efforts to keep previous guests engaged and encourage them to return.</a:t>
            </a:r>
          </a:p>
        </p:txBody>
      </p:sp>
    </p:spTree>
    <p:extLst>
      <p:ext uri="{BB962C8B-B14F-4D97-AF65-F5344CB8AC3E}">
        <p14:creationId xmlns:p14="http://schemas.microsoft.com/office/powerpoint/2010/main" val="294601096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5"/>
      </a:accent6>
      <a:hlink>
        <a:srgbClr val="BB7826"/>
      </a:hlink>
      <a:folHlink>
        <a:srgbClr val="CF9C5F"/>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E4E49EB0-FB00-41F5-9359-4843D783A23D}"/>
    </a:ext>
  </a:extLst>
</a:theme>
</file>

<file path=docProps/app.xml><?xml version="1.0" encoding="utf-8"?>
<Properties xmlns="http://schemas.openxmlformats.org/officeDocument/2006/extended-properties" xmlns:vt="http://schemas.openxmlformats.org/officeDocument/2006/docPropsVTypes">
  <Template>Organic</Template>
  <TotalTime>29985</TotalTime>
  <Words>1559</Words>
  <Application>Microsoft Office PowerPoint</Application>
  <PresentationFormat>Widescreen</PresentationFormat>
  <Paragraphs>97</Paragraphs>
  <Slides>20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Garamond</vt:lpstr>
      <vt:lpstr>Organic</vt:lpstr>
      <vt:lpstr>Ethics in Hospitality</vt:lpstr>
      <vt:lpstr>Guest privacy and data protection</vt:lpstr>
      <vt:lpstr>Data protection</vt:lpstr>
      <vt:lpstr>Types of Guest data</vt:lpstr>
      <vt:lpstr>Risks of Data Breach</vt:lpstr>
      <vt:lpstr>Importance of Guest Privacy</vt:lpstr>
      <vt:lpstr>Strategies for Data Protection </vt:lpstr>
      <vt:lpstr>Advertising and marketing</vt:lpstr>
      <vt:lpstr>The Role of Advertising and Marketing</vt:lpstr>
      <vt:lpstr>Advertising and marketing</vt:lpstr>
      <vt:lpstr>Advertising and marketing</vt:lpstr>
      <vt:lpstr>Why guests have complaints</vt:lpstr>
      <vt:lpstr>Why guests have complaints cntd.</vt:lpstr>
      <vt:lpstr>Why guests have complaints ctd.</vt:lpstr>
      <vt:lpstr>Importance of ethical complaint resolution</vt:lpstr>
      <vt:lpstr>Importance of ethical complaint resolution</vt:lpstr>
      <vt:lpstr>Importance of ethical complaint resolution</vt:lpstr>
      <vt:lpstr>Ethical Principles</vt:lpstr>
      <vt:lpstr>Handling Complaints</vt:lpstr>
      <vt:lpstr>Conflict Resolution Techniques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rebs dawa</dc:creator>
  <cp:lastModifiedBy>rebs dawa</cp:lastModifiedBy>
  <cp:revision>39</cp:revision>
  <dcterms:created xsi:type="dcterms:W3CDTF">2021-10-27T05:16:59Z</dcterms:created>
  <dcterms:modified xsi:type="dcterms:W3CDTF">2023-09-12T18:42:35Z</dcterms:modified>
</cp:coreProperties>
</file>