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60" r:id="rId3"/>
    <p:sldId id="257" r:id="rId4"/>
    <p:sldId id="261" r:id="rId5"/>
    <p:sldId id="262" r:id="rId6"/>
    <p:sldId id="270" r:id="rId7"/>
    <p:sldId id="276" r:id="rId8"/>
    <p:sldId id="277" r:id="rId9"/>
    <p:sldId id="293" r:id="rId10"/>
    <p:sldId id="274" r:id="rId11"/>
    <p:sldId id="275" r:id="rId12"/>
    <p:sldId id="258" r:id="rId13"/>
    <p:sldId id="284" r:id="rId14"/>
    <p:sldId id="294" r:id="rId15"/>
    <p:sldId id="295" r:id="rId16"/>
    <p:sldId id="290" r:id="rId17"/>
    <p:sldId id="267" r:id="rId18"/>
    <p:sldId id="278" r:id="rId19"/>
    <p:sldId id="279" r:id="rId20"/>
    <p:sldId id="280" r:id="rId21"/>
    <p:sldId id="268" r:id="rId22"/>
    <p:sldId id="281" r:id="rId23"/>
    <p:sldId id="282" r:id="rId24"/>
    <p:sldId id="283" r:id="rId25"/>
    <p:sldId id="259" r:id="rId26"/>
    <p:sldId id="263" r:id="rId27"/>
    <p:sldId id="285" r:id="rId28"/>
    <p:sldId id="264" r:id="rId29"/>
    <p:sldId id="287" r:id="rId30"/>
    <p:sldId id="286" r:id="rId31"/>
    <p:sldId id="288" r:id="rId32"/>
    <p:sldId id="272" r:id="rId33"/>
    <p:sldId id="289" r:id="rId34"/>
    <p:sldId id="265" r:id="rId35"/>
    <p:sldId id="291" r:id="rId36"/>
    <p:sldId id="292" r:id="rId37"/>
    <p:sldId id="27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725" autoAdjust="0"/>
  </p:normalViewPr>
  <p:slideViewPr>
    <p:cSldViewPr snapToGrid="0">
      <p:cViewPr varScale="1">
        <p:scale>
          <a:sx n="77" d="100"/>
          <a:sy n="77" d="100"/>
        </p:scale>
        <p:origin x="91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304388-8FF6-470D-BDA1-EBBAE1A9A6B5}" type="datetimeFigureOut">
              <a:rPr lang="en-US" smtClean="0"/>
              <a:t>9/13/2025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6EDC5C-194D-4F07-98B3-80891A31D164}" type="slidenum">
              <a:rPr lang="en-US" smtClean="0"/>
              <a:t>‹#›</a:t>
            </a:fld>
            <a:endParaRPr lang="en-US"/>
          </a:p>
        </p:txBody>
      </p:sp>
    </p:spTree>
    <p:extLst>
      <p:ext uri="{BB962C8B-B14F-4D97-AF65-F5344CB8AC3E}">
        <p14:creationId xmlns:p14="http://schemas.microsoft.com/office/powerpoint/2010/main" val="2063411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E-signature- is the broader category, encompassing any method of showing intent to sign digitally</a:t>
            </a:r>
          </a:p>
          <a:p>
            <a:r>
              <a:rPr lang="en-US" dirty="0"/>
              <a:t>Digital signature - is a specific, more secure type of e-signature that uses public key infrastructure (PKI) and cryptographic technology to verify the identity of the signer and guarantee the document's integrity, making it tamper-evident</a:t>
            </a:r>
            <a:r>
              <a:rPr lang="en-US" sz="1200" b="0" i="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466EDC5C-194D-4F07-98B3-80891A31D164}" type="slidenum">
              <a:rPr lang="en-US" smtClean="0"/>
              <a:t>5</a:t>
            </a:fld>
            <a:endParaRPr lang="en-US"/>
          </a:p>
        </p:txBody>
      </p:sp>
    </p:spTree>
    <p:extLst>
      <p:ext uri="{BB962C8B-B14F-4D97-AF65-F5344CB8AC3E}">
        <p14:creationId xmlns:p14="http://schemas.microsoft.com/office/powerpoint/2010/main" val="943088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Reverse engineering - </a:t>
            </a:r>
            <a:r>
              <a:rPr lang="en-US" sz="1200" b="0" i="0" kern="1200" dirty="0">
                <a:solidFill>
                  <a:schemeClr val="tx1"/>
                </a:solidFill>
                <a:effectLst/>
                <a:latin typeface="+mn-lt"/>
                <a:ea typeface="+mn-ea"/>
                <a:cs typeface="+mn-cs"/>
              </a:rPr>
              <a:t>the reproduction of another manufacturer's product following detailed examination of its construction or composition.</a:t>
            </a:r>
          </a:p>
          <a:p>
            <a:endParaRPr lang="en-US" dirty="0"/>
          </a:p>
        </p:txBody>
      </p:sp>
      <p:sp>
        <p:nvSpPr>
          <p:cNvPr id="4" name="Slide Number Placeholder 3"/>
          <p:cNvSpPr>
            <a:spLocks noGrp="1"/>
          </p:cNvSpPr>
          <p:nvPr>
            <p:ph type="sldNum" sz="quarter" idx="5"/>
          </p:nvPr>
        </p:nvSpPr>
        <p:spPr/>
        <p:txBody>
          <a:bodyPr/>
          <a:lstStyle/>
          <a:p>
            <a:fld id="{466EDC5C-194D-4F07-98B3-80891A31D164}" type="slidenum">
              <a:rPr lang="en-US" smtClean="0"/>
              <a:t>7</a:t>
            </a:fld>
            <a:endParaRPr lang="en-US"/>
          </a:p>
        </p:txBody>
      </p:sp>
    </p:spTree>
    <p:extLst>
      <p:ext uri="{BB962C8B-B14F-4D97-AF65-F5344CB8AC3E}">
        <p14:creationId xmlns:p14="http://schemas.microsoft.com/office/powerpoint/2010/main" val="556558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6EDC5C-194D-4F07-98B3-80891A31D164}" type="slidenum">
              <a:rPr lang="en-US" smtClean="0"/>
              <a:t>13</a:t>
            </a:fld>
            <a:endParaRPr lang="en-US"/>
          </a:p>
        </p:txBody>
      </p:sp>
    </p:spTree>
    <p:extLst>
      <p:ext uri="{BB962C8B-B14F-4D97-AF65-F5344CB8AC3E}">
        <p14:creationId xmlns:p14="http://schemas.microsoft.com/office/powerpoint/2010/main" val="1726669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While Uganda started taking steps to initiate the accession process in 2016, including establishing a Task Force to harmonize its legislation and harmonize its legislation, the convention was not ratified by 2019, and the process is still ongoing as of September 2025.</a:t>
            </a:r>
            <a:endParaRPr lang="en-US" dirty="0"/>
          </a:p>
          <a:p>
            <a:r>
              <a:rPr lang="en-US" dirty="0"/>
              <a:t>Es\q</a:t>
            </a:r>
          </a:p>
        </p:txBody>
      </p:sp>
      <p:sp>
        <p:nvSpPr>
          <p:cNvPr id="4" name="Slide Number Placeholder 3"/>
          <p:cNvSpPr>
            <a:spLocks noGrp="1"/>
          </p:cNvSpPr>
          <p:nvPr>
            <p:ph type="sldNum" sz="quarter" idx="5"/>
          </p:nvPr>
        </p:nvSpPr>
        <p:spPr/>
        <p:txBody>
          <a:bodyPr/>
          <a:lstStyle/>
          <a:p>
            <a:fld id="{466EDC5C-194D-4F07-98B3-80891A31D164}" type="slidenum">
              <a:rPr lang="en-US" smtClean="0"/>
              <a:t>14</a:t>
            </a:fld>
            <a:endParaRPr lang="en-US"/>
          </a:p>
        </p:txBody>
      </p:sp>
    </p:spTree>
    <p:extLst>
      <p:ext uri="{BB962C8B-B14F-4D97-AF65-F5344CB8AC3E}">
        <p14:creationId xmlns:p14="http://schemas.microsoft.com/office/powerpoint/2010/main" val="335072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While cybercrime is proliferating and the complexity of obtaining electronic evidence that may be stored in foreign, multiple, shifting or unknown jurisdictions is increasing, the powers of law enforcement are limited by territorial boundaries. As a result, only a very small share of cybercrime that is reported to criminal justice authorities is leading to prosecutions or court decisions.</a:t>
            </a:r>
          </a:p>
          <a:p>
            <a:r>
              <a:rPr lang="en-US" sz="1200" b="0" i="0" kern="1200" dirty="0">
                <a:solidFill>
                  <a:schemeClr val="tx1"/>
                </a:solidFill>
                <a:effectLst/>
                <a:latin typeface="+mn-lt"/>
                <a:ea typeface="+mn-ea"/>
                <a:cs typeface="+mn-cs"/>
              </a:rPr>
              <a:t>The Protocol responds to this challenge and provides tools for enhanced co-operation and disclosure of electronic evidence - such as direct cooperation with service providers and registrars, effective means to obtain subscriber information and traffic data, immediate co-operation in emergencies or joint investigations - that are subject to a system of human rights and rule of law, including data protection safeguards (Council of Europe, 2025)</a:t>
            </a:r>
          </a:p>
        </p:txBody>
      </p:sp>
      <p:sp>
        <p:nvSpPr>
          <p:cNvPr id="4" name="Slide Number Placeholder 3"/>
          <p:cNvSpPr>
            <a:spLocks noGrp="1"/>
          </p:cNvSpPr>
          <p:nvPr>
            <p:ph type="sldNum" sz="quarter" idx="5"/>
          </p:nvPr>
        </p:nvSpPr>
        <p:spPr/>
        <p:txBody>
          <a:bodyPr/>
          <a:lstStyle/>
          <a:p>
            <a:fld id="{466EDC5C-194D-4F07-98B3-80891A31D164}" type="slidenum">
              <a:rPr lang="en-US" smtClean="0"/>
              <a:t>15</a:t>
            </a:fld>
            <a:endParaRPr lang="en-US"/>
          </a:p>
        </p:txBody>
      </p:sp>
    </p:spTree>
    <p:extLst>
      <p:ext uri="{BB962C8B-B14F-4D97-AF65-F5344CB8AC3E}">
        <p14:creationId xmlns:p14="http://schemas.microsoft.com/office/powerpoint/2010/main" val="1398626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6EDC5C-194D-4F07-98B3-80891A31D164}" type="slidenum">
              <a:rPr lang="en-US" smtClean="0"/>
              <a:t>29</a:t>
            </a:fld>
            <a:endParaRPr lang="en-US"/>
          </a:p>
        </p:txBody>
      </p:sp>
    </p:spTree>
    <p:extLst>
      <p:ext uri="{BB962C8B-B14F-4D97-AF65-F5344CB8AC3E}">
        <p14:creationId xmlns:p14="http://schemas.microsoft.com/office/powerpoint/2010/main" val="703685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16221970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7712169"/>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81277315"/>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612034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717719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97989087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211574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898958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25850858"/>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150977"/>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5335869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900307088"/>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20440675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0914" y="1016000"/>
            <a:ext cx="10363200" cy="1291771"/>
          </a:xfrm>
        </p:spPr>
        <p:txBody>
          <a:bodyPr/>
          <a:lstStyle/>
          <a:p>
            <a:r>
              <a:rPr lang="en-US" sz="4400" dirty="0">
                <a:solidFill>
                  <a:schemeClr val="bg1">
                    <a:lumMod val="65000"/>
                  </a:schemeClr>
                </a:solidFill>
              </a:rPr>
              <a:t>TOPIC 6:</a:t>
            </a:r>
          </a:p>
        </p:txBody>
      </p:sp>
    </p:spTree>
    <p:extLst>
      <p:ext uri="{BB962C8B-B14F-4D97-AF65-F5344CB8AC3E}">
        <p14:creationId xmlns:p14="http://schemas.microsoft.com/office/powerpoint/2010/main" val="3778155733"/>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Legal and Ethical issues related to Cyber security</a:t>
            </a:r>
          </a:p>
        </p:txBody>
      </p:sp>
      <p:sp>
        <p:nvSpPr>
          <p:cNvPr id="3" name="Content Placeholder 2"/>
          <p:cNvSpPr>
            <a:spLocks noGrp="1"/>
          </p:cNvSpPr>
          <p:nvPr>
            <p:ph idx="1"/>
          </p:nvPr>
        </p:nvSpPr>
        <p:spPr/>
        <p:txBody>
          <a:bodyPr/>
          <a:lstStyle/>
          <a:p>
            <a:r>
              <a:rPr lang="en-US" dirty="0"/>
              <a:t>Cyber ethics is a set of moral rules or code of behavior applied to the online environment.</a:t>
            </a:r>
          </a:p>
          <a:p>
            <a:r>
              <a:rPr lang="en-US" b="0" dirty="0"/>
              <a:t>Information ethics advocates for - Privacy, accuracy, property and accessibility.</a:t>
            </a:r>
          </a:p>
          <a:p>
            <a:pPr marL="0" indent="0">
              <a:buNone/>
            </a:pPr>
            <a:endParaRPr lang="en-US" b="0" dirty="0"/>
          </a:p>
          <a:p>
            <a:r>
              <a:rPr lang="en-US" dirty="0"/>
              <a:t>Ethics are applied in cyber security in order;</a:t>
            </a:r>
            <a:endParaRPr lang="en-US" b="0" dirty="0"/>
          </a:p>
          <a:p>
            <a:pPr lvl="1"/>
            <a:r>
              <a:rPr lang="en-US" b="0" dirty="0"/>
              <a:t>To ensure privacy</a:t>
            </a:r>
          </a:p>
          <a:p>
            <a:pPr lvl="1"/>
            <a:r>
              <a:rPr lang="en-US" b="0" dirty="0"/>
              <a:t>Encourage cyber security resource allocation.</a:t>
            </a:r>
          </a:p>
          <a:p>
            <a:pPr lvl="1"/>
            <a:r>
              <a:rPr lang="en-US" b="0" dirty="0"/>
              <a:t>Encourage transparency and disclosure.</a:t>
            </a:r>
          </a:p>
          <a:p>
            <a:endParaRPr lang="en-US" dirty="0"/>
          </a:p>
        </p:txBody>
      </p:sp>
    </p:spTree>
    <p:extLst>
      <p:ext uri="{BB962C8B-B14F-4D97-AF65-F5344CB8AC3E}">
        <p14:creationId xmlns:p14="http://schemas.microsoft.com/office/powerpoint/2010/main" val="3053782468"/>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Ethics Codes</a:t>
            </a:r>
          </a:p>
        </p:txBody>
      </p:sp>
      <p:sp>
        <p:nvSpPr>
          <p:cNvPr id="3" name="Content Placeholder 2"/>
          <p:cNvSpPr>
            <a:spLocks noGrp="1"/>
          </p:cNvSpPr>
          <p:nvPr>
            <p:ph idx="1"/>
          </p:nvPr>
        </p:nvSpPr>
        <p:spPr>
          <a:xfrm>
            <a:off x="1016000" y="1600200"/>
            <a:ext cx="10871200" cy="4892040"/>
          </a:xfrm>
        </p:spPr>
        <p:txBody>
          <a:bodyPr/>
          <a:lstStyle/>
          <a:p>
            <a:r>
              <a:rPr lang="en-US" b="0" dirty="0"/>
              <a:t>Do not access any data, systems or networks without permission. </a:t>
            </a:r>
          </a:p>
          <a:p>
            <a:r>
              <a:rPr lang="en-US" b="0" dirty="0"/>
              <a:t>Do not spread computer viruses or malicious codes to computers.</a:t>
            </a:r>
          </a:p>
          <a:p>
            <a:r>
              <a:rPr lang="en-US" b="0" dirty="0"/>
              <a:t>Do not conduct any hacking activities on other computers. </a:t>
            </a:r>
          </a:p>
          <a:p>
            <a:r>
              <a:rPr lang="en-US" b="0" dirty="0"/>
              <a:t>Respect others and their feelings while on the cyberspace.</a:t>
            </a:r>
          </a:p>
          <a:p>
            <a:r>
              <a:rPr lang="en-US" b="0" dirty="0"/>
              <a:t>Monitor your own speech and action – avoid offensive and provocative comments.</a:t>
            </a:r>
          </a:p>
          <a:p>
            <a:r>
              <a:rPr lang="en-US" b="0" dirty="0"/>
              <a:t>Think about the consequences of your IT and online activities such as communication, development/sharing of content and applications etc.</a:t>
            </a:r>
          </a:p>
          <a:p>
            <a:r>
              <a:rPr lang="en-US" b="0" dirty="0"/>
              <a:t>Don't misuse internet for revenge. </a:t>
            </a:r>
          </a:p>
          <a:p>
            <a:r>
              <a:rPr lang="en-US" b="0" dirty="0"/>
              <a:t>Don't engage in or allow cyberbullying to continue or go unnoticed.</a:t>
            </a:r>
          </a:p>
          <a:p>
            <a:endParaRPr lang="en-US" dirty="0"/>
          </a:p>
        </p:txBody>
      </p:sp>
    </p:spTree>
    <p:extLst>
      <p:ext uri="{BB962C8B-B14F-4D97-AF65-F5344CB8AC3E}">
        <p14:creationId xmlns:p14="http://schemas.microsoft.com/office/powerpoint/2010/main" val="3332308084"/>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Cybercrime and legal landscape around the world</a:t>
            </a:r>
            <a:endParaRPr lang="en-US" dirty="0"/>
          </a:p>
        </p:txBody>
      </p:sp>
      <p:sp>
        <p:nvSpPr>
          <p:cNvPr id="3" name="Content Placeholder 2"/>
          <p:cNvSpPr>
            <a:spLocks noGrp="1"/>
          </p:cNvSpPr>
          <p:nvPr>
            <p:ph idx="1"/>
          </p:nvPr>
        </p:nvSpPr>
        <p:spPr/>
        <p:txBody>
          <a:bodyPr/>
          <a:lstStyle/>
          <a:p>
            <a:r>
              <a:rPr lang="en-US" b="0" dirty="0"/>
              <a:t>Cybercrime has grown in complexity and sophistication (</a:t>
            </a:r>
            <a:r>
              <a:rPr lang="en-US" b="0" i="1" dirty="0"/>
              <a:t>Refer to Topic 2).</a:t>
            </a:r>
          </a:p>
          <a:p>
            <a:r>
              <a:rPr lang="en-US" dirty="0"/>
              <a:t>Convention on Cybercrime (2001)</a:t>
            </a:r>
            <a:r>
              <a:rPr lang="en-US" b="0" dirty="0"/>
              <a:t> – also known as the Budapest Convention is the first international agreement aimed at reducing computer-related crime by harmonizing national laws, improving investigative techniques, and increasing international cooperation.</a:t>
            </a:r>
          </a:p>
          <a:p>
            <a:r>
              <a:rPr lang="en-US" b="0" dirty="0"/>
              <a:t>The </a:t>
            </a:r>
            <a:r>
              <a:rPr lang="en-US" dirty="0"/>
              <a:t>United Nations Convention against Cybercrime</a:t>
            </a:r>
            <a:r>
              <a:rPr lang="en-US" b="0" dirty="0"/>
              <a:t> (2024), aim to harmonize domestic laws by addressing offenses like illegal access, data interference, fraud, and child exploitation</a:t>
            </a:r>
            <a:endParaRPr lang="en-US" dirty="0"/>
          </a:p>
        </p:txBody>
      </p:sp>
    </p:spTree>
    <p:extLst>
      <p:ext uri="{BB962C8B-B14F-4D97-AF65-F5344CB8AC3E}">
        <p14:creationId xmlns:p14="http://schemas.microsoft.com/office/powerpoint/2010/main" val="2510493511"/>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 and legal landscape around the world…</a:t>
            </a:r>
            <a:endParaRPr lang="en-US" dirty="0"/>
          </a:p>
        </p:txBody>
      </p:sp>
      <p:sp>
        <p:nvSpPr>
          <p:cNvPr id="3" name="Content Placeholder 2"/>
          <p:cNvSpPr>
            <a:spLocks noGrp="1"/>
          </p:cNvSpPr>
          <p:nvPr>
            <p:ph idx="1"/>
          </p:nvPr>
        </p:nvSpPr>
        <p:spPr>
          <a:xfrm>
            <a:off x="1016000" y="1752600"/>
            <a:ext cx="10871200" cy="4632960"/>
          </a:xfrm>
        </p:spPr>
        <p:txBody>
          <a:bodyPr/>
          <a:lstStyle/>
          <a:p>
            <a:r>
              <a:rPr lang="en-US" dirty="0"/>
              <a:t>Cybercrime Interpol</a:t>
            </a:r>
            <a:r>
              <a:rPr lang="en-US" b="0" dirty="0"/>
              <a:t> - The primary scope of INTERPOL's Cybercrime </a:t>
            </a:r>
            <a:r>
              <a:rPr lang="en-US" b="0" dirty="0" err="1"/>
              <a:t>Programme</a:t>
            </a:r>
            <a:r>
              <a:rPr lang="en-US" b="0" dirty="0"/>
              <a:t> is to target cybercriminals. </a:t>
            </a:r>
          </a:p>
          <a:p>
            <a:r>
              <a:rPr lang="en-US" b="0" dirty="0"/>
              <a:t>Different countries have different cyberlaws</a:t>
            </a:r>
          </a:p>
          <a:p>
            <a:r>
              <a:rPr lang="en-US" b="0" dirty="0"/>
              <a:t>By December 2024:</a:t>
            </a:r>
          </a:p>
          <a:p>
            <a:pPr lvl="1"/>
            <a:r>
              <a:rPr lang="en-US" b="0" dirty="0"/>
              <a:t>Approximately 95% of UN Member States had either carried out or were in the process of reforming their cybercrime legislation, with significant progress made in Africa, the Americas, Asia, Europe, and Oceania.</a:t>
            </a:r>
          </a:p>
          <a:p>
            <a:pPr lvl="1"/>
            <a:r>
              <a:rPr lang="en-US" b="0" dirty="0"/>
              <a:t>Many countries continued to face challenges such as incomplete reforms, draft laws pending for years, and lack of capacities to apply new laws, indicating a need for continued capacity building support;</a:t>
            </a:r>
          </a:p>
        </p:txBody>
      </p:sp>
    </p:spTree>
    <p:extLst>
      <p:ext uri="{BB962C8B-B14F-4D97-AF65-F5344CB8AC3E}">
        <p14:creationId xmlns:p14="http://schemas.microsoft.com/office/powerpoint/2010/main" val="214228367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F7656-7399-43B6-2519-D5DEE7E62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9E7ED4-C06B-EDCF-5491-5272195A5C1D}"/>
              </a:ext>
            </a:extLst>
          </p:cNvPr>
          <p:cNvSpPr>
            <a:spLocks noGrp="1"/>
          </p:cNvSpPr>
          <p:nvPr>
            <p:ph type="title"/>
          </p:nvPr>
        </p:nvSpPr>
        <p:spPr/>
        <p:txBody>
          <a:bodyPr/>
          <a:lstStyle/>
          <a:p>
            <a:r>
              <a:rPr lang="en-GB" dirty="0"/>
              <a:t>Cybercrime and legal landscape around the world…</a:t>
            </a:r>
            <a:endParaRPr lang="en-US" dirty="0"/>
          </a:p>
        </p:txBody>
      </p:sp>
      <p:sp>
        <p:nvSpPr>
          <p:cNvPr id="3" name="Content Placeholder 2">
            <a:extLst>
              <a:ext uri="{FF2B5EF4-FFF2-40B4-BE49-F238E27FC236}">
                <a16:creationId xmlns:a16="http://schemas.microsoft.com/office/drawing/2014/main" id="{DCE227C1-6FEB-9F26-D626-FEEEC3B9B8F7}"/>
              </a:ext>
            </a:extLst>
          </p:cNvPr>
          <p:cNvSpPr>
            <a:spLocks noGrp="1"/>
          </p:cNvSpPr>
          <p:nvPr>
            <p:ph idx="1"/>
          </p:nvPr>
        </p:nvSpPr>
        <p:spPr>
          <a:xfrm>
            <a:off x="1016000" y="1752600"/>
            <a:ext cx="10871200" cy="4767470"/>
          </a:xfrm>
        </p:spPr>
        <p:txBody>
          <a:bodyPr/>
          <a:lstStyle/>
          <a:p>
            <a:r>
              <a:rPr lang="en-US" b="0" dirty="0"/>
              <a:t>By December 2024:</a:t>
            </a:r>
          </a:p>
          <a:p>
            <a:pPr lvl="1"/>
            <a:r>
              <a:rPr lang="en-US" b="0" dirty="0"/>
              <a:t>68% of UN Member States had substantive criminal law provisions largely in place to criminalize offences against and by means of computers, with significant progress made since 2013;</a:t>
            </a:r>
          </a:p>
          <a:p>
            <a:pPr lvl="1"/>
            <a:r>
              <a:rPr lang="en-US" dirty="0"/>
              <a:t>52% of States had specific procedural powers largely in place to secure electronic evidence, but many still rely on general procedural law provisions, highlighting the need for further capacity building;</a:t>
            </a:r>
          </a:p>
          <a:p>
            <a:pPr lvl="1"/>
            <a:r>
              <a:rPr lang="en-US" dirty="0"/>
              <a:t>Nearly 50% of UN Member States were either Parties or Signatories to the Convention on Cybercrime, with 95 States being members or observers in the Cybercrime Convention Committee (T-CY);</a:t>
            </a:r>
          </a:p>
          <a:p>
            <a:pPr lvl="1"/>
            <a:r>
              <a:rPr lang="en-US" dirty="0"/>
              <a:t>81 countries are Parties, 14 are signatories (in Africa signatories are Kenya, Rep of South Africa, Mozambique and Malawi)</a:t>
            </a:r>
          </a:p>
          <a:p>
            <a:pPr lvl="1"/>
            <a:endParaRPr lang="en-US" dirty="0"/>
          </a:p>
        </p:txBody>
      </p:sp>
    </p:spTree>
    <p:extLst>
      <p:ext uri="{BB962C8B-B14F-4D97-AF65-F5344CB8AC3E}">
        <p14:creationId xmlns:p14="http://schemas.microsoft.com/office/powerpoint/2010/main" val="3245219345"/>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C8951-13F9-C65B-D9DD-0D1CADD0C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5E224-44C6-0291-6350-9EB16D7623F5}"/>
              </a:ext>
            </a:extLst>
          </p:cNvPr>
          <p:cNvSpPr>
            <a:spLocks noGrp="1"/>
          </p:cNvSpPr>
          <p:nvPr>
            <p:ph type="title"/>
          </p:nvPr>
        </p:nvSpPr>
        <p:spPr/>
        <p:txBody>
          <a:bodyPr/>
          <a:lstStyle/>
          <a:p>
            <a:r>
              <a:rPr lang="en-GB" dirty="0"/>
              <a:t>Cybercrime and legal landscape around the world…</a:t>
            </a:r>
            <a:endParaRPr lang="en-US" dirty="0"/>
          </a:p>
        </p:txBody>
      </p:sp>
      <p:sp>
        <p:nvSpPr>
          <p:cNvPr id="3" name="Content Placeholder 2">
            <a:extLst>
              <a:ext uri="{FF2B5EF4-FFF2-40B4-BE49-F238E27FC236}">
                <a16:creationId xmlns:a16="http://schemas.microsoft.com/office/drawing/2014/main" id="{C6C987A5-E7DC-BACD-87C9-ABB264915AFB}"/>
              </a:ext>
            </a:extLst>
          </p:cNvPr>
          <p:cNvSpPr>
            <a:spLocks noGrp="1"/>
          </p:cNvSpPr>
          <p:nvPr>
            <p:ph idx="1"/>
          </p:nvPr>
        </p:nvSpPr>
        <p:spPr>
          <a:xfrm>
            <a:off x="1016000" y="1752600"/>
            <a:ext cx="10871200" cy="4632960"/>
          </a:xfrm>
        </p:spPr>
        <p:txBody>
          <a:bodyPr/>
          <a:lstStyle/>
          <a:p>
            <a:r>
              <a:rPr lang="en-US" b="0" dirty="0"/>
              <a:t>By December 2024:</a:t>
            </a:r>
          </a:p>
          <a:p>
            <a:pPr lvl="1"/>
            <a:r>
              <a:rPr lang="en-US" b="0" dirty="0"/>
              <a:t>Numerous countries have also commenced reforms in order to implement the </a:t>
            </a:r>
            <a:r>
              <a:rPr lang="en-US" dirty="0"/>
              <a:t>Second Protocol to the Convention on Cybercrime</a:t>
            </a:r>
            <a:r>
              <a:rPr lang="en-US" b="0" dirty="0"/>
              <a:t> on enhanced cooperation and disclosure of electronic evidence.</a:t>
            </a:r>
          </a:p>
          <a:p>
            <a:r>
              <a:rPr lang="en-US" b="0" dirty="0"/>
              <a:t>Top Countries where cybersecurity is strongest, and people are most protected from cybercrime through legislation and technology include; Belgium, Finland, Denmark, Estonia and Spain.</a:t>
            </a:r>
          </a:p>
          <a:p>
            <a:r>
              <a:rPr lang="en-US" b="0" dirty="0"/>
              <a:t>Tanzania, Ghana, Kenya, Mauritius, and Rwanda were listed among the top African countries in cybersecurity readiness and preparedness (ITU [International Telecommunication Union] Report, September 2024). </a:t>
            </a:r>
          </a:p>
          <a:p>
            <a:endParaRPr lang="en-US" dirty="0"/>
          </a:p>
        </p:txBody>
      </p:sp>
    </p:spTree>
    <p:extLst>
      <p:ext uri="{BB962C8B-B14F-4D97-AF65-F5344CB8AC3E}">
        <p14:creationId xmlns:p14="http://schemas.microsoft.com/office/powerpoint/2010/main" val="256932144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 and legal landscape around the world…</a:t>
            </a:r>
            <a:endParaRPr lang="en-US" dirty="0"/>
          </a:p>
        </p:txBody>
      </p:sp>
      <p:sp>
        <p:nvSpPr>
          <p:cNvPr id="3" name="Content Placeholder 2"/>
          <p:cNvSpPr>
            <a:spLocks noGrp="1"/>
          </p:cNvSpPr>
          <p:nvPr>
            <p:ph idx="1"/>
          </p:nvPr>
        </p:nvSpPr>
        <p:spPr>
          <a:xfrm>
            <a:off x="1016000" y="1752600"/>
            <a:ext cx="10871200" cy="4632960"/>
          </a:xfrm>
        </p:spPr>
        <p:txBody>
          <a:bodyPr/>
          <a:lstStyle/>
          <a:p>
            <a:r>
              <a:rPr lang="en-US" b="0" dirty="0"/>
              <a:t>Kenya is the most advanced ICT regulatory environment in Africa in the NRI 2022.</a:t>
            </a:r>
          </a:p>
          <a:p>
            <a:r>
              <a:rPr lang="en-US" b="0" dirty="0"/>
              <a:t>The countries with the highest number of cyber crime victims per million internet users are the UK at 4,783 and USA at 1,494.</a:t>
            </a:r>
          </a:p>
          <a:p>
            <a:r>
              <a:rPr lang="en-US" b="0" dirty="0"/>
              <a:t>Kenya, South Africa, and Nigeria have emerged as the three African countries with the most phishing attacks in the second quarter of 2022.</a:t>
            </a:r>
            <a:endParaRPr lang="en-US" dirty="0"/>
          </a:p>
        </p:txBody>
      </p:sp>
    </p:spTree>
    <p:extLst>
      <p:ext uri="{BB962C8B-B14F-4D97-AF65-F5344CB8AC3E}">
        <p14:creationId xmlns:p14="http://schemas.microsoft.com/office/powerpoint/2010/main" val="292167651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responses</a:t>
            </a:r>
          </a:p>
        </p:txBody>
      </p:sp>
      <p:sp>
        <p:nvSpPr>
          <p:cNvPr id="3" name="Content Placeholder 2"/>
          <p:cNvSpPr>
            <a:spLocks noGrp="1"/>
          </p:cNvSpPr>
          <p:nvPr>
            <p:ph idx="1"/>
          </p:nvPr>
        </p:nvSpPr>
        <p:spPr/>
        <p:txBody>
          <a:bodyPr/>
          <a:lstStyle/>
          <a:p>
            <a:r>
              <a:rPr lang="en-US" i="1" dirty="0"/>
              <a:t>G8 - </a:t>
            </a:r>
            <a:r>
              <a:rPr lang="en-US" b="0" dirty="0"/>
              <a:t>Group of Eight is made up of the heads of eight industrialized countries: the U.S., the United Kingdom, Russia, France, Italy, Japan, Germany, and Canada. </a:t>
            </a:r>
          </a:p>
          <a:p>
            <a:pPr lvl="1"/>
            <a:r>
              <a:rPr lang="en-US" b="0" dirty="0"/>
              <a:t>In 1997, G8 released a Ministers' Communiqué that includes an action plan and principles to combat cybercrime and protect data and systems from unauthorized impairment. </a:t>
            </a:r>
          </a:p>
          <a:p>
            <a:pPr lvl="1"/>
            <a:r>
              <a:rPr lang="en-US" b="0" dirty="0"/>
              <a:t>G8 also mandates that all law enforcement personnel must be trained and equipped to address cybercrime, and designates all member countries to have a point of contact on a 24 hours a day/7 days a week basis.</a:t>
            </a:r>
          </a:p>
        </p:txBody>
      </p:sp>
    </p:spTree>
    <p:extLst>
      <p:ext uri="{BB962C8B-B14F-4D97-AF65-F5344CB8AC3E}">
        <p14:creationId xmlns:p14="http://schemas.microsoft.com/office/powerpoint/2010/main" val="711362188"/>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responses…</a:t>
            </a:r>
          </a:p>
        </p:txBody>
      </p:sp>
      <p:sp>
        <p:nvSpPr>
          <p:cNvPr id="3" name="Content Placeholder 2"/>
          <p:cNvSpPr>
            <a:spLocks noGrp="1"/>
          </p:cNvSpPr>
          <p:nvPr>
            <p:ph idx="1"/>
          </p:nvPr>
        </p:nvSpPr>
        <p:spPr/>
        <p:txBody>
          <a:bodyPr/>
          <a:lstStyle/>
          <a:p>
            <a:r>
              <a:rPr lang="en-US" dirty="0"/>
              <a:t>United Nations - </a:t>
            </a:r>
            <a:r>
              <a:rPr lang="en-US" b="0" dirty="0"/>
              <a:t>the UN General assembly adopted a resolution;</a:t>
            </a:r>
            <a:endParaRPr lang="en-US" b="0" i="1" dirty="0"/>
          </a:p>
          <a:p>
            <a:pPr lvl="1"/>
            <a:r>
              <a:rPr lang="en-US" b="0" dirty="0"/>
              <a:t>Dealing with Computer crime legislation in 1999. </a:t>
            </a:r>
          </a:p>
          <a:p>
            <a:pPr lvl="1"/>
            <a:r>
              <a:rPr lang="en-US" b="0" dirty="0"/>
              <a:t>Combating the criminal misuse of information technology in 2000. </a:t>
            </a:r>
          </a:p>
          <a:p>
            <a:pPr lvl="1"/>
            <a:r>
              <a:rPr lang="en-US" b="0" dirty="0"/>
              <a:t>Second resolution on the criminal misuse of information technology in 2002.</a:t>
            </a:r>
          </a:p>
          <a:p>
            <a:pPr marL="0" indent="0">
              <a:buNone/>
            </a:pPr>
            <a:endParaRPr lang="en-US" dirty="0"/>
          </a:p>
        </p:txBody>
      </p:sp>
    </p:spTree>
    <p:extLst>
      <p:ext uri="{BB962C8B-B14F-4D97-AF65-F5344CB8AC3E}">
        <p14:creationId xmlns:p14="http://schemas.microsoft.com/office/powerpoint/2010/main" val="16145658"/>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responses…</a:t>
            </a:r>
          </a:p>
        </p:txBody>
      </p:sp>
      <p:sp>
        <p:nvSpPr>
          <p:cNvPr id="3" name="Content Placeholder 2"/>
          <p:cNvSpPr>
            <a:spLocks noGrp="1"/>
          </p:cNvSpPr>
          <p:nvPr>
            <p:ph idx="1"/>
          </p:nvPr>
        </p:nvSpPr>
        <p:spPr/>
        <p:txBody>
          <a:bodyPr/>
          <a:lstStyle/>
          <a:p>
            <a:r>
              <a:rPr lang="en-US" dirty="0"/>
              <a:t>ITU - </a:t>
            </a:r>
            <a:r>
              <a:rPr lang="en-US" b="0" dirty="0"/>
              <a:t>The International Telecommunication Union, as a specialized agency within the United Nations, plays a leading role in the standardization and development of telecommunications and cybersecurity issues. The ITU was the lead agency of the World Summit on the Information Society (WSIS).</a:t>
            </a:r>
          </a:p>
          <a:p>
            <a:pPr lvl="1"/>
            <a:r>
              <a:rPr lang="en-US" b="0" dirty="0"/>
              <a:t>In 2003, Geneva Declaration of Principles and the Geneva Plan of Action were released, which highlights the importance of measures in the fight against cybercrime.</a:t>
            </a:r>
          </a:p>
          <a:p>
            <a:pPr lvl="1"/>
            <a:r>
              <a:rPr lang="en-US" b="0" dirty="0"/>
              <a:t>In 2005, the Tunis Commitment and the Tunis Agenda were adopted for the Information Society.</a:t>
            </a:r>
          </a:p>
        </p:txBody>
      </p:sp>
    </p:spTree>
    <p:extLst>
      <p:ext uri="{BB962C8B-B14F-4D97-AF65-F5344CB8AC3E}">
        <p14:creationId xmlns:p14="http://schemas.microsoft.com/office/powerpoint/2010/main" val="344420364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4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Cover</a:t>
            </a:r>
          </a:p>
        </p:txBody>
      </p:sp>
      <p:sp>
        <p:nvSpPr>
          <p:cNvPr id="3" name="Subtitle 2"/>
          <p:cNvSpPr>
            <a:spLocks noGrp="1"/>
          </p:cNvSpPr>
          <p:nvPr>
            <p:ph idx="1"/>
          </p:nvPr>
        </p:nvSpPr>
        <p:spPr/>
        <p:txBody>
          <a:bodyPr/>
          <a:lstStyle/>
          <a:p>
            <a:pPr marL="0" indent="0">
              <a:buNone/>
            </a:pPr>
            <a:r>
              <a:rPr lang="en-US" dirty="0"/>
              <a:t>To Cover</a:t>
            </a:r>
          </a:p>
          <a:p>
            <a:pPr marL="457200" lvl="0" indent="-457200"/>
            <a:r>
              <a:rPr lang="en-GB" b="0" dirty="0"/>
              <a:t>Cyber Laws and Legal and ethical aspects related to cyber security</a:t>
            </a:r>
          </a:p>
          <a:p>
            <a:pPr marL="457200" lvl="0" indent="-457200"/>
            <a:r>
              <a:rPr lang="en-GB" b="0" dirty="0"/>
              <a:t>Cybercrime and legal landscape around the world</a:t>
            </a:r>
            <a:endParaRPr lang="en-US" b="0" dirty="0"/>
          </a:p>
          <a:p>
            <a:pPr marL="457200" lvl="0" indent="-457200" algn="l">
              <a:buFont typeface="Wingdings" panose="05000000000000000000" pitchFamily="2" charset="2"/>
              <a:buChar char="ü"/>
            </a:pPr>
            <a:r>
              <a:rPr lang="en-GB" b="0" dirty="0"/>
              <a:t>IT Laws and Regulations in Uganda </a:t>
            </a:r>
            <a:endParaRPr lang="en-US" b="0" dirty="0"/>
          </a:p>
          <a:p>
            <a:pPr marL="457200" lvl="0" indent="-457200" algn="l">
              <a:buFont typeface="Wingdings" panose="05000000000000000000" pitchFamily="2" charset="2"/>
              <a:buChar char="ü"/>
            </a:pPr>
            <a:r>
              <a:rPr lang="en-GB" b="0" dirty="0"/>
              <a:t>Cybercrime and punishments</a:t>
            </a:r>
          </a:p>
        </p:txBody>
      </p:sp>
    </p:spTree>
    <p:extLst>
      <p:ext uri="{BB962C8B-B14F-4D97-AF65-F5344CB8AC3E}">
        <p14:creationId xmlns:p14="http://schemas.microsoft.com/office/powerpoint/2010/main" val="2141320076"/>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responses…</a:t>
            </a:r>
          </a:p>
        </p:txBody>
      </p:sp>
      <p:sp>
        <p:nvSpPr>
          <p:cNvPr id="3" name="Content Placeholder 2"/>
          <p:cNvSpPr>
            <a:spLocks noGrp="1"/>
          </p:cNvSpPr>
          <p:nvPr>
            <p:ph idx="1"/>
          </p:nvPr>
        </p:nvSpPr>
        <p:spPr>
          <a:xfrm>
            <a:off x="1016000" y="1752600"/>
            <a:ext cx="10871200" cy="4785360"/>
          </a:xfrm>
        </p:spPr>
        <p:txBody>
          <a:bodyPr/>
          <a:lstStyle/>
          <a:p>
            <a:r>
              <a:rPr lang="en-US" dirty="0"/>
              <a:t>Council of Europe -</a:t>
            </a:r>
            <a:r>
              <a:rPr lang="en-US" b="0" dirty="0"/>
              <a:t> is an international organisation focusing on the development of human rights and democracy in its 47 European member states.</a:t>
            </a:r>
          </a:p>
          <a:p>
            <a:r>
              <a:rPr lang="en-US" b="0" dirty="0"/>
              <a:t>In 2001, the Convention on Cybercrime, the first international convention aimed at Internet criminal behaviors, was co-drafted by the Council of Europe with the addition of USA, Canada, and Japan and signed by its 46 member states. But only 25 countries ratified later. It aims at providing the basis of an effective legal framework for fighting cybercrime, through harmonization of cybercriminal offenses qualification, provision for laws empowering law enforcement and enabling international cooperation.</a:t>
            </a:r>
          </a:p>
          <a:p>
            <a:endParaRPr lang="en-US" dirty="0"/>
          </a:p>
        </p:txBody>
      </p:sp>
    </p:spTree>
    <p:extLst>
      <p:ext uri="{BB962C8B-B14F-4D97-AF65-F5344CB8AC3E}">
        <p14:creationId xmlns:p14="http://schemas.microsoft.com/office/powerpoint/2010/main" val="1117428514"/>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 responses</a:t>
            </a:r>
          </a:p>
        </p:txBody>
      </p:sp>
      <p:sp>
        <p:nvSpPr>
          <p:cNvPr id="3" name="Content Placeholder 2"/>
          <p:cNvSpPr>
            <a:spLocks noGrp="1"/>
          </p:cNvSpPr>
          <p:nvPr>
            <p:ph idx="1"/>
          </p:nvPr>
        </p:nvSpPr>
        <p:spPr/>
        <p:txBody>
          <a:bodyPr/>
          <a:lstStyle/>
          <a:p>
            <a:r>
              <a:rPr lang="en-US" dirty="0"/>
              <a:t>APEC - </a:t>
            </a:r>
            <a:r>
              <a:rPr lang="en-US" b="0" dirty="0"/>
              <a:t>Asia-Pacific Economic Cooperation in 2002, issued Cybersecurity Strategy which is included in the Shanghai Declaration. It outlined six areas for co-operation among member economies including legal developments, information sharing and co-operation, security and technical guidelines, public awareness, and training and education.</a:t>
            </a:r>
          </a:p>
          <a:p>
            <a:r>
              <a:rPr lang="en-US" dirty="0"/>
              <a:t>GCC - </a:t>
            </a:r>
            <a:r>
              <a:rPr lang="en-US" b="0" dirty="0"/>
              <a:t>In 2007, the Arab League and Gulf Cooperation Council (GCC) recommended at a conference seeking a joint approach that takes into consideration international standards.</a:t>
            </a:r>
          </a:p>
        </p:txBody>
      </p:sp>
    </p:spTree>
    <p:extLst>
      <p:ext uri="{BB962C8B-B14F-4D97-AF65-F5344CB8AC3E}">
        <p14:creationId xmlns:p14="http://schemas.microsoft.com/office/powerpoint/2010/main" val="325591480"/>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 responses…</a:t>
            </a:r>
          </a:p>
        </p:txBody>
      </p:sp>
      <p:sp>
        <p:nvSpPr>
          <p:cNvPr id="3" name="Content Placeholder 2"/>
          <p:cNvSpPr>
            <a:spLocks noGrp="1"/>
          </p:cNvSpPr>
          <p:nvPr>
            <p:ph idx="1"/>
          </p:nvPr>
        </p:nvSpPr>
        <p:spPr/>
        <p:txBody>
          <a:bodyPr/>
          <a:lstStyle/>
          <a:p>
            <a:r>
              <a:rPr lang="en-US" dirty="0"/>
              <a:t>OECD - </a:t>
            </a:r>
            <a:r>
              <a:rPr lang="en-US" b="0" dirty="0"/>
              <a:t>The Organisation for Economic Co-operation and Development (34 countries). In 1990, the Information, Computer and Communications Policy (ICCP) Committee created an Expert Group to develop a set of guidelines for information security that was drafted until 1992 and then adopted by the OECD Council. In 2002, OECD announced the completion of "Guidelines for the Security of Information Systems and Networks: Towards a Culture of Security".</a:t>
            </a:r>
          </a:p>
        </p:txBody>
      </p:sp>
    </p:spTree>
    <p:extLst>
      <p:ext uri="{BB962C8B-B14F-4D97-AF65-F5344CB8AC3E}">
        <p14:creationId xmlns:p14="http://schemas.microsoft.com/office/powerpoint/2010/main" val="1594215801"/>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 responses…</a:t>
            </a:r>
          </a:p>
        </p:txBody>
      </p:sp>
      <p:sp>
        <p:nvSpPr>
          <p:cNvPr id="3" name="Content Placeholder 2"/>
          <p:cNvSpPr>
            <a:spLocks noGrp="1"/>
          </p:cNvSpPr>
          <p:nvPr>
            <p:ph idx="1"/>
          </p:nvPr>
        </p:nvSpPr>
        <p:spPr/>
        <p:txBody>
          <a:bodyPr/>
          <a:lstStyle/>
          <a:p>
            <a:r>
              <a:rPr lang="en-US" dirty="0"/>
              <a:t>European Union  - </a:t>
            </a:r>
            <a:r>
              <a:rPr lang="en-US" b="0" dirty="0"/>
              <a:t>The coat of arms of the European Cybercrime Centre. In 2001, the European Commission published a communication titled "Creating a Safer Information Society by Improving the Security of Information Infrastructures and Combating Computer-related Crime". In 2002, EU presented a proposal for a “Framework Decision on Attacks against Information Systems”. The Framework Decision takes note of Convention on Cybercrime, but concentrates on the </a:t>
            </a:r>
            <a:r>
              <a:rPr lang="en-US" b="0" dirty="0" err="1"/>
              <a:t>harmonisation</a:t>
            </a:r>
            <a:r>
              <a:rPr lang="en-US" b="0" dirty="0"/>
              <a:t> of substantive criminal law provisions that are designed to protect infrastructure elements</a:t>
            </a:r>
            <a:r>
              <a:rPr lang="en-US" dirty="0"/>
              <a:t>.</a:t>
            </a:r>
          </a:p>
        </p:txBody>
      </p:sp>
    </p:spTree>
    <p:extLst>
      <p:ext uri="{BB962C8B-B14F-4D97-AF65-F5344CB8AC3E}">
        <p14:creationId xmlns:p14="http://schemas.microsoft.com/office/powerpoint/2010/main" val="3985192974"/>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 responses…</a:t>
            </a:r>
          </a:p>
        </p:txBody>
      </p:sp>
      <p:sp>
        <p:nvSpPr>
          <p:cNvPr id="3" name="Content Placeholder 2"/>
          <p:cNvSpPr>
            <a:spLocks noGrp="1"/>
          </p:cNvSpPr>
          <p:nvPr>
            <p:ph idx="1"/>
          </p:nvPr>
        </p:nvSpPr>
        <p:spPr/>
        <p:txBody>
          <a:bodyPr/>
          <a:lstStyle/>
          <a:p>
            <a:r>
              <a:rPr lang="en-US" dirty="0"/>
              <a:t>Commonwealth - </a:t>
            </a:r>
            <a:r>
              <a:rPr lang="en-US" b="0" dirty="0"/>
              <a:t>In 2002, the Commonwealth of Nations presented a model law on cybercrime that provides a legal framework to </a:t>
            </a:r>
            <a:r>
              <a:rPr lang="en-US" b="0" dirty="0" err="1"/>
              <a:t>harmonise</a:t>
            </a:r>
            <a:r>
              <a:rPr lang="en-US" b="0" dirty="0"/>
              <a:t> legislation within the Commonwealth and enable international cooperation. The model law was intentionally drafted in accordance with the Convention on Cybercrime.</a:t>
            </a:r>
          </a:p>
          <a:p>
            <a:r>
              <a:rPr lang="en-US" dirty="0"/>
              <a:t>ECOWAS - </a:t>
            </a:r>
            <a:r>
              <a:rPr lang="en-US" b="0" dirty="0"/>
              <a:t>The Economic Community of West African States (15 member states) in 2009, ECOWAS adopted the Directive on Fighting Cybercrime in ECOWAS that provides a legal framework for the member states, which includes substantive criminal law as well as procedural law.</a:t>
            </a:r>
          </a:p>
        </p:txBody>
      </p:sp>
    </p:spTree>
    <p:extLst>
      <p:ext uri="{BB962C8B-B14F-4D97-AF65-F5344CB8AC3E}">
        <p14:creationId xmlns:p14="http://schemas.microsoft.com/office/powerpoint/2010/main" val="34162345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Laws in Uganda</a:t>
            </a:r>
          </a:p>
        </p:txBody>
      </p:sp>
      <p:sp>
        <p:nvSpPr>
          <p:cNvPr id="3" name="Content Placeholder 2"/>
          <p:cNvSpPr>
            <a:spLocks noGrp="1"/>
          </p:cNvSpPr>
          <p:nvPr>
            <p:ph idx="1"/>
          </p:nvPr>
        </p:nvSpPr>
        <p:spPr/>
        <p:txBody>
          <a:bodyPr/>
          <a:lstStyle/>
          <a:p>
            <a:pPr marL="0" indent="0">
              <a:buNone/>
            </a:pPr>
            <a:r>
              <a:rPr lang="en-US" dirty="0"/>
              <a:t>Government of Uganda passed three critical laws, namely </a:t>
            </a:r>
          </a:p>
          <a:p>
            <a:pPr marL="0" indent="0">
              <a:buNone/>
            </a:pPr>
            <a:r>
              <a:rPr lang="en-US" b="0" dirty="0"/>
              <a:t>(1) Computer Misuse Act, 2011; </a:t>
            </a:r>
          </a:p>
          <a:p>
            <a:pPr marL="0" indent="0">
              <a:buNone/>
            </a:pPr>
            <a:r>
              <a:rPr lang="en-US" b="0" dirty="0"/>
              <a:t>(2) Electronic Transactions Act, 2011; </a:t>
            </a:r>
          </a:p>
          <a:p>
            <a:pPr marL="0" indent="0">
              <a:buNone/>
            </a:pPr>
            <a:r>
              <a:rPr lang="en-US" b="0" dirty="0"/>
              <a:t>(3) Electronic Signatures Act, 2011. </a:t>
            </a:r>
          </a:p>
          <a:p>
            <a:pPr marL="0" indent="0">
              <a:buNone/>
            </a:pPr>
            <a:endParaRPr lang="en-US" b="0" dirty="0"/>
          </a:p>
          <a:p>
            <a:pPr marL="0" indent="0">
              <a:buNone/>
            </a:pPr>
            <a:r>
              <a:rPr lang="en-US" b="0" dirty="0"/>
              <a:t>Taken together, they are referred to as the Uganda Cyber Laws.</a:t>
            </a:r>
            <a:endParaRPr lang="en-US" dirty="0"/>
          </a:p>
        </p:txBody>
      </p:sp>
    </p:spTree>
    <p:extLst>
      <p:ext uri="{BB962C8B-B14F-4D97-AF65-F5344CB8AC3E}">
        <p14:creationId xmlns:p14="http://schemas.microsoft.com/office/powerpoint/2010/main" val="517442427"/>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Computer Misuse Act, 2011</a:t>
            </a:r>
          </a:p>
        </p:txBody>
      </p:sp>
      <p:sp>
        <p:nvSpPr>
          <p:cNvPr id="3" name="Content Placeholder 2"/>
          <p:cNvSpPr>
            <a:spLocks noGrp="1"/>
          </p:cNvSpPr>
          <p:nvPr>
            <p:ph idx="1"/>
          </p:nvPr>
        </p:nvSpPr>
        <p:spPr>
          <a:xfrm>
            <a:off x="878840" y="1752600"/>
            <a:ext cx="11023600" cy="4572000"/>
          </a:xfrm>
        </p:spPr>
        <p:txBody>
          <a:bodyPr/>
          <a:lstStyle/>
          <a:p>
            <a:r>
              <a:rPr lang="en-US" b="0" dirty="0"/>
              <a:t>Computer Misuse refers to;</a:t>
            </a:r>
          </a:p>
          <a:p>
            <a:pPr lvl="1"/>
            <a:r>
              <a:rPr lang="en-US" b="0" dirty="0"/>
              <a:t>Unauthorized access to private computers and network systems, </a:t>
            </a:r>
          </a:p>
          <a:p>
            <a:pPr lvl="1"/>
            <a:r>
              <a:rPr lang="en-US" b="0" dirty="0"/>
              <a:t>Deliberate corruption or destruction of other people’s data</a:t>
            </a:r>
          </a:p>
          <a:p>
            <a:pPr lvl="1"/>
            <a:r>
              <a:rPr lang="en-US" b="0" dirty="0"/>
              <a:t>Disrupting the network or systems</a:t>
            </a:r>
          </a:p>
          <a:p>
            <a:pPr lvl="1"/>
            <a:r>
              <a:rPr lang="en-US" b="0" dirty="0"/>
              <a:t>Introduction of viruses or disrupting the work of others</a:t>
            </a:r>
          </a:p>
          <a:p>
            <a:pPr lvl="1"/>
            <a:r>
              <a:rPr lang="en-US" b="0" dirty="0"/>
              <a:t>Creation and forwarding of defamatory material</a:t>
            </a:r>
          </a:p>
          <a:p>
            <a:pPr lvl="1"/>
            <a:r>
              <a:rPr lang="en-US" b="0" dirty="0"/>
              <a:t>Infringement of copyright</a:t>
            </a:r>
          </a:p>
          <a:p>
            <a:pPr lvl="1"/>
            <a:r>
              <a:rPr lang="en-US" b="0" dirty="0"/>
              <a:t>Transmission of unsolicited advertising or other material to outside organizations. </a:t>
            </a:r>
          </a:p>
          <a:p>
            <a:pPr lvl="1"/>
            <a:r>
              <a:rPr lang="en-US" b="0" dirty="0"/>
              <a:t>It includes all the activities that undermine computer security – affect the integrity, confidentiality and availability of computer systems.</a:t>
            </a:r>
          </a:p>
        </p:txBody>
      </p:sp>
    </p:spTree>
    <p:extLst>
      <p:ext uri="{BB962C8B-B14F-4D97-AF65-F5344CB8AC3E}">
        <p14:creationId xmlns:p14="http://schemas.microsoft.com/office/powerpoint/2010/main" val="170872926"/>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Computer Misuse Act, 2011…</a:t>
            </a:r>
          </a:p>
        </p:txBody>
      </p:sp>
      <p:sp>
        <p:nvSpPr>
          <p:cNvPr id="3" name="Content Placeholder 2"/>
          <p:cNvSpPr>
            <a:spLocks noGrp="1"/>
          </p:cNvSpPr>
          <p:nvPr>
            <p:ph idx="1"/>
          </p:nvPr>
        </p:nvSpPr>
        <p:spPr>
          <a:xfrm>
            <a:off x="1016000" y="1752600"/>
            <a:ext cx="10871200" cy="4572000"/>
          </a:xfrm>
        </p:spPr>
        <p:txBody>
          <a:bodyPr/>
          <a:lstStyle/>
          <a:p>
            <a:r>
              <a:rPr lang="en-US" b="0" dirty="0"/>
              <a:t>The Computer Misuse Act of 2011 (the “Act”) provides “for the safety and security of electronic transactions and information systems; to prevent unlawful access, abuse or misuse of information systems including computers”; </a:t>
            </a:r>
          </a:p>
          <a:p>
            <a:r>
              <a:rPr lang="en-US" b="0" dirty="0"/>
              <a:t>It also provides “for securing the conduct of electronic transactions in a trustworthy electronic environment”.</a:t>
            </a:r>
          </a:p>
          <a:p>
            <a:r>
              <a:rPr lang="en-US" b="0" dirty="0"/>
              <a:t>Also provides for laws against willful and repeated use of electronic communication to disturb the peace, quiet and right of persons.</a:t>
            </a:r>
          </a:p>
          <a:p>
            <a:r>
              <a:rPr lang="en-US" b="0" dirty="0"/>
              <a:t>The Computer Misuse Act has had a number of amendments leading to the Computer Misuse (Amended) Act, 2022.</a:t>
            </a:r>
          </a:p>
          <a:p>
            <a:pPr marL="0" indent="0">
              <a:buNone/>
            </a:pPr>
            <a:endParaRPr lang="en-US" dirty="0"/>
          </a:p>
        </p:txBody>
      </p:sp>
    </p:spTree>
    <p:extLst>
      <p:ext uri="{BB962C8B-B14F-4D97-AF65-F5344CB8AC3E}">
        <p14:creationId xmlns:p14="http://schemas.microsoft.com/office/powerpoint/2010/main" val="2843312806"/>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Transaction Act, 2011</a:t>
            </a:r>
          </a:p>
        </p:txBody>
      </p:sp>
      <p:sp>
        <p:nvSpPr>
          <p:cNvPr id="3" name="Content Placeholder 2"/>
          <p:cNvSpPr>
            <a:spLocks noGrp="1"/>
          </p:cNvSpPr>
          <p:nvPr>
            <p:ph idx="1"/>
          </p:nvPr>
        </p:nvSpPr>
        <p:spPr/>
        <p:txBody>
          <a:bodyPr/>
          <a:lstStyle/>
          <a:p>
            <a:r>
              <a:rPr lang="en-US" b="0" dirty="0"/>
              <a:t>Electronic Transaction means a transaction of either commercial or non-commercial nature communicated electronically by means of data messages and includes the provision of information and e-government services. It;</a:t>
            </a:r>
          </a:p>
          <a:p>
            <a:pPr lvl="1"/>
            <a:r>
              <a:rPr lang="en-US" b="0" dirty="0"/>
              <a:t>Makes provision for the use, security, facilitation and regulation of electronic communications and transactions; </a:t>
            </a:r>
          </a:p>
          <a:p>
            <a:pPr lvl="1"/>
            <a:r>
              <a:rPr lang="en-US" b="0" dirty="0"/>
              <a:t>Encourages the use of e-Government service, and </a:t>
            </a:r>
          </a:p>
          <a:p>
            <a:pPr lvl="1"/>
            <a:r>
              <a:rPr lang="en-US" b="0" dirty="0"/>
              <a:t>Provides for related matters. </a:t>
            </a:r>
          </a:p>
        </p:txBody>
      </p:sp>
    </p:spTree>
    <p:extLst>
      <p:ext uri="{BB962C8B-B14F-4D97-AF65-F5344CB8AC3E}">
        <p14:creationId xmlns:p14="http://schemas.microsoft.com/office/powerpoint/2010/main" val="1177024121"/>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Transaction Act, 2011…</a:t>
            </a:r>
          </a:p>
        </p:txBody>
      </p:sp>
      <p:sp>
        <p:nvSpPr>
          <p:cNvPr id="3" name="Content Placeholder 2"/>
          <p:cNvSpPr>
            <a:spLocks noGrp="1"/>
          </p:cNvSpPr>
          <p:nvPr>
            <p:ph idx="1"/>
          </p:nvPr>
        </p:nvSpPr>
        <p:spPr>
          <a:xfrm>
            <a:off x="1016000" y="1752599"/>
            <a:ext cx="10871200" cy="4568687"/>
          </a:xfrm>
        </p:spPr>
        <p:txBody>
          <a:bodyPr/>
          <a:lstStyle/>
          <a:p>
            <a:r>
              <a:rPr lang="en-US" b="0" dirty="0"/>
              <a:t>The Electronic Transaction Act addresses the following issues: </a:t>
            </a:r>
          </a:p>
          <a:p>
            <a:pPr lvl="1"/>
            <a:r>
              <a:rPr lang="en-US" b="0" dirty="0"/>
              <a:t>Enforceability and form requirements for electronic contracts. </a:t>
            </a:r>
          </a:p>
          <a:p>
            <a:pPr lvl="1"/>
            <a:r>
              <a:rPr lang="en-US" b="0" dirty="0"/>
              <a:t>Regulation of domain names which are a new form of digital property. </a:t>
            </a:r>
          </a:p>
          <a:p>
            <a:pPr lvl="1"/>
            <a:r>
              <a:rPr lang="en-US" b="0" dirty="0"/>
              <a:t>Privacy protection for consumers and users of electronic media. </a:t>
            </a:r>
          </a:p>
          <a:p>
            <a:pPr lvl="1"/>
            <a:r>
              <a:rPr lang="en-US" b="0" dirty="0"/>
              <a:t>Establishment of a regulatory framework that is compliant with the rapid technological changes. </a:t>
            </a:r>
          </a:p>
          <a:p>
            <a:pPr lvl="1"/>
            <a:r>
              <a:rPr lang="en-US" b="0" dirty="0"/>
              <a:t>Determining the levels of responsibility in tort and contract attached to enhanced abilities of machines.</a:t>
            </a:r>
          </a:p>
          <a:p>
            <a:pPr lvl="2"/>
            <a:r>
              <a:rPr lang="en-US" sz="1600" kern="1200" dirty="0"/>
              <a:t>Tort law </a:t>
            </a:r>
            <a:r>
              <a:rPr lang="en-US" sz="1600" b="0" kern="1200" dirty="0"/>
              <a:t>addresses civil wrongs that result in harm to another person, and liability is determined by the type of tort. Types of Tort are intentional torts, negligent torts and strict liability.</a:t>
            </a:r>
          </a:p>
          <a:p>
            <a:pPr lvl="2"/>
            <a:r>
              <a:rPr lang="en-US" sz="1600" kern="1200" dirty="0"/>
              <a:t>Contract law </a:t>
            </a:r>
            <a:r>
              <a:rPr lang="en-US" sz="1600" b="0" kern="1200" dirty="0"/>
              <a:t>deals with agreements made between parties, and liability arises from the failure to meet the agreed-upon terms.  Its comprises duty based on consent, breach of contract and damages.</a:t>
            </a:r>
            <a:endParaRPr lang="en-US" sz="1600" dirty="0"/>
          </a:p>
        </p:txBody>
      </p:sp>
    </p:spTree>
    <p:extLst>
      <p:ext uri="{BB962C8B-B14F-4D97-AF65-F5344CB8AC3E}">
        <p14:creationId xmlns:p14="http://schemas.microsoft.com/office/powerpoint/2010/main" val="121184145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Law</a:t>
            </a:r>
          </a:p>
        </p:txBody>
      </p:sp>
      <p:sp>
        <p:nvSpPr>
          <p:cNvPr id="3" name="Content Placeholder 2"/>
          <p:cNvSpPr>
            <a:spLocks noGrp="1"/>
          </p:cNvSpPr>
          <p:nvPr>
            <p:ph idx="1"/>
          </p:nvPr>
        </p:nvSpPr>
        <p:spPr>
          <a:xfrm>
            <a:off x="1016000" y="1752600"/>
            <a:ext cx="10871200" cy="4459514"/>
          </a:xfrm>
        </p:spPr>
        <p:txBody>
          <a:bodyPr/>
          <a:lstStyle/>
          <a:p>
            <a:r>
              <a:rPr lang="en-US" dirty="0"/>
              <a:t>Cyber law/ </a:t>
            </a:r>
            <a:r>
              <a:rPr lang="en-US" dirty="0" err="1"/>
              <a:t>Cyberlaw</a:t>
            </a:r>
            <a:r>
              <a:rPr lang="en-US" dirty="0"/>
              <a:t>/ Law of the Internet</a:t>
            </a:r>
            <a:r>
              <a:rPr lang="en-US" b="0" dirty="0"/>
              <a:t> is the law governing the internet and all digital transactions carried out thereon.</a:t>
            </a:r>
          </a:p>
          <a:p>
            <a:r>
              <a:rPr lang="en-US" b="0" dirty="0"/>
              <a:t>It describes the legal issues related to use of communications technology, particularly "cyberspace", i.e. the Internet and is one of the newest areas of the legal system.</a:t>
            </a:r>
          </a:p>
          <a:p>
            <a:r>
              <a:rPr lang="en-US" dirty="0"/>
              <a:t>IT Laws - </a:t>
            </a:r>
            <a:r>
              <a:rPr lang="en-US" b="0" dirty="0"/>
              <a:t>these laws refer to digital information and describe how information is gathered, stored, and transmitted.</a:t>
            </a:r>
          </a:p>
          <a:p>
            <a:r>
              <a:rPr lang="en-US" b="0" dirty="0"/>
              <a:t>Cyber law is part of the IT law – which includes governance of computing resources a side from Internet transactions.</a:t>
            </a:r>
          </a:p>
        </p:txBody>
      </p:sp>
    </p:spTree>
    <p:extLst>
      <p:ext uri="{BB962C8B-B14F-4D97-AF65-F5344CB8AC3E}">
        <p14:creationId xmlns:p14="http://schemas.microsoft.com/office/powerpoint/2010/main" val="2543389560"/>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Transaction Act, 2011…</a:t>
            </a:r>
          </a:p>
        </p:txBody>
      </p:sp>
      <p:sp>
        <p:nvSpPr>
          <p:cNvPr id="3" name="Content Placeholder 2"/>
          <p:cNvSpPr>
            <a:spLocks noGrp="1"/>
          </p:cNvSpPr>
          <p:nvPr>
            <p:ph idx="1"/>
          </p:nvPr>
        </p:nvSpPr>
        <p:spPr/>
        <p:txBody>
          <a:bodyPr/>
          <a:lstStyle/>
          <a:p>
            <a:r>
              <a:rPr lang="en-US" b="0" dirty="0"/>
              <a:t>Object of the Act is to provide a legal and regulatory framework to:</a:t>
            </a:r>
          </a:p>
          <a:p>
            <a:pPr lvl="1"/>
            <a:r>
              <a:rPr lang="en-US" b="0" dirty="0"/>
              <a:t>Enable and facilitate electronic communication and transactions; </a:t>
            </a:r>
          </a:p>
          <a:p>
            <a:pPr lvl="1"/>
            <a:r>
              <a:rPr lang="en-US" b="0" dirty="0"/>
              <a:t>Remove and eliminate the legal and operational barriers to electronic transactions; </a:t>
            </a:r>
          </a:p>
          <a:p>
            <a:pPr lvl="1"/>
            <a:r>
              <a:rPr lang="en-US" b="0" dirty="0"/>
              <a:t>Promote technology neutrality in applying legislation to electronic communications and transactions; </a:t>
            </a:r>
          </a:p>
          <a:p>
            <a:pPr lvl="1"/>
            <a:r>
              <a:rPr lang="en-US" b="0" dirty="0"/>
              <a:t>Provide legal certainty and public confidence in the use of electronic communications and transactions; </a:t>
            </a:r>
          </a:p>
          <a:p>
            <a:pPr lvl="1"/>
            <a:r>
              <a:rPr lang="en-US" b="0" dirty="0"/>
              <a:t>Promote e-Government services through electronic communications and transactions with the Government, public and statutory bodies; </a:t>
            </a:r>
          </a:p>
        </p:txBody>
      </p:sp>
    </p:spTree>
    <p:extLst>
      <p:ext uri="{BB962C8B-B14F-4D97-AF65-F5344CB8AC3E}">
        <p14:creationId xmlns:p14="http://schemas.microsoft.com/office/powerpoint/2010/main" val="1745568790"/>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Transaction Act, 2011…</a:t>
            </a:r>
          </a:p>
        </p:txBody>
      </p:sp>
      <p:sp>
        <p:nvSpPr>
          <p:cNvPr id="3" name="Content Placeholder 2"/>
          <p:cNvSpPr>
            <a:spLocks noGrp="1"/>
          </p:cNvSpPr>
          <p:nvPr>
            <p:ph idx="1"/>
          </p:nvPr>
        </p:nvSpPr>
        <p:spPr/>
        <p:txBody>
          <a:bodyPr/>
          <a:lstStyle/>
          <a:p>
            <a:r>
              <a:rPr lang="en-US" b="0" dirty="0"/>
              <a:t>Object of the Act is to provide a legal and regulatory framework to:</a:t>
            </a:r>
          </a:p>
          <a:p>
            <a:pPr lvl="1"/>
            <a:r>
              <a:rPr lang="en-US" b="0" dirty="0"/>
              <a:t>Ensure that electronic transactions in Uganda conform to the best practices by international standards; </a:t>
            </a:r>
          </a:p>
          <a:p>
            <a:pPr lvl="1"/>
            <a:r>
              <a:rPr lang="en-US" b="0" dirty="0"/>
              <a:t>Encourage investment and innovation in information communications and technology to promote electronic transactions; </a:t>
            </a:r>
          </a:p>
          <a:p>
            <a:pPr lvl="1"/>
            <a:r>
              <a:rPr lang="en-US" b="0" dirty="0"/>
              <a:t>Develop </a:t>
            </a:r>
            <a:r>
              <a:rPr lang="en-US" dirty="0"/>
              <a:t>a </a:t>
            </a:r>
            <a:r>
              <a:rPr lang="en-US" b="0" dirty="0"/>
              <a:t>safe, secure and effective environment for the consumer, business and the Government to conduct and use electronic transactions; </a:t>
            </a:r>
          </a:p>
          <a:p>
            <a:pPr lvl="1"/>
            <a:r>
              <a:rPr lang="en-US" b="0" dirty="0"/>
              <a:t>Promote the development of electronic transactions that are responsive to the needs of users and consumers;</a:t>
            </a:r>
          </a:p>
          <a:p>
            <a:pPr lvl="1"/>
            <a:r>
              <a:rPr lang="en-US" b="0" dirty="0"/>
              <a:t>Foster economic and social prosperity. </a:t>
            </a:r>
          </a:p>
        </p:txBody>
      </p:sp>
    </p:spTree>
    <p:extLst>
      <p:ext uri="{BB962C8B-B14F-4D97-AF65-F5344CB8AC3E}">
        <p14:creationId xmlns:p14="http://schemas.microsoft.com/office/powerpoint/2010/main" val="3601684088"/>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Signature Act, 2011</a:t>
            </a:r>
          </a:p>
        </p:txBody>
      </p:sp>
      <p:sp>
        <p:nvSpPr>
          <p:cNvPr id="3" name="Content Placeholder 2"/>
          <p:cNvSpPr>
            <a:spLocks noGrp="1"/>
          </p:cNvSpPr>
          <p:nvPr>
            <p:ph idx="1"/>
          </p:nvPr>
        </p:nvSpPr>
        <p:spPr/>
        <p:txBody>
          <a:bodyPr/>
          <a:lstStyle/>
          <a:p>
            <a:r>
              <a:rPr lang="en-US" b="0" dirty="0"/>
              <a:t>An electronic signature, or e-signature, is data that is logically associated with other data and which is used by the signatory to sign the associated data. E.g. writing your name under an e-mail, scanning and appending your signature and digital signatures.</a:t>
            </a:r>
            <a:endParaRPr lang="en-US" dirty="0"/>
          </a:p>
          <a:p>
            <a:r>
              <a:rPr lang="en-US" dirty="0"/>
              <a:t>The Electronic Signature Act, 2011 is an Act to make provision for and to regulate the use of electronic signatures and to provide for other related matters.</a:t>
            </a:r>
          </a:p>
        </p:txBody>
      </p:sp>
    </p:spTree>
    <p:extLst>
      <p:ext uri="{BB962C8B-B14F-4D97-AF65-F5344CB8AC3E}">
        <p14:creationId xmlns:p14="http://schemas.microsoft.com/office/powerpoint/2010/main" val="3134872413"/>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Signature Act, 2011…</a:t>
            </a:r>
          </a:p>
        </p:txBody>
      </p:sp>
      <p:sp>
        <p:nvSpPr>
          <p:cNvPr id="3" name="Content Placeholder 2"/>
          <p:cNvSpPr>
            <a:spLocks noGrp="1"/>
          </p:cNvSpPr>
          <p:nvPr>
            <p:ph idx="1"/>
          </p:nvPr>
        </p:nvSpPr>
        <p:spPr/>
        <p:txBody>
          <a:bodyPr/>
          <a:lstStyle/>
          <a:p>
            <a:r>
              <a:rPr lang="en-US" b="0" dirty="0"/>
              <a:t>It provides that;</a:t>
            </a:r>
          </a:p>
          <a:p>
            <a:pPr lvl="1"/>
            <a:r>
              <a:rPr lang="en-US" b="0" dirty="0"/>
              <a:t>A document signed with a digital signature and e-signature in accordance with this Act shall be as legally binding as a document signed with a handwritten signature, an affixed thumbprint or any other mark; and </a:t>
            </a:r>
          </a:p>
          <a:p>
            <a:pPr lvl="1"/>
            <a:r>
              <a:rPr lang="en-US" b="0" dirty="0"/>
              <a:t>A digital signature </a:t>
            </a:r>
            <a:r>
              <a:rPr lang="en-US" dirty="0"/>
              <a:t>and e-signature </a:t>
            </a:r>
            <a:r>
              <a:rPr lang="en-US" b="0" dirty="0"/>
              <a:t>created in accordance with this Act shall be taken to be a legally binding signature. </a:t>
            </a:r>
            <a:endParaRPr lang="en-US" dirty="0"/>
          </a:p>
        </p:txBody>
      </p:sp>
    </p:spTree>
    <p:extLst>
      <p:ext uri="{BB962C8B-B14F-4D97-AF65-F5344CB8AC3E}">
        <p14:creationId xmlns:p14="http://schemas.microsoft.com/office/powerpoint/2010/main" val="2586096113"/>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487680"/>
            <a:ext cx="10871200" cy="990600"/>
          </a:xfrm>
        </p:spPr>
        <p:txBody>
          <a:bodyPr/>
          <a:lstStyle/>
          <a:p>
            <a:r>
              <a:rPr lang="en-US" dirty="0"/>
              <a:t>Challenges of implementing cyber laws in Uganda</a:t>
            </a:r>
          </a:p>
        </p:txBody>
      </p:sp>
      <p:sp>
        <p:nvSpPr>
          <p:cNvPr id="3" name="Content Placeholder 2"/>
          <p:cNvSpPr>
            <a:spLocks noGrp="1"/>
          </p:cNvSpPr>
          <p:nvPr>
            <p:ph idx="1"/>
          </p:nvPr>
        </p:nvSpPr>
        <p:spPr>
          <a:xfrm>
            <a:off x="1016000" y="1661160"/>
            <a:ext cx="10871200" cy="4922520"/>
          </a:xfrm>
        </p:spPr>
        <p:txBody>
          <a:bodyPr/>
          <a:lstStyle/>
          <a:p>
            <a:r>
              <a:rPr lang="en-US" b="0" dirty="0"/>
              <a:t>Lack of the right skills and tools to investigate computer crimes </a:t>
            </a:r>
          </a:p>
          <a:p>
            <a:pPr lvl="1"/>
            <a:r>
              <a:rPr lang="en-US" b="0" dirty="0"/>
              <a:t>Lack of skilled experts,</a:t>
            </a:r>
          </a:p>
          <a:p>
            <a:pPr lvl="1"/>
            <a:r>
              <a:rPr lang="en-US" dirty="0"/>
              <a:t>Lack of</a:t>
            </a:r>
            <a:r>
              <a:rPr lang="en-US" b="0" dirty="0"/>
              <a:t> powerful tools to process evidence, </a:t>
            </a:r>
          </a:p>
          <a:p>
            <a:pPr lvl="1"/>
            <a:r>
              <a:rPr lang="en-US" dirty="0"/>
              <a:t>Lack of </a:t>
            </a:r>
            <a:r>
              <a:rPr lang="en-US" b="0" dirty="0"/>
              <a:t>on-going training to beef up capacity</a:t>
            </a:r>
          </a:p>
          <a:p>
            <a:pPr lvl="1"/>
            <a:r>
              <a:rPr lang="en-US" b="0" dirty="0"/>
              <a:t>Need to reduce bureaucracy to ensure we are up to date with new developments in IT. </a:t>
            </a:r>
          </a:p>
          <a:p>
            <a:r>
              <a:rPr lang="en-US" b="0" dirty="0"/>
              <a:t>Mechanisms of control </a:t>
            </a:r>
          </a:p>
          <a:p>
            <a:pPr lvl="1"/>
            <a:r>
              <a:rPr lang="en-US" b="0" dirty="0"/>
              <a:t>missing mechanisms of control, </a:t>
            </a:r>
          </a:p>
          <a:p>
            <a:pPr lvl="1"/>
            <a:r>
              <a:rPr lang="en-US" b="0" dirty="0"/>
              <a:t>lots of parties and networks are involved in communication, </a:t>
            </a:r>
          </a:p>
          <a:p>
            <a:pPr lvl="1"/>
            <a:r>
              <a:rPr lang="en-US" b="0" dirty="0"/>
              <a:t>anonymous communications e.g. anonymous cloud emails involved in crime like use of internet cafes, wireless networks, dynamic IPs internet access, etc. </a:t>
            </a:r>
          </a:p>
        </p:txBody>
      </p:sp>
    </p:spTree>
    <p:extLst>
      <p:ext uri="{BB962C8B-B14F-4D97-AF65-F5344CB8AC3E}">
        <p14:creationId xmlns:p14="http://schemas.microsoft.com/office/powerpoint/2010/main" val="634541420"/>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426720"/>
            <a:ext cx="10871200" cy="990600"/>
          </a:xfrm>
        </p:spPr>
        <p:txBody>
          <a:bodyPr/>
          <a:lstStyle/>
          <a:p>
            <a:r>
              <a:rPr lang="en-US" dirty="0"/>
              <a:t>Challenges of implementing cyber laws in Uganda…</a:t>
            </a:r>
          </a:p>
        </p:txBody>
      </p:sp>
      <p:sp>
        <p:nvSpPr>
          <p:cNvPr id="3" name="Content Placeholder 2"/>
          <p:cNvSpPr>
            <a:spLocks noGrp="1"/>
          </p:cNvSpPr>
          <p:nvPr>
            <p:ph idx="1"/>
          </p:nvPr>
        </p:nvSpPr>
        <p:spPr>
          <a:xfrm>
            <a:off x="1016000" y="1645920"/>
            <a:ext cx="10871200" cy="4937760"/>
          </a:xfrm>
        </p:spPr>
        <p:txBody>
          <a:bodyPr/>
          <a:lstStyle/>
          <a:p>
            <a:r>
              <a:rPr lang="en-US" b="0" dirty="0"/>
              <a:t>New procedures</a:t>
            </a:r>
          </a:p>
          <a:p>
            <a:pPr lvl="1"/>
            <a:r>
              <a:rPr lang="en-US" b="0" dirty="0"/>
              <a:t>Need to develop procedures for digital evidence, </a:t>
            </a:r>
          </a:p>
          <a:p>
            <a:pPr lvl="1"/>
            <a:r>
              <a:rPr lang="en-US" b="0" dirty="0"/>
              <a:t>issues of privacy vs. lawful interception and data retention, </a:t>
            </a:r>
          </a:p>
          <a:p>
            <a:pPr lvl="1"/>
            <a:r>
              <a:rPr lang="en-US" b="0" dirty="0"/>
              <a:t>use of encryption technology make it difficult to investigate. </a:t>
            </a:r>
          </a:p>
          <a:p>
            <a:r>
              <a:rPr lang="en-US" b="0" dirty="0"/>
              <a:t>Education and training </a:t>
            </a:r>
          </a:p>
          <a:p>
            <a:pPr lvl="1"/>
            <a:r>
              <a:rPr lang="en-US" b="0" dirty="0"/>
              <a:t>Need for user awareness, </a:t>
            </a:r>
          </a:p>
          <a:p>
            <a:pPr lvl="1"/>
            <a:r>
              <a:rPr lang="en-US" b="0" dirty="0"/>
              <a:t>low understanding of cyber laws among key stakeholders, </a:t>
            </a:r>
          </a:p>
          <a:p>
            <a:pPr lvl="1"/>
            <a:r>
              <a:rPr lang="en-US" b="0" dirty="0"/>
              <a:t>few cyber crime training experts, </a:t>
            </a:r>
          </a:p>
          <a:p>
            <a:pPr lvl="1"/>
            <a:r>
              <a:rPr lang="en-US" b="0" dirty="0"/>
              <a:t>local capacity is not being developed and empowered to help government, </a:t>
            </a:r>
          </a:p>
          <a:p>
            <a:pPr lvl="1"/>
            <a:r>
              <a:rPr lang="en-US" b="0" dirty="0"/>
              <a:t>high levels of public ignorance, </a:t>
            </a:r>
          </a:p>
          <a:p>
            <a:pPr lvl="1"/>
            <a:r>
              <a:rPr lang="en-US" b="0" dirty="0"/>
              <a:t>generally low levels of acceptability of cyber laws in courts</a:t>
            </a:r>
          </a:p>
        </p:txBody>
      </p:sp>
    </p:spTree>
    <p:extLst>
      <p:ext uri="{BB962C8B-B14F-4D97-AF65-F5344CB8AC3E}">
        <p14:creationId xmlns:p14="http://schemas.microsoft.com/office/powerpoint/2010/main" val="1884194894"/>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426720"/>
            <a:ext cx="10871200" cy="990600"/>
          </a:xfrm>
        </p:spPr>
        <p:txBody>
          <a:bodyPr/>
          <a:lstStyle/>
          <a:p>
            <a:r>
              <a:rPr lang="en-US" dirty="0"/>
              <a:t>Challenges of implementing cyber laws in Uganda…</a:t>
            </a:r>
          </a:p>
        </p:txBody>
      </p:sp>
      <p:sp>
        <p:nvSpPr>
          <p:cNvPr id="3" name="Content Placeholder 2"/>
          <p:cNvSpPr>
            <a:spLocks noGrp="1"/>
          </p:cNvSpPr>
          <p:nvPr>
            <p:ph idx="1"/>
          </p:nvPr>
        </p:nvSpPr>
        <p:spPr>
          <a:xfrm>
            <a:off x="1016000" y="1645920"/>
            <a:ext cx="10871200" cy="5105400"/>
          </a:xfrm>
        </p:spPr>
        <p:txBody>
          <a:bodyPr/>
          <a:lstStyle/>
          <a:p>
            <a:r>
              <a:rPr lang="en-US" b="0" dirty="0"/>
              <a:t>Poor implementation of harmonization of laws </a:t>
            </a:r>
          </a:p>
          <a:p>
            <a:r>
              <a:rPr lang="en-US" b="0" dirty="0"/>
              <a:t>Lack of willingness to change the status quo </a:t>
            </a:r>
          </a:p>
          <a:p>
            <a:pPr lvl="1"/>
            <a:r>
              <a:rPr lang="en-US" b="0" dirty="0"/>
              <a:t>Stakeholder collaboration and concerted efforts is yet to be achieved </a:t>
            </a:r>
          </a:p>
          <a:p>
            <a:pPr lvl="1"/>
            <a:r>
              <a:rPr lang="en-US" b="0" dirty="0"/>
              <a:t>Implementation in highly centralized government institutions </a:t>
            </a:r>
          </a:p>
          <a:p>
            <a:r>
              <a:rPr lang="en-US" b="0" dirty="0"/>
              <a:t>Evolving and complexity of cyber crimes </a:t>
            </a:r>
          </a:p>
        </p:txBody>
      </p:sp>
    </p:spTree>
    <p:extLst>
      <p:ext uri="{BB962C8B-B14F-4D97-AF65-F5344CB8AC3E}">
        <p14:creationId xmlns:p14="http://schemas.microsoft.com/office/powerpoint/2010/main" val="1000673363"/>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crimes and punishments</a:t>
            </a:r>
          </a:p>
        </p:txBody>
      </p:sp>
      <p:sp>
        <p:nvSpPr>
          <p:cNvPr id="3" name="Content Placeholder 2"/>
          <p:cNvSpPr>
            <a:spLocks noGrp="1"/>
          </p:cNvSpPr>
          <p:nvPr>
            <p:ph idx="1"/>
          </p:nvPr>
        </p:nvSpPr>
        <p:spPr/>
        <p:txBody>
          <a:bodyPr/>
          <a:lstStyle/>
          <a:p>
            <a:r>
              <a:rPr lang="en-US" b="0" dirty="0"/>
              <a:t>Cybercrime must be dealt with very seriously because it causes a lot of damage to businesses and the actual punishment should depend on the type of fraud used. The penalty for illegally accessing a computer system ranges from 6 months to 5 years.</a:t>
            </a:r>
          </a:p>
          <a:p>
            <a:r>
              <a:rPr lang="en-US" b="0" dirty="0"/>
              <a:t>Results show that increased penalties for cybercriminals lead them to exert more effort and make cybercrimes more likely to succeed. Above a threshold they also lead victims to invest less in security. It may be impossible to deter cybercriminals by punishing them.</a:t>
            </a:r>
          </a:p>
          <a:p>
            <a:r>
              <a:rPr lang="en-US" b="0" dirty="0"/>
              <a:t>A debate?</a:t>
            </a:r>
          </a:p>
        </p:txBody>
      </p:sp>
    </p:spTree>
    <p:extLst>
      <p:ext uri="{BB962C8B-B14F-4D97-AF65-F5344CB8AC3E}">
        <p14:creationId xmlns:p14="http://schemas.microsoft.com/office/powerpoint/2010/main" val="3339344196"/>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Cyber Law</a:t>
            </a:r>
          </a:p>
        </p:txBody>
      </p:sp>
      <p:sp>
        <p:nvSpPr>
          <p:cNvPr id="3" name="Content Placeholder 2"/>
          <p:cNvSpPr>
            <a:spLocks noGrp="1"/>
          </p:cNvSpPr>
          <p:nvPr>
            <p:ph idx="1"/>
          </p:nvPr>
        </p:nvSpPr>
        <p:spPr/>
        <p:txBody>
          <a:bodyPr/>
          <a:lstStyle/>
          <a:p>
            <a:r>
              <a:rPr lang="en-US" b="0" dirty="0"/>
              <a:t>To guide and regulate the ICT sector so as to create a conducive environment for doing business using electronic means.</a:t>
            </a:r>
          </a:p>
          <a:p>
            <a:r>
              <a:rPr lang="en-US" b="0" dirty="0"/>
              <a:t>To guide and regulate communication using electronic means.</a:t>
            </a:r>
          </a:p>
          <a:p>
            <a:r>
              <a:rPr lang="en-US" b="0" dirty="0"/>
              <a:t>To provide legal protection to people using the internet – both businesses and citizens. </a:t>
            </a:r>
          </a:p>
          <a:p>
            <a:pPr marL="0" indent="0">
              <a:buNone/>
            </a:pPr>
            <a:endParaRPr lang="en-US" b="0" dirty="0"/>
          </a:p>
          <a:p>
            <a:r>
              <a:rPr lang="en-US" b="0" dirty="0"/>
              <a:t>Understanding cyber law is of the utmost importance to anyone who uses the internet.</a:t>
            </a:r>
            <a:endParaRPr lang="en-US" dirty="0"/>
          </a:p>
        </p:txBody>
      </p:sp>
    </p:spTree>
    <p:extLst>
      <p:ext uri="{BB962C8B-B14F-4D97-AF65-F5344CB8AC3E}">
        <p14:creationId xmlns:p14="http://schemas.microsoft.com/office/powerpoint/2010/main" val="345668052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t>
            </a:r>
            <a:r>
              <a:rPr lang="en-US" dirty="0" err="1"/>
              <a:t>cyberlaw</a:t>
            </a:r>
            <a:r>
              <a:rPr lang="en-US" dirty="0"/>
              <a:t> encompasses</a:t>
            </a:r>
          </a:p>
        </p:txBody>
      </p:sp>
      <p:sp>
        <p:nvSpPr>
          <p:cNvPr id="3" name="Content Placeholder 2"/>
          <p:cNvSpPr>
            <a:spLocks noGrp="1"/>
          </p:cNvSpPr>
          <p:nvPr>
            <p:ph idx="1"/>
          </p:nvPr>
        </p:nvSpPr>
        <p:spPr/>
        <p:txBody>
          <a:bodyPr/>
          <a:lstStyle/>
          <a:p>
            <a:pPr fontAlgn="auto"/>
            <a:r>
              <a:rPr lang="en-US" b="0" dirty="0"/>
              <a:t>Cyber Crimes </a:t>
            </a:r>
          </a:p>
          <a:p>
            <a:pPr fontAlgn="auto"/>
            <a:r>
              <a:rPr lang="en-US" b="0" dirty="0"/>
              <a:t>E-commerce</a:t>
            </a:r>
          </a:p>
          <a:p>
            <a:pPr fontAlgn="auto"/>
            <a:r>
              <a:rPr lang="en-US" b="0" dirty="0"/>
              <a:t>Electronic and Digital Signatures – used to authenticate the signer and message and to ensure message integrity.</a:t>
            </a:r>
          </a:p>
          <a:p>
            <a:pPr fontAlgn="auto"/>
            <a:r>
              <a:rPr lang="en-US" b="0" dirty="0"/>
              <a:t>Intellectual Property – inventions, songs, literature, trade secrets, blogs, software and source code, phone content, domain names etc.</a:t>
            </a:r>
          </a:p>
          <a:p>
            <a:pPr fontAlgn="auto"/>
            <a:r>
              <a:rPr lang="en-US" b="0" dirty="0"/>
              <a:t>Data Protection and Privacy </a:t>
            </a:r>
          </a:p>
          <a:p>
            <a:pPr fontAlgn="auto"/>
            <a:r>
              <a:rPr lang="en-US" b="0" dirty="0"/>
              <a:t>Freedom of expression</a:t>
            </a:r>
          </a:p>
          <a:p>
            <a:pPr fontAlgn="auto"/>
            <a:r>
              <a:rPr lang="en-US" b="0" dirty="0"/>
              <a:t>Access to and usage of the Internet</a:t>
            </a:r>
          </a:p>
          <a:p>
            <a:endParaRPr lang="en-US" dirty="0"/>
          </a:p>
        </p:txBody>
      </p:sp>
    </p:spTree>
    <p:extLst>
      <p:ext uri="{BB962C8B-B14F-4D97-AF65-F5344CB8AC3E}">
        <p14:creationId xmlns:p14="http://schemas.microsoft.com/office/powerpoint/2010/main" val="370666280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Law and Intellectual Property</a:t>
            </a:r>
          </a:p>
        </p:txBody>
      </p:sp>
      <p:sp>
        <p:nvSpPr>
          <p:cNvPr id="3" name="Content Placeholder 2"/>
          <p:cNvSpPr>
            <a:spLocks noGrp="1"/>
          </p:cNvSpPr>
          <p:nvPr>
            <p:ph idx="1"/>
          </p:nvPr>
        </p:nvSpPr>
        <p:spPr>
          <a:xfrm>
            <a:off x="1016000" y="1752600"/>
            <a:ext cx="10871200" cy="4815840"/>
          </a:xfrm>
        </p:spPr>
        <p:txBody>
          <a:bodyPr/>
          <a:lstStyle/>
          <a:p>
            <a:r>
              <a:rPr lang="en-US" b="0" dirty="0"/>
              <a:t>An important part of cyber law is intellectual property. </a:t>
            </a:r>
          </a:p>
          <a:p>
            <a:r>
              <a:rPr lang="en-US" b="0" dirty="0"/>
              <a:t>IP can include areas like inventions, literature, music, businesses, digital items that are offered over the internet. </a:t>
            </a:r>
          </a:p>
          <a:p>
            <a:r>
              <a:rPr lang="en-US" b="0" dirty="0"/>
              <a:t>IP rights related to cyber law generally fall into the following categories:</a:t>
            </a:r>
          </a:p>
          <a:p>
            <a:pPr lvl="1"/>
            <a:r>
              <a:rPr lang="en-US" b="1" dirty="0"/>
              <a:t>Copyright</a:t>
            </a:r>
            <a:r>
              <a:rPr lang="en-US" dirty="0"/>
              <a:t> –</a:t>
            </a:r>
            <a:r>
              <a:rPr lang="en-US" b="0" dirty="0"/>
              <a:t> provide protection to almost any piece of IP you can transmit over the internet; books, music, movies, blogs, etc.</a:t>
            </a:r>
          </a:p>
          <a:p>
            <a:pPr lvl="1"/>
            <a:r>
              <a:rPr lang="en-US" b="1" dirty="0"/>
              <a:t>Patents</a:t>
            </a:r>
            <a:r>
              <a:rPr lang="en-US" dirty="0"/>
              <a:t> –</a:t>
            </a:r>
            <a:r>
              <a:rPr lang="en-US" b="0" dirty="0"/>
              <a:t> generally used to protect an invention. They are used on the internet for two main reasons; for new software and for new online business methods.</a:t>
            </a:r>
          </a:p>
          <a:p>
            <a:pPr lvl="1"/>
            <a:r>
              <a:rPr lang="en-US" b="1" dirty="0"/>
              <a:t>Trademarks/Service Marks</a:t>
            </a:r>
            <a:r>
              <a:rPr lang="en-US" dirty="0"/>
              <a:t> – Uses a word, symbol or phrase. </a:t>
            </a:r>
            <a:r>
              <a:rPr lang="en-US" b="0" dirty="0"/>
              <a:t>Trademarks are used for sites that provide goods. Service marks are for sites for services.</a:t>
            </a:r>
          </a:p>
        </p:txBody>
      </p:sp>
    </p:spTree>
    <p:extLst>
      <p:ext uri="{BB962C8B-B14F-4D97-AF65-F5344CB8AC3E}">
        <p14:creationId xmlns:p14="http://schemas.microsoft.com/office/powerpoint/2010/main" val="313518603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Law and Intellectual Property…</a:t>
            </a:r>
          </a:p>
        </p:txBody>
      </p:sp>
      <p:sp>
        <p:nvSpPr>
          <p:cNvPr id="3" name="Content Placeholder 2"/>
          <p:cNvSpPr>
            <a:spLocks noGrp="1"/>
          </p:cNvSpPr>
          <p:nvPr>
            <p:ph idx="1"/>
          </p:nvPr>
        </p:nvSpPr>
        <p:spPr/>
        <p:txBody>
          <a:bodyPr/>
          <a:lstStyle/>
          <a:p>
            <a:r>
              <a:rPr lang="en-US" b="0" dirty="0"/>
              <a:t>Categories of IP rights related to cyber law:</a:t>
            </a:r>
          </a:p>
          <a:p>
            <a:pPr lvl="1"/>
            <a:r>
              <a:rPr lang="en-US" b="1" dirty="0"/>
              <a:t>Trade Secrets</a:t>
            </a:r>
            <a:r>
              <a:rPr lang="en-US" dirty="0"/>
              <a:t>.</a:t>
            </a:r>
            <a:r>
              <a:rPr lang="en-US" b="0" dirty="0"/>
              <a:t> Trade secret laws are used to protect multiple forms of IP e.g. formulas, patterns, and processes. It does not prevent reverse engineering.</a:t>
            </a:r>
          </a:p>
          <a:p>
            <a:pPr lvl="1"/>
            <a:r>
              <a:rPr lang="en-US" b="1" dirty="0"/>
              <a:t>Domain Disputes – </a:t>
            </a:r>
            <a:r>
              <a:rPr lang="en-US" b="0" dirty="0"/>
              <a:t>Specifically, about who owns a web address. E.g., the person who runs a website may not be the person who owns it. Also, because domains are cheap, some people buy multiple domains hoping for a big payday.</a:t>
            </a:r>
          </a:p>
          <a:p>
            <a:pPr lvl="1"/>
            <a:r>
              <a:rPr lang="en-US" b="1" dirty="0"/>
              <a:t>Contracts</a:t>
            </a:r>
            <a:r>
              <a:rPr lang="en-US" dirty="0"/>
              <a:t> – e.g.</a:t>
            </a:r>
            <a:r>
              <a:rPr lang="en-US" b="0" dirty="0"/>
              <a:t> when you register for a website, you usually have to agree to terms of service which is a contract.</a:t>
            </a:r>
          </a:p>
          <a:p>
            <a:pPr lvl="1"/>
            <a:r>
              <a:rPr lang="en-US" b="1" dirty="0"/>
              <a:t>Privacy</a:t>
            </a:r>
            <a:r>
              <a:rPr lang="en-US" dirty="0"/>
              <a:t> – </a:t>
            </a:r>
            <a:r>
              <a:rPr lang="en-US" b="0" dirty="0"/>
              <a:t>online businesses are required to protect their customer's privacy. These laws become more important as more and more information is transmitted over the internet.</a:t>
            </a:r>
          </a:p>
        </p:txBody>
      </p:sp>
    </p:spTree>
    <p:extLst>
      <p:ext uri="{BB962C8B-B14F-4D97-AF65-F5344CB8AC3E}">
        <p14:creationId xmlns:p14="http://schemas.microsoft.com/office/powerpoint/2010/main" val="189203395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Law and Intellectual Property…</a:t>
            </a:r>
          </a:p>
        </p:txBody>
      </p:sp>
      <p:sp>
        <p:nvSpPr>
          <p:cNvPr id="3" name="Content Placeholder 2"/>
          <p:cNvSpPr>
            <a:spLocks noGrp="1"/>
          </p:cNvSpPr>
          <p:nvPr>
            <p:ph idx="1"/>
          </p:nvPr>
        </p:nvSpPr>
        <p:spPr>
          <a:xfrm>
            <a:off x="1016000" y="1600200"/>
            <a:ext cx="10871200" cy="4770120"/>
          </a:xfrm>
        </p:spPr>
        <p:txBody>
          <a:bodyPr/>
          <a:lstStyle/>
          <a:p>
            <a:r>
              <a:rPr lang="en-US" b="0" dirty="0"/>
              <a:t>Categories of IP rights related to cyber law:</a:t>
            </a:r>
          </a:p>
          <a:p>
            <a:pPr lvl="1"/>
            <a:r>
              <a:rPr lang="en-US" b="1" dirty="0"/>
              <a:t>Employment</a:t>
            </a:r>
            <a:r>
              <a:rPr lang="en-US" dirty="0"/>
              <a:t> – </a:t>
            </a:r>
            <a:r>
              <a:rPr lang="en-US" b="0" dirty="0"/>
              <a:t>Some employee contract terms are linked to cyber law e.g. non-disclosure and non-compete clauses done over the Internet, how employees use their company email or other digital resources etc.</a:t>
            </a:r>
          </a:p>
          <a:p>
            <a:pPr lvl="1"/>
            <a:r>
              <a:rPr lang="en-US" b="1" dirty="0"/>
              <a:t>Defamation – </a:t>
            </a:r>
            <a:r>
              <a:rPr lang="en-US" b="0" dirty="0"/>
              <a:t>Slander and libel law has also needed updating to include when done over the Internet.</a:t>
            </a:r>
          </a:p>
          <a:p>
            <a:pPr lvl="1"/>
            <a:r>
              <a:rPr lang="en-US" b="1" dirty="0"/>
              <a:t>Data Retention –</a:t>
            </a:r>
            <a:r>
              <a:rPr lang="en-US" b="0" dirty="0"/>
              <a:t>In lawsuits, it is now common to request electronic records and physical records. However, there are no current laws that require keeping electronic records forever.</a:t>
            </a:r>
          </a:p>
          <a:p>
            <a:pPr lvl="1"/>
            <a:r>
              <a:rPr lang="en-US" b="1" dirty="0"/>
              <a:t>Jurisdiction – </a:t>
            </a:r>
            <a:r>
              <a:rPr lang="en-US" b="0" dirty="0"/>
              <a:t>Jurisdiction is a key part of court cases. Cybercrime has complicated jurisdiction which is a key part of court courses. Different countries have different cyber laws yet cybercrime is done in the cyber space. </a:t>
            </a:r>
          </a:p>
        </p:txBody>
      </p:sp>
    </p:spTree>
    <p:extLst>
      <p:ext uri="{BB962C8B-B14F-4D97-AF65-F5344CB8AC3E}">
        <p14:creationId xmlns:p14="http://schemas.microsoft.com/office/powerpoint/2010/main" val="4044069902"/>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law trends</a:t>
            </a:r>
          </a:p>
        </p:txBody>
      </p:sp>
      <p:sp>
        <p:nvSpPr>
          <p:cNvPr id="3" name="Content Placeholder 2"/>
          <p:cNvSpPr>
            <a:spLocks noGrp="1"/>
          </p:cNvSpPr>
          <p:nvPr>
            <p:ph idx="1"/>
          </p:nvPr>
        </p:nvSpPr>
        <p:spPr>
          <a:xfrm>
            <a:off x="1016000" y="1752600"/>
            <a:ext cx="10871200" cy="4598504"/>
          </a:xfrm>
        </p:spPr>
        <p:txBody>
          <a:bodyPr/>
          <a:lstStyle/>
          <a:p>
            <a:pPr marL="0" indent="0">
              <a:buNone/>
            </a:pPr>
            <a:r>
              <a:rPr lang="en-US" b="0" dirty="0"/>
              <a:t>There have been changes in the recent years;</a:t>
            </a:r>
          </a:p>
          <a:p>
            <a:r>
              <a:rPr lang="en-US" b="0" dirty="0"/>
              <a:t>New and more stringent regulations.</a:t>
            </a:r>
          </a:p>
          <a:p>
            <a:r>
              <a:rPr lang="en-US" b="0" dirty="0"/>
              <a:t>Reinforcing current laws.</a:t>
            </a:r>
          </a:p>
          <a:p>
            <a:r>
              <a:rPr lang="en-US" b="0" dirty="0"/>
              <a:t>Increased awareness of privacy issues.</a:t>
            </a:r>
          </a:p>
          <a:p>
            <a:r>
              <a:rPr lang="en-US" b="0" dirty="0"/>
              <a:t>Cloud computing.</a:t>
            </a:r>
          </a:p>
          <a:p>
            <a:r>
              <a:rPr lang="en-US" b="0" dirty="0"/>
              <a:t>How virtual currency might be vulnerable to crime.</a:t>
            </a:r>
          </a:p>
          <a:p>
            <a:r>
              <a:rPr lang="en-US" b="0" dirty="0"/>
              <a:t>Usage of data analytics</a:t>
            </a:r>
          </a:p>
          <a:p>
            <a:r>
              <a:rPr lang="en-US" b="0" dirty="0"/>
              <a:t>AI and machine learning ethical issues.</a:t>
            </a:r>
          </a:p>
        </p:txBody>
      </p:sp>
    </p:spTree>
    <p:extLst>
      <p:ext uri="{BB962C8B-B14F-4D97-AF65-F5344CB8AC3E}">
        <p14:creationId xmlns:p14="http://schemas.microsoft.com/office/powerpoint/2010/main" val="3205159518"/>
      </p:ext>
    </p:extLst>
  </p:cSld>
  <p:clrMapOvr>
    <a:masterClrMapping/>
  </p:clrMapOvr>
  <p:transition spd="slow"/>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2559</TotalTime>
  <Words>3492</Words>
  <Application>Microsoft Office PowerPoint</Application>
  <PresentationFormat>Widescreen</PresentationFormat>
  <Paragraphs>224</Paragraphs>
  <Slides>37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Times New Roman</vt:lpstr>
      <vt:lpstr>Wingdings</vt:lpstr>
      <vt:lpstr>Theme1</vt:lpstr>
      <vt:lpstr>TOPIC 6:</vt:lpstr>
      <vt:lpstr>To Cover</vt:lpstr>
      <vt:lpstr>Cyber Law</vt:lpstr>
      <vt:lpstr>Purpose of Cyber Law</vt:lpstr>
      <vt:lpstr>What cyberlaw encompasses</vt:lpstr>
      <vt:lpstr>Cyber Law and Intellectual Property</vt:lpstr>
      <vt:lpstr>Cyber Law and Intellectual Property…</vt:lpstr>
      <vt:lpstr>Cyber Law and Intellectual Property…</vt:lpstr>
      <vt:lpstr>Cyber law trends</vt:lpstr>
      <vt:lpstr>Legal and Ethical issues related to Cyber security</vt:lpstr>
      <vt:lpstr>Cyber Ethics Codes</vt:lpstr>
      <vt:lpstr>Cybercrime and legal landscape around the world</vt:lpstr>
      <vt:lpstr>Cybercrime and legal landscape around the world…</vt:lpstr>
      <vt:lpstr>Cybercrime and legal landscape around the world…</vt:lpstr>
      <vt:lpstr>Cybercrime and legal landscape around the world…</vt:lpstr>
      <vt:lpstr>Cybercrime and legal landscape around the world…</vt:lpstr>
      <vt:lpstr>International responses</vt:lpstr>
      <vt:lpstr>International responses…</vt:lpstr>
      <vt:lpstr>International responses…</vt:lpstr>
      <vt:lpstr>International responses…</vt:lpstr>
      <vt:lpstr>Regional responses</vt:lpstr>
      <vt:lpstr>Regional responses…</vt:lpstr>
      <vt:lpstr>Regional responses…</vt:lpstr>
      <vt:lpstr>Regional responses…</vt:lpstr>
      <vt:lpstr>Cyber Laws in Uganda</vt:lpstr>
      <vt:lpstr>Computer Misuse Act, 2011</vt:lpstr>
      <vt:lpstr>Computer Misuse Act, 2011…</vt:lpstr>
      <vt:lpstr>Electronic Transaction Act, 2011</vt:lpstr>
      <vt:lpstr>Electronic Transaction Act, 2011…</vt:lpstr>
      <vt:lpstr>Electronic Transaction Act, 2011…</vt:lpstr>
      <vt:lpstr>Electronic Transaction Act, 2011…</vt:lpstr>
      <vt:lpstr>Electronic Signature Act, 2011</vt:lpstr>
      <vt:lpstr>Electronic Signature Act, 2011…</vt:lpstr>
      <vt:lpstr>Challenges of implementing cyber laws in Uganda</vt:lpstr>
      <vt:lpstr>Challenges of implementing cyber laws in Uganda…</vt:lpstr>
      <vt:lpstr>Challenges of implementing cyber laws in Uganda…</vt:lpstr>
      <vt:lpstr>Cyber crimes and punishments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6:  CYBER LAW</dc:title>
  <dc:creator>hp i5</dc:creator>
  <cp:lastModifiedBy>Samali Mlay</cp:lastModifiedBy>
  <cp:revision>112</cp:revision>
  <dcterms:created xsi:type="dcterms:W3CDTF">2023-04-19T11:56:44Z</dcterms:created>
  <dcterms:modified xsi:type="dcterms:W3CDTF">2025-09-13T08:00:51Z</dcterms:modified>
</cp:coreProperties>
</file>