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55"/>
  </p:notesMasterIdLst>
  <p:sldIdLst>
    <p:sldId id="288" r:id="rId2"/>
    <p:sldId id="289" r:id="rId3"/>
    <p:sldId id="290" r:id="rId4"/>
    <p:sldId id="291" r:id="rId5"/>
    <p:sldId id="292" r:id="rId6"/>
    <p:sldId id="359" r:id="rId7"/>
    <p:sldId id="293" r:id="rId8"/>
    <p:sldId id="360" r:id="rId9"/>
    <p:sldId id="294" r:id="rId10"/>
    <p:sldId id="295" r:id="rId11"/>
    <p:sldId id="296" r:id="rId12"/>
    <p:sldId id="361" r:id="rId13"/>
    <p:sldId id="297" r:id="rId14"/>
    <p:sldId id="362" r:id="rId15"/>
    <p:sldId id="351" r:id="rId16"/>
    <p:sldId id="363" r:id="rId17"/>
    <p:sldId id="298" r:id="rId18"/>
    <p:sldId id="300" r:id="rId19"/>
    <p:sldId id="301" r:id="rId20"/>
    <p:sldId id="364" r:id="rId21"/>
    <p:sldId id="299" r:id="rId22"/>
    <p:sldId id="302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  <p:sldId id="321" r:id="rId40"/>
    <p:sldId id="322" r:id="rId41"/>
    <p:sldId id="323" r:id="rId42"/>
    <p:sldId id="324" r:id="rId43"/>
    <p:sldId id="325" r:id="rId44"/>
    <p:sldId id="326" r:id="rId45"/>
    <p:sldId id="328" r:id="rId46"/>
    <p:sldId id="329" r:id="rId47"/>
    <p:sldId id="330" r:id="rId48"/>
    <p:sldId id="331" r:id="rId49"/>
    <p:sldId id="332" r:id="rId50"/>
    <p:sldId id="333" r:id="rId51"/>
    <p:sldId id="334" r:id="rId52"/>
    <p:sldId id="336" r:id="rId53"/>
    <p:sldId id="358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3" autoAdjust="0"/>
    <p:restoredTop sz="95033" autoAdjust="0"/>
  </p:normalViewPr>
  <p:slideViewPr>
    <p:cSldViewPr>
      <p:cViewPr varScale="1">
        <p:scale>
          <a:sx n="75" d="100"/>
          <a:sy n="75" d="100"/>
        </p:scale>
        <p:origin x="152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4059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FE1A9-F113-473B-AE95-E18C8DB4C8FE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C3609-72E4-4F0E-A925-2CA0CC4B3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90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673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0EBF2DD9-AE65-4BFD-B5F7-FF77B43D6889}" type="slidenum">
              <a:rPr lang="en-GB" sz="1000" smtClean="0">
                <a:solidFill>
                  <a:srgbClr val="000000"/>
                </a:solidFill>
              </a:rPr>
              <a:pPr/>
              <a:t>1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1674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674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0341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390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B5D1D697-D61D-4F9F-AD7F-6FD527A3D509}" type="slidenum">
              <a:rPr lang="en-GB" sz="1000" smtClean="0">
                <a:solidFill>
                  <a:srgbClr val="000000"/>
                </a:solidFill>
              </a:rPr>
              <a:pPr/>
              <a:t>10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390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390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394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49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89D5063-E229-45BC-8097-616B385B2FAA}" type="slidenum">
              <a:rPr lang="en-GB" sz="1000" smtClean="0">
                <a:solidFill>
                  <a:srgbClr val="000000"/>
                </a:solidFill>
              </a:rPr>
              <a:pPr/>
              <a:t>11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493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493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17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49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89D5063-E229-45BC-8097-616B385B2FAA}" type="slidenum">
              <a:rPr lang="en-GB" sz="1000" smtClean="0">
                <a:solidFill>
                  <a:srgbClr val="000000"/>
                </a:solidFill>
              </a:rPr>
              <a:pPr/>
              <a:t>12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493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493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486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59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BC696E6-8B50-4ECD-B8FC-89107F7FDBFF}" type="slidenum">
              <a:rPr lang="en-GB" sz="1000" smtClean="0">
                <a:solidFill>
                  <a:srgbClr val="000000"/>
                </a:solidFill>
              </a:rPr>
              <a:pPr/>
              <a:t>13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595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595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5864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59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BC696E6-8B50-4ECD-B8FC-89107F7FDBFF}" type="slidenum">
              <a:rPr lang="en-GB" sz="1000" smtClean="0">
                <a:solidFill>
                  <a:srgbClr val="000000"/>
                </a:solidFill>
              </a:rPr>
              <a:pPr/>
              <a:t>14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595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595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59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697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950F1A28-3290-4952-A68A-7095AD4CD4B3}" type="slidenum">
              <a:rPr lang="en-GB" sz="1000" smtClean="0">
                <a:solidFill>
                  <a:srgbClr val="000000"/>
                </a:solidFill>
              </a:rPr>
              <a:pPr/>
              <a:t>17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698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698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902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2B4D833A-309A-4C36-8152-55049A21A27D}" type="slidenum">
              <a:rPr lang="en-GB" sz="1000" smtClean="0">
                <a:solidFill>
                  <a:srgbClr val="000000"/>
                </a:solidFill>
              </a:rPr>
              <a:pPr/>
              <a:t>18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902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902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079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005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CC2CC05-7E1C-44B5-B75F-06335B59811D}" type="slidenum">
              <a:rPr lang="en-GB" sz="1000" smtClean="0">
                <a:solidFill>
                  <a:srgbClr val="000000"/>
                </a:solidFill>
              </a:rPr>
              <a:pPr/>
              <a:t>19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005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005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592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005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CC2CC05-7E1C-44B5-B75F-06335B59811D}" type="slidenum">
              <a:rPr lang="en-GB" sz="1000" smtClean="0">
                <a:solidFill>
                  <a:srgbClr val="000000"/>
                </a:solidFill>
              </a:rPr>
              <a:pPr/>
              <a:t>20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005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005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086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800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E287AAB-60E5-43CF-A4DD-B02611F7BCE2}" type="slidenum">
              <a:rPr lang="en-GB" sz="1000" smtClean="0">
                <a:solidFill>
                  <a:srgbClr val="000000"/>
                </a:solidFill>
              </a:rPr>
              <a:pPr/>
              <a:t>21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800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800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16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776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491EB68-C302-446E-8B94-67815A0C9583}" type="slidenum">
              <a:rPr lang="en-GB" sz="1000" smtClean="0">
                <a:solidFill>
                  <a:srgbClr val="000000"/>
                </a:solidFill>
              </a:rPr>
              <a:pPr/>
              <a:t>2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1776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776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5367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107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A6CE22ED-A899-40D0-A081-9840C0D8A7BF}" type="slidenum">
              <a:rPr lang="en-GB" sz="1000" smtClean="0">
                <a:solidFill>
                  <a:srgbClr val="000000"/>
                </a:solidFill>
              </a:rPr>
              <a:pPr/>
              <a:t>22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107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107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833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312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9E50BB7-EF9E-459A-9EC3-BB138738892E}" type="slidenum">
              <a:rPr lang="en-GB" sz="1000" smtClean="0">
                <a:solidFill>
                  <a:srgbClr val="000000"/>
                </a:solidFill>
              </a:rPr>
              <a:pPr/>
              <a:t>23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312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312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094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414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45057BD1-7C5F-4DDD-8F3D-CA9C2525D7F3}" type="slidenum">
              <a:rPr lang="en-GB" sz="1000" smtClean="0">
                <a:solidFill>
                  <a:srgbClr val="000000"/>
                </a:solidFill>
              </a:rPr>
              <a:pPr/>
              <a:t>24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414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070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517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DBF27BDD-D53A-423E-A186-0CFFBEF64926}" type="slidenum">
              <a:rPr lang="en-GB" sz="1000" smtClean="0">
                <a:solidFill>
                  <a:srgbClr val="000000"/>
                </a:solidFill>
              </a:rPr>
              <a:pPr/>
              <a:t>25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517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517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06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619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7A3B200-5ECD-4ED4-8F8A-C93F045D15ED}" type="slidenum">
              <a:rPr lang="en-GB" sz="1000" smtClean="0">
                <a:solidFill>
                  <a:srgbClr val="000000"/>
                </a:solidFill>
              </a:rPr>
              <a:pPr/>
              <a:t>26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619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619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246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721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E5D8881-B821-4ED5-857B-C5CEE2CE154C}" type="slidenum">
              <a:rPr lang="en-GB" sz="1000" smtClean="0">
                <a:solidFill>
                  <a:srgbClr val="000000"/>
                </a:solidFill>
              </a:rPr>
              <a:pPr/>
              <a:t>27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722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722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33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824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2082B7F-B7C0-4912-8B41-972649A45288}" type="slidenum">
              <a:rPr lang="en-GB" sz="1000" smtClean="0">
                <a:solidFill>
                  <a:srgbClr val="000000"/>
                </a:solidFill>
              </a:rPr>
              <a:pPr/>
              <a:t>28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824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824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171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3926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696DC91-BE80-41FB-A861-FEE1343FC31D}" type="slidenum">
              <a:rPr lang="en-GB" sz="1000" smtClean="0">
                <a:solidFill>
                  <a:srgbClr val="000000"/>
                </a:solidFill>
              </a:rPr>
              <a:pPr/>
              <a:t>29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3926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926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521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029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F65F02BA-B672-4A6A-B336-3A97319DE3EF}" type="slidenum">
              <a:rPr lang="en-GB" sz="1000" smtClean="0">
                <a:solidFill>
                  <a:srgbClr val="000000"/>
                </a:solidFill>
              </a:rPr>
              <a:pPr/>
              <a:t>30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029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648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131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B285E881-99CD-4944-894A-7CC3D70B2F94}" type="slidenum">
              <a:rPr lang="en-GB" sz="1000" smtClean="0">
                <a:solidFill>
                  <a:srgbClr val="000000"/>
                </a:solidFill>
              </a:rPr>
              <a:pPr/>
              <a:t>31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131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131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11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878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DDD1BC6-338A-4BE8-B8D7-3B4BD028CC3C}" type="slidenum">
              <a:rPr lang="en-GB" sz="1000" smtClean="0">
                <a:solidFill>
                  <a:srgbClr val="000000"/>
                </a:solidFill>
              </a:rPr>
              <a:pPr/>
              <a:t>3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1878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878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9635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233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5F6BE3E-7EBE-4C67-BBB3-238771074188}" type="slidenum">
              <a:rPr lang="en-GB" sz="1000" smtClean="0">
                <a:solidFill>
                  <a:srgbClr val="000000"/>
                </a:solidFill>
              </a:rPr>
              <a:pPr/>
              <a:t>32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234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234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453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336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B5CB79E-DF3A-4F1B-8353-ED5D56D51C75}" type="slidenum">
              <a:rPr lang="en-GB" sz="1000" smtClean="0">
                <a:solidFill>
                  <a:srgbClr val="000000"/>
                </a:solidFill>
              </a:rPr>
              <a:pPr/>
              <a:t>33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336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336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4661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438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949B47C-0FBD-461F-A857-E910911E4839}" type="slidenum">
              <a:rPr lang="en-GB" sz="1000" smtClean="0">
                <a:solidFill>
                  <a:srgbClr val="000000"/>
                </a:solidFill>
              </a:rPr>
              <a:pPr/>
              <a:t>34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438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438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8361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5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5FA0B9F9-1E66-45EB-87B7-9C3736F0C0AD}" type="slidenum">
              <a:rPr lang="en-GB" sz="1000" smtClean="0">
                <a:solidFill>
                  <a:srgbClr val="000000"/>
                </a:solidFill>
              </a:rPr>
              <a:pPr/>
              <a:t>35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4541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4541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836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643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CD76EFD3-D35E-46D4-8A1C-A791D13091F3}" type="slidenum">
              <a:rPr lang="en-GB" sz="1000" smtClean="0">
                <a:solidFill>
                  <a:srgbClr val="000000"/>
                </a:solidFill>
              </a:rPr>
              <a:pPr/>
              <a:t>36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4643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643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0834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74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F71C7FE-A4F0-45A2-A1E2-A2F9864225DB}" type="slidenum">
              <a:rPr lang="en-GB" sz="1000" smtClean="0">
                <a:solidFill>
                  <a:srgbClr val="000000"/>
                </a:solidFill>
              </a:rPr>
              <a:pPr/>
              <a:t>37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4746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746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8368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4848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EBFCDC8E-5391-44FE-A455-6E6B180A2A6F}" type="slidenum">
              <a:rPr lang="en-GB" sz="1000" smtClean="0">
                <a:solidFill>
                  <a:srgbClr val="000000"/>
                </a:solidFill>
              </a:rPr>
              <a:pPr/>
              <a:t>38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4848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848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58143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05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BED10FE-E26F-4084-B8A0-CD6495064FB1}" type="slidenum">
              <a:rPr lang="en-GB" sz="1000" smtClean="0">
                <a:solidFill>
                  <a:srgbClr val="000000"/>
                </a:solidFill>
              </a:rPr>
              <a:pPr/>
              <a:t>39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053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053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b="1" dirty="0"/>
              <a:t>Overlapping scheduling</a:t>
            </a:r>
            <a:r>
              <a:rPr lang="en-US" dirty="0"/>
              <a:t> involves starting a successor task before the predecessor is finished while </a:t>
            </a:r>
            <a:r>
              <a:rPr lang="en-US" b="1" dirty="0"/>
              <a:t>Parallel scheduling </a:t>
            </a:r>
            <a:r>
              <a:rPr lang="en-US" dirty="0"/>
              <a:t>involves running independent tasks at the same time</a:t>
            </a:r>
          </a:p>
        </p:txBody>
      </p:sp>
    </p:spTree>
    <p:extLst>
      <p:ext uri="{BB962C8B-B14F-4D97-AF65-F5344CB8AC3E}">
        <p14:creationId xmlns:p14="http://schemas.microsoft.com/office/powerpoint/2010/main" val="9022531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15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0259E8CE-EE0F-47F7-B0F7-447C5E0D4F49}" type="slidenum">
              <a:rPr lang="en-GB" sz="1000" smtClean="0">
                <a:solidFill>
                  <a:srgbClr val="000000"/>
                </a:solidFill>
              </a:rPr>
              <a:pPr/>
              <a:t>40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155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155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50827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257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169A19B-39BC-4932-A731-2E13ED132431}" type="slidenum">
              <a:rPr lang="en-GB" sz="1000" smtClean="0">
                <a:solidFill>
                  <a:srgbClr val="000000"/>
                </a:solidFill>
              </a:rPr>
              <a:pPr/>
              <a:t>41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258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258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714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198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D0756213-DFAA-45F9-AEF6-0A4A2155C2A4}" type="slidenum">
              <a:rPr lang="en-GB" sz="1000" smtClean="0">
                <a:solidFill>
                  <a:srgbClr val="000000"/>
                </a:solidFill>
              </a:rPr>
              <a:pPr/>
              <a:t>4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1981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1981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6992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360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A3259A4A-5F66-460D-BFF6-09F97AE2341C}" type="slidenum">
              <a:rPr lang="en-GB" sz="1000" smtClean="0">
                <a:solidFill>
                  <a:srgbClr val="000000"/>
                </a:solidFill>
              </a:rPr>
              <a:pPr/>
              <a:t>42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360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360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4531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462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2AD72DF6-FA94-40B6-8C30-645697764D33}" type="slidenum">
              <a:rPr lang="en-GB" sz="1000" smtClean="0">
                <a:solidFill>
                  <a:srgbClr val="000000"/>
                </a:solidFill>
              </a:rPr>
              <a:pPr/>
              <a:t>43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462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462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76324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565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E58D202-C84C-4DC1-8552-695BE2AF7F75}" type="slidenum">
              <a:rPr lang="en-GB" sz="1000" smtClean="0">
                <a:solidFill>
                  <a:srgbClr val="000000"/>
                </a:solidFill>
              </a:rPr>
              <a:pPr/>
              <a:t>44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565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565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07014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7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4D4ABCE6-28BB-46B1-8B95-35EFCBACE1DB}" type="slidenum">
              <a:rPr lang="en-GB" sz="1000" smtClean="0">
                <a:solidFill>
                  <a:srgbClr val="000000"/>
                </a:solidFill>
              </a:rPr>
              <a:pPr/>
              <a:t>45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770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770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546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872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DB7B2040-A380-4B54-8440-8F1A20371ED7}" type="slidenum">
              <a:rPr lang="en-GB" sz="1000" smtClean="0">
                <a:solidFill>
                  <a:srgbClr val="000000"/>
                </a:solidFill>
              </a:rPr>
              <a:pPr/>
              <a:t>46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872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872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19464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5974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EF900EC4-ACA2-4357-BA35-91487FB8AA2C}" type="slidenum">
              <a:rPr lang="en-GB" sz="1000" smtClean="0">
                <a:solidFill>
                  <a:srgbClr val="000000"/>
                </a:solidFill>
              </a:rPr>
              <a:pPr/>
              <a:t>47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59748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59749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39849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077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EB8D8664-6DDD-4360-911D-2180C06A562F}" type="slidenum">
              <a:rPr lang="en-GB" sz="1000" smtClean="0">
                <a:solidFill>
                  <a:srgbClr val="000000"/>
                </a:solidFill>
              </a:rPr>
              <a:pPr/>
              <a:t>48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6077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077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978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179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D38B00C-4473-443D-AA8F-54249B2C37C6}" type="slidenum">
              <a:rPr lang="en-GB" sz="1000" smtClean="0">
                <a:solidFill>
                  <a:srgbClr val="000000"/>
                </a:solidFill>
              </a:rPr>
              <a:pPr/>
              <a:t>49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6179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179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2132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281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C48B15D-5CCC-43E2-A28C-6FD6A2F75DEE}" type="slidenum">
              <a:rPr lang="en-GB" sz="1000" smtClean="0">
                <a:solidFill>
                  <a:srgbClr val="000000"/>
                </a:solidFill>
              </a:rPr>
              <a:pPr/>
              <a:t>50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6282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282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9443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384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AEFA27B8-71EB-494D-B469-B59AB2EDD29C}" type="slidenum">
              <a:rPr lang="en-GB" sz="1000" smtClean="0">
                <a:solidFill>
                  <a:srgbClr val="000000"/>
                </a:solidFill>
              </a:rPr>
              <a:pPr/>
              <a:t>51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6384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384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16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 dirty="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083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2FE223D-5088-466E-BCE6-D4E31527E067}" type="slidenum">
              <a:rPr lang="en-GB" sz="1000" smtClean="0">
                <a:solidFill>
                  <a:srgbClr val="000000"/>
                </a:solidFill>
              </a:rPr>
              <a:pPr/>
              <a:t>5</a:t>
            </a:fld>
            <a:endParaRPr lang="en-GB" sz="1000" dirty="0">
              <a:solidFill>
                <a:srgbClr val="000000"/>
              </a:solidFill>
            </a:endParaRPr>
          </a:p>
        </p:txBody>
      </p:sp>
      <p:sp>
        <p:nvSpPr>
          <p:cNvPr id="12083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2083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58123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6589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64B2D2E8-3304-43BF-82B6-F129BB8DE67E}" type="slidenum">
              <a:rPr lang="en-GB" sz="1000" smtClean="0">
                <a:solidFill>
                  <a:srgbClr val="000000"/>
                </a:solidFill>
              </a:rPr>
              <a:pPr/>
              <a:t>52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65892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5893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84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083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72FE223D-5088-466E-BCE6-D4E31527E067}" type="slidenum">
              <a:rPr lang="en-GB" sz="1000" smtClean="0">
                <a:solidFill>
                  <a:srgbClr val="000000"/>
                </a:solidFill>
              </a:rPr>
              <a:pPr/>
              <a:t>6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0836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0837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89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18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590BB5F-0C44-4815-ACDC-D3AFDEE277D5}" type="slidenum">
              <a:rPr lang="en-GB" sz="1000" smtClean="0">
                <a:solidFill>
                  <a:srgbClr val="000000"/>
                </a:solidFill>
              </a:rPr>
              <a:pPr/>
              <a:t>7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186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186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85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18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8590BB5F-0C44-4815-ACDC-D3AFDEE277D5}" type="slidenum">
              <a:rPr lang="en-GB" sz="1000" smtClean="0">
                <a:solidFill>
                  <a:srgbClr val="000000"/>
                </a:solidFill>
              </a:rPr>
              <a:pPr/>
              <a:t>8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1860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1861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01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r>
              <a:rPr lang="en-GB" sz="1000">
                <a:solidFill>
                  <a:srgbClr val="000000"/>
                </a:solidFill>
              </a:rPr>
              <a:t>16/03/00</a:t>
            </a:r>
          </a:p>
        </p:txBody>
      </p:sp>
      <p:sp>
        <p:nvSpPr>
          <p:cNvPr id="12288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fld id="{1C532CE3-3692-4BD3-B3BD-5297141CEEA9}" type="slidenum">
              <a:rPr lang="en-GB" sz="1000" smtClean="0">
                <a:solidFill>
                  <a:srgbClr val="000000"/>
                </a:solidFill>
              </a:rPr>
              <a:pPr/>
              <a:t>9</a:t>
            </a:fld>
            <a:endParaRPr lang="en-GB" sz="1000">
              <a:solidFill>
                <a:srgbClr val="000000"/>
              </a:solidFill>
            </a:endParaRPr>
          </a:p>
        </p:txBody>
      </p:sp>
      <p:sp>
        <p:nvSpPr>
          <p:cNvPr id="122884" name="Text Box 1"/>
          <p:cNvSpPr txBox="1">
            <a:spLocks noChangeArrowheads="1"/>
          </p:cNvSpPr>
          <p:nvPr/>
        </p:nvSpPr>
        <p:spPr bwMode="auto">
          <a:xfrm>
            <a:off x="1292465" y="806451"/>
            <a:ext cx="4273070" cy="3187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22885" name="Rectangle 2"/>
          <p:cNvSpPr>
            <a:spLocks noGrp="1" noChangeArrowheads="1"/>
          </p:cNvSpPr>
          <p:nvPr>
            <p:ph type="body"/>
          </p:nvPr>
        </p:nvSpPr>
        <p:spPr>
          <a:xfrm>
            <a:off x="914558" y="4345518"/>
            <a:ext cx="5025330" cy="3848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Leads and lags are </a:t>
            </a:r>
            <a:r>
              <a:rPr lang="en-US" dirty="0"/>
              <a:t>project scheduling techniques used to adjust task dependencies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(negative lag) accelerates a successor task, allowing it to start before its predecessor finishes, while a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is a mandatory waiting period that delays a successor task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673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4955445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107009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609600"/>
            <a:ext cx="20383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09600"/>
            <a:ext cx="596265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497533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527231"/>
      </p:ext>
    </p:extLst>
  </p:cSld>
  <p:clrMapOvr>
    <a:masterClrMapping/>
  </p:clrMapOvr>
  <p:transition spd="slow"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937539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01736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839760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1297970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6777376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135258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6471709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597319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09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752600"/>
            <a:ext cx="8153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This will be the basic slide template</a:t>
            </a:r>
          </a:p>
          <a:p>
            <a:pPr lvl="1"/>
            <a:r>
              <a:rPr lang="en-US"/>
              <a:t>for Why Should Managers box slides, use </a:t>
            </a:r>
          </a:p>
          <a:p>
            <a:pPr lvl="1"/>
            <a:r>
              <a:rPr lang="en-US"/>
              <a:t>for Ethics and Society box slides, use</a:t>
            </a:r>
          </a:p>
          <a:p>
            <a:pPr lvl="1"/>
            <a:r>
              <a:rPr lang="en-US"/>
              <a:t>for Look into the Future box slides use </a:t>
            </a:r>
          </a:p>
          <a:p>
            <a:pPr lvl="1"/>
            <a:r>
              <a:rPr lang="en-US"/>
              <a:t>(this refers to background colors)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838200" y="1447800"/>
            <a:ext cx="22098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1" name="AutoShape 5"/>
          <p:cNvSpPr>
            <a:spLocks noChangeArrowheads="1"/>
          </p:cNvSpPr>
          <p:nvPr/>
        </p:nvSpPr>
        <p:spPr bwMode="auto">
          <a:xfrm>
            <a:off x="228600" y="914400"/>
            <a:ext cx="533400" cy="533400"/>
          </a:xfrm>
          <a:prstGeom prst="diamond">
            <a:avLst/>
          </a:prstGeom>
          <a:solidFill>
            <a:srgbClr val="B500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381000" y="10668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609600" y="762000"/>
            <a:ext cx="1524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4" name="Oval 8"/>
          <p:cNvSpPr>
            <a:spLocks noChangeArrowheads="1"/>
          </p:cNvSpPr>
          <p:nvPr/>
        </p:nvSpPr>
        <p:spPr bwMode="auto">
          <a:xfrm>
            <a:off x="838200" y="609600"/>
            <a:ext cx="1524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1066800" y="533400"/>
            <a:ext cx="76200" cy="762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6553200" y="1447800"/>
            <a:ext cx="22098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33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ransition spd="slow"/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ctrTitle"/>
          </p:nvPr>
        </p:nvSpPr>
        <p:spPr>
          <a:xfrm>
            <a:off x="685800" y="2081890"/>
            <a:ext cx="7772400" cy="1567096"/>
          </a:xfrm>
        </p:spPr>
        <p:txBody>
          <a:bodyPr>
            <a:spAutoFit/>
          </a:bodyPr>
          <a:lstStyle/>
          <a:p>
            <a:r>
              <a:rPr lang="en-GB" sz="4800" dirty="0"/>
              <a:t>PROJECT TIME MANAGEMENT </a:t>
            </a: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71479"/>
            <a:ext cx="6400800" cy="705321"/>
          </a:xfrm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en-US" sz="4000" dirty="0"/>
              <a:t>TOPIC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577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/>
              <a:t>Milestones</a:t>
            </a:r>
          </a:p>
        </p:txBody>
      </p:sp>
      <p:sp>
        <p:nvSpPr>
          <p:cNvPr id="40963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31950"/>
            <a:ext cx="8229600" cy="4226285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A milestone is a significant event that normally has no duration.</a:t>
            </a:r>
            <a:endParaRPr lang="en-US" b="0" dirty="0"/>
          </a:p>
          <a:p>
            <a:pPr lvl="0"/>
            <a:r>
              <a:rPr lang="en-GB" b="0" dirty="0"/>
              <a:t>It often takes several activities and a lot of work to complete a milestone.</a:t>
            </a:r>
            <a:endParaRPr lang="en-US" b="0" dirty="0"/>
          </a:p>
          <a:p>
            <a:pPr lvl="0"/>
            <a:r>
              <a:rPr lang="en-GB" b="0" dirty="0"/>
              <a:t>Milestones are useful tools for setting schedule goals and monitoring progress.</a:t>
            </a:r>
            <a:endParaRPr lang="en-US" b="0" dirty="0"/>
          </a:p>
          <a:p>
            <a:pPr lvl="0"/>
            <a:r>
              <a:rPr lang="en-GB" b="0" dirty="0"/>
              <a:t>Examples include completion and customer sign-off on key documents and completion of specific products.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631868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876300" y="80091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Sequencing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751969"/>
            <a:ext cx="8447088" cy="2847446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Involves reviewing activities and determining dependencies.</a:t>
            </a:r>
            <a:endParaRPr lang="en-US" b="0" dirty="0"/>
          </a:p>
          <a:p>
            <a:pPr lvl="0"/>
            <a:r>
              <a:rPr lang="en-GB" b="0" dirty="0"/>
              <a:t>A dependency or relationship relates to the sequencing of project activities or tasks.</a:t>
            </a:r>
            <a:endParaRPr lang="en-US" b="0" dirty="0"/>
          </a:p>
          <a:p>
            <a:pPr lvl="0"/>
            <a:r>
              <a:rPr lang="en-GB" b="0" dirty="0"/>
              <a:t>You </a:t>
            </a:r>
            <a:r>
              <a:rPr lang="en-GB" b="0" i="1" dirty="0"/>
              <a:t>must</a:t>
            </a:r>
            <a:r>
              <a:rPr lang="en-GB" b="0" dirty="0"/>
              <a:t> determine dependencies in order to use critical path analysis.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0893921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876300" y="80091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Sequencing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751969"/>
            <a:ext cx="8447088" cy="3980064"/>
          </a:xfrm>
        </p:spPr>
        <p:txBody>
          <a:bodyPr wrap="square">
            <a:spAutoFit/>
          </a:bodyPr>
          <a:lstStyle/>
          <a:p>
            <a:r>
              <a:rPr lang="en-US" dirty="0"/>
              <a:t>Typical questions when scheduling activities in a logical way are:</a:t>
            </a:r>
          </a:p>
          <a:p>
            <a:pPr lvl="1"/>
            <a:r>
              <a:rPr lang="en-US" dirty="0"/>
              <a:t> Which activity immediately precedes this activity?</a:t>
            </a:r>
          </a:p>
          <a:p>
            <a:pPr lvl="1"/>
            <a:r>
              <a:rPr lang="en-US" dirty="0"/>
              <a:t> Does a certain activity have to be finished before another starts?</a:t>
            </a:r>
          </a:p>
          <a:p>
            <a:pPr lvl="1"/>
            <a:r>
              <a:rPr lang="en-US" dirty="0"/>
              <a:t>Can several activities be done in parallel? Can some overlap?</a:t>
            </a:r>
          </a:p>
          <a:p>
            <a:pPr lvl="1"/>
            <a:r>
              <a:rPr lang="en-US" dirty="0"/>
              <a:t> Which activities run concurrently?</a:t>
            </a:r>
          </a:p>
          <a:p>
            <a:pPr lvl="1"/>
            <a:r>
              <a:rPr lang="en-US" dirty="0"/>
              <a:t> Which activity immediately follow this activity?</a:t>
            </a:r>
          </a:p>
          <a:p>
            <a:pPr lvl="1"/>
            <a:r>
              <a:rPr lang="en-US" dirty="0"/>
              <a:t>Which activities control the start and finish?</a:t>
            </a:r>
          </a:p>
        </p:txBody>
      </p:sp>
    </p:spTree>
    <p:extLst>
      <p:ext uri="{BB962C8B-B14F-4D97-AF65-F5344CB8AC3E}">
        <p14:creationId xmlns:p14="http://schemas.microsoft.com/office/powerpoint/2010/main" val="38696575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8207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/>
              <a:t>Three Types of Dependencies</a:t>
            </a:r>
          </a:p>
        </p:txBody>
      </p:sp>
      <p:sp>
        <p:nvSpPr>
          <p:cNvPr id="43011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61070"/>
            <a:ext cx="8142288" cy="4053930"/>
          </a:xfrm>
        </p:spPr>
        <p:txBody>
          <a:bodyPr wrap="square">
            <a:spAutoFit/>
          </a:bodyPr>
          <a:lstStyle/>
          <a:p>
            <a:pPr lvl="0"/>
            <a:r>
              <a:rPr lang="en-GB" dirty="0"/>
              <a:t>Mandatory dependencies</a:t>
            </a:r>
            <a:r>
              <a:rPr lang="en-GB" b="0" dirty="0"/>
              <a:t>: Inherent in the nature of the work being performed on a project; sometimes referred to as hard logic.</a:t>
            </a:r>
            <a:r>
              <a:rPr lang="en-US" b="0" dirty="0"/>
              <a:t> E.g. a system can’t be tested before development.</a:t>
            </a:r>
          </a:p>
          <a:p>
            <a:pPr lvl="0"/>
            <a:r>
              <a:rPr lang="en-GB" dirty="0"/>
              <a:t>Discretionary dependencies</a:t>
            </a:r>
            <a:r>
              <a:rPr lang="en-GB" b="0" dirty="0"/>
              <a:t>: Defined by the project team; sometimes referred to as soft logic and should be used with care because they may limit later scheduling options.</a:t>
            </a:r>
            <a:r>
              <a:rPr lang="en-US" b="0" dirty="0"/>
              <a:t> E.g. Wiring a house can be done before fixing doors.</a:t>
            </a:r>
          </a:p>
        </p:txBody>
      </p:sp>
    </p:spTree>
    <p:extLst>
      <p:ext uri="{BB962C8B-B14F-4D97-AF65-F5344CB8AC3E}">
        <p14:creationId xmlns:p14="http://schemas.microsoft.com/office/powerpoint/2010/main" val="21638658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8207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/>
              <a:t>Three Types of Dependencies</a:t>
            </a:r>
          </a:p>
        </p:txBody>
      </p:sp>
      <p:sp>
        <p:nvSpPr>
          <p:cNvPr id="43011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41996"/>
            <a:ext cx="8142288" cy="2244204"/>
          </a:xfrm>
        </p:spPr>
        <p:txBody>
          <a:bodyPr wrap="square">
            <a:spAutoFit/>
          </a:bodyPr>
          <a:lstStyle/>
          <a:p>
            <a:pPr lvl="0"/>
            <a:r>
              <a:rPr lang="en-GB" dirty="0"/>
              <a:t>External dependencies</a:t>
            </a:r>
            <a:r>
              <a:rPr lang="en-GB" b="0" dirty="0"/>
              <a:t>: Involve relationships between project and non-project activities.</a:t>
            </a:r>
            <a:r>
              <a:rPr lang="en-US" b="0" dirty="0"/>
              <a:t> ; usually outside the control of project team. E.g. Building a house may depend on approval of architectural plans, NEMA approvals.</a:t>
            </a:r>
          </a:p>
        </p:txBody>
      </p:sp>
    </p:spTree>
    <p:extLst>
      <p:ext uri="{BB962C8B-B14F-4D97-AF65-F5344CB8AC3E}">
        <p14:creationId xmlns:p14="http://schemas.microsoft.com/office/powerpoint/2010/main" val="12348231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81000" y="609600"/>
            <a:ext cx="8534400" cy="5611812"/>
            <a:chOff x="0" y="484188"/>
            <a:chExt cx="8995719" cy="5611812"/>
          </a:xfrm>
        </p:grpSpPr>
        <p:sp>
          <p:nvSpPr>
            <p:cNvPr id="6" name="Rectangle 1026"/>
            <p:cNvSpPr>
              <a:spLocks noChangeArrowheads="1"/>
            </p:cNvSpPr>
            <p:nvPr/>
          </p:nvSpPr>
          <p:spPr bwMode="auto">
            <a:xfrm>
              <a:off x="0" y="484188"/>
              <a:ext cx="8915400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000000"/>
                  </a:solidFill>
                </a:rPr>
                <a:t>Types of Relationships Between Activities:</a:t>
              </a:r>
            </a:p>
            <a:p>
              <a:pPr>
                <a:spcBef>
                  <a:spcPct val="50000"/>
                </a:spcBef>
              </a:pPr>
              <a:r>
                <a:rPr lang="en-US" sz="2400" u="sng" dirty="0">
                  <a:solidFill>
                    <a:srgbClr val="000000"/>
                  </a:solidFill>
                </a:rPr>
                <a:t>Task Dependence</a:t>
              </a:r>
              <a:r>
                <a:rPr lang="en-US" sz="2400" dirty="0">
                  <a:solidFill>
                    <a:srgbClr val="000000"/>
                  </a:solidFill>
                </a:rPr>
                <a:t>		</a:t>
              </a:r>
              <a:r>
                <a:rPr lang="en-US" sz="2400" u="sng" dirty="0">
                  <a:solidFill>
                    <a:srgbClr val="000000"/>
                  </a:solidFill>
                </a:rPr>
                <a:t>Example</a:t>
              </a:r>
              <a:r>
                <a:rPr lang="en-US" sz="2400" dirty="0">
                  <a:solidFill>
                    <a:srgbClr val="000000"/>
                  </a:solidFill>
                </a:rPr>
                <a:t>		</a:t>
              </a:r>
              <a:r>
                <a:rPr lang="en-US" sz="2400" u="sng" dirty="0">
                  <a:solidFill>
                    <a:srgbClr val="000000"/>
                  </a:solidFill>
                </a:rPr>
                <a:t>Description</a:t>
              </a:r>
            </a:p>
          </p:txBody>
        </p:sp>
        <p:sp>
          <p:nvSpPr>
            <p:cNvPr id="7" name="Rectangle 1027"/>
            <p:cNvSpPr>
              <a:spLocks noChangeArrowheads="1"/>
            </p:cNvSpPr>
            <p:nvPr/>
          </p:nvSpPr>
          <p:spPr bwMode="auto">
            <a:xfrm>
              <a:off x="3200400" y="19812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8" name="Rectangle 1028"/>
            <p:cNvSpPr>
              <a:spLocks noChangeArrowheads="1"/>
            </p:cNvSpPr>
            <p:nvPr/>
          </p:nvSpPr>
          <p:spPr bwMode="auto">
            <a:xfrm>
              <a:off x="4343400" y="2362200"/>
              <a:ext cx="13716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B</a:t>
              </a:r>
            </a:p>
          </p:txBody>
        </p:sp>
        <p:sp>
          <p:nvSpPr>
            <p:cNvPr id="9" name="Rectangle 1031"/>
            <p:cNvSpPr>
              <a:spLocks noChangeArrowheads="1"/>
            </p:cNvSpPr>
            <p:nvPr/>
          </p:nvSpPr>
          <p:spPr bwMode="auto">
            <a:xfrm>
              <a:off x="3124200" y="29718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10" name="Rectangle 1032"/>
            <p:cNvSpPr>
              <a:spLocks noChangeArrowheads="1"/>
            </p:cNvSpPr>
            <p:nvPr/>
          </p:nvSpPr>
          <p:spPr bwMode="auto">
            <a:xfrm>
              <a:off x="3124200" y="3352800"/>
              <a:ext cx="2362200" cy="381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B</a:t>
              </a:r>
            </a:p>
          </p:txBody>
        </p:sp>
        <p:sp>
          <p:nvSpPr>
            <p:cNvPr id="11" name="Rectangle 1036"/>
            <p:cNvSpPr>
              <a:spLocks noChangeArrowheads="1"/>
            </p:cNvSpPr>
            <p:nvPr/>
          </p:nvSpPr>
          <p:spPr bwMode="auto">
            <a:xfrm>
              <a:off x="3200400" y="40386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12" name="Rectangle 1041"/>
            <p:cNvSpPr>
              <a:spLocks noChangeArrowheads="1"/>
            </p:cNvSpPr>
            <p:nvPr/>
          </p:nvSpPr>
          <p:spPr bwMode="auto">
            <a:xfrm>
              <a:off x="4876800" y="5105400"/>
              <a:ext cx="91440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A</a:t>
              </a:r>
            </a:p>
          </p:txBody>
        </p:sp>
        <p:sp>
          <p:nvSpPr>
            <p:cNvPr id="13" name="Rectangle 1042"/>
            <p:cNvSpPr>
              <a:spLocks noChangeArrowheads="1"/>
            </p:cNvSpPr>
            <p:nvPr/>
          </p:nvSpPr>
          <p:spPr bwMode="auto">
            <a:xfrm>
              <a:off x="2209800" y="5715000"/>
              <a:ext cx="2362200" cy="381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B</a:t>
              </a:r>
            </a:p>
          </p:txBody>
        </p:sp>
        <p:sp>
          <p:nvSpPr>
            <p:cNvPr id="14" name="Text Box 1046"/>
            <p:cNvSpPr txBox="1">
              <a:spLocks noChangeArrowheads="1"/>
            </p:cNvSpPr>
            <p:nvPr/>
          </p:nvSpPr>
          <p:spPr bwMode="auto">
            <a:xfrm>
              <a:off x="0" y="2133600"/>
              <a:ext cx="274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dirty="0">
                  <a:solidFill>
                    <a:srgbClr val="000000"/>
                  </a:solidFill>
                </a:rPr>
                <a:t>Finish-to-Start (FS)</a:t>
              </a:r>
            </a:p>
          </p:txBody>
        </p:sp>
        <p:sp>
          <p:nvSpPr>
            <p:cNvPr id="15" name="Text Box 1047"/>
            <p:cNvSpPr txBox="1">
              <a:spLocks noChangeArrowheads="1"/>
            </p:cNvSpPr>
            <p:nvPr/>
          </p:nvSpPr>
          <p:spPr bwMode="auto">
            <a:xfrm>
              <a:off x="0" y="3124200"/>
              <a:ext cx="274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</a:rPr>
                <a:t>Start-to-Start (SS)</a:t>
              </a:r>
            </a:p>
          </p:txBody>
        </p:sp>
        <p:sp>
          <p:nvSpPr>
            <p:cNvPr id="16" name="Text Box 1048"/>
            <p:cNvSpPr txBox="1">
              <a:spLocks noChangeArrowheads="1"/>
            </p:cNvSpPr>
            <p:nvPr/>
          </p:nvSpPr>
          <p:spPr bwMode="auto">
            <a:xfrm>
              <a:off x="0" y="3886200"/>
              <a:ext cx="2895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</a:rPr>
                <a:t>Finish-to-Finish (FF)</a:t>
              </a:r>
            </a:p>
          </p:txBody>
        </p:sp>
        <p:sp>
          <p:nvSpPr>
            <p:cNvPr id="17" name="Text Box 1049"/>
            <p:cNvSpPr txBox="1">
              <a:spLocks noChangeArrowheads="1"/>
            </p:cNvSpPr>
            <p:nvPr/>
          </p:nvSpPr>
          <p:spPr bwMode="auto">
            <a:xfrm>
              <a:off x="0" y="5181600"/>
              <a:ext cx="274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rgbClr val="000000"/>
                  </a:solidFill>
                </a:rPr>
                <a:t>Start-to-Finish (SF)</a:t>
              </a:r>
            </a:p>
          </p:txBody>
        </p:sp>
        <p:sp>
          <p:nvSpPr>
            <p:cNvPr id="18" name="Text Box 1050"/>
            <p:cNvSpPr txBox="1">
              <a:spLocks noChangeArrowheads="1"/>
            </p:cNvSpPr>
            <p:nvPr/>
          </p:nvSpPr>
          <p:spPr bwMode="auto">
            <a:xfrm>
              <a:off x="5719119" y="2133600"/>
              <a:ext cx="32766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A must finish before task B can start</a:t>
              </a:r>
            </a:p>
          </p:txBody>
        </p:sp>
        <p:sp>
          <p:nvSpPr>
            <p:cNvPr id="19" name="Text Box 1051"/>
            <p:cNvSpPr txBox="1">
              <a:spLocks noChangeArrowheads="1"/>
            </p:cNvSpPr>
            <p:nvPr/>
          </p:nvSpPr>
          <p:spPr bwMode="auto">
            <a:xfrm>
              <a:off x="5638800" y="3200400"/>
              <a:ext cx="32766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A &amp; B must start at the same time, irrespective of when they finish</a:t>
              </a:r>
            </a:p>
          </p:txBody>
        </p:sp>
        <p:sp>
          <p:nvSpPr>
            <p:cNvPr id="20" name="Text Box 1052"/>
            <p:cNvSpPr txBox="1">
              <a:spLocks noChangeArrowheads="1"/>
            </p:cNvSpPr>
            <p:nvPr/>
          </p:nvSpPr>
          <p:spPr bwMode="auto">
            <a:xfrm>
              <a:off x="5638800" y="4038600"/>
              <a:ext cx="32766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A &amp; B must finish at the same time, irrespective of when they start</a:t>
              </a:r>
            </a:p>
          </p:txBody>
        </p:sp>
        <p:sp>
          <p:nvSpPr>
            <p:cNvPr id="21" name="Text Box 1053"/>
            <p:cNvSpPr txBox="1">
              <a:spLocks noChangeArrowheads="1"/>
            </p:cNvSpPr>
            <p:nvPr/>
          </p:nvSpPr>
          <p:spPr bwMode="auto">
            <a:xfrm>
              <a:off x="5719119" y="5715000"/>
              <a:ext cx="3276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000000"/>
                  </a:solidFill>
                </a:rPr>
                <a:t>Task B can’t finish until A starts.</a:t>
              </a:r>
            </a:p>
          </p:txBody>
        </p:sp>
        <p:cxnSp>
          <p:nvCxnSpPr>
            <p:cNvPr id="22" name="Elbow Connector 21"/>
            <p:cNvCxnSpPr>
              <a:stCxn id="9" idx="1"/>
              <a:endCxn id="10" idx="1"/>
            </p:cNvCxnSpPr>
            <p:nvPr/>
          </p:nvCxnSpPr>
          <p:spPr>
            <a:xfrm rot="10800000" flipV="1">
              <a:off x="3124200" y="3124200"/>
              <a:ext cx="1588" cy="419100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>
              <a:stCxn id="11" idx="3"/>
            </p:cNvCxnSpPr>
            <p:nvPr/>
          </p:nvCxnSpPr>
          <p:spPr>
            <a:xfrm>
              <a:off x="4114800" y="4191000"/>
              <a:ext cx="1588" cy="381000"/>
            </a:xfrm>
            <a:prstGeom prst="bentConnector3">
              <a:avLst>
                <a:gd name="adj1" fmla="val 14395466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>
              <a:stCxn id="12" idx="1"/>
              <a:endCxn id="13" idx="3"/>
            </p:cNvCxnSpPr>
            <p:nvPr/>
          </p:nvCxnSpPr>
          <p:spPr>
            <a:xfrm rot="10800000" flipV="1">
              <a:off x="4572000" y="5257800"/>
              <a:ext cx="304800" cy="6477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5" name="Rectangle 1037"/>
          <p:cNvSpPr>
            <a:spLocks noChangeArrowheads="1"/>
          </p:cNvSpPr>
          <p:nvPr/>
        </p:nvSpPr>
        <p:spPr bwMode="auto">
          <a:xfrm>
            <a:off x="2895600" y="4572000"/>
            <a:ext cx="1371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B</a:t>
            </a:r>
          </a:p>
        </p:txBody>
      </p:sp>
      <p:cxnSp>
        <p:nvCxnSpPr>
          <p:cNvPr id="26" name="Elbow Connector 25"/>
          <p:cNvCxnSpPr/>
          <p:nvPr/>
        </p:nvCxnSpPr>
        <p:spPr>
          <a:xfrm>
            <a:off x="4267200" y="2209800"/>
            <a:ext cx="228600" cy="381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477416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15962"/>
            <a:ext cx="8229600" cy="731838"/>
          </a:xfrm>
        </p:spPr>
        <p:txBody>
          <a:bodyPr/>
          <a:lstStyle/>
          <a:p>
            <a:r>
              <a:rPr lang="en-US" dirty="0"/>
              <a:t>Relationships….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Task Dependence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505200" cy="3235325"/>
          </a:xfrm>
        </p:spPr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Finish: Start-x days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Finish: Start + x Days</a:t>
            </a:r>
          </a:p>
          <a:p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Description	</a:t>
            </a: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038601" y="2174875"/>
            <a:ext cx="4648200" cy="3387725"/>
          </a:xfrm>
        </p:spPr>
        <p:txBody>
          <a:bodyPr/>
          <a:lstStyle/>
          <a:p>
            <a:pPr>
              <a:spcBef>
                <a:spcPct val="50000"/>
              </a:spcBef>
              <a:defRPr/>
            </a:pPr>
            <a:r>
              <a:rPr lang="en-US" sz="2800" b="0" dirty="0">
                <a:solidFill>
                  <a:srgbClr val="000000"/>
                </a:solidFill>
              </a:rPr>
              <a:t>the task will start x days before its predecessor (ID6) is complete. e.g.. (6FS -2days)</a:t>
            </a:r>
          </a:p>
          <a:p>
            <a:pPr>
              <a:spcBef>
                <a:spcPct val="50000"/>
              </a:spcBef>
              <a:defRPr/>
            </a:pPr>
            <a:r>
              <a:rPr lang="en-US" sz="2800" b="0" dirty="0">
                <a:solidFill>
                  <a:srgbClr val="000000"/>
                </a:solidFill>
              </a:rPr>
              <a:t>the task will start x days after its predecessor (ID6) is complete. e.g. (6FS+2days)</a:t>
            </a:r>
          </a:p>
          <a:p>
            <a:endParaRPr lang="en-US" sz="2800" b="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595378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The same apply to Start: Start-+X days.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317676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7445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/>
              <a:t>Network Diagrams</a:t>
            </a:r>
          </a:p>
        </p:txBody>
      </p:sp>
      <p:sp>
        <p:nvSpPr>
          <p:cNvPr id="44035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24449"/>
            <a:ext cx="8077200" cy="4096506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Network diagrams are the preferred technique for showing activity sequencing.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 network diagram is a schematic display of the logical relationships among, or sequencing of, project activities.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Two main formats are the </a:t>
            </a:r>
            <a:r>
              <a:rPr lang="en-GB" dirty="0"/>
              <a:t>arrow and precedence diagramming methods</a:t>
            </a:r>
            <a:r>
              <a:rPr lang="en-GB" b="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381052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320785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Arrow Diagramming Method (ADM)</a:t>
            </a:r>
          </a:p>
        </p:txBody>
      </p:sp>
      <p:sp>
        <p:nvSpPr>
          <p:cNvPr id="46083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782643"/>
            <a:ext cx="7543800" cy="4097212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Also called activity-on-arrow (AOA) network diagram.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Activities are represented by arrows.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Nodes or circles are the starting and ending points of activities.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Can only show finish-to-start dependencies.</a:t>
            </a:r>
          </a:p>
        </p:txBody>
      </p:sp>
    </p:spTree>
    <p:extLst>
      <p:ext uri="{BB962C8B-B14F-4D97-AF65-F5344CB8AC3E}">
        <p14:creationId xmlns:p14="http://schemas.microsoft.com/office/powerpoint/2010/main" val="14830026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5665"/>
            <a:ext cx="8001000" cy="1242135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Process for Creating AOA Diagrams</a:t>
            </a:r>
          </a:p>
        </p:txBody>
      </p:sp>
      <p:sp>
        <p:nvSpPr>
          <p:cNvPr id="4710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41859"/>
            <a:ext cx="8153400" cy="4053930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Find all of the activities that start at node 1. Draw their finish nodes and draw arrows between node 1 and those finish nodes. Put the activity letter or name and duration estimate on the associated arrow.</a:t>
            </a:r>
            <a:endParaRPr lang="en-US" b="0" dirty="0"/>
          </a:p>
          <a:p>
            <a:pPr lvl="0"/>
            <a:r>
              <a:rPr lang="en-GB" b="0" dirty="0"/>
              <a:t>Continue drawing the network diagram, working from left to right. Look for bursts and merges. A burst occurs when a single node is followed by two or more activities. A merge occurs when two or more nodes precede a single node.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010328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958056" y="685800"/>
            <a:ext cx="7761288" cy="665952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Learning Objectives...</a:t>
            </a:r>
          </a:p>
        </p:txBody>
      </p:sp>
      <p:sp>
        <p:nvSpPr>
          <p:cNvPr id="3481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05676"/>
            <a:ext cx="8001000" cy="4570995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Use a Gantt chart for planning and tracking schedule information, find the critical path for a project, and describe how critical chain scheduling and the Program Evaluation and Review Technique (PERT) affect schedule development.</a:t>
            </a:r>
            <a:endParaRPr lang="en-US" b="0" dirty="0"/>
          </a:p>
          <a:p>
            <a:pPr lvl="0"/>
            <a:r>
              <a:rPr lang="en-GB" b="0" dirty="0"/>
              <a:t>Discuss how reality checks and people issues are involved in controlling and managing changes to the project schedule.</a:t>
            </a:r>
            <a:endParaRPr lang="en-US" b="0" dirty="0"/>
          </a:p>
          <a:p>
            <a:pPr lvl="0"/>
            <a:r>
              <a:rPr lang="en-GB" b="0" dirty="0"/>
              <a:t>Describe how project management software can assist in project time management.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4813617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05665"/>
            <a:ext cx="8001000" cy="1242135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Process for Creating AOA Diagrams</a:t>
            </a:r>
          </a:p>
        </p:txBody>
      </p:sp>
      <p:sp>
        <p:nvSpPr>
          <p:cNvPr id="4710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41859"/>
            <a:ext cx="8153400" cy="2761269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Continue drawing the project network diagram until all activities that have dependencies are included in the diagram.</a:t>
            </a:r>
            <a:endParaRPr lang="en-US" b="0" dirty="0"/>
          </a:p>
          <a:p>
            <a:pPr lvl="0"/>
            <a:r>
              <a:rPr lang="en-GB" b="0" dirty="0"/>
              <a:t>As a rule of thumb, all arrowheads should face toward the right, and no arrows should cross in an AOA network diagram.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2166670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492026"/>
            <a:ext cx="7761288" cy="955774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2800" dirty="0"/>
              <a:t>Sample Activity-on-Arrow (AOA) Network Diagram for Project X</a:t>
            </a:r>
          </a:p>
        </p:txBody>
      </p:sp>
      <p:pic>
        <p:nvPicPr>
          <p:cNvPr id="4505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38287"/>
            <a:ext cx="8305800" cy="440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316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281865"/>
            <a:ext cx="7924800" cy="1242135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Precedence Diagramming Method (PDM)</a:t>
            </a:r>
          </a:p>
        </p:txBody>
      </p:sp>
      <p:sp>
        <p:nvSpPr>
          <p:cNvPr id="48131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746812"/>
            <a:ext cx="8153400" cy="426392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Also known as Activity on Node (AON). Activities are represented by boxes.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Arrows show relationships between activities.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More popular than ADM method and used by project management software.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Better at showing different types of dependencies.</a:t>
            </a:r>
          </a:p>
        </p:txBody>
      </p:sp>
    </p:spTree>
    <p:extLst>
      <p:ext uri="{BB962C8B-B14F-4D97-AF65-F5344CB8AC3E}">
        <p14:creationId xmlns:p14="http://schemas.microsoft.com/office/powerpoint/2010/main" val="10223906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6556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Sample PDM Network Diagram</a:t>
            </a:r>
          </a:p>
        </p:txBody>
      </p:sp>
      <p:pic>
        <p:nvPicPr>
          <p:cNvPr id="5017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010"/>
          <a:stretch>
            <a:fillRect/>
          </a:stretch>
        </p:blipFill>
        <p:spPr bwMode="auto">
          <a:xfrm>
            <a:off x="533400" y="1601787"/>
            <a:ext cx="8218488" cy="502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43108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781848"/>
            <a:ext cx="6934200" cy="665952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Activity Resource Estimating</a:t>
            </a:r>
          </a:p>
        </p:txBody>
      </p:sp>
      <p:sp>
        <p:nvSpPr>
          <p:cNvPr id="51203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8153400" cy="3967753"/>
          </a:xfrm>
        </p:spPr>
        <p:txBody>
          <a:bodyPr wrap="square">
            <a:spAutoFit/>
          </a:bodyPr>
          <a:lstStyle/>
          <a:p>
            <a:pPr lvl="0"/>
            <a:r>
              <a:rPr lang="en-GB" dirty="0"/>
              <a:t>Before estimating activity durations, you must have a good idea of the quantity and type of resources that will be assigned to each activity.</a:t>
            </a:r>
            <a:endParaRPr lang="en-US" dirty="0"/>
          </a:p>
          <a:p>
            <a:pPr lvl="0"/>
            <a:r>
              <a:rPr lang="en-GB" b="0" dirty="0"/>
              <a:t>Consider important issues in estimating resources:</a:t>
            </a:r>
            <a:endParaRPr lang="en-US" b="0" dirty="0"/>
          </a:p>
          <a:p>
            <a:pPr lvl="1"/>
            <a:r>
              <a:rPr lang="en-GB" dirty="0"/>
              <a:t>How difficult will it be to complete specific activities on this project?</a:t>
            </a:r>
            <a:endParaRPr lang="en-US" dirty="0"/>
          </a:p>
          <a:p>
            <a:pPr lvl="1"/>
            <a:r>
              <a:rPr lang="en-GB" dirty="0"/>
              <a:t>What is the organization’s history in doing similar activities?</a:t>
            </a:r>
            <a:endParaRPr lang="en-US" dirty="0"/>
          </a:p>
          <a:p>
            <a:pPr lvl="1"/>
            <a:r>
              <a:rPr lang="en-GB" dirty="0"/>
              <a:t>Are the required resources available?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4099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79723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Duration Estimating</a:t>
            </a:r>
          </a:p>
        </p:txBody>
      </p:sp>
      <p:sp>
        <p:nvSpPr>
          <p:cNvPr id="5222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64689"/>
            <a:ext cx="8153400" cy="3364511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Duration includes the actual amount of time worked on an activity </a:t>
            </a:r>
            <a:r>
              <a:rPr lang="en-GB" b="0" i="1" dirty="0"/>
              <a:t>plus</a:t>
            </a:r>
            <a:r>
              <a:rPr lang="en-GB" b="0" dirty="0"/>
              <a:t> the elapsed time.</a:t>
            </a:r>
            <a:endParaRPr lang="en-US" b="0" dirty="0"/>
          </a:p>
          <a:p>
            <a:pPr lvl="0"/>
            <a:r>
              <a:rPr lang="en-GB" b="0" dirty="0"/>
              <a:t>Effort is the number of workdays or work hours required to complete a task.</a:t>
            </a:r>
            <a:endParaRPr lang="en-US" b="0" dirty="0"/>
          </a:p>
          <a:p>
            <a:pPr lvl="0"/>
            <a:r>
              <a:rPr lang="en-GB" b="0" dirty="0"/>
              <a:t>Effort does not normally equal duration.</a:t>
            </a:r>
            <a:endParaRPr lang="en-US" b="0" dirty="0"/>
          </a:p>
          <a:p>
            <a:pPr lvl="0"/>
            <a:r>
              <a:rPr lang="en-GB" b="0" dirty="0"/>
              <a:t>People doing the work should help create estimates, and an expert should review them.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877238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818269"/>
            <a:ext cx="7761288" cy="6295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600" b="1" dirty="0"/>
              <a:t>Three-Point Estimates</a:t>
            </a:r>
          </a:p>
        </p:txBody>
      </p:sp>
      <p:sp>
        <p:nvSpPr>
          <p:cNvPr id="53251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26763"/>
            <a:ext cx="8229600" cy="5056192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Instead of providing activity estimates as a discrete number, such as four weeks, it’s often helpful to create a </a:t>
            </a:r>
            <a:r>
              <a:rPr lang="en-GB" b="1" dirty="0"/>
              <a:t>three-point estimate</a:t>
            </a:r>
            <a:r>
              <a:rPr lang="en-GB" dirty="0"/>
              <a:t>:</a:t>
            </a:r>
          </a:p>
          <a:p>
            <a:pPr lvl="1" algn="just">
              <a:lnSpc>
                <a:spcPct val="104000"/>
              </a:lnSpc>
              <a:spcBef>
                <a:spcPts val="13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An estimate that includes an optimistic, most likely, and pessimistic estimate, such as 3 weeks for the optimistic, 4 weeks for the most likely, and 5 weeks for the pessimistic estimate </a:t>
            </a:r>
          </a:p>
          <a:p>
            <a:pPr lvl="1" algn="just">
              <a:lnSpc>
                <a:spcPct val="104000"/>
              </a:lnSpc>
              <a:spcBef>
                <a:spcPts val="13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PERT = </a:t>
            </a:r>
            <a:r>
              <a:rPr lang="en-US" altLang="en-US" sz="2800" dirty="0">
                <a:cs typeface="Arial" panose="020B0604020202020204" pitchFamily="34" charset="0"/>
              </a:rPr>
              <a:t> (O+4M+P)/6</a:t>
            </a:r>
            <a:endParaRPr lang="en-GB" sz="2800" dirty="0"/>
          </a:p>
          <a:p>
            <a:pPr algn="just">
              <a:lnSpc>
                <a:spcPct val="104000"/>
              </a:lnSpc>
              <a:spcBef>
                <a:spcPts val="14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Three-point estimates are needed for PERT estimates and Monte Carlo simulations.</a:t>
            </a:r>
          </a:p>
        </p:txBody>
      </p:sp>
    </p:spTree>
    <p:extLst>
      <p:ext uri="{BB962C8B-B14F-4D97-AF65-F5344CB8AC3E}">
        <p14:creationId xmlns:p14="http://schemas.microsoft.com/office/powerpoint/2010/main" val="2702059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ChangeArrowheads="1"/>
          </p:cNvSpPr>
          <p:nvPr>
            <p:ph type="title"/>
          </p:nvPr>
        </p:nvSpPr>
        <p:spPr>
          <a:xfrm>
            <a:off x="1001712" y="8207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Schedule Development</a:t>
            </a:r>
          </a:p>
        </p:txBody>
      </p:sp>
      <p:sp>
        <p:nvSpPr>
          <p:cNvPr id="54275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702428"/>
            <a:ext cx="8153400" cy="4724178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Uses results of the other time management processes to determine the start and end dates of the project.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Ultimate goal is to create a realistic project schedule that provides a basis for monitoring project progress for the time dimension of the project.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Important tools and techniques include Gantt charts, critical path analysis, critical chain scheduling, and PERT analysis.</a:t>
            </a:r>
          </a:p>
        </p:txBody>
      </p:sp>
    </p:spTree>
    <p:extLst>
      <p:ext uri="{BB962C8B-B14F-4D97-AF65-F5344CB8AC3E}">
        <p14:creationId xmlns:p14="http://schemas.microsoft.com/office/powerpoint/2010/main" val="9177935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Gantt Charts</a:t>
            </a:r>
          </a:p>
        </p:txBody>
      </p:sp>
      <p:sp>
        <p:nvSpPr>
          <p:cNvPr id="5529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88025"/>
            <a:ext cx="8077200" cy="4103175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Gantt charts provide a standard format for displaying project schedule information by listing project activities and their corresponding start and finish dates in a calendar format.</a:t>
            </a:r>
            <a:endParaRPr lang="en-US" b="0" dirty="0"/>
          </a:p>
          <a:p>
            <a:pPr lvl="0"/>
            <a:r>
              <a:rPr lang="en-GB" dirty="0"/>
              <a:t>Symbols include:</a:t>
            </a:r>
            <a:endParaRPr lang="en-US" dirty="0"/>
          </a:p>
          <a:p>
            <a:pPr lvl="1"/>
            <a:r>
              <a:rPr lang="en-GB" b="1" dirty="0"/>
              <a:t>Black diamonds</a:t>
            </a:r>
            <a:r>
              <a:rPr lang="en-GB" dirty="0"/>
              <a:t>: Milestones</a:t>
            </a:r>
            <a:endParaRPr lang="en-US" dirty="0"/>
          </a:p>
          <a:p>
            <a:pPr lvl="1"/>
            <a:r>
              <a:rPr lang="en-GB" b="1" dirty="0"/>
              <a:t>Thick black bars</a:t>
            </a:r>
            <a:r>
              <a:rPr lang="en-GB" dirty="0"/>
              <a:t>: Summary tasks</a:t>
            </a:r>
            <a:endParaRPr lang="en-US" dirty="0"/>
          </a:p>
          <a:p>
            <a:pPr lvl="1"/>
            <a:r>
              <a:rPr lang="en-GB" b="1" dirty="0"/>
              <a:t>Lighter horizontal bars</a:t>
            </a:r>
            <a:r>
              <a:rPr lang="en-GB" dirty="0"/>
              <a:t>: Durations of tasks</a:t>
            </a:r>
            <a:endParaRPr lang="en-US" dirty="0"/>
          </a:p>
          <a:p>
            <a:pPr lvl="1"/>
            <a:r>
              <a:rPr lang="en-GB" b="1" dirty="0"/>
              <a:t>Arrows</a:t>
            </a:r>
            <a:r>
              <a:rPr lang="en-GB" dirty="0"/>
              <a:t>: Dependencies between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083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5921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Gantt Chart for Project X</a:t>
            </a:r>
          </a:p>
        </p:txBody>
      </p:sp>
      <p:pic>
        <p:nvPicPr>
          <p:cNvPr id="563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24"/>
          <a:stretch>
            <a:fillRect/>
          </a:stretch>
        </p:blipFill>
        <p:spPr bwMode="auto">
          <a:xfrm>
            <a:off x="685800" y="1447800"/>
            <a:ext cx="8199438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609600" y="6324600"/>
            <a:ext cx="8375650" cy="386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57200" eaLnBrk="0" fontAlgn="base" hangingPunct="0">
              <a:lnSpc>
                <a:spcPct val="10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1" hangingPunct="1">
              <a:lnSpc>
                <a:spcPct val="102000"/>
              </a:lnSpc>
            </a:pPr>
            <a:r>
              <a:rPr lang="en-GB" sz="2000" dirty="0">
                <a:solidFill>
                  <a:srgbClr val="000000"/>
                </a:solidFill>
              </a:rPr>
              <a:t>Note: In MS Project darker bars are red to represent critical tasks.</a:t>
            </a:r>
          </a:p>
        </p:txBody>
      </p:sp>
    </p:spTree>
    <p:extLst>
      <p:ext uri="{BB962C8B-B14F-4D97-AF65-F5344CB8AC3E}">
        <p14:creationId xmlns:p14="http://schemas.microsoft.com/office/powerpoint/2010/main" val="39230745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958056" y="7445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Importance of Project Schedules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673225"/>
            <a:ext cx="7620000" cy="379097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Managers often cite delivering projects on time as one of their biggest challenges.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Schedule issues are the main reason for conflicts on projects, especially during the second half of projects.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Time has the least amount of flexibility; it passes no matter what happens on a project.</a:t>
            </a:r>
          </a:p>
        </p:txBody>
      </p:sp>
    </p:spTree>
    <p:extLst>
      <p:ext uri="{BB962C8B-B14F-4D97-AF65-F5344CB8AC3E}">
        <p14:creationId xmlns:p14="http://schemas.microsoft.com/office/powerpoint/2010/main" val="37198311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403406"/>
            <a:ext cx="7761288" cy="507639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2800" dirty="0"/>
              <a:t>Gantt Chart for Software Launch Project</a:t>
            </a:r>
          </a:p>
        </p:txBody>
      </p:sp>
      <p:pic>
        <p:nvPicPr>
          <p:cNvPr id="573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06"/>
          <a:stretch>
            <a:fillRect/>
          </a:stretch>
        </p:blipFill>
        <p:spPr bwMode="auto">
          <a:xfrm>
            <a:off x="533400" y="1066800"/>
            <a:ext cx="82296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92768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Adding Milestones to Gantt Charts</a:t>
            </a:r>
          </a:p>
        </p:txBody>
      </p:sp>
      <p:sp>
        <p:nvSpPr>
          <p:cNvPr id="5837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924800" cy="4096506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Many people like to focus on meeting milestones, especially for large projects.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Milestones emphasize important events or accomplishments in projects.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You typically create milestone by entering tasks that have a zero duration, or you can mark any task as a milestone.</a:t>
            </a:r>
          </a:p>
        </p:txBody>
      </p:sp>
    </p:spTree>
    <p:extLst>
      <p:ext uri="{BB962C8B-B14F-4D97-AF65-F5344CB8AC3E}">
        <p14:creationId xmlns:p14="http://schemas.microsoft.com/office/powerpoint/2010/main" val="30010316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971550"/>
            <a:ext cx="7761288" cy="400050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SMART Criteria</a:t>
            </a:r>
          </a:p>
        </p:txBody>
      </p:sp>
      <p:sp>
        <p:nvSpPr>
          <p:cNvPr id="59395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673225"/>
            <a:ext cx="7772400" cy="3253711"/>
          </a:xfrm>
        </p:spPr>
        <p:txBody>
          <a:bodyPr wrap="square">
            <a:spAutoFit/>
          </a:bodyPr>
          <a:lstStyle/>
          <a:p>
            <a:pPr lvl="0"/>
            <a:r>
              <a:rPr lang="en-GB" sz="2000" dirty="0"/>
              <a:t> </a:t>
            </a:r>
            <a:r>
              <a:rPr lang="en-GB" dirty="0"/>
              <a:t>Milestones should be:</a:t>
            </a:r>
            <a:endParaRPr lang="en-US" dirty="0"/>
          </a:p>
          <a:p>
            <a:pPr lvl="1"/>
            <a:r>
              <a:rPr lang="en-GB" b="1" dirty="0"/>
              <a:t>S</a:t>
            </a:r>
            <a:r>
              <a:rPr lang="en-GB" dirty="0"/>
              <a:t>pecific</a:t>
            </a:r>
            <a:endParaRPr lang="en-US" dirty="0"/>
          </a:p>
          <a:p>
            <a:pPr lvl="1"/>
            <a:r>
              <a:rPr lang="en-GB" b="1" dirty="0"/>
              <a:t>M</a:t>
            </a:r>
            <a:r>
              <a:rPr lang="en-GB" dirty="0"/>
              <a:t>easurable</a:t>
            </a:r>
            <a:endParaRPr lang="en-US" dirty="0"/>
          </a:p>
          <a:p>
            <a:pPr lvl="1"/>
            <a:r>
              <a:rPr lang="en-GB" b="1" dirty="0"/>
              <a:t>A</a:t>
            </a:r>
            <a:r>
              <a:rPr lang="en-GB" dirty="0"/>
              <a:t>ssignable</a:t>
            </a:r>
            <a:endParaRPr lang="en-US" dirty="0"/>
          </a:p>
          <a:p>
            <a:pPr lvl="1"/>
            <a:r>
              <a:rPr lang="en-GB" b="1" dirty="0"/>
              <a:t>R</a:t>
            </a:r>
            <a:r>
              <a:rPr lang="en-GB" dirty="0"/>
              <a:t>ealistic</a:t>
            </a:r>
            <a:endParaRPr lang="en-US" dirty="0"/>
          </a:p>
          <a:p>
            <a:pPr lvl="1"/>
            <a:r>
              <a:rPr lang="en-GB" b="1" dirty="0"/>
              <a:t>T</a:t>
            </a:r>
            <a:r>
              <a:rPr lang="en-GB" dirty="0"/>
              <a:t>ime-framed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5263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34371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Sample Tracking Gantt Chart</a:t>
            </a:r>
          </a:p>
        </p:txBody>
      </p:sp>
      <p:pic>
        <p:nvPicPr>
          <p:cNvPr id="604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68" b="14017"/>
          <a:stretch>
            <a:fillRect/>
          </a:stretch>
        </p:blipFill>
        <p:spPr bwMode="auto">
          <a:xfrm>
            <a:off x="381000" y="1066800"/>
            <a:ext cx="83820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38496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62000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Critical Path Method (CPM)</a:t>
            </a:r>
          </a:p>
        </p:txBody>
      </p:sp>
      <p:sp>
        <p:nvSpPr>
          <p:cNvPr id="61443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17540"/>
            <a:ext cx="8077200" cy="5088060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CPM is a network diagramming technique used to predict total project duration.</a:t>
            </a:r>
            <a:endParaRPr lang="en-US" b="0" dirty="0"/>
          </a:p>
          <a:p>
            <a:pPr lvl="0"/>
            <a:r>
              <a:rPr lang="en-GB" b="0" dirty="0"/>
              <a:t>A critical path for a project is the series of activities that determines the </a:t>
            </a:r>
            <a:r>
              <a:rPr lang="en-GB" b="0" i="1" dirty="0"/>
              <a:t>earliest time</a:t>
            </a:r>
            <a:r>
              <a:rPr lang="en-GB" b="0" dirty="0"/>
              <a:t> by which the project can be completed.</a:t>
            </a:r>
            <a:endParaRPr lang="en-US" b="0" dirty="0"/>
          </a:p>
          <a:p>
            <a:pPr lvl="0"/>
            <a:r>
              <a:rPr lang="en-GB" b="0" dirty="0"/>
              <a:t>The critical path is the </a:t>
            </a:r>
            <a:r>
              <a:rPr lang="en-GB" b="0" i="1" dirty="0"/>
              <a:t>longest path</a:t>
            </a:r>
            <a:r>
              <a:rPr lang="en-GB" b="0" dirty="0"/>
              <a:t> through the network diagram and has the least amount of slack or float.</a:t>
            </a:r>
            <a:endParaRPr lang="en-US" b="0" dirty="0"/>
          </a:p>
          <a:p>
            <a:pPr lvl="0"/>
            <a:r>
              <a:rPr lang="en-GB" b="0" dirty="0"/>
              <a:t>Slack or float is the amount of time an activity can be delayed without delaying a succeeding activity or the project finish date.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817739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Grp="1" noChangeArrowheads="1"/>
          </p:cNvSpPr>
          <p:nvPr>
            <p:ph type="title"/>
          </p:nvPr>
        </p:nvSpPr>
        <p:spPr>
          <a:xfrm>
            <a:off x="533400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Calculating the Critical Path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61724"/>
            <a:ext cx="8305800" cy="4993483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 Develop a good network diagram.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Add the duration estimates for all activities on each path through the network diagram.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The longest path is the critical path.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If one or more of the activities on the critical path takes longer than planned, the whole project schedule will slip </a:t>
            </a:r>
            <a:r>
              <a:rPr lang="en-GB" b="0" i="1" dirty="0"/>
              <a:t>unless</a:t>
            </a:r>
            <a:r>
              <a:rPr lang="en-GB" b="0" dirty="0"/>
              <a:t> the project manager takes corrective action.</a:t>
            </a:r>
          </a:p>
        </p:txBody>
      </p:sp>
    </p:spTree>
    <p:extLst>
      <p:ext uri="{BB962C8B-B14F-4D97-AF65-F5344CB8AC3E}">
        <p14:creationId xmlns:p14="http://schemas.microsoft.com/office/powerpoint/2010/main" val="8435307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292137"/>
            <a:ext cx="7761288" cy="1079463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z="3200" dirty="0"/>
              <a:t>Determining the Critical Path for Project X</a:t>
            </a:r>
          </a:p>
        </p:txBody>
      </p:sp>
      <p:pic>
        <p:nvPicPr>
          <p:cNvPr id="634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38300"/>
            <a:ext cx="82296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58932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744569"/>
            <a:ext cx="6705600" cy="627031"/>
          </a:xfrm>
        </p:spPr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More on the Critical Path</a:t>
            </a:r>
          </a:p>
        </p:txBody>
      </p:sp>
      <p:sp>
        <p:nvSpPr>
          <p:cNvPr id="6451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739146"/>
            <a:ext cx="8001000" cy="313765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0" dirty="0"/>
              <a:t>The critical path does </a:t>
            </a:r>
            <a:r>
              <a:rPr lang="en-GB" sz="2800" b="0" i="1" dirty="0"/>
              <a:t>not</a:t>
            </a:r>
            <a:r>
              <a:rPr lang="en-GB" sz="2800" b="0" dirty="0"/>
              <a:t> necessarily contain all the critical activities; it only accounts for time.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0" dirty="0"/>
              <a:t>There can be more than one critical path if the lengths of two or more paths are the same.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0" dirty="0"/>
              <a:t>The critical path can change as the project progresses.</a:t>
            </a:r>
          </a:p>
        </p:txBody>
      </p:sp>
    </p:spTree>
    <p:extLst>
      <p:ext uri="{BB962C8B-B14F-4D97-AF65-F5344CB8AC3E}">
        <p14:creationId xmlns:p14="http://schemas.microsoft.com/office/powerpoint/2010/main" val="12678973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304800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Using Critical Path Analysis to Make Schedule Trade-offs</a:t>
            </a:r>
          </a:p>
        </p:txBody>
      </p:sp>
      <p:sp>
        <p:nvSpPr>
          <p:cNvPr id="6553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67428"/>
            <a:ext cx="8077200" cy="4657172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Free slack or free float is the amount of time an activity can be delayed without delaying the early start of any immediately following activities.</a:t>
            </a:r>
            <a:endParaRPr lang="en-US" b="0" dirty="0"/>
          </a:p>
          <a:p>
            <a:pPr lvl="0"/>
            <a:r>
              <a:rPr lang="en-GB" b="0" dirty="0"/>
              <a:t>Total slack or total float is the amount of time an activity can be delayed from its early start without delaying the planned project finish date.</a:t>
            </a:r>
            <a:endParaRPr lang="en-US" b="0" dirty="0"/>
          </a:p>
          <a:p>
            <a:pPr lvl="0"/>
            <a:r>
              <a:rPr lang="en-GB" b="0" dirty="0"/>
              <a:t>A forward pass through the network diagram determines the early start and finish dates.</a:t>
            </a:r>
            <a:endParaRPr lang="en-US" b="0" dirty="0"/>
          </a:p>
          <a:p>
            <a:pPr lvl="0"/>
            <a:r>
              <a:rPr lang="en-GB" b="0" dirty="0"/>
              <a:t>A backward pass determines the late start and finish dates.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2811219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ChangeArrowheads="1"/>
          </p:cNvSpPr>
          <p:nvPr>
            <p:ph type="title"/>
          </p:nvPr>
        </p:nvSpPr>
        <p:spPr>
          <a:xfrm>
            <a:off x="925512" y="244585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Using the Critical Path to Shorten a Project Schedule</a:t>
            </a:r>
          </a:p>
        </p:txBody>
      </p:sp>
      <p:sp>
        <p:nvSpPr>
          <p:cNvPr id="67587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87731"/>
            <a:ext cx="7848600" cy="4127797"/>
          </a:xfrm>
        </p:spPr>
        <p:txBody>
          <a:bodyPr wrap="square">
            <a:spAutoFit/>
          </a:bodyPr>
          <a:lstStyle/>
          <a:p>
            <a:pPr lvl="0"/>
            <a:r>
              <a:rPr lang="en-GB" dirty="0"/>
              <a:t>Three main techniques for shortening schedules:</a:t>
            </a:r>
            <a:endParaRPr lang="en-US" dirty="0"/>
          </a:p>
          <a:p>
            <a:pPr lvl="1"/>
            <a:r>
              <a:rPr lang="en-GB" b="1" dirty="0"/>
              <a:t>Shortening</a:t>
            </a:r>
            <a:r>
              <a:rPr lang="en-GB" dirty="0"/>
              <a:t> the duration of critical activities or tasks by adding more resources or changing their scope.</a:t>
            </a:r>
            <a:endParaRPr lang="en-US" dirty="0"/>
          </a:p>
          <a:p>
            <a:pPr lvl="1"/>
            <a:r>
              <a:rPr lang="en-GB" b="1" dirty="0"/>
              <a:t>Crashing</a:t>
            </a:r>
            <a:r>
              <a:rPr lang="en-GB" i="1" dirty="0"/>
              <a:t> </a:t>
            </a:r>
            <a:r>
              <a:rPr lang="en-GB" dirty="0"/>
              <a:t>activities by obtaining the greatest amount of schedule compression for the least incremental cost. Done by adding resources such as overtime or staff on the critical path activities.</a:t>
            </a:r>
            <a:endParaRPr lang="en-US" dirty="0"/>
          </a:p>
          <a:p>
            <a:pPr lvl="1"/>
            <a:r>
              <a:rPr lang="en-GB" b="1" dirty="0"/>
              <a:t>Fast tracking</a:t>
            </a:r>
            <a:r>
              <a:rPr lang="en-GB" dirty="0"/>
              <a:t> activities by doing them in parallel or overlapping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4500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/>
        <p:txBody>
          <a:bodyPr wrap="square"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Schedule Conflicts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8153400" cy="4743350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Individual work styles and cultural differences cause schedule conflicts.</a:t>
            </a:r>
            <a:endParaRPr lang="en-US" b="0" dirty="0"/>
          </a:p>
          <a:p>
            <a:pPr lvl="0"/>
            <a:r>
              <a:rPr lang="en-GB" b="0" dirty="0"/>
              <a:t>Studies have been done about people’s attitudes toward structure and deadline.</a:t>
            </a:r>
            <a:endParaRPr lang="en-US" b="0" dirty="0"/>
          </a:p>
          <a:p>
            <a:pPr lvl="0"/>
            <a:r>
              <a:rPr lang="en-GB" b="0" dirty="0"/>
              <a:t>Some people prefer to follow schedules and meet deadlines while others do not.</a:t>
            </a:r>
            <a:endParaRPr lang="en-US" b="0" dirty="0"/>
          </a:p>
          <a:p>
            <a:pPr lvl="0"/>
            <a:r>
              <a:rPr lang="en-GB" b="0" dirty="0"/>
              <a:t>Different cultures and even entire countries have different attitudes about schedules ( e.g. Polychronic – emphasizing human relationships Vs. Monochronic cultures) 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754565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244585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Many Horror Stories Related to Project Schedules</a:t>
            </a:r>
          </a:p>
        </p:txBody>
      </p:sp>
      <p:sp>
        <p:nvSpPr>
          <p:cNvPr id="68611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752600"/>
            <a:ext cx="7772400" cy="3417539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6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Creating realistic schedules and sticking to them is a key challenge of project management.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6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Crashing and fast tracking often cause more problems, resulting in longer schedules.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26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Organizational issues often cause schedule problems. </a:t>
            </a:r>
          </a:p>
        </p:txBody>
      </p:sp>
    </p:spTree>
    <p:extLst>
      <p:ext uri="{BB962C8B-B14F-4D97-AF65-F5344CB8AC3E}">
        <p14:creationId xmlns:p14="http://schemas.microsoft.com/office/powerpoint/2010/main" val="1788817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title"/>
          </p:nvPr>
        </p:nvSpPr>
        <p:spPr>
          <a:xfrm>
            <a:off x="620712" y="304800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Importance of Updating Critical Path Data</a:t>
            </a:r>
          </a:p>
        </p:txBody>
      </p:sp>
      <p:sp>
        <p:nvSpPr>
          <p:cNvPr id="6963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810893"/>
            <a:ext cx="7848600" cy="3827907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438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It is important to update project schedule information to meet time goals for a project.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The critical path may change as you enter actual start and finish dates.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If you know the project completion date will slip, negotiate with the project sponsor.</a:t>
            </a:r>
          </a:p>
        </p:txBody>
      </p:sp>
    </p:spTree>
    <p:extLst>
      <p:ext uri="{BB962C8B-B14F-4D97-AF65-F5344CB8AC3E}">
        <p14:creationId xmlns:p14="http://schemas.microsoft.com/office/powerpoint/2010/main" val="2825111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Grp="1" noChangeArrowheads="1"/>
          </p:cNvSpPr>
          <p:nvPr>
            <p:ph type="title"/>
          </p:nvPr>
        </p:nvSpPr>
        <p:spPr>
          <a:xfrm>
            <a:off x="849312" y="8207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Critical Chain Scheduling</a:t>
            </a:r>
          </a:p>
        </p:txBody>
      </p:sp>
      <p:sp>
        <p:nvSpPr>
          <p:cNvPr id="7065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802345"/>
            <a:ext cx="8077200" cy="408060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Critical chain scheduling is a method of scheduling that considers limited resources when creating a project schedule and includes buffers to protect the project completion date.</a:t>
            </a:r>
          </a:p>
          <a:p>
            <a:pPr algn="just">
              <a:lnSpc>
                <a:spcPct val="104000"/>
              </a:lnSpc>
              <a:spcBef>
                <a:spcPts val="2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It attempts to minimize multitasking, which occurs when a resource works on more than one task at a time.</a:t>
            </a:r>
          </a:p>
          <a:p>
            <a:pPr marL="738188" lvl="1" indent="-280988">
              <a:lnSpc>
                <a:spcPct val="94000"/>
              </a:lnSpc>
              <a:spcBef>
                <a:spcPts val="65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357829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Grp="1" noChangeArrowheads="1"/>
          </p:cNvSpPr>
          <p:nvPr>
            <p:ph type="title"/>
          </p:nvPr>
        </p:nvSpPr>
        <p:spPr>
          <a:xfrm>
            <a:off x="696912" y="74456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Multitasking Example</a:t>
            </a:r>
          </a:p>
        </p:txBody>
      </p:sp>
      <p:pic>
        <p:nvPicPr>
          <p:cNvPr id="7168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3" b="23334"/>
          <a:stretch>
            <a:fillRect/>
          </a:stretch>
        </p:blipFill>
        <p:spPr bwMode="auto">
          <a:xfrm>
            <a:off x="468312" y="1562100"/>
            <a:ext cx="8142288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168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665" b="25003"/>
          <a:stretch>
            <a:fillRect/>
          </a:stretch>
        </p:blipFill>
        <p:spPr bwMode="auto">
          <a:xfrm>
            <a:off x="461963" y="4168775"/>
            <a:ext cx="8148637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25585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Buffers and Critical Chain</a:t>
            </a:r>
          </a:p>
        </p:txBody>
      </p:sp>
      <p:sp>
        <p:nvSpPr>
          <p:cNvPr id="72707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664660"/>
            <a:ext cx="8599488" cy="5040354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A buffer is additional time to complete a task.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Murphy’s Law states that if something can go wrong, it will.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Parkinson’s Law states that work expands to fill the time allowed.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In traditional estimates, people often add a buffer to each task and use the additional time whether it’s needed or not.</a:t>
            </a:r>
          </a:p>
          <a:p>
            <a:pPr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Critical chain scheduling removes buffers from individual tasks and instead creates:</a:t>
            </a:r>
          </a:p>
          <a:p>
            <a:pPr lvl="1" algn="just">
              <a:lnSpc>
                <a:spcPct val="9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A project buffer </a:t>
            </a:r>
            <a:r>
              <a:rPr lang="en-GB" dirty="0"/>
              <a:t>or additional time added before the project’s due date.</a:t>
            </a:r>
          </a:p>
          <a:p>
            <a:pPr lvl="1" algn="just">
              <a:lnSpc>
                <a:spcPct val="9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Feeding buffers </a:t>
            </a:r>
            <a:r>
              <a:rPr lang="en-GB" dirty="0"/>
              <a:t>or additional time added before tasks on the critical path.</a:t>
            </a:r>
          </a:p>
        </p:txBody>
      </p:sp>
    </p:spTree>
    <p:extLst>
      <p:ext uri="{BB962C8B-B14F-4D97-AF65-F5344CB8AC3E}">
        <p14:creationId xmlns:p14="http://schemas.microsoft.com/office/powerpoint/2010/main" val="34680477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61288" cy="1203215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Program Evaluation and Review Technique (PERT)</a:t>
            </a:r>
          </a:p>
        </p:txBody>
      </p:sp>
      <p:sp>
        <p:nvSpPr>
          <p:cNvPr id="7475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65025"/>
            <a:ext cx="8142288" cy="4151329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PERT </a:t>
            </a:r>
            <a:r>
              <a:rPr lang="en-GB" b="0" dirty="0"/>
              <a:t>is a network analysis technique used to estimate project duration when there is a high degree of uncertainty about the individual activity duration estimates.</a:t>
            </a:r>
          </a:p>
          <a:p>
            <a:pPr algn="just">
              <a:lnSpc>
                <a:spcPct val="104000"/>
              </a:lnSpc>
              <a:spcBef>
                <a:spcPts val="28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PERT uses probabilistic time estimates:</a:t>
            </a:r>
          </a:p>
          <a:p>
            <a:pPr lvl="1" algn="just">
              <a:lnSpc>
                <a:spcPct val="104000"/>
              </a:lnSpc>
              <a:spcBef>
                <a:spcPts val="2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Duration estimates based on using optimistic, most likely, and pessimistic estimates of activity durations, or a three-point estimate.</a:t>
            </a:r>
          </a:p>
        </p:txBody>
      </p:sp>
    </p:spTree>
    <p:extLst>
      <p:ext uri="{BB962C8B-B14F-4D97-AF65-F5344CB8AC3E}">
        <p14:creationId xmlns:p14="http://schemas.microsoft.com/office/powerpoint/2010/main" val="16767220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6683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PERT Formula and Example</a:t>
            </a:r>
          </a:p>
        </p:txBody>
      </p:sp>
      <p:sp>
        <p:nvSpPr>
          <p:cNvPr id="75779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603152"/>
            <a:ext cx="8686800" cy="5087803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/>
              <a:t>PERT weighted average</a:t>
            </a:r>
            <a:r>
              <a:rPr lang="en-GB" sz="2400" b="1" dirty="0"/>
              <a:t> =</a:t>
            </a:r>
          </a:p>
          <a:p>
            <a:pPr marL="738188" lvl="1" indent="-280988">
              <a:lnSpc>
                <a:spcPct val="94000"/>
              </a:lnSpc>
              <a:spcBef>
                <a:spcPts val="25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1000" u="sng" dirty="0"/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u="sng" dirty="0"/>
              <a:t>optimistic time + 4 X most likely time + pessimistic time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                                         6</a:t>
            </a:r>
          </a:p>
          <a:p>
            <a:pPr>
              <a:lnSpc>
                <a:spcPct val="9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/>
              <a:t>Example:</a:t>
            </a:r>
          </a:p>
          <a:p>
            <a:pPr>
              <a:lnSpc>
                <a:spcPct val="94000"/>
              </a:lnSpc>
              <a:spcBef>
                <a:spcPts val="25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1000" dirty="0"/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PERT weighted average =</a:t>
            </a:r>
          </a:p>
          <a:p>
            <a:pPr marL="738188" lvl="1" indent="-280988" algn="just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dirty="0"/>
              <a:t> </a:t>
            </a:r>
            <a:r>
              <a:rPr lang="en-GB" sz="2000" u="sng" dirty="0"/>
              <a:t>8 workdays + 4 X 10 workdays + 24 workdays</a:t>
            </a:r>
            <a:r>
              <a:rPr lang="en-GB" sz="2000" dirty="0"/>
              <a:t> </a:t>
            </a:r>
          </a:p>
          <a:p>
            <a:pPr marL="738188" lvl="1" indent="-280988" algn="just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800" dirty="0"/>
              <a:t>					</a:t>
            </a:r>
            <a:r>
              <a:rPr lang="en-GB" sz="2000" dirty="0"/>
              <a:t>6                                                     = </a:t>
            </a:r>
            <a:r>
              <a:rPr lang="en-GB" sz="2000" b="1" dirty="0"/>
              <a:t>12 days</a:t>
            </a:r>
            <a:endParaRPr lang="en-GB" sz="2000" dirty="0"/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where: 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optimistic time= 8 days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most likely time = 10 days</a:t>
            </a:r>
          </a:p>
          <a:p>
            <a:pPr marL="738188" lvl="1" indent="-280988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pessimistic time = 24 days</a:t>
            </a:r>
          </a:p>
          <a:p>
            <a:pPr marL="114300" lvl="1" indent="-50800">
              <a:lnSpc>
                <a:spcPct val="94000"/>
              </a:lnSpc>
              <a:spcBef>
                <a:spcPts val="500"/>
              </a:spcBef>
              <a:buFont typeface="Wingdings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/>
              <a:t>Therefore, you’d use </a:t>
            </a:r>
            <a:r>
              <a:rPr lang="en-GB" sz="2000" b="1" dirty="0"/>
              <a:t>12 days</a:t>
            </a:r>
            <a:r>
              <a:rPr lang="en-GB" sz="2000" dirty="0"/>
              <a:t> on the network diagram instead of 10 when using PERT for the above example.</a:t>
            </a:r>
          </a:p>
        </p:txBody>
      </p:sp>
    </p:spTree>
    <p:extLst>
      <p:ext uri="{BB962C8B-B14F-4D97-AF65-F5344CB8AC3E}">
        <p14:creationId xmlns:p14="http://schemas.microsoft.com/office/powerpoint/2010/main" val="7509706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62000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Schedule Control</a:t>
            </a:r>
          </a:p>
        </p:txBody>
      </p:sp>
      <p:sp>
        <p:nvSpPr>
          <p:cNvPr id="76803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32808"/>
            <a:ext cx="8153400" cy="4097212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Perform reality checks on schedules.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Allow for contingencies.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Don’t plan for everyone to work at 100 percent capacity all the time.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Hold progress meetings with stakeholders and be clear and honest in communicating schedule issues.</a:t>
            </a:r>
          </a:p>
        </p:txBody>
      </p:sp>
    </p:spTree>
    <p:extLst>
      <p:ext uri="{BB962C8B-B14F-4D97-AF65-F5344CB8AC3E}">
        <p14:creationId xmlns:p14="http://schemas.microsoft.com/office/powerpoint/2010/main" val="16332247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7445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Schedule Control...</a:t>
            </a:r>
          </a:p>
        </p:txBody>
      </p:sp>
      <p:sp>
        <p:nvSpPr>
          <p:cNvPr id="77827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561295"/>
            <a:ext cx="8153400" cy="4915705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The goal is to know the status of the schedule, influence factors that cause schedule changes, determine that the schedule has changed, and manage changes when they occur.</a:t>
            </a:r>
            <a:endParaRPr lang="en-US" b="0" dirty="0"/>
          </a:p>
          <a:p>
            <a:pPr lvl="0"/>
            <a:r>
              <a:rPr lang="en-GB" b="0" dirty="0"/>
              <a:t>Tools and techniques include:</a:t>
            </a:r>
            <a:endParaRPr lang="en-US" b="0" dirty="0"/>
          </a:p>
          <a:p>
            <a:pPr lvl="1"/>
            <a:r>
              <a:rPr lang="en-GB" dirty="0"/>
              <a:t>Progress reports.</a:t>
            </a:r>
            <a:endParaRPr lang="en-US" dirty="0"/>
          </a:p>
          <a:p>
            <a:pPr lvl="1"/>
            <a:r>
              <a:rPr lang="en-GB" dirty="0"/>
              <a:t>A schedule change control system.</a:t>
            </a:r>
            <a:endParaRPr lang="en-US" dirty="0"/>
          </a:p>
          <a:p>
            <a:pPr lvl="1"/>
            <a:r>
              <a:rPr lang="en-GB" dirty="0"/>
              <a:t>Project management software, including schedule comparison charts, such as the tracking Gantt chart.</a:t>
            </a:r>
            <a:endParaRPr lang="en-US" dirty="0"/>
          </a:p>
          <a:p>
            <a:pPr lvl="1"/>
            <a:r>
              <a:rPr lang="en-GB" dirty="0"/>
              <a:t>Variance analysis, such as </a:t>
            </a:r>
            <a:r>
              <a:rPr lang="en-GB" dirty="0" err="1"/>
              <a:t>analyzing</a:t>
            </a:r>
            <a:r>
              <a:rPr lang="en-GB" dirty="0"/>
              <a:t> float or slack.</a:t>
            </a:r>
            <a:endParaRPr lang="en-US" dirty="0"/>
          </a:p>
          <a:p>
            <a:pPr lvl="1"/>
            <a:r>
              <a:rPr lang="en-GB" dirty="0"/>
              <a:t>Performance management, such as earned 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374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762000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Reality Checks on Scheduling</a:t>
            </a:r>
          </a:p>
        </p:txBody>
      </p:sp>
      <p:sp>
        <p:nvSpPr>
          <p:cNvPr id="7885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32808"/>
            <a:ext cx="8142288" cy="4545347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Review the draft schedule or estimated completion date in the project charter.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Prepare a more detailed schedule with the project team.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Make sure the schedule is realistic and followed.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Alert top management well in advance if there are schedule problems.</a:t>
            </a:r>
          </a:p>
        </p:txBody>
      </p:sp>
    </p:spTree>
    <p:extLst>
      <p:ext uri="{BB962C8B-B14F-4D97-AF65-F5344CB8AC3E}">
        <p14:creationId xmlns:p14="http://schemas.microsoft.com/office/powerpoint/2010/main" val="27369250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Project Time Management Processes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idx="1"/>
          </p:nvPr>
        </p:nvSpPr>
        <p:spPr/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Activity definition</a:t>
            </a:r>
            <a:r>
              <a:rPr lang="en-GB" dirty="0"/>
              <a:t>:</a:t>
            </a:r>
            <a:r>
              <a:rPr lang="en-GB" b="1" dirty="0"/>
              <a:t> </a:t>
            </a:r>
            <a:r>
              <a:rPr lang="en-GB" b="0" dirty="0"/>
              <a:t>Identifying the specific activities that the project team members and stakeholders must perform to produce the project deliverables.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Activity sequencing</a:t>
            </a:r>
            <a:r>
              <a:rPr lang="en-GB" dirty="0"/>
              <a:t>: </a:t>
            </a:r>
            <a:r>
              <a:rPr lang="en-GB" b="0" dirty="0"/>
              <a:t>Identifying and documenting the relationships between project activities.</a:t>
            </a:r>
          </a:p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Activity resource estimating</a:t>
            </a:r>
            <a:r>
              <a:rPr lang="en-GB" dirty="0"/>
              <a:t>:</a:t>
            </a:r>
            <a:r>
              <a:rPr lang="en-GB" b="1" dirty="0"/>
              <a:t> </a:t>
            </a:r>
            <a:r>
              <a:rPr lang="en-GB" b="0" dirty="0"/>
              <a:t>Estimating how many resources a project team should use to perform project activities.</a:t>
            </a:r>
          </a:p>
        </p:txBody>
      </p:sp>
    </p:spTree>
    <p:extLst>
      <p:ext uri="{BB962C8B-B14F-4D97-AF65-F5344CB8AC3E}">
        <p14:creationId xmlns:p14="http://schemas.microsoft.com/office/powerpoint/2010/main" val="41783071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ChangeArrowheads="1"/>
          </p:cNvSpPr>
          <p:nvPr>
            <p:ph type="title"/>
          </p:nvPr>
        </p:nvSpPr>
        <p:spPr>
          <a:xfrm>
            <a:off x="773112" y="762000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Working with People Issues</a:t>
            </a:r>
          </a:p>
        </p:txBody>
      </p:sp>
      <p:sp>
        <p:nvSpPr>
          <p:cNvPr id="79875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72059"/>
            <a:ext cx="8153400" cy="3241400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Strong leadership helps projects succeed more than good PERT charts do.</a:t>
            </a:r>
            <a:endParaRPr lang="en-US" b="0" dirty="0"/>
          </a:p>
          <a:p>
            <a:pPr lvl="0"/>
            <a:r>
              <a:rPr lang="en-GB" dirty="0"/>
              <a:t>Project managers should use:</a:t>
            </a:r>
            <a:endParaRPr lang="en-US" dirty="0"/>
          </a:p>
          <a:p>
            <a:pPr lvl="1"/>
            <a:r>
              <a:rPr lang="en-GB" dirty="0"/>
              <a:t>Empowerment</a:t>
            </a:r>
            <a:endParaRPr lang="en-US" dirty="0"/>
          </a:p>
          <a:p>
            <a:pPr lvl="1"/>
            <a:r>
              <a:rPr lang="en-GB" dirty="0"/>
              <a:t>Incentives</a:t>
            </a:r>
            <a:endParaRPr lang="en-US" dirty="0"/>
          </a:p>
          <a:p>
            <a:pPr lvl="1"/>
            <a:r>
              <a:rPr lang="en-GB" dirty="0"/>
              <a:t>Discipline</a:t>
            </a:r>
            <a:endParaRPr lang="en-US" dirty="0"/>
          </a:p>
          <a:p>
            <a:pPr lvl="1"/>
            <a:r>
              <a:rPr lang="en-GB" dirty="0"/>
              <a:t>Negotiation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667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244585"/>
            <a:ext cx="7761288" cy="1203215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Using Software to Assist in Time Management</a:t>
            </a:r>
          </a:p>
        </p:txBody>
      </p:sp>
      <p:sp>
        <p:nvSpPr>
          <p:cNvPr id="80899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24449"/>
            <a:ext cx="8153400" cy="3648371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/>
              <a:t>Software for facilitating communication helps people exchange schedule-related information.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/>
              <a:t>Decision support models help analyze trade-offs that can be made.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/>
              <a:t>Project management software can help in various time management areas. 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79681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811199"/>
            <a:ext cx="7761288" cy="627031"/>
          </a:xfrm>
        </p:spPr>
        <p:txBody>
          <a:bodyPr>
            <a:spAutoFit/>
          </a:bodyPr>
          <a:lstStyle/>
          <a:p>
            <a:pPr algn="ctr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b="1" dirty="0"/>
              <a:t>Caution</a:t>
            </a:r>
          </a:p>
        </p:txBody>
      </p:sp>
      <p:sp>
        <p:nvSpPr>
          <p:cNvPr id="82947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624449"/>
            <a:ext cx="8218488" cy="4096506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Many people misuse project management software because they don’t understand important concepts and have not had training.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You must enter dependencies to have dates adjust automatically and to determine the critical path.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You must enter actual schedule information to compare planned and actual progress.</a:t>
            </a:r>
          </a:p>
        </p:txBody>
      </p:sp>
    </p:spTree>
    <p:extLst>
      <p:ext uri="{BB962C8B-B14F-4D97-AF65-F5344CB8AC3E}">
        <p14:creationId xmlns:p14="http://schemas.microsoft.com/office/powerpoint/2010/main" val="38324183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953023"/>
              </p:ext>
            </p:extLst>
          </p:nvPr>
        </p:nvGraphicFramePr>
        <p:xfrm>
          <a:off x="609600" y="1600200"/>
          <a:ext cx="8153402" cy="35255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3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3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2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3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8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Activity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indent="-185738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Predecessor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Optimistic Duration (Days) 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Likely Duration</a:t>
                      </a:r>
                      <a:endParaRPr lang="en-GB" sz="1600" dirty="0">
                        <a:effectLst/>
                      </a:endParaRP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(days)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Pessimistic Duration</a:t>
                      </a:r>
                      <a:endParaRPr lang="en-GB" sz="1600" dirty="0">
                        <a:effectLst/>
                      </a:endParaRP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(days)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A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-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5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6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10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B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-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4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7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9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417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C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B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2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3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5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D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B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3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11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D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3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9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12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42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F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D&amp;E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7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10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ZA" sz="2000" dirty="0">
                          <a:effectLst/>
                        </a:rPr>
                        <a:t>14</a:t>
                      </a:r>
                      <a:endParaRPr lang="en-GB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0558" marR="7055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5334744"/>
            <a:ext cx="8305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Using PERT determine the probabilistic time estimate (duration) for the project 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Draw a network diagram to denote the above information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Determine the critical path for the project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7704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PTM Processes…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idx="1"/>
          </p:nvPr>
        </p:nvSpPr>
        <p:spPr/>
        <p:txBody>
          <a:bodyPr wrap="square">
            <a:spAutoFit/>
          </a:bodyPr>
          <a:lstStyle/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Activity duration estimating</a:t>
            </a:r>
            <a:r>
              <a:rPr lang="en-GB" dirty="0"/>
              <a:t>:</a:t>
            </a:r>
            <a:r>
              <a:rPr lang="en-GB" b="1" dirty="0"/>
              <a:t> </a:t>
            </a:r>
            <a:r>
              <a:rPr lang="en-GB" b="0" dirty="0"/>
              <a:t>Estimating the number of work periods that are needed to complete individual activities.</a:t>
            </a:r>
          </a:p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Schedule development</a:t>
            </a:r>
            <a:r>
              <a:rPr lang="en-GB" dirty="0"/>
              <a:t>:</a:t>
            </a:r>
            <a:r>
              <a:rPr lang="en-GB" b="1" dirty="0"/>
              <a:t> </a:t>
            </a:r>
            <a:r>
              <a:rPr lang="en-GB" b="0" dirty="0" err="1"/>
              <a:t>Analyzing</a:t>
            </a:r>
            <a:r>
              <a:rPr lang="en-GB" b="0" dirty="0"/>
              <a:t> activity sequences, activity resource estimates, and activity duration estimates to create the project schedule.</a:t>
            </a:r>
          </a:p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725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dirty="0"/>
              <a:t>Schedule control</a:t>
            </a:r>
            <a:r>
              <a:rPr lang="en-GB" dirty="0"/>
              <a:t>: </a:t>
            </a:r>
            <a:r>
              <a:rPr lang="en-GB" b="0" dirty="0"/>
              <a:t>Controlling and managing changes to the project schedule.</a:t>
            </a:r>
          </a:p>
        </p:txBody>
      </p:sp>
    </p:spTree>
    <p:extLst>
      <p:ext uri="{BB962C8B-B14F-4D97-AF65-F5344CB8AC3E}">
        <p14:creationId xmlns:p14="http://schemas.microsoft.com/office/powerpoint/2010/main" val="22346898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Definition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8153400" cy="4366645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An </a:t>
            </a:r>
            <a:r>
              <a:rPr lang="en-GB" b="1" dirty="0"/>
              <a:t>activity</a:t>
            </a:r>
            <a:r>
              <a:rPr lang="en-GB" dirty="0"/>
              <a:t> or </a:t>
            </a:r>
            <a:r>
              <a:rPr lang="en-GB" b="1" dirty="0"/>
              <a:t>task</a:t>
            </a:r>
            <a:r>
              <a:rPr lang="en-GB" dirty="0"/>
              <a:t> is an element of work normally found on the WBS that has an expected duration, a cost, and resource requirements.</a:t>
            </a:r>
          </a:p>
          <a:p>
            <a:pPr algn="just">
              <a:lnSpc>
                <a:spcPct val="10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Project schedules grow out of the basic documents that initiate a project.</a:t>
            </a:r>
          </a:p>
          <a:p>
            <a:pPr lvl="1" algn="just">
              <a:lnSpc>
                <a:spcPct val="10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The project charter includes start and end dates and budget information.</a:t>
            </a:r>
          </a:p>
          <a:p>
            <a:pPr lvl="1" algn="just">
              <a:lnSpc>
                <a:spcPct val="104000"/>
              </a:lnSpc>
              <a:spcBef>
                <a:spcPts val="575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The scope statement and WBS help define what will be done.</a:t>
            </a:r>
          </a:p>
        </p:txBody>
      </p:sp>
    </p:spTree>
    <p:extLst>
      <p:ext uri="{BB962C8B-B14F-4D97-AF65-F5344CB8AC3E}">
        <p14:creationId xmlns:p14="http://schemas.microsoft.com/office/powerpoint/2010/main" val="34711342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771924"/>
            <a:ext cx="8153400" cy="665952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Definition…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8153400" cy="1854418"/>
          </a:xfrm>
        </p:spPr>
        <p:txBody>
          <a:bodyPr wrap="square">
            <a:spAutoFit/>
          </a:bodyPr>
          <a:lstStyle/>
          <a:p>
            <a:pPr algn="just">
              <a:lnSpc>
                <a:spcPct val="10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/>
              <a:t>Activity definition involves developing a more detailed WBS and supporting explanations to understand all the work to be done, so you can develop realistic cost and duration estimates.</a:t>
            </a:r>
          </a:p>
        </p:txBody>
      </p:sp>
    </p:spTree>
    <p:extLst>
      <p:ext uri="{BB962C8B-B14F-4D97-AF65-F5344CB8AC3E}">
        <p14:creationId xmlns:p14="http://schemas.microsoft.com/office/powerpoint/2010/main" val="32473640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820769"/>
            <a:ext cx="7761288" cy="627031"/>
          </a:xfrm>
        </p:spPr>
        <p:txBody>
          <a:bodyPr>
            <a:spAutoFit/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Activity Lists and Attributes</a:t>
            </a:r>
          </a:p>
        </p:txBody>
      </p:sp>
      <p:sp>
        <p:nvSpPr>
          <p:cNvPr id="39939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562"/>
            <a:ext cx="8153400" cy="4952638"/>
          </a:xfrm>
        </p:spPr>
        <p:txBody>
          <a:bodyPr wrap="square">
            <a:spAutoFit/>
          </a:bodyPr>
          <a:lstStyle/>
          <a:p>
            <a:pPr lvl="0"/>
            <a:r>
              <a:rPr lang="en-GB" b="0" dirty="0"/>
              <a:t>An activity list is a tabulation of activities to be included on a project schedule. The list should include:</a:t>
            </a:r>
            <a:endParaRPr lang="en-US" b="0" dirty="0"/>
          </a:p>
          <a:p>
            <a:pPr lvl="1"/>
            <a:r>
              <a:rPr lang="en-GB" dirty="0"/>
              <a:t>The activity name</a:t>
            </a:r>
            <a:endParaRPr lang="en-US" dirty="0"/>
          </a:p>
          <a:p>
            <a:pPr lvl="1"/>
            <a:r>
              <a:rPr lang="en-GB" dirty="0"/>
              <a:t>An activity identifier or number</a:t>
            </a:r>
            <a:endParaRPr lang="en-US" dirty="0"/>
          </a:p>
          <a:p>
            <a:pPr lvl="1"/>
            <a:r>
              <a:rPr lang="en-GB" dirty="0"/>
              <a:t>A brief description of the activity</a:t>
            </a:r>
            <a:endParaRPr lang="en-US" dirty="0"/>
          </a:p>
          <a:p>
            <a:pPr lvl="0"/>
            <a:r>
              <a:rPr lang="en-GB" b="0" dirty="0"/>
              <a:t>Activity attributes provide more information about each activity, such as predecessors, successors, logical relationships, leads and lags, resource requirements, constraints, imposed dates, and assumptions related to the activity.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641202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3331C4E4-7656-492A-8A3B-54E74B1FDB6D}" vid="{851B3941-2BF4-486B-A2FA-B5BFF3C478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6777</TotalTime>
  <Words>2931</Words>
  <Application>Microsoft Office PowerPoint</Application>
  <PresentationFormat>On-screen Show (4:3)</PresentationFormat>
  <Paragraphs>390</Paragraphs>
  <Slides>53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8" baseType="lpstr">
      <vt:lpstr>Arial</vt:lpstr>
      <vt:lpstr>Calibri</vt:lpstr>
      <vt:lpstr>Times New Roman</vt:lpstr>
      <vt:lpstr>Wingdings</vt:lpstr>
      <vt:lpstr>Theme1</vt:lpstr>
      <vt:lpstr>PROJECT TIME MANAGEMENT </vt:lpstr>
      <vt:lpstr>Learning Objectives...</vt:lpstr>
      <vt:lpstr>Importance of Project Schedules</vt:lpstr>
      <vt:lpstr>Schedule Conflicts</vt:lpstr>
      <vt:lpstr>Project Time Management Processes</vt:lpstr>
      <vt:lpstr>PTM Processes…</vt:lpstr>
      <vt:lpstr>Activity Definition</vt:lpstr>
      <vt:lpstr>Activity Definition…</vt:lpstr>
      <vt:lpstr>Activity Lists and Attributes</vt:lpstr>
      <vt:lpstr>Milestones</vt:lpstr>
      <vt:lpstr>Activity Sequencing</vt:lpstr>
      <vt:lpstr>Activity Sequencing</vt:lpstr>
      <vt:lpstr>Three Types of Dependencies</vt:lpstr>
      <vt:lpstr>Three Types of Dependencies</vt:lpstr>
      <vt:lpstr>PowerPoint Presentation</vt:lpstr>
      <vt:lpstr>Relationships….</vt:lpstr>
      <vt:lpstr>Network Diagrams</vt:lpstr>
      <vt:lpstr>Arrow Diagramming Method (ADM)</vt:lpstr>
      <vt:lpstr>Process for Creating AOA Diagrams</vt:lpstr>
      <vt:lpstr>Process for Creating AOA Diagrams</vt:lpstr>
      <vt:lpstr>Sample Activity-on-Arrow (AOA) Network Diagram for Project X</vt:lpstr>
      <vt:lpstr>Precedence Diagramming Method (PDM)</vt:lpstr>
      <vt:lpstr>Sample PDM Network Diagram</vt:lpstr>
      <vt:lpstr>Activity Resource Estimating</vt:lpstr>
      <vt:lpstr>Activity Duration Estimating</vt:lpstr>
      <vt:lpstr>Three-Point Estimates</vt:lpstr>
      <vt:lpstr>Schedule Development</vt:lpstr>
      <vt:lpstr>Gantt Charts</vt:lpstr>
      <vt:lpstr>Gantt Chart for Project X</vt:lpstr>
      <vt:lpstr>Gantt Chart for Software Launch Project</vt:lpstr>
      <vt:lpstr>Adding Milestones to Gantt Charts</vt:lpstr>
      <vt:lpstr>SMART Criteria</vt:lpstr>
      <vt:lpstr>Sample Tracking Gantt Chart</vt:lpstr>
      <vt:lpstr>Critical Path Method (CPM)</vt:lpstr>
      <vt:lpstr>Calculating the Critical Path</vt:lpstr>
      <vt:lpstr>Determining the Critical Path for Project X</vt:lpstr>
      <vt:lpstr>More on the Critical Path</vt:lpstr>
      <vt:lpstr>Using Critical Path Analysis to Make Schedule Trade-offs</vt:lpstr>
      <vt:lpstr>Using the Critical Path to Shorten a Project Schedule</vt:lpstr>
      <vt:lpstr>Many Horror Stories Related to Project Schedules</vt:lpstr>
      <vt:lpstr>Importance of Updating Critical Path Data</vt:lpstr>
      <vt:lpstr>Critical Chain Scheduling</vt:lpstr>
      <vt:lpstr>Multitasking Example</vt:lpstr>
      <vt:lpstr>Buffers and Critical Chain</vt:lpstr>
      <vt:lpstr>Program Evaluation and Review Technique (PERT)</vt:lpstr>
      <vt:lpstr>PERT Formula and Example</vt:lpstr>
      <vt:lpstr>Schedule Control</vt:lpstr>
      <vt:lpstr>Schedule Control...</vt:lpstr>
      <vt:lpstr>Reality Checks on Scheduling</vt:lpstr>
      <vt:lpstr>Working with People Issues</vt:lpstr>
      <vt:lpstr>Using Software to Assist in Time Management</vt:lpstr>
      <vt:lpstr>Caution</vt:lpstr>
      <vt:lpstr>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 JONS</dc:creator>
  <cp:lastModifiedBy>Samali Mlay</cp:lastModifiedBy>
  <cp:revision>102</cp:revision>
  <dcterms:created xsi:type="dcterms:W3CDTF">2006-08-16T00:00:00Z</dcterms:created>
  <dcterms:modified xsi:type="dcterms:W3CDTF">2026-03-11T19:31:15Z</dcterms:modified>
</cp:coreProperties>
</file>