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80" r:id="rId6"/>
    <p:sldId id="281" r:id="rId7"/>
    <p:sldId id="257" r:id="rId8"/>
    <p:sldId id="282" r:id="rId9"/>
    <p:sldId id="283" r:id="rId10"/>
    <p:sldId id="284" r:id="rId11"/>
    <p:sldId id="285" r:id="rId12"/>
    <p:sldId id="286" r:id="rId13"/>
    <p:sldId id="288" r:id="rId14"/>
    <p:sldId id="287" r:id="rId15"/>
    <p:sldId id="275" r:id="rId16"/>
    <p:sldId id="276" r:id="rId17"/>
    <p:sldId id="271" r:id="rId18"/>
    <p:sldId id="26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1140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10/22/2025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10/22/2025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10/22/2025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10/22/2025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 fontScale="90000"/>
          </a:bodyPr>
          <a:lstStyle/>
          <a:p>
            <a:r>
              <a:rPr lang="en-US" sz="8000" dirty="0"/>
              <a:t>Portable Computers 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6600"/>
              <a:t>Topic 10</a:t>
            </a:r>
            <a:endParaRPr lang="en-US" sz="6600" dirty="0"/>
          </a:p>
        </p:txBody>
      </p:sp>
      <p:pic>
        <p:nvPicPr>
          <p:cNvPr id="1026" name="Picture 2" descr="Laptop - Wikipedia">
            <a:extLst>
              <a:ext uri="{FF2B5EF4-FFF2-40B4-BE49-F238E27FC236}">
                <a16:creationId xmlns:a16="http://schemas.microsoft.com/office/drawing/2014/main" id="{B9EDDD2E-2C23-F3F6-2A62-D868B80F5C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835" y="1250576"/>
            <a:ext cx="5038165" cy="4329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C87FE-53A9-BAC0-6F15-A71E20704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Applications of Portable Computers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21624-3BF4-4993-51E6-F69CB3AC8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Education: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E-learning and research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Business: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Mobile offices, presentations, and data entry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Healthcare: </a:t>
            </a:r>
            <a:r>
              <a:rPr lang="en-US" sz="3200" dirty="0"/>
              <a:t>Patient record management and diagnostics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Engineering and Design: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CAD applications on-site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Entertainment: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Streaming, gaming, and content creation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rgbClr val="FF0000"/>
                </a:solidFill>
              </a:rPr>
              <a:t>Communication: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/>
              <a:t>Video conferencing and social networking</a:t>
            </a:r>
          </a:p>
        </p:txBody>
      </p:sp>
    </p:spTree>
    <p:extLst>
      <p:ext uri="{BB962C8B-B14F-4D97-AF65-F5344CB8AC3E}">
        <p14:creationId xmlns:p14="http://schemas.microsoft.com/office/powerpoint/2010/main" val="169451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10B5B-9049-5A2D-973A-F97A9F97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/>
              <a:t>Maintenance and Care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EF384-1341-CC58-6EC8-71BDC92FE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811" y="1600200"/>
            <a:ext cx="11069051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</a:rPr>
              <a:t>To ensure durability: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Avoid overcharging the battery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Keep ventilation openings clear(</a:t>
            </a:r>
            <a:r>
              <a:rPr lang="en-UG" sz="29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 extreme temperatures and direct sunlight</a:t>
            </a:r>
            <a:r>
              <a:rPr lang="en-UG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3600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Regularly clean keyboard and screen(</a:t>
            </a:r>
            <a:r>
              <a:rPr lang="en-UG" sz="3200" kern="1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 a microfiber cloth for screens, compressed air for keyboards, and isopropyl alcohol for surfaces</a:t>
            </a:r>
            <a:r>
              <a:rPr lang="en-US" sz="3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Use protective cases or laptop bags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Avoid spilling liquids or using in dusty environments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Software Maintenance( Updates, Antiviruses)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Regular Backup of data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/>
              <a:t>Disk clean up</a:t>
            </a:r>
          </a:p>
        </p:txBody>
      </p:sp>
    </p:spTree>
    <p:extLst>
      <p:ext uri="{BB962C8B-B14F-4D97-AF65-F5344CB8AC3E}">
        <p14:creationId xmlns:p14="http://schemas.microsoft.com/office/powerpoint/2010/main" val="967724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Battery Maintenance</a:t>
            </a:r>
            <a:endParaRPr lang="en-UG" sz="6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Charging Practices: 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 letting the battery drain completely and avoid keeping it plugged in at 100% for extended periods.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Calibration: 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Occasionally let the battery drain completely and then fully charge it to recalibrate the battery meter.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3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Storage: </a:t>
            </a:r>
            <a:r>
              <a:rPr lang="en-UG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not using the laptop for an extended period, store it with a 50% charge.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3374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Hardware Upgrades</a:t>
            </a:r>
            <a:endParaRPr lang="en-UG" sz="6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RAM: 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Adding more RAM can improve multitasking and overall performance.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Storage: 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Upgrading from an HDD to an SSD can significantly boost speed and responsiveness.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4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Battery: </a:t>
            </a:r>
            <a:r>
              <a:rPr lang="en-UG" sz="4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Replacing an old battery can extend the laptop's usable life.</a:t>
            </a:r>
          </a:p>
        </p:txBody>
      </p:sp>
    </p:spTree>
    <p:extLst>
      <p:ext uri="{BB962C8B-B14F-4D97-AF65-F5344CB8AC3E}">
        <p14:creationId xmlns:p14="http://schemas.microsoft.com/office/powerpoint/2010/main" val="11773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Troubleshooting Common Issues</a:t>
            </a:r>
            <a:endParaRPr lang="en-UG" sz="6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Overheating: 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Ensure proper ventilation, clean dust from vents and fans, and consider using a cooling pad.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Slow Performance: 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 unnecessary programs, check for malware, and consider upgrading RAM or storage.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Connectivity Issues: 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 Wi-Fi settings, reset the router, and ensure drivers are up to date.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G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Battery Problems: </a:t>
            </a:r>
            <a:r>
              <a:rPr lang="en-UG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Calibrate the battery, check for software issues, and replace if necessary.</a:t>
            </a:r>
          </a:p>
        </p:txBody>
      </p:sp>
    </p:spTree>
    <p:extLst>
      <p:ext uri="{BB962C8B-B14F-4D97-AF65-F5344CB8AC3E}">
        <p14:creationId xmlns:p14="http://schemas.microsoft.com/office/powerpoint/2010/main" val="1381249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136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3288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4B0D5-D036-E163-A874-C83C1807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7200" b="1" dirty="0"/>
              <a:t>Introduction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9C078-4A1C-B6C6-8879-DA911001D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A </a:t>
            </a:r>
            <a:r>
              <a:rPr lang="en-US" sz="3600" b="1" dirty="0">
                <a:solidFill>
                  <a:srgbClr val="FF0000"/>
                </a:solidFill>
              </a:rPr>
              <a:t>portable computer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/>
              <a:t>is a type of computer that is designed to be easily carried and used in different locations. </a:t>
            </a:r>
          </a:p>
          <a:p>
            <a:r>
              <a:rPr lang="en-US" sz="3600" dirty="0"/>
              <a:t>Unlike desktop computers, which are fixed in one place, portable computers integrate all components ; display, keyboard, pointing device, and power source into a single, compact unit.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707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29C12-D0FD-D490-D928-37BD01804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Characteristics of Portable Computers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1F1B6-F9ED-54DD-C6D0-E3FFC5816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274" y="1600200"/>
            <a:ext cx="10732168" cy="505727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Lightweight and Compact </a:t>
            </a:r>
            <a:r>
              <a:rPr lang="en-US" sz="2800" dirty="0"/>
              <a:t>– Designed for mobility and convenience.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Built-in Display </a:t>
            </a:r>
            <a:r>
              <a:rPr lang="en-US" sz="2800" dirty="0"/>
              <a:t>– Uses LCD or LED screens.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Rechargeable Battery </a:t>
            </a:r>
            <a:r>
              <a:rPr lang="en-US" sz="2800" dirty="0"/>
              <a:t>– Allows use without direct power supply.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Integrated Input Devices </a:t>
            </a:r>
            <a:r>
              <a:rPr lang="en-US" sz="2800" dirty="0"/>
              <a:t>– Keyboard, touchpad, or touchscreen.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Wireless Connectivity </a:t>
            </a:r>
            <a:r>
              <a:rPr lang="en-US" sz="2800" dirty="0"/>
              <a:t>– Includes Wi-Fi, Bluetooth, and sometimes cellular data.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Energy Efficient </a:t>
            </a:r>
            <a:r>
              <a:rPr lang="en-US" sz="2800" dirty="0"/>
              <a:t>– Components are optimized for low power consumption.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rgbClr val="FF0000"/>
                </a:solidFill>
              </a:rPr>
              <a:t>Upgradeable Components </a:t>
            </a:r>
            <a:r>
              <a:rPr lang="en-US" sz="2800" dirty="0"/>
              <a:t>– Some parts like RAM or storage may be upgradable, though limited.</a:t>
            </a:r>
          </a:p>
        </p:txBody>
      </p:sp>
    </p:spTree>
    <p:extLst>
      <p:ext uri="{BB962C8B-B14F-4D97-AF65-F5344CB8AC3E}">
        <p14:creationId xmlns:p14="http://schemas.microsoft.com/office/powerpoint/2010/main" val="311298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28436" y="2213812"/>
            <a:ext cx="9980682" cy="2294020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G" sz="6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 of Portable Computers</a:t>
            </a:r>
            <a:endParaRPr lang="en-UG" sz="6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411A71-E39D-451B-D3BC-4A7438BE9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939603"/>
              </p:ext>
            </p:extLst>
          </p:nvPr>
        </p:nvGraphicFramePr>
        <p:xfrm>
          <a:off x="0" y="0"/>
          <a:ext cx="12192000" cy="6657474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43347907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2886023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407827265"/>
                    </a:ext>
                  </a:extLst>
                </a:gridCol>
              </a:tblGrid>
              <a:tr h="5769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Type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</a:rPr>
                        <a:t>Description</a:t>
                      </a:r>
                      <a:endParaRPr lang="en-US" sz="240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</a:rPr>
                        <a:t>Example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307008410"/>
                  </a:ext>
                </a:extLst>
              </a:tr>
              <a:tr h="14914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Laptop</a:t>
                      </a:r>
                      <a:endParaRPr lang="en-US" sz="2400" dirty="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 full-featured portable computer with an attached keyboard and display.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HP Pavilion, Dell Inspiron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876607535"/>
                  </a:ext>
                </a:extLst>
              </a:tr>
              <a:tr h="15487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Notebook</a:t>
                      </a:r>
                      <a:endParaRPr lang="en-US" sz="2400" dirty="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Smaller and lighter than a traditional laptop, focuses on mobility and battery life.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Lenovo ThinkPad X series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63959719"/>
                  </a:ext>
                </a:extLst>
              </a:tr>
              <a:tr h="15487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Ultrabook</a:t>
                      </a:r>
                      <a:endParaRPr lang="en-US" sz="240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High-end, ultra-thin, lightweight laptops with powerful performance and SSD storage.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MacBook Air, Dell XPS 13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1976864651"/>
                  </a:ext>
                </a:extLst>
              </a:tr>
              <a:tr h="14914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Netbook</a:t>
                      </a:r>
                      <a:endParaRPr lang="en-US" sz="240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Compact, inexpensive computers mainly for web browsing and basic tasks.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Asus </a:t>
                      </a:r>
                      <a:r>
                        <a:rPr lang="en-US" sz="2400" dirty="0" err="1"/>
                        <a:t>Eee</a:t>
                      </a:r>
                      <a:r>
                        <a:rPr lang="en-US" sz="2400" dirty="0"/>
                        <a:t> PC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557621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148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C69921-E0FF-F68D-2F17-9AC4B708B3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385996"/>
              </p:ext>
            </p:extLst>
          </p:nvPr>
        </p:nvGraphicFramePr>
        <p:xfrm>
          <a:off x="56148" y="144379"/>
          <a:ext cx="12079704" cy="6870756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026568">
                  <a:extLst>
                    <a:ext uri="{9D8B030D-6E8A-4147-A177-3AD203B41FA5}">
                      <a16:colId xmlns:a16="http://schemas.microsoft.com/office/drawing/2014/main" val="3501409091"/>
                    </a:ext>
                  </a:extLst>
                </a:gridCol>
                <a:gridCol w="4026568">
                  <a:extLst>
                    <a:ext uri="{9D8B030D-6E8A-4147-A177-3AD203B41FA5}">
                      <a16:colId xmlns:a16="http://schemas.microsoft.com/office/drawing/2014/main" val="3592209722"/>
                    </a:ext>
                  </a:extLst>
                </a:gridCol>
                <a:gridCol w="4026568">
                  <a:extLst>
                    <a:ext uri="{9D8B030D-6E8A-4147-A177-3AD203B41FA5}">
                      <a16:colId xmlns:a16="http://schemas.microsoft.com/office/drawing/2014/main" val="243171158"/>
                    </a:ext>
                  </a:extLst>
                </a:gridCol>
              </a:tblGrid>
              <a:tr h="14063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Tablet PC</a:t>
                      </a:r>
                      <a:endParaRPr lang="en-US" sz="240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Touchscreen-based portable device; can use stylus or fingers for input.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iPad, Microsoft Surface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3471267346"/>
                  </a:ext>
                </a:extLst>
              </a:tr>
              <a:tr h="14063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Convertible / 2-in-1</a:t>
                      </a:r>
                      <a:endParaRPr lang="en-US" sz="2400" dirty="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Hybrid between laptop and tablet; screen can rotate or detach.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HP </a:t>
                      </a:r>
                      <a:r>
                        <a:rPr lang="en-US" sz="2400" dirty="0" err="1"/>
                        <a:t>Spectre</a:t>
                      </a:r>
                      <a:r>
                        <a:rPr lang="en-US" sz="2400" dirty="0"/>
                        <a:t> x360, Lenovo Yoga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2283111880"/>
                  </a:ext>
                </a:extLst>
              </a:tr>
              <a:tr h="10021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Personal Digital Assistant (PDA)</a:t>
                      </a:r>
                      <a:r>
                        <a:rPr lang="en-US" sz="2400" dirty="0"/>
                        <a:t> (historical)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Early handheld computer for managing contacts and notes.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Palm Pilot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1960071399"/>
                  </a:ext>
                </a:extLst>
              </a:tr>
              <a:tr h="14603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Smartphones</a:t>
                      </a:r>
                      <a:endParaRPr lang="en-US" sz="240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Highly portable devices combining computing, communication, and multimedia.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iPhone, Samsung Galaxy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1577518278"/>
                  </a:ext>
                </a:extLst>
              </a:tr>
              <a:tr h="14063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/>
                        <a:t>Wearable Computers</a:t>
                      </a:r>
                      <a:endParaRPr lang="en-US" sz="2400"/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/>
                        <a:t>Devices integrated into clothing or accessories for computing functions.</a:t>
                      </a:r>
                    </a:p>
                  </a:txBody>
                  <a:tcPr marL="45720" marR="45720" marT="22860" marB="2286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dirty="0"/>
                        <a:t>Smartwatches, AR glasses</a:t>
                      </a:r>
                    </a:p>
                  </a:txBody>
                  <a:tcPr marL="45720" marR="45720" marT="22860" marB="22860" anchor="ctr"/>
                </a:tc>
                <a:extLst>
                  <a:ext uri="{0D108BD9-81ED-4DB2-BD59-A6C34878D82A}">
                    <a16:rowId xmlns:a16="http://schemas.microsoft.com/office/drawing/2014/main" val="483089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0012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22FC-00C4-2A08-99A1-23F16CC88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Components of Portable Computers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31356-0330-9562-4B18-3DBF6A65C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442" y="1600199"/>
            <a:ext cx="10684042" cy="500914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Display Screen: </a:t>
            </a:r>
            <a:r>
              <a:rPr lang="en-US" sz="2800" dirty="0"/>
              <a:t>LED/LCD, touchscreen in some models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Keyboard: </a:t>
            </a:r>
            <a:r>
              <a:rPr lang="en-US" sz="2800" dirty="0"/>
              <a:t>Compact or virtual (on touchscreen devices)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Pointing Device: </a:t>
            </a:r>
            <a:r>
              <a:rPr lang="en-US" sz="2800" dirty="0"/>
              <a:t>Touchpad, trackball, touchscreen, stylus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Battery: </a:t>
            </a:r>
            <a:r>
              <a:rPr lang="en-US" sz="2800" dirty="0"/>
              <a:t>Lithium-ion or Lithium-polymer for longer life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Storage Devices: </a:t>
            </a:r>
            <a:r>
              <a:rPr lang="en-US" sz="2800" dirty="0"/>
              <a:t>SSDs (Solid State Drives) are common for speed and </a:t>
            </a:r>
            <a:r>
              <a:rPr lang="en-US" sz="2800" dirty="0" err="1"/>
              <a:t>durabilityEnergy</a:t>
            </a:r>
            <a:r>
              <a:rPr lang="en-US" sz="2800" dirty="0"/>
              <a:t>-efficient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Processor (CPU): </a:t>
            </a:r>
            <a:r>
              <a:rPr lang="en-US" sz="2800" dirty="0"/>
              <a:t>mobile processors (Intel Core U-series, ARM chips)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Ports: </a:t>
            </a:r>
            <a:r>
              <a:rPr lang="en-US" sz="2800" dirty="0"/>
              <a:t>USB, HDMI, headphone jack, SD card slot, etc.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rgbClr val="FF0000"/>
                </a:solidFill>
              </a:rPr>
              <a:t>Network Interfaces: </a:t>
            </a:r>
            <a:r>
              <a:rPr lang="en-US" sz="2800" dirty="0"/>
              <a:t>Wi-Fi, Bluetooth, Ethernet, sometimes 4G/5G</a:t>
            </a:r>
          </a:p>
        </p:txBody>
      </p:sp>
    </p:spTree>
    <p:extLst>
      <p:ext uri="{BB962C8B-B14F-4D97-AF65-F5344CB8AC3E}">
        <p14:creationId xmlns:p14="http://schemas.microsoft.com/office/powerpoint/2010/main" val="1737228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16BD8-C00A-CC60-5988-35F19A4FC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b="1" dirty="0"/>
              <a:t>Advantages of Portable Computers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02D45F-D65C-527B-CD7E-33D9C22A0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9982200" cy="481664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Easy to carry and use anywhere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Battery-powered operation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Space-saving design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Wireless connectivity for internet access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Useful for business, education, travel, and remote work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13633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258A1-711F-ACBE-CA29-A732D4388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Disadvantages of Portable Computers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03E45-576A-E043-1854-8DD40CB0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600200"/>
            <a:ext cx="9982200" cy="484872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Limited upgradeability and repair options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Higher cost compared to desktops (performance-wise)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Smaller screen and keyboard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Overheating issues due to compact design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400" dirty="0"/>
              <a:t>Battery wear over time</a:t>
            </a:r>
          </a:p>
        </p:txBody>
      </p:sp>
    </p:spTree>
    <p:extLst>
      <p:ext uri="{BB962C8B-B14F-4D97-AF65-F5344CB8AC3E}">
        <p14:creationId xmlns:p14="http://schemas.microsoft.com/office/powerpoint/2010/main" val="339954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137</TotalTime>
  <Words>838</Words>
  <Application>Microsoft Office PowerPoint</Application>
  <PresentationFormat>Widescreen</PresentationFormat>
  <Paragraphs>99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Euphemia</vt:lpstr>
      <vt:lpstr>Plantagenet Cherokee</vt:lpstr>
      <vt:lpstr>Wingdings</vt:lpstr>
      <vt:lpstr>Academic Literature 16x9</vt:lpstr>
      <vt:lpstr>Portable Computers </vt:lpstr>
      <vt:lpstr>Introduction</vt:lpstr>
      <vt:lpstr>Characteristics of Portable Computers</vt:lpstr>
      <vt:lpstr>Types of Portable Computers</vt:lpstr>
      <vt:lpstr>PowerPoint Presentation</vt:lpstr>
      <vt:lpstr>PowerPoint Presentation</vt:lpstr>
      <vt:lpstr>Components of Portable Computers</vt:lpstr>
      <vt:lpstr>Advantages of Portable Computers</vt:lpstr>
      <vt:lpstr>Disadvantages of Portable Computers</vt:lpstr>
      <vt:lpstr>Applications of Portable Computers</vt:lpstr>
      <vt:lpstr>Maintenance and Care</vt:lpstr>
      <vt:lpstr>Battery Maintenance</vt:lpstr>
      <vt:lpstr>Hardware Upgrades</vt:lpstr>
      <vt:lpstr>Troubleshooting Common Issues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58</cp:revision>
  <dcterms:created xsi:type="dcterms:W3CDTF">2024-07-25T08:01:17Z</dcterms:created>
  <dcterms:modified xsi:type="dcterms:W3CDTF">2025-10-22T11:57:32Z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