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9" r:id="rId13"/>
    <p:sldId id="270" r:id="rId14"/>
    <p:sldId id="271" r:id="rId15"/>
    <p:sldId id="272" r:id="rId16"/>
    <p:sldId id="273" r:id="rId17"/>
    <p:sldId id="267" r:id="rId18"/>
    <p:sldId id="268" r:id="rId19"/>
    <p:sldId id="275" r:id="rId20"/>
    <p:sldId id="278" r:id="rId21"/>
    <p:sldId id="279" r:id="rId22"/>
    <p:sldId id="280" r:id="rId23"/>
    <p:sldId id="281" r:id="rId24"/>
    <p:sldId id="276"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A1DF73-1B39-40CA-87A3-244F34C56382}"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152072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A1DF73-1B39-40CA-87A3-244F34C56382}"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282160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A1DF73-1B39-40CA-87A3-244F34C56382}"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574347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A1DF73-1B39-40CA-87A3-244F34C56382}"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25884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A1DF73-1B39-40CA-87A3-244F34C56382}"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401905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A1DF73-1B39-40CA-87A3-244F34C56382}"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4087465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A1DF73-1B39-40CA-87A3-244F34C56382}"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2146064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A1DF73-1B39-40CA-87A3-244F34C56382}"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130246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A1DF73-1B39-40CA-87A3-244F34C56382}"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1804670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A1DF73-1B39-40CA-87A3-244F34C56382}"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265389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A1DF73-1B39-40CA-87A3-244F34C56382}"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52B0FB-3547-4270-A377-64C82B3BF1B2}" type="slidenum">
              <a:rPr lang="en-US" smtClean="0"/>
              <a:t>‹#›</a:t>
            </a:fld>
            <a:endParaRPr lang="en-US"/>
          </a:p>
        </p:txBody>
      </p:sp>
    </p:spTree>
    <p:extLst>
      <p:ext uri="{BB962C8B-B14F-4D97-AF65-F5344CB8AC3E}">
        <p14:creationId xmlns:p14="http://schemas.microsoft.com/office/powerpoint/2010/main" val="1822633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A1DF73-1B39-40CA-87A3-244F34C56382}" type="datetimeFigureOut">
              <a:rPr lang="en-US" smtClean="0"/>
              <a:t>1/30/2025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2B0FB-3547-4270-A377-64C82B3BF1B2}" type="slidenum">
              <a:rPr lang="en-US" smtClean="0"/>
              <a:t>‹#›</a:t>
            </a:fld>
            <a:endParaRPr lang="en-US"/>
          </a:p>
        </p:txBody>
      </p:sp>
    </p:spTree>
    <p:extLst>
      <p:ext uri="{BB962C8B-B14F-4D97-AF65-F5344CB8AC3E}">
        <p14:creationId xmlns:p14="http://schemas.microsoft.com/office/powerpoint/2010/main" val="3571878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Algerian" panose="04020705040A02060702" pitchFamily="82" charset="0"/>
              </a:rPr>
              <a:t>Human resource development </a:t>
            </a:r>
            <a:endParaRPr lang="en-US" b="1" dirty="0">
              <a:latin typeface="Algerian" panose="04020705040A02060702" pitchFamily="82" charset="0"/>
            </a:endParaRPr>
          </a:p>
        </p:txBody>
      </p:sp>
      <p:sp>
        <p:nvSpPr>
          <p:cNvPr id="3" name="Subtitle 2"/>
          <p:cNvSpPr>
            <a:spLocks noGrp="1"/>
          </p:cNvSpPr>
          <p:nvPr>
            <p:ph type="subTitle" idx="1"/>
          </p:nvPr>
        </p:nvSpPr>
        <p:spPr/>
        <p:txBody>
          <a:bodyPr>
            <a:normAutofit/>
          </a:bodyPr>
          <a:lstStyle/>
          <a:p>
            <a:r>
              <a:rPr lang="en-US" sz="4800" b="1" dirty="0" smtClean="0">
                <a:latin typeface="Algerian" panose="04020705040A02060702" pitchFamily="82" charset="0"/>
              </a:rPr>
              <a:t>Introduction</a:t>
            </a:r>
            <a:r>
              <a:rPr lang="en-US" sz="4800" dirty="0" smtClean="0">
                <a:latin typeface="Algerian" panose="04020705040A02060702" pitchFamily="82" charset="0"/>
              </a:rPr>
              <a:t> </a:t>
            </a:r>
            <a:endParaRPr lang="en-US" sz="4800" dirty="0">
              <a:latin typeface="Algerian" panose="04020705040A02060702" pitchFamily="82" charset="0"/>
            </a:endParaRPr>
          </a:p>
        </p:txBody>
      </p:sp>
    </p:spTree>
    <p:extLst>
      <p:ext uri="{BB962C8B-B14F-4D97-AF65-F5344CB8AC3E}">
        <p14:creationId xmlns:p14="http://schemas.microsoft.com/office/powerpoint/2010/main" val="1579504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cs typeface="Times New Roman" panose="02020603050405020304" pitchFamily="18" charset="0"/>
              </a:rPr>
              <a:t>Continuation </a:t>
            </a:r>
            <a:endParaRPr lang="en-US" dirty="0">
              <a:latin typeface="Algerian" panose="04020705040A02060702" pitchFamily="82"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b="1" dirty="0" smtClean="0">
                <a:latin typeface="Times New Roman" panose="02020603050405020304" pitchFamily="18" charset="0"/>
                <a:cs typeface="Times New Roman" panose="02020603050405020304" pitchFamily="18" charset="0"/>
              </a:rPr>
              <a:t>Creativity Training: </a:t>
            </a:r>
            <a:r>
              <a:rPr lang="en-US" dirty="0" smtClean="0">
                <a:latin typeface="Times New Roman" panose="02020603050405020304" pitchFamily="18" charset="0"/>
                <a:cs typeface="Times New Roman" panose="02020603050405020304" pitchFamily="18" charset="0"/>
              </a:rPr>
              <a:t>– Using innovative learning techniques to enhance employee ability to spawn new ideas and new approaches.</a:t>
            </a:r>
          </a:p>
          <a:p>
            <a:pPr algn="just"/>
            <a:r>
              <a:rPr lang="en-US" b="1" dirty="0" smtClean="0">
                <a:latin typeface="Times New Roman" panose="02020603050405020304" pitchFamily="18" charset="0"/>
                <a:cs typeface="Times New Roman" panose="02020603050405020304" pitchFamily="18" charset="0"/>
              </a:rPr>
              <a:t>Diversity Training:  </a:t>
            </a:r>
            <a:r>
              <a:rPr lang="en-US" dirty="0" smtClean="0">
                <a:latin typeface="Times New Roman" panose="02020603050405020304" pitchFamily="18" charset="0"/>
                <a:cs typeface="Times New Roman" panose="02020603050405020304" pitchFamily="18" charset="0"/>
              </a:rPr>
              <a:t>- programs that instill awareness, respect, acceptance of persons of different race and background. </a:t>
            </a:r>
          </a:p>
          <a:p>
            <a:pPr algn="just"/>
            <a:r>
              <a:rPr lang="en-US" b="1" dirty="0" smtClean="0">
                <a:latin typeface="Times New Roman" panose="02020603050405020304" pitchFamily="18" charset="0"/>
                <a:cs typeface="Times New Roman" panose="02020603050405020304" pitchFamily="18" charset="0"/>
              </a:rPr>
              <a:t>Customer services: </a:t>
            </a:r>
            <a:r>
              <a:rPr lang="en-US" dirty="0" smtClean="0">
                <a:latin typeface="Times New Roman" panose="02020603050405020304" pitchFamily="18" charset="0"/>
                <a:cs typeface="Times New Roman" panose="02020603050405020304" pitchFamily="18" charset="0"/>
              </a:rPr>
              <a:t>- aims at improving communication, better response to customer needs and customer satisfaction. </a:t>
            </a:r>
          </a:p>
          <a:p>
            <a:pPr algn="just"/>
            <a:r>
              <a:rPr lang="en-US" b="1" dirty="0" smtClean="0">
                <a:latin typeface="Times New Roman" panose="02020603050405020304" pitchFamily="18" charset="0"/>
                <a:cs typeface="Times New Roman" panose="02020603050405020304" pitchFamily="18" charset="0"/>
              </a:rPr>
              <a:t>Conflict management – </a:t>
            </a:r>
            <a:r>
              <a:rPr lang="en-US" dirty="0" smtClean="0">
                <a:latin typeface="Times New Roman" panose="02020603050405020304" pitchFamily="18" charset="0"/>
                <a:cs typeface="Times New Roman" panose="02020603050405020304" pitchFamily="18" charset="0"/>
              </a:rPr>
              <a:t>training employees about types of conflict, causes &amp; consequences </a:t>
            </a:r>
            <a:endParaRPr lang="en-US" b="1"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923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Training </a:t>
            </a:r>
            <a:r>
              <a:rPr lang="en-US" dirty="0" err="1" smtClean="0">
                <a:latin typeface="Algerian" panose="04020705040A02060702" pitchFamily="82" charset="0"/>
              </a:rPr>
              <a:t>Vs</a:t>
            </a:r>
            <a:r>
              <a:rPr lang="en-US" dirty="0" smtClean="0">
                <a:latin typeface="Algerian" panose="04020705040A02060702" pitchFamily="82" charset="0"/>
              </a:rPr>
              <a:t> Development </a:t>
            </a:r>
            <a:endParaRPr lang="en-US" dirty="0">
              <a:latin typeface="Algerian" panose="04020705040A02060702" pitchFamily="82"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10492969"/>
              </p:ext>
            </p:extLst>
          </p:nvPr>
        </p:nvGraphicFramePr>
        <p:xfrm>
          <a:off x="1043186" y="1433109"/>
          <a:ext cx="10019766" cy="5060538"/>
        </p:xfrm>
        <a:graphic>
          <a:graphicData uri="http://schemas.openxmlformats.org/drawingml/2006/table">
            <a:tbl>
              <a:tblPr firstRow="1" firstCol="1" bandRow="1">
                <a:tableStyleId>{5C22544A-7EE6-4342-B048-85BDC9FD1C3A}</a:tableStyleId>
              </a:tblPr>
              <a:tblGrid>
                <a:gridCol w="5009883"/>
                <a:gridCol w="5009883"/>
              </a:tblGrid>
              <a:tr h="563007">
                <a:tc>
                  <a:txBody>
                    <a:bodyPr/>
                    <a:lstStyle/>
                    <a:p>
                      <a:pPr marL="0" marR="0" algn="just">
                        <a:lnSpc>
                          <a:spcPct val="115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Training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Development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Mostly benefits the organization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Mostly benefits the individual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Targets performance of the current job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Prepares an individual for future assignments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Focuses on the role/position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Focuses on an individual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Mainly the responsibility of the organization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More of an individual responsibility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Group based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Personalized experience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Short-term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Long-term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3007">
                <a:tc>
                  <a:txBody>
                    <a:bodyPr/>
                    <a:lstStyle/>
                    <a:p>
                      <a:pPr marL="0" marR="0" algn="just">
                        <a:lnSpc>
                          <a:spcPct val="115000"/>
                        </a:lnSpc>
                        <a:spcBef>
                          <a:spcPts val="0"/>
                        </a:spcBef>
                        <a:spcAft>
                          <a:spcPts val="0"/>
                        </a:spcAft>
                      </a:pPr>
                      <a:r>
                        <a:rPr lang="en-US" sz="2400">
                          <a:effectLst/>
                          <a:latin typeface="Times New Roman" panose="02020603050405020304" pitchFamily="18" charset="0"/>
                          <a:cs typeface="Times New Roman" panose="02020603050405020304" pitchFamily="18" charset="0"/>
                        </a:rPr>
                        <a:t>Technical staff &amp; SKAs</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Managerial staff &amp; competences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69855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latin typeface="Algerian" panose="04020705040A02060702" pitchFamily="82" charset="0"/>
              </a:rPr>
              <a:t>HRD </a:t>
            </a:r>
            <a:r>
              <a:rPr lang="en-US" dirty="0" smtClean="0">
                <a:latin typeface="Algerian" panose="04020705040A02060702" pitchFamily="82" charset="0"/>
              </a:rPr>
              <a:t>&amp;organizational </a:t>
            </a:r>
            <a:r>
              <a:rPr lang="en-US" dirty="0">
                <a:latin typeface="Algerian" panose="04020705040A02060702" pitchFamily="82" charset="0"/>
              </a:rPr>
              <a:t>strategy </a:t>
            </a:r>
          </a:p>
        </p:txBody>
      </p:sp>
      <p:sp>
        <p:nvSpPr>
          <p:cNvPr id="3" name="Content Placeholder 2"/>
          <p:cNvSpPr>
            <a:spLocks noGrp="1"/>
          </p:cNvSpPr>
          <p:nvPr>
            <p:ph idx="1"/>
          </p:nvPr>
        </p:nvSpPr>
        <p:spPr>
          <a:xfrm>
            <a:off x="437881" y="1825625"/>
            <a:ext cx="11230377" cy="4351338"/>
          </a:xfrm>
        </p:spPr>
        <p:txBody>
          <a:bodyPr>
            <a:noAutofit/>
          </a:bodyPr>
          <a:lstStyle/>
          <a:p>
            <a:pPr algn="just"/>
            <a:r>
              <a:rPr lang="en-US" b="1" dirty="0">
                <a:latin typeface="Times New Roman" panose="02020603050405020304" pitchFamily="18" charset="0"/>
                <a:cs typeface="Times New Roman" panose="02020603050405020304" pitchFamily="18" charset="0"/>
              </a:rPr>
              <a:t>S</a:t>
            </a:r>
            <a:r>
              <a:rPr lang="en-US" b="1" dirty="0" smtClean="0">
                <a:latin typeface="Times New Roman" panose="02020603050405020304" pitchFamily="18" charset="0"/>
                <a:cs typeface="Times New Roman" panose="02020603050405020304" pitchFamily="18" charset="0"/>
              </a:rPr>
              <a:t>trategy </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an integrated course of action to achieve organizational goals.</a:t>
            </a:r>
          </a:p>
          <a:p>
            <a:pPr algn="just"/>
            <a:endParaRPr lang="en-US"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Strategy management-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set of decisions </a:t>
            </a:r>
            <a:r>
              <a:rPr lang="en-US" dirty="0" smtClean="0">
                <a:latin typeface="Times New Roman" panose="02020603050405020304" pitchFamily="18" charset="0"/>
                <a:cs typeface="Times New Roman" panose="02020603050405020304" pitchFamily="18" charset="0"/>
              </a:rPr>
              <a:t>&amp; </a:t>
            </a:r>
            <a:r>
              <a:rPr lang="en-US" dirty="0">
                <a:latin typeface="Times New Roman" panose="02020603050405020304" pitchFamily="18" charset="0"/>
                <a:cs typeface="Times New Roman" panose="02020603050405020304" pitchFamily="18" charset="0"/>
              </a:rPr>
              <a:t>subsequent actions used to formulate </a:t>
            </a:r>
            <a:r>
              <a:rPr lang="en-US" dirty="0" smtClean="0">
                <a:latin typeface="Times New Roman" panose="02020603050405020304" pitchFamily="18" charset="0"/>
                <a:cs typeface="Times New Roman" panose="02020603050405020304" pitchFamily="18" charset="0"/>
              </a:rPr>
              <a:t>&amp; </a:t>
            </a:r>
            <a:r>
              <a:rPr lang="en-US" dirty="0">
                <a:latin typeface="Times New Roman" panose="02020603050405020304" pitchFamily="18" charset="0"/>
                <a:cs typeface="Times New Roman" panose="02020603050405020304" pitchFamily="18" charset="0"/>
              </a:rPr>
              <a:t>implement strategies that will optimize the fit between the organization </a:t>
            </a:r>
            <a:r>
              <a:rPr lang="en-US" dirty="0" smtClean="0">
                <a:latin typeface="Times New Roman" panose="02020603050405020304" pitchFamily="18" charset="0"/>
                <a:cs typeface="Times New Roman" panose="02020603050405020304" pitchFamily="18" charset="0"/>
              </a:rPr>
              <a:t>&amp; </a:t>
            </a:r>
            <a:r>
              <a:rPr lang="en-US" dirty="0">
                <a:latin typeface="Times New Roman" panose="02020603050405020304" pitchFamily="18" charset="0"/>
                <a:cs typeface="Times New Roman" panose="02020603050405020304" pitchFamily="18" charset="0"/>
              </a:rPr>
              <a:t>its environment </a:t>
            </a: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achieve organizational </a:t>
            </a:r>
            <a:r>
              <a:rPr lang="en-US" dirty="0" smtClean="0">
                <a:latin typeface="Times New Roman" panose="02020603050405020304" pitchFamily="18" charset="0"/>
                <a:cs typeface="Times New Roman" panose="02020603050405020304" pitchFamily="18" charset="0"/>
              </a:rPr>
              <a:t>goals &amp; objectives.</a:t>
            </a:r>
          </a:p>
          <a:p>
            <a:pPr algn="just"/>
            <a:endParaRPr lang="en-US" dirty="0" smtClean="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Strategic </a:t>
            </a:r>
            <a:r>
              <a:rPr lang="en-US" b="1" dirty="0" smtClean="0">
                <a:latin typeface="Times New Roman" panose="02020603050405020304" pitchFamily="18" charset="0"/>
                <a:cs typeface="Times New Roman" panose="02020603050405020304" pitchFamily="18" charset="0"/>
              </a:rPr>
              <a:t>HRD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linking of HRD practice with the </a:t>
            </a:r>
            <a:r>
              <a:rPr lang="en-US" dirty="0" smtClean="0">
                <a:latin typeface="Times New Roman" panose="02020603050405020304" pitchFamily="18" charset="0"/>
                <a:cs typeface="Times New Roman" panose="02020603050405020304" pitchFamily="18" charset="0"/>
              </a:rPr>
              <a:t>strategy  </a:t>
            </a:r>
            <a:r>
              <a:rPr lang="en-US" dirty="0">
                <a:latin typeface="Times New Roman" panose="02020603050405020304" pitchFamily="18" charset="0"/>
                <a:cs typeface="Times New Roman" panose="02020603050405020304" pitchFamily="18" charset="0"/>
              </a:rPr>
              <a:t>to improve business performance &amp; develop an organizational culture that promotes innovation, flexibility &amp; competitive advantage. </a:t>
            </a:r>
          </a:p>
          <a:p>
            <a:pPr algn="just"/>
            <a:endParaRPr lang="en-US"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4673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Strategies available for organizations </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defRPr/>
            </a:pPr>
            <a:r>
              <a:rPr lang="en-US" b="1" dirty="0">
                <a:latin typeface="Times New Roman" panose="02020603050405020304" pitchFamily="18" charset="0"/>
                <a:cs typeface="Times New Roman" panose="02020603050405020304" pitchFamily="18" charset="0"/>
              </a:rPr>
              <a:t>Cost leadership</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standardization, automation, mass production. </a:t>
            </a:r>
            <a:r>
              <a:rPr lang="en-US" dirty="0" err="1" smtClean="0">
                <a:latin typeface="Times New Roman" panose="02020603050405020304" pitchFamily="18" charset="0"/>
                <a:cs typeface="Times New Roman" panose="02020603050405020304" pitchFamily="18" charset="0"/>
              </a:rPr>
              <a:t>E.g</a:t>
            </a:r>
            <a:r>
              <a:rPr lang="en-US" dirty="0" smtClean="0">
                <a:latin typeface="Times New Roman" panose="02020603050405020304" pitchFamily="18" charset="0"/>
                <a:cs typeface="Times New Roman" panose="02020603050405020304" pitchFamily="18" charset="0"/>
              </a:rPr>
              <a:t> use of ATMs in banking, CCTVs in monitoring security etc.</a:t>
            </a:r>
          </a:p>
          <a:p>
            <a:pPr marL="514350" indent="-514350" algn="just">
              <a:buFont typeface="+mj-lt"/>
              <a:buAutoNum type="arabicPeriod"/>
              <a:defRPr/>
            </a:pPr>
            <a:endParaRPr lang="en-US" dirty="0">
              <a:latin typeface="Times New Roman" panose="02020603050405020304" pitchFamily="18" charset="0"/>
              <a:cs typeface="Times New Roman" panose="02020603050405020304" pitchFamily="18" charset="0"/>
            </a:endParaRPr>
          </a:p>
          <a:p>
            <a:pPr marL="514350" indent="-514350" algn="just">
              <a:buFont typeface="+mj-lt"/>
              <a:buAutoNum type="arabicPeriod"/>
              <a:defRPr/>
            </a:pPr>
            <a:r>
              <a:rPr lang="en-US" b="1" dirty="0">
                <a:latin typeface="Times New Roman" panose="02020603050405020304" pitchFamily="18" charset="0"/>
                <a:cs typeface="Times New Roman" panose="02020603050405020304" pitchFamily="18" charset="0"/>
              </a:rPr>
              <a:t>Quality leadership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detecting &amp; minimizing defects, customer feedback, benchmarking etc. </a:t>
            </a:r>
          </a:p>
          <a:p>
            <a:pPr marL="514350" indent="-514350" algn="just">
              <a:buFont typeface="+mj-lt"/>
              <a:buAutoNum type="arabicPeriod"/>
              <a:defRPr/>
            </a:pPr>
            <a:endParaRPr lang="en-US" dirty="0">
              <a:latin typeface="Times New Roman" panose="02020603050405020304" pitchFamily="18" charset="0"/>
              <a:cs typeface="Times New Roman" panose="02020603050405020304" pitchFamily="18" charset="0"/>
            </a:endParaRPr>
          </a:p>
          <a:p>
            <a:pPr marL="514350" indent="-514350" algn="just">
              <a:buFont typeface="+mj-lt"/>
              <a:buAutoNum type="arabicPeriod"/>
              <a:defRPr/>
            </a:pPr>
            <a:r>
              <a:rPr lang="en-US" b="1" dirty="0">
                <a:latin typeface="Times New Roman" panose="02020603050405020304" pitchFamily="18" charset="0"/>
                <a:cs typeface="Times New Roman" panose="02020603050405020304" pitchFamily="18" charset="0"/>
              </a:rPr>
              <a:t>Flexibility</a:t>
            </a:r>
            <a:r>
              <a:rPr lang="en-US" dirty="0">
                <a:latin typeface="Times New Roman" panose="02020603050405020304" pitchFamily="18" charset="0"/>
                <a:cs typeface="Times New Roman" panose="02020603050405020304" pitchFamily="18" charset="0"/>
              </a:rPr>
              <a:t> - alertness, adaptability, continuous analysis of the environment &amp; responsiveness </a:t>
            </a:r>
            <a:endParaRPr lang="en-US" dirty="0" smtClean="0">
              <a:latin typeface="Times New Roman" panose="02020603050405020304" pitchFamily="18" charset="0"/>
              <a:cs typeface="Times New Roman" panose="02020603050405020304" pitchFamily="18" charset="0"/>
            </a:endParaRPr>
          </a:p>
          <a:p>
            <a:pPr marL="0" indent="0" algn="just">
              <a:buNone/>
              <a:defRPr/>
            </a:pPr>
            <a:r>
              <a:rPr lang="en-US" dirty="0" smtClean="0">
                <a:latin typeface="Times New Roman" panose="02020603050405020304" pitchFamily="18" charset="0"/>
                <a:cs typeface="Times New Roman" panose="02020603050405020304" pitchFamily="18" charset="0"/>
              </a:rPr>
              <a:t>NB: the strategy adopted by an organization determines the intensity &amp; nature of HRD activities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1929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Cost leadership and HRD</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anose="02020603050405020304" pitchFamily="18" charset="0"/>
                <a:cs typeface="Times New Roman" panose="02020603050405020304" pitchFamily="18" charset="0"/>
              </a:rPr>
              <a:t>HRD activities are considered as a cost to be avoided.</a:t>
            </a:r>
          </a:p>
          <a:p>
            <a:pPr>
              <a:lnSpc>
                <a:spcPct val="200000"/>
              </a:lnSpc>
            </a:pPr>
            <a:r>
              <a:rPr lang="en-US" dirty="0" smtClean="0">
                <a:latin typeface="Times New Roman" panose="02020603050405020304" pitchFamily="18" charset="0"/>
                <a:cs typeface="Times New Roman" panose="02020603050405020304" pitchFamily="18" charset="0"/>
              </a:rPr>
              <a:t>Limited budget for HRD activities.</a:t>
            </a:r>
          </a:p>
          <a:p>
            <a:pPr>
              <a:lnSpc>
                <a:spcPct val="200000"/>
              </a:lnSpc>
            </a:pPr>
            <a:r>
              <a:rPr lang="en-US" dirty="0" smtClean="0">
                <a:latin typeface="Times New Roman" panose="02020603050405020304" pitchFamily="18" charset="0"/>
                <a:cs typeface="Times New Roman" panose="02020603050405020304" pitchFamily="18" charset="0"/>
              </a:rPr>
              <a:t>Tendency to poach experienced staff.</a:t>
            </a:r>
          </a:p>
          <a:p>
            <a:pPr>
              <a:lnSpc>
                <a:spcPct val="200000"/>
              </a:lnSpc>
            </a:pPr>
            <a:r>
              <a:rPr lang="en-US" dirty="0" smtClean="0">
                <a:latin typeface="Times New Roman" panose="02020603050405020304" pitchFamily="18" charset="0"/>
                <a:cs typeface="Times New Roman" panose="02020603050405020304" pitchFamily="18" charset="0"/>
              </a:rPr>
              <a:t>Irregular HRD activities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749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Quality leadership and HRD</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lnSpcReduction="10000"/>
          </a:bodyPr>
          <a:lstStyle/>
          <a:p>
            <a:pPr algn="just">
              <a:lnSpc>
                <a:spcPct val="150000"/>
              </a:lnSpc>
            </a:pPr>
            <a:r>
              <a:rPr lang="en-US" dirty="0" smtClean="0">
                <a:latin typeface="Times New Roman" panose="02020603050405020304" pitchFamily="18" charset="0"/>
                <a:cs typeface="Times New Roman" panose="02020603050405020304" pitchFamily="18" charset="0"/>
              </a:rPr>
              <a:t>HRD is an investment towards ensuring quality of products/ services </a:t>
            </a:r>
          </a:p>
          <a:p>
            <a:pPr algn="just">
              <a:lnSpc>
                <a:spcPct val="150000"/>
              </a:lnSpc>
            </a:pPr>
            <a:r>
              <a:rPr lang="en-US" dirty="0" smtClean="0">
                <a:latin typeface="Times New Roman" panose="02020603050405020304" pitchFamily="18" charset="0"/>
                <a:cs typeface="Times New Roman" panose="02020603050405020304" pitchFamily="18" charset="0"/>
              </a:rPr>
              <a:t>Continuous training needs assessment </a:t>
            </a:r>
          </a:p>
          <a:p>
            <a:pPr algn="just">
              <a:lnSpc>
                <a:spcPct val="150000"/>
              </a:lnSpc>
            </a:pPr>
            <a:r>
              <a:rPr lang="en-US" dirty="0" smtClean="0">
                <a:latin typeface="Times New Roman" panose="02020603050405020304" pitchFamily="18" charset="0"/>
                <a:cs typeface="Times New Roman" panose="02020603050405020304" pitchFamily="18" charset="0"/>
              </a:rPr>
              <a:t>More focus on technical training </a:t>
            </a:r>
          </a:p>
          <a:p>
            <a:pPr algn="just">
              <a:lnSpc>
                <a:spcPct val="150000"/>
              </a:lnSpc>
            </a:pPr>
            <a:r>
              <a:rPr lang="en-US" dirty="0" smtClean="0">
                <a:latin typeface="Times New Roman" panose="02020603050405020304" pitchFamily="18" charset="0"/>
                <a:cs typeface="Times New Roman" panose="02020603050405020304" pitchFamily="18" charset="0"/>
              </a:rPr>
              <a:t>Cross-functional training, QMT</a:t>
            </a:r>
          </a:p>
          <a:p>
            <a:pPr algn="just">
              <a:lnSpc>
                <a:spcPct val="150000"/>
              </a:lnSpc>
            </a:pPr>
            <a:r>
              <a:rPr lang="en-US" dirty="0" smtClean="0">
                <a:latin typeface="Times New Roman" panose="02020603050405020304" pitchFamily="18" charset="0"/>
                <a:cs typeface="Times New Roman" panose="02020603050405020304" pitchFamily="18" charset="0"/>
              </a:rPr>
              <a:t>Involvement of operations staff in designing &amp; implementation of HRD</a:t>
            </a:r>
          </a:p>
          <a:p>
            <a:pPr algn="just">
              <a:lnSpc>
                <a:spcPct val="15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292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Flexibility strategy and HRD</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algn="just"/>
            <a:r>
              <a:rPr lang="en-US" dirty="0" smtClean="0">
                <a:latin typeface="Times New Roman" panose="02020603050405020304" pitchFamily="18" charset="0"/>
                <a:cs typeface="Times New Roman" panose="02020603050405020304" pitchFamily="18" charset="0"/>
              </a:rPr>
              <a:t>HRD practice enables the organization fit into the continuously changing environment </a:t>
            </a:r>
          </a:p>
          <a:p>
            <a:pPr algn="just"/>
            <a:r>
              <a:rPr lang="en-US" dirty="0" smtClean="0">
                <a:latin typeface="Times New Roman" panose="02020603050405020304" pitchFamily="18" charset="0"/>
                <a:cs typeface="Times New Roman" panose="02020603050405020304" pitchFamily="18" charset="0"/>
              </a:rPr>
              <a:t>Multiple internal &amp; external training partners</a:t>
            </a:r>
          </a:p>
          <a:p>
            <a:pPr algn="just"/>
            <a:r>
              <a:rPr lang="en-US" dirty="0" smtClean="0">
                <a:latin typeface="Times New Roman" panose="02020603050405020304" pitchFamily="18" charset="0"/>
                <a:cs typeface="Times New Roman" panose="02020603050405020304" pitchFamily="18" charset="0"/>
              </a:rPr>
              <a:t>Individual learning initiative is encouraged </a:t>
            </a:r>
          </a:p>
          <a:p>
            <a:pPr algn="just"/>
            <a:r>
              <a:rPr lang="en-US" dirty="0" smtClean="0">
                <a:latin typeface="Times New Roman" panose="02020603050405020304" pitchFamily="18" charset="0"/>
                <a:cs typeface="Times New Roman" panose="02020603050405020304" pitchFamily="18" charset="0"/>
              </a:rPr>
              <a:t>Virtual training </a:t>
            </a:r>
            <a:r>
              <a:rPr lang="en-US" dirty="0" err="1" smtClean="0">
                <a:latin typeface="Times New Roman" panose="02020603050405020304" pitchFamily="18" charset="0"/>
                <a:cs typeface="Times New Roman" panose="02020603050405020304" pitchFamily="18" charset="0"/>
              </a:rPr>
              <a:t>programmes</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Innovation and creativity training </a:t>
            </a:r>
            <a:r>
              <a:rPr lang="en-US" dirty="0" err="1" smtClean="0">
                <a:latin typeface="Times New Roman" panose="02020603050405020304" pitchFamily="18" charset="0"/>
                <a:cs typeface="Times New Roman" panose="02020603050405020304" pitchFamily="18" charset="0"/>
              </a:rPr>
              <a:t>programmes</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 continuous training &amp; development initiatives</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467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lgerian" panose="04020705040A02060702" pitchFamily="82" charset="0"/>
              </a:rPr>
              <a:t>Evolution of </a:t>
            </a:r>
            <a:r>
              <a:rPr lang="en-US" dirty="0" smtClean="0">
                <a:latin typeface="Algerian" panose="04020705040A02060702" pitchFamily="82" charset="0"/>
              </a:rPr>
              <a:t>HRD</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HRD </a:t>
            </a:r>
            <a:r>
              <a:rPr lang="en-US" dirty="0">
                <a:latin typeface="Times New Roman" panose="02020603050405020304" pitchFamily="18" charset="0"/>
                <a:cs typeface="Times New Roman" panose="02020603050405020304" pitchFamily="18" charset="0"/>
              </a:rPr>
              <a:t>expenditure is now viewed as a strategic investment rather than a simple cost to be </a:t>
            </a:r>
            <a:r>
              <a:rPr lang="en-US" dirty="0" smtClean="0">
                <a:latin typeface="Times New Roman" panose="02020603050405020304" pitchFamily="18" charset="0"/>
                <a:cs typeface="Times New Roman" panose="02020603050405020304" pitchFamily="18" charset="0"/>
              </a:rPr>
              <a:t>minimized</a:t>
            </a:r>
          </a:p>
          <a:p>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Self development – employees now taking ownership for their own development</a:t>
            </a:r>
            <a:r>
              <a:rPr lang="en-US" dirty="0" smtClean="0">
                <a:latin typeface="Times New Roman" panose="02020603050405020304" pitchFamily="18" charset="0"/>
                <a:cs typeface="Times New Roman" panose="02020603050405020304" pitchFamily="18" charset="0"/>
              </a:rPr>
              <a:t>.</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Line </a:t>
            </a:r>
            <a:r>
              <a:rPr lang="en-US" dirty="0">
                <a:latin typeface="Times New Roman" panose="02020603050405020304" pitchFamily="18" charset="0"/>
                <a:cs typeface="Times New Roman" panose="02020603050405020304" pitchFamily="18" charset="0"/>
              </a:rPr>
              <a:t>managers and employees seem to have a greater role in the design and implementation of </a:t>
            </a:r>
            <a:r>
              <a:rPr lang="en-US" dirty="0" smtClean="0">
                <a:latin typeface="Times New Roman" panose="02020603050405020304" pitchFamily="18" charset="0"/>
                <a:cs typeface="Times New Roman" panose="02020603050405020304" pitchFamily="18" charset="0"/>
              </a:rPr>
              <a:t>HRD </a:t>
            </a:r>
            <a:r>
              <a:rPr lang="en-US" dirty="0" err="1" smtClean="0">
                <a:latin typeface="Times New Roman" panose="02020603050405020304" pitchFamily="18" charset="0"/>
                <a:cs typeface="Times New Roman" panose="02020603050405020304" pitchFamily="18" charset="0"/>
              </a:rPr>
              <a:t>programmes</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Trainer </a:t>
            </a:r>
            <a:r>
              <a:rPr lang="en-US" dirty="0" err="1">
                <a:latin typeface="Times New Roman" panose="02020603050405020304" pitchFamily="18" charset="0"/>
                <a:cs typeface="Times New Roman" panose="02020603050405020304" pitchFamily="18" charset="0"/>
              </a:rPr>
              <a:t>centred</a:t>
            </a:r>
            <a:r>
              <a:rPr lang="en-US" dirty="0">
                <a:latin typeface="Times New Roman" panose="02020603050405020304" pitchFamily="18" charset="0"/>
                <a:cs typeface="Times New Roman" panose="02020603050405020304" pitchFamily="18" charset="0"/>
              </a:rPr>
              <a:t> learning to Learner </a:t>
            </a:r>
            <a:r>
              <a:rPr lang="en-US" dirty="0" err="1">
                <a:latin typeface="Times New Roman" panose="02020603050405020304" pitchFamily="18" charset="0"/>
                <a:cs typeface="Times New Roman" panose="02020603050405020304" pitchFamily="18" charset="0"/>
              </a:rPr>
              <a:t>centred</a:t>
            </a:r>
            <a:r>
              <a:rPr lang="en-US" dirty="0">
                <a:latin typeface="Times New Roman" panose="02020603050405020304" pitchFamily="18" charset="0"/>
                <a:cs typeface="Times New Roman" panose="02020603050405020304" pitchFamily="18" charset="0"/>
              </a:rPr>
              <a:t> learning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6817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Continuation of evolution </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Individual </a:t>
            </a:r>
            <a:r>
              <a:rPr lang="en-US" dirty="0" err="1">
                <a:latin typeface="Times New Roman" panose="02020603050405020304" pitchFamily="18" charset="0"/>
                <a:cs typeface="Times New Roman" panose="02020603050405020304" pitchFamily="18" charset="0"/>
              </a:rPr>
              <a:t>centred</a:t>
            </a:r>
            <a:r>
              <a:rPr lang="en-US" dirty="0">
                <a:latin typeface="Times New Roman" panose="02020603050405020304" pitchFamily="18" charset="0"/>
                <a:cs typeface="Times New Roman" panose="02020603050405020304" pitchFamily="18" charset="0"/>
              </a:rPr>
              <a:t> learning to Team </a:t>
            </a:r>
            <a:r>
              <a:rPr lang="en-US" dirty="0" err="1">
                <a:latin typeface="Times New Roman" panose="02020603050405020304" pitchFamily="18" charset="0"/>
                <a:cs typeface="Times New Roman" panose="02020603050405020304" pitchFamily="18" charset="0"/>
              </a:rPr>
              <a:t>centred</a:t>
            </a:r>
            <a:r>
              <a:rPr lang="en-US" dirty="0">
                <a:latin typeface="Times New Roman" panose="02020603050405020304" pitchFamily="18" charset="0"/>
                <a:cs typeface="Times New Roman" panose="02020603050405020304" pitchFamily="18" charset="0"/>
              </a:rPr>
              <a:t> learning to foster mutual knowledge exchange and transfer.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Consolidated training departments to partnering in learning</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4430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7005"/>
          </a:xfrm>
        </p:spPr>
        <p:txBody>
          <a:bodyPr/>
          <a:lstStyle/>
          <a:p>
            <a:pPr lvl="0" algn="ctr"/>
            <a:r>
              <a:rPr lang="en-US" dirty="0">
                <a:latin typeface="Algerian" panose="04020705040A02060702" pitchFamily="82" charset="0"/>
              </a:rPr>
              <a:t>Big – Five drivers of HRD </a:t>
            </a:r>
          </a:p>
        </p:txBody>
      </p:sp>
      <p:sp>
        <p:nvSpPr>
          <p:cNvPr id="3" name="Content Placeholder 2"/>
          <p:cNvSpPr>
            <a:spLocks noGrp="1"/>
          </p:cNvSpPr>
          <p:nvPr>
            <p:ph idx="1"/>
          </p:nvPr>
        </p:nvSpPr>
        <p:spPr>
          <a:xfrm>
            <a:off x="437882" y="1262130"/>
            <a:ext cx="11333408" cy="4914833"/>
          </a:xfrm>
        </p:spPr>
        <p:txBody>
          <a:bodyPr>
            <a:noAutofit/>
          </a:bodyPr>
          <a:lstStyle/>
          <a:p>
            <a:pPr algn="just"/>
            <a:r>
              <a:rPr lang="en-US" sz="2600" b="1" dirty="0">
                <a:latin typeface="Times New Roman" panose="02020603050405020304" pitchFamily="18" charset="0"/>
                <a:cs typeface="Times New Roman" panose="02020603050405020304" pitchFamily="18" charset="0"/>
              </a:rPr>
              <a:t>Increased complexity of </a:t>
            </a:r>
            <a:r>
              <a:rPr lang="en-US" sz="2600" b="1" dirty="0" err="1">
                <a:latin typeface="Times New Roman" panose="02020603050405020304" pitchFamily="18" charset="0"/>
                <a:cs typeface="Times New Roman" panose="02020603050405020304" pitchFamily="18" charset="0"/>
              </a:rPr>
              <a:t>organisational</a:t>
            </a:r>
            <a:r>
              <a:rPr lang="en-US" sz="2600" b="1" dirty="0">
                <a:latin typeface="Times New Roman" panose="02020603050405020304" pitchFamily="18" charset="0"/>
                <a:cs typeface="Times New Roman" panose="02020603050405020304" pitchFamily="18" charset="0"/>
              </a:rPr>
              <a:t> problems</a:t>
            </a:r>
            <a:r>
              <a:rPr lang="en-US" sz="2600" dirty="0">
                <a:latin typeface="Times New Roman" panose="02020603050405020304" pitchFamily="18" charset="0"/>
                <a:cs typeface="Times New Roman" panose="02020603050405020304" pitchFamily="18" charset="0"/>
              </a:rPr>
              <a:t>. (Globalization, technology, fierce competition, Attrition levels) – these require skillful employees, creativity and knowledge based </a:t>
            </a:r>
            <a:r>
              <a:rPr lang="en-US" sz="2600" dirty="0" err="1">
                <a:latin typeface="Times New Roman" panose="02020603050405020304" pitchFamily="18" charset="0"/>
                <a:cs typeface="Times New Roman" panose="02020603050405020304" pitchFamily="18" charset="0"/>
              </a:rPr>
              <a:t>organisations</a:t>
            </a:r>
            <a:r>
              <a:rPr lang="en-US" sz="2600" dirty="0">
                <a:latin typeface="Times New Roman" panose="02020603050405020304" pitchFamily="18" charset="0"/>
                <a:cs typeface="Times New Roman" panose="02020603050405020304" pitchFamily="18" charset="0"/>
              </a:rPr>
              <a:t> that can deliver solutions in the shortest time possible</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algn="just"/>
            <a:r>
              <a:rPr lang="en-US" sz="2600" b="1" dirty="0">
                <a:latin typeface="Times New Roman" panose="02020603050405020304" pitchFamily="18" charset="0"/>
                <a:cs typeface="Times New Roman" panose="02020603050405020304" pitchFamily="18" charset="0"/>
              </a:rPr>
              <a:t>Increased need to manage knowledge – </a:t>
            </a:r>
            <a:r>
              <a:rPr lang="en-US" sz="2600" dirty="0">
                <a:latin typeface="Times New Roman" panose="02020603050405020304" pitchFamily="18" charset="0"/>
                <a:cs typeface="Times New Roman" panose="02020603050405020304" pitchFamily="18" charset="0"/>
              </a:rPr>
              <a:t>knowledge</a:t>
            </a: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which is the most valued resource in the </a:t>
            </a:r>
            <a:r>
              <a:rPr lang="en-US" sz="2600" dirty="0" err="1">
                <a:latin typeface="Times New Roman" panose="02020603050405020304" pitchFamily="18" charset="0"/>
                <a:cs typeface="Times New Roman" panose="02020603050405020304" pitchFamily="18" charset="0"/>
              </a:rPr>
              <a:t>organisation</a:t>
            </a:r>
            <a:r>
              <a:rPr lang="en-US" sz="2600" dirty="0">
                <a:latin typeface="Times New Roman" panose="02020603050405020304" pitchFamily="18" charset="0"/>
                <a:cs typeface="Times New Roman" panose="02020603050405020304" pitchFamily="18" charset="0"/>
              </a:rPr>
              <a:t> is possessed by employees and if not transferred, will not benefit it hence need to create means for systematic knowledge capture, transfer and storage through </a:t>
            </a:r>
            <a:r>
              <a:rPr lang="en-US" sz="2600" dirty="0" smtClean="0">
                <a:latin typeface="Times New Roman" panose="02020603050405020304" pitchFamily="18" charset="0"/>
                <a:cs typeface="Times New Roman" panose="02020603050405020304" pitchFamily="18" charset="0"/>
              </a:rPr>
              <a:t>HRD.</a:t>
            </a:r>
            <a:endParaRPr lang="en-US" sz="2600" dirty="0">
              <a:latin typeface="Times New Roman" panose="02020603050405020304" pitchFamily="18" charset="0"/>
              <a:cs typeface="Times New Roman" panose="02020603050405020304" pitchFamily="18" charset="0"/>
            </a:endParaRPr>
          </a:p>
          <a:p>
            <a:pPr algn="just"/>
            <a:r>
              <a:rPr lang="en-US" sz="2600" b="1" dirty="0" smtClean="0">
                <a:latin typeface="Times New Roman" panose="02020603050405020304" pitchFamily="18" charset="0"/>
                <a:cs typeface="Times New Roman" panose="02020603050405020304" pitchFamily="18" charset="0"/>
              </a:rPr>
              <a:t>Increasing interdependence. </a:t>
            </a:r>
            <a:r>
              <a:rPr lang="en-US" sz="2600" dirty="0" smtClean="0">
                <a:latin typeface="Times New Roman" panose="02020603050405020304" pitchFamily="18" charset="0"/>
                <a:cs typeface="Times New Roman" panose="02020603050405020304" pitchFamily="18" charset="0"/>
              </a:rPr>
              <a:t>– organizations must continuously interact with customers, suppliers, government agencies, MNCs. HRD helps to merge the knowledge acquired from such interaction to produce suiting products/ services. Internal interdependency also requires continuous learning </a:t>
            </a:r>
            <a:endParaRPr lang="en-US" sz="2600" dirty="0">
              <a:latin typeface="Times New Roman" panose="02020603050405020304" pitchFamily="18" charset="0"/>
              <a:cs typeface="Times New Roman" panose="02020603050405020304" pitchFamily="18" charset="0"/>
            </a:endParaRPr>
          </a:p>
          <a:p>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2845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Summary </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lvl="0"/>
            <a:r>
              <a:rPr lang="en-US" dirty="0" smtClean="0"/>
              <a:t>Introduction and Scope of HRD </a:t>
            </a:r>
          </a:p>
          <a:p>
            <a:pPr lvl="0"/>
            <a:r>
              <a:rPr lang="en-US" dirty="0" smtClean="0"/>
              <a:t>Human resource training </a:t>
            </a:r>
            <a:r>
              <a:rPr lang="en-US" dirty="0" err="1" smtClean="0"/>
              <a:t>vs</a:t>
            </a:r>
            <a:r>
              <a:rPr lang="en-US" dirty="0" smtClean="0"/>
              <a:t> Human resource development</a:t>
            </a:r>
          </a:p>
          <a:p>
            <a:pPr lvl="0"/>
            <a:r>
              <a:rPr lang="en-US" dirty="0" smtClean="0"/>
              <a:t>HRD and organizational strategy </a:t>
            </a:r>
          </a:p>
          <a:p>
            <a:pPr lvl="0"/>
            <a:r>
              <a:rPr lang="en-US" dirty="0" smtClean="0"/>
              <a:t>Benchmarking of HRD practice. </a:t>
            </a:r>
          </a:p>
          <a:p>
            <a:pPr lvl="0"/>
            <a:r>
              <a:rPr lang="en-US" dirty="0" smtClean="0"/>
              <a:t>Evolution of the HRD function</a:t>
            </a:r>
          </a:p>
          <a:p>
            <a:pPr lvl="0"/>
            <a:r>
              <a:rPr lang="en-US" dirty="0" smtClean="0"/>
              <a:t>Big – Five drivers of HRD </a:t>
            </a:r>
          </a:p>
          <a:p>
            <a:pPr lvl="0"/>
            <a:r>
              <a:rPr lang="en-US" dirty="0" smtClean="0"/>
              <a:t>Justification</a:t>
            </a:r>
          </a:p>
          <a:p>
            <a:r>
              <a:rPr lang="en-US" dirty="0" smtClean="0"/>
              <a:t>Barriers associated with HRD </a:t>
            </a:r>
          </a:p>
          <a:p>
            <a:endParaRPr lang="en-US" dirty="0" smtClean="0"/>
          </a:p>
          <a:p>
            <a:endParaRPr lang="en-US" dirty="0"/>
          </a:p>
        </p:txBody>
      </p:sp>
    </p:spTree>
    <p:extLst>
      <p:ext uri="{BB962C8B-B14F-4D97-AF65-F5344CB8AC3E}">
        <p14:creationId xmlns:p14="http://schemas.microsoft.com/office/powerpoint/2010/main" val="1273587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lgerian" panose="04020705040A02060702" pitchFamily="82" charset="0"/>
              </a:rPr>
              <a:t>Big – Five drivers of HRD </a:t>
            </a:r>
            <a:endParaRPr lang="en-US" dirty="0"/>
          </a:p>
        </p:txBody>
      </p:sp>
      <p:sp>
        <p:nvSpPr>
          <p:cNvPr id="3" name="Content Placeholder 2"/>
          <p:cNvSpPr>
            <a:spLocks noGrp="1"/>
          </p:cNvSpPr>
          <p:nvPr>
            <p:ph idx="1"/>
          </p:nvPr>
        </p:nvSpPr>
        <p:spPr/>
        <p:txBody>
          <a:bodyPr>
            <a:normAutofit/>
          </a:bodyPr>
          <a:lstStyle/>
          <a:p>
            <a:pPr algn="just"/>
            <a:r>
              <a:rPr lang="en-US" b="1" dirty="0">
                <a:latin typeface="Times New Roman" panose="02020603050405020304" pitchFamily="18" charset="0"/>
                <a:cs typeface="Times New Roman" panose="02020603050405020304" pitchFamily="18" charset="0"/>
              </a:rPr>
              <a:t>Need for new leadership attributes and capabilities in knowledge driven workplace</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Organisational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effectiveness </a:t>
            </a:r>
            <a:r>
              <a:rPr lang="en-US" dirty="0">
                <a:latin typeface="Times New Roman" panose="02020603050405020304" pitchFamily="18" charset="0"/>
                <a:cs typeface="Times New Roman" panose="02020603050405020304" pitchFamily="18" charset="0"/>
              </a:rPr>
              <a:t>largely </a:t>
            </a:r>
            <a:r>
              <a:rPr lang="en-US" dirty="0" smtClean="0">
                <a:latin typeface="Times New Roman" panose="02020603050405020304" pitchFamily="18" charset="0"/>
                <a:cs typeface="Times New Roman" panose="02020603050405020304" pitchFamily="18" charset="0"/>
              </a:rPr>
              <a:t>depends </a:t>
            </a:r>
            <a:r>
              <a:rPr lang="en-US" dirty="0">
                <a:latin typeface="Times New Roman" panose="02020603050405020304" pitchFamily="18" charset="0"/>
                <a:cs typeface="Times New Roman" panose="02020603050405020304" pitchFamily="18" charset="0"/>
              </a:rPr>
              <a:t>on </a:t>
            </a:r>
            <a:r>
              <a:rPr lang="en-US" dirty="0" smtClean="0">
                <a:latin typeface="Times New Roman" panose="02020603050405020304" pitchFamily="18" charset="0"/>
                <a:cs typeface="Times New Roman" panose="02020603050405020304" pitchFamily="18" charset="0"/>
              </a:rPr>
              <a:t>leadership behavior but most firms lack sufficient leadership talent </a:t>
            </a:r>
            <a:r>
              <a:rPr lang="en-US" dirty="0">
                <a:latin typeface="Times New Roman" panose="02020603050405020304" pitchFamily="18" charset="0"/>
                <a:cs typeface="Times New Roman" panose="02020603050405020304" pitchFamily="18" charset="0"/>
              </a:rPr>
              <a:t>hence the need for </a:t>
            </a:r>
            <a:r>
              <a:rPr lang="en-US" dirty="0" smtClean="0">
                <a:latin typeface="Times New Roman" panose="02020603050405020304" pitchFamily="18" charset="0"/>
                <a:cs typeface="Times New Roman" panose="02020603050405020304" pitchFamily="18" charset="0"/>
              </a:rPr>
              <a:t>HRD programs to develop </a:t>
            </a:r>
            <a:r>
              <a:rPr lang="en-US" dirty="0">
                <a:latin typeface="Times New Roman" panose="02020603050405020304" pitchFamily="18" charset="0"/>
                <a:cs typeface="Times New Roman" panose="02020603050405020304" pitchFamily="18" charset="0"/>
              </a:rPr>
              <a:t>these capabilities.</a:t>
            </a:r>
          </a:p>
          <a:p>
            <a:pPr algn="just"/>
            <a:r>
              <a:rPr lang="en-US" b="1" dirty="0">
                <a:latin typeface="Times New Roman" panose="02020603050405020304" pitchFamily="18" charset="0"/>
                <a:cs typeface="Times New Roman" panose="02020603050405020304" pitchFamily="18" charset="0"/>
              </a:rPr>
              <a:t>Greater need for learning and less time to do so </a:t>
            </a:r>
            <a:r>
              <a:rPr lang="en-US" dirty="0">
                <a:latin typeface="Times New Roman" panose="02020603050405020304" pitchFamily="18" charset="0"/>
                <a:cs typeface="Times New Roman" panose="02020603050405020304" pitchFamily="18" charset="0"/>
              </a:rPr>
              <a:t>– New constant stream of products, technology, markets, legislation require learning on a continuous basis to perform jobs effectively.</a:t>
            </a:r>
          </a:p>
          <a:p>
            <a:pPr algn="just"/>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0601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Justification and </a:t>
            </a:r>
            <a:br>
              <a:rPr lang="en-US" dirty="0" smtClean="0">
                <a:latin typeface="Algerian" panose="04020705040A02060702" pitchFamily="82" charset="0"/>
              </a:rPr>
            </a:br>
            <a:r>
              <a:rPr lang="en-US" dirty="0" smtClean="0">
                <a:latin typeface="Algerian" panose="04020705040A02060702" pitchFamily="82" charset="0"/>
              </a:rPr>
              <a:t>Benchmarking </a:t>
            </a:r>
            <a:r>
              <a:rPr lang="en-US" dirty="0">
                <a:latin typeface="Algerian" panose="04020705040A02060702" pitchFamily="82" charset="0"/>
              </a:rPr>
              <a:t>of HRD practice</a:t>
            </a:r>
            <a:endParaRPr lang="en-US" dirty="0"/>
          </a:p>
        </p:txBody>
      </p:sp>
      <p:sp>
        <p:nvSpPr>
          <p:cNvPr id="3" name="Content Placeholder 2"/>
          <p:cNvSpPr>
            <a:spLocks noGrp="1"/>
          </p:cNvSpPr>
          <p:nvPr>
            <p:ph idx="1"/>
          </p:nvPr>
        </p:nvSpPr>
        <p:spPr/>
        <p:txBody>
          <a:bodyPr>
            <a:normAutofit fontScale="92500"/>
          </a:bodyPr>
          <a:lstStyle/>
          <a:p>
            <a:pPr algn="just"/>
            <a:r>
              <a:rPr lang="en-US" b="1" u="sng" dirty="0">
                <a:latin typeface="Times New Roman" panose="02020603050405020304" pitchFamily="18" charset="0"/>
                <a:cs typeface="Times New Roman" panose="02020603050405020304" pitchFamily="18" charset="0"/>
              </a:rPr>
              <a:t>Benchmarking</a:t>
            </a:r>
            <a:r>
              <a:rPr lang="en-US" dirty="0">
                <a:latin typeface="Times New Roman" panose="02020603050405020304" pitchFamily="18" charset="0"/>
                <a:cs typeface="Times New Roman" panose="02020603050405020304" pitchFamily="18" charset="0"/>
              </a:rPr>
              <a:t> – Benchmarking is the process of improving performance by continuously identifying, understanding and adapting outstanding practices found inside and outside the organization </a:t>
            </a:r>
          </a:p>
          <a:p>
            <a:pPr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Benchmarking </a:t>
            </a:r>
            <a:r>
              <a:rPr lang="en-US" dirty="0" smtClean="0">
                <a:latin typeface="Times New Roman" panose="02020603050405020304" pitchFamily="18" charset="0"/>
                <a:cs typeface="Times New Roman" panose="02020603050405020304" pitchFamily="18" charset="0"/>
              </a:rPr>
              <a:t>HRD</a:t>
            </a:r>
            <a:r>
              <a:rPr lang="en-US" dirty="0">
                <a:latin typeface="Times New Roman" panose="02020603050405020304" pitchFamily="18" charset="0"/>
                <a:cs typeface="Times New Roman" panose="02020603050405020304" pitchFamily="18" charset="0"/>
              </a:rPr>
              <a:t> involves comparisons of various measures associated </a:t>
            </a:r>
            <a:r>
              <a:rPr lang="en-US" dirty="0" smtClean="0">
                <a:latin typeface="Times New Roman" panose="02020603050405020304" pitchFamily="18" charset="0"/>
                <a:cs typeface="Times New Roman" panose="02020603050405020304" pitchFamily="18" charset="0"/>
              </a:rPr>
              <a:t>with the practice </a:t>
            </a:r>
            <a:r>
              <a:rPr lang="en-US" dirty="0">
                <a:latin typeface="Times New Roman" panose="02020603050405020304" pitchFamily="18" charset="0"/>
                <a:cs typeface="Times New Roman" panose="02020603050405020304" pitchFamily="18" charset="0"/>
              </a:rPr>
              <a:t>in terms of </a:t>
            </a:r>
            <a:r>
              <a:rPr lang="en-US" b="1" u="sng" dirty="0">
                <a:latin typeface="Times New Roman" panose="02020603050405020304" pitchFamily="18" charset="0"/>
                <a:cs typeface="Times New Roman" panose="02020603050405020304" pitchFamily="18" charset="0"/>
              </a:rPr>
              <a:t>financial costs </a:t>
            </a:r>
            <a:r>
              <a:rPr lang="en-US" dirty="0">
                <a:latin typeface="Times New Roman" panose="02020603050405020304" pitchFamily="18" charset="0"/>
                <a:cs typeface="Times New Roman" panose="02020603050405020304" pitchFamily="18" charset="0"/>
              </a:rPr>
              <a:t>incurred, </a:t>
            </a:r>
            <a:r>
              <a:rPr lang="en-US" b="1" u="sng" dirty="0">
                <a:latin typeface="Times New Roman" panose="02020603050405020304" pitchFamily="18" charset="0"/>
                <a:cs typeface="Times New Roman" panose="02020603050405020304" pitchFamily="18" charset="0"/>
              </a:rPr>
              <a:t>frequency</a:t>
            </a:r>
            <a:r>
              <a:rPr lang="en-US" dirty="0">
                <a:latin typeface="Times New Roman" panose="02020603050405020304" pitchFamily="18" charset="0"/>
                <a:cs typeface="Times New Roman" panose="02020603050405020304" pitchFamily="18" charset="0"/>
              </a:rPr>
              <a:t> of training (such as days of training per employee each year) and the </a:t>
            </a:r>
            <a:r>
              <a:rPr lang="en-US" b="1" u="sng" dirty="0" smtClean="0">
                <a:latin typeface="Times New Roman" panose="02020603050405020304" pitchFamily="18" charset="0"/>
                <a:cs typeface="Times New Roman" panose="02020603050405020304" pitchFamily="18" charset="0"/>
              </a:rPr>
              <a:t>benefits</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Benchmarking T&amp;D practices aims at justifying the T&amp;D budget besides acting as a basis for improvement </a:t>
            </a:r>
          </a:p>
          <a:p>
            <a:pPr algn="just">
              <a:buNone/>
            </a:pP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111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78704803"/>
              </p:ext>
            </p:extLst>
          </p:nvPr>
        </p:nvGraphicFramePr>
        <p:xfrm>
          <a:off x="812442" y="631063"/>
          <a:ext cx="10515600" cy="5410121"/>
        </p:xfrm>
        <a:graphic>
          <a:graphicData uri="http://schemas.openxmlformats.org/drawingml/2006/table">
            <a:tbl>
              <a:tblPr>
                <a:tableStyleId>{5C22544A-7EE6-4342-B048-85BDC9FD1C3A}</a:tableStyleId>
              </a:tblPr>
              <a:tblGrid>
                <a:gridCol w="2407276"/>
                <a:gridCol w="2266682"/>
                <a:gridCol w="2717442"/>
                <a:gridCol w="3124200"/>
              </a:tblGrid>
              <a:tr h="907469">
                <a:tc>
                  <a:txBody>
                    <a:bodyPr/>
                    <a:lstStyle/>
                    <a:p>
                      <a:pPr marL="0" marR="0">
                        <a:lnSpc>
                          <a:spcPct val="107000"/>
                        </a:lnSpc>
                        <a:spcBef>
                          <a:spcPts val="0"/>
                        </a:spcBef>
                        <a:spcAft>
                          <a:spcPts val="800"/>
                        </a:spcAft>
                      </a:pPr>
                      <a:r>
                        <a:rPr lang="en-GB" sz="2000" b="1" dirty="0">
                          <a:effectLst/>
                          <a:latin typeface="Times New Roman" panose="02020603050405020304" pitchFamily="18" charset="0"/>
                          <a:cs typeface="Times New Roman" panose="02020603050405020304" pitchFamily="18" charset="0"/>
                        </a:rPr>
                        <a:t>MEASUREMENT</a:t>
                      </a:r>
                      <a:endParaRPr lang="en-US" sz="2000" b="1"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GB" sz="2000" b="1" dirty="0">
                          <a:effectLst/>
                          <a:latin typeface="Times New Roman" panose="02020603050405020304" pitchFamily="18" charset="0"/>
                          <a:cs typeface="Times New Roman" panose="02020603050405020304" pitchFamily="18" charset="0"/>
                        </a:rPr>
                        <a:t>NAME</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000" b="1" dirty="0">
                          <a:effectLst/>
                          <a:latin typeface="Times New Roman" panose="02020603050405020304" pitchFamily="18" charset="0"/>
                          <a:cs typeface="Times New Roman" panose="02020603050405020304" pitchFamily="18" charset="0"/>
                        </a:rPr>
                        <a:t>MEASUREMENT TYPE</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b="1" dirty="0" smtClean="0">
                          <a:effectLst/>
                          <a:latin typeface="Times New Roman" panose="02020603050405020304" pitchFamily="18" charset="0"/>
                          <a:cs typeface="Times New Roman" panose="02020603050405020304" pitchFamily="18" charset="0"/>
                        </a:rPr>
                        <a:t>HOW TO CALCULATE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EXAMPLE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512670">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 of employees trained per year</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Training activity </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Total no. Employees receiving training ÷ total employee population</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Leading firms trained an average of 96.4% of their workforce</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238092">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Cost savings as a ratio of training expenses</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Training </a:t>
                      </a:r>
                      <a:r>
                        <a:rPr lang="en-GB" sz="2200" dirty="0" smtClean="0">
                          <a:effectLst/>
                          <a:latin typeface="Times New Roman" panose="02020603050405020304" pitchFamily="18" charset="0"/>
                          <a:cs typeface="Times New Roman" panose="02020603050405020304" pitchFamily="18" charset="0"/>
                        </a:rPr>
                        <a:t>Results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Total savings in scarp or waste  ÷ amount invested in training</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Leading firms save $30 for every $1 spent on TQM training</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738020">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Profits per employee per year</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Training </a:t>
                      </a:r>
                      <a:r>
                        <a:rPr lang="en-GB" sz="2200" dirty="0" smtClean="0">
                          <a:effectLst/>
                          <a:latin typeface="Times New Roman" panose="02020603050405020304" pitchFamily="18" charset="0"/>
                          <a:cs typeface="Times New Roman" panose="02020603050405020304" pitchFamily="18" charset="0"/>
                        </a:rPr>
                        <a:t>Results</a:t>
                      </a:r>
                      <a:endParaRPr lang="en-US" sz="2200" dirty="0">
                        <a:effectLst/>
                        <a:latin typeface="Times New Roman" panose="02020603050405020304" pitchFamily="18"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Total annual gross profits ÷ total no. Of employees.</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An electronic firm earned profits per employee of $21,000</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908917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95138536"/>
              </p:ext>
            </p:extLst>
          </p:nvPr>
        </p:nvGraphicFramePr>
        <p:xfrm>
          <a:off x="838200" y="721218"/>
          <a:ext cx="10515600" cy="5252574"/>
        </p:xfrm>
        <a:graphic>
          <a:graphicData uri="http://schemas.openxmlformats.org/drawingml/2006/table">
            <a:tbl>
              <a:tblPr>
                <a:tableStyleId>{5C22544A-7EE6-4342-B048-85BDC9FD1C3A}</a:tableStyleId>
              </a:tblPr>
              <a:tblGrid>
                <a:gridCol w="2574701"/>
                <a:gridCol w="2683099"/>
                <a:gridCol w="2628900"/>
                <a:gridCol w="2628900"/>
              </a:tblGrid>
              <a:tr h="927278">
                <a:tc>
                  <a:txBody>
                    <a:bodyPr/>
                    <a:lstStyle/>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MEASUREMENT</a:t>
                      </a:r>
                      <a:endParaRPr lang="en-US" sz="2200" b="1"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NAME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MEASUREMENT TYPE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HOW TO CALCULATE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b="1" dirty="0">
                          <a:effectLst/>
                          <a:latin typeface="Times New Roman" panose="02020603050405020304" pitchFamily="18" charset="0"/>
                          <a:cs typeface="Times New Roman" panose="02020603050405020304" pitchFamily="18" charset="0"/>
                        </a:rPr>
                        <a:t>EXAMPLE</a:t>
                      </a:r>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428448">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 of payroll spent on training </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Training activity</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Total Training Expenses ÷ Total payroll</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2% - 5 % of payroll spent on training per year</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394438">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Training amounts spent per employee</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Training activity</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Total Training expenses ÷  total employees served</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Leading firms spend  $1,616 per employee on training</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r h="1168193">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Average training hours per employee</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Training activity </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a:effectLst/>
                          <a:latin typeface="Times New Roman" panose="02020603050405020304" pitchFamily="18" charset="0"/>
                          <a:cs typeface="Times New Roman" panose="02020603050405020304" pitchFamily="18" charset="0"/>
                        </a:rPr>
                        <a:t>Total no. Of training hours ÷  total employees served</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GB" sz="2200" dirty="0">
                          <a:effectLst/>
                          <a:latin typeface="Times New Roman" panose="02020603050405020304" pitchFamily="18" charset="0"/>
                          <a:cs typeface="Times New Roman" panose="02020603050405020304" pitchFamily="18" charset="0"/>
                        </a:rPr>
                        <a:t>Large firms (100 + employees)  spend 35 hours  per employees.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987865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smtClean="0">
                <a:latin typeface="Algerian" panose="04020705040A02060702" pitchFamily="82" charset="0"/>
              </a:rPr>
              <a:t>Further Justification for HRD</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Minimizing unplanned for operational costs </a:t>
            </a:r>
          </a:p>
          <a:p>
            <a:pPr algn="just"/>
            <a:r>
              <a:rPr lang="en-US" dirty="0" smtClean="0">
                <a:latin typeface="Times New Roman" panose="02020603050405020304" pitchFamily="18" charset="0"/>
                <a:cs typeface="Times New Roman" panose="02020603050405020304" pitchFamily="18" charset="0"/>
              </a:rPr>
              <a:t>Achievement of future human resource demands </a:t>
            </a:r>
          </a:p>
          <a:p>
            <a:pPr algn="just"/>
            <a:r>
              <a:rPr lang="en-US" dirty="0" smtClean="0">
                <a:latin typeface="Times New Roman" panose="02020603050405020304" pitchFamily="18" charset="0"/>
                <a:cs typeface="Times New Roman" panose="02020603050405020304" pitchFamily="18" charset="0"/>
              </a:rPr>
              <a:t>Attracting high-quality staff </a:t>
            </a:r>
          </a:p>
          <a:p>
            <a:pPr algn="just"/>
            <a:r>
              <a:rPr lang="en-US" dirty="0" smtClean="0">
                <a:latin typeface="Times New Roman" panose="02020603050405020304" pitchFamily="18" charset="0"/>
                <a:cs typeface="Times New Roman" panose="02020603050405020304" pitchFamily="18" charset="0"/>
              </a:rPr>
              <a:t>Ensuring high-quality employment relations </a:t>
            </a:r>
          </a:p>
          <a:p>
            <a:pPr algn="just"/>
            <a:r>
              <a:rPr lang="en-US" dirty="0" smtClean="0">
                <a:latin typeface="Times New Roman" panose="02020603050405020304" pitchFamily="18" charset="0"/>
                <a:cs typeface="Times New Roman" panose="02020603050405020304" pitchFamily="18" charset="0"/>
              </a:rPr>
              <a:t>Customer relationship management </a:t>
            </a:r>
          </a:p>
          <a:p>
            <a:pPr algn="just"/>
            <a:r>
              <a:rPr lang="en-US" dirty="0" smtClean="0">
                <a:latin typeface="Times New Roman" panose="02020603050405020304" pitchFamily="18" charset="0"/>
                <a:cs typeface="Times New Roman" panose="02020603050405020304" pitchFamily="18" charset="0"/>
              </a:rPr>
              <a:t>Knowledge management strategy </a:t>
            </a:r>
          </a:p>
          <a:p>
            <a:pPr algn="just"/>
            <a:r>
              <a:rPr lang="en-US" dirty="0" smtClean="0">
                <a:latin typeface="Times New Roman" panose="02020603050405020304" pitchFamily="18" charset="0"/>
                <a:cs typeface="Times New Roman" panose="02020603050405020304" pitchFamily="18" charset="0"/>
              </a:rPr>
              <a:t>Quality products &amp; services </a:t>
            </a:r>
          </a:p>
          <a:p>
            <a:pPr algn="just"/>
            <a:r>
              <a:rPr lang="en-US" dirty="0" smtClean="0">
                <a:latin typeface="Times New Roman" panose="02020603050405020304" pitchFamily="18" charset="0"/>
                <a:cs typeface="Times New Roman" panose="02020603050405020304" pitchFamily="18" charset="0"/>
              </a:rPr>
              <a:t>Workforce diversity enhancement </a:t>
            </a:r>
          </a:p>
          <a:p>
            <a:pPr algn="just"/>
            <a:r>
              <a:rPr lang="en-US" dirty="0" smtClean="0">
                <a:latin typeface="Times New Roman" panose="02020603050405020304" pitchFamily="18" charset="0"/>
                <a:cs typeface="Times New Roman" panose="02020603050405020304" pitchFamily="18" charset="0"/>
              </a:rPr>
              <a:t>Increased individual, team and organizational performance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768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Algerian" panose="04020705040A02060702" pitchFamily="82" charset="0"/>
              </a:rPr>
              <a:t>Barriers associated with HRD </a:t>
            </a: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Job insecurity among the would-be trainers </a:t>
            </a:r>
          </a:p>
          <a:p>
            <a:r>
              <a:rPr lang="en-US" dirty="0" smtClean="0">
                <a:latin typeface="Times New Roman" panose="02020603050405020304" pitchFamily="18" charset="0"/>
                <a:cs typeface="Times New Roman" panose="02020603050405020304" pitchFamily="18" charset="0"/>
              </a:rPr>
              <a:t>Some employees leave the organization after being trained </a:t>
            </a:r>
          </a:p>
          <a:p>
            <a:r>
              <a:rPr lang="en-US" dirty="0" smtClean="0">
                <a:latin typeface="Times New Roman" panose="02020603050405020304" pitchFamily="18" charset="0"/>
                <a:cs typeface="Times New Roman" panose="02020603050405020304" pitchFamily="18" charset="0"/>
              </a:rPr>
              <a:t>Limited resources (financial &amp; non-financial)</a:t>
            </a:r>
          </a:p>
          <a:p>
            <a:r>
              <a:rPr lang="en-US" dirty="0" smtClean="0">
                <a:latin typeface="Times New Roman" panose="02020603050405020304" pitchFamily="18" charset="0"/>
                <a:cs typeface="Times New Roman" panose="02020603050405020304" pitchFamily="18" charset="0"/>
              </a:rPr>
              <a:t>Continuously changing environmental conditions </a:t>
            </a:r>
          </a:p>
          <a:p>
            <a:r>
              <a:rPr lang="en-US" dirty="0" smtClean="0">
                <a:latin typeface="Times New Roman" panose="02020603050405020304" pitchFamily="18" charset="0"/>
                <a:cs typeface="Times New Roman" panose="02020603050405020304" pitchFamily="18" charset="0"/>
              </a:rPr>
              <a:t>Limited HRD expertize especially among line managers </a:t>
            </a:r>
          </a:p>
          <a:p>
            <a:r>
              <a:rPr lang="en-US" dirty="0" smtClean="0">
                <a:latin typeface="Times New Roman" panose="02020603050405020304" pitchFamily="18" charset="0"/>
                <a:cs typeface="Times New Roman" panose="02020603050405020304" pitchFamily="18" charset="0"/>
              </a:rPr>
              <a:t>Uncooperative trainees (reluctance, negative attitude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Difficulty in balancing HRD &amp; other activities of the firm </a:t>
            </a:r>
          </a:p>
          <a:p>
            <a:r>
              <a:rPr lang="en-US" dirty="0" smtClean="0">
                <a:latin typeface="Times New Roman" panose="02020603050405020304" pitchFamily="18" charset="0"/>
                <a:cs typeface="Times New Roman" panose="02020603050405020304" pitchFamily="18" charset="0"/>
              </a:rPr>
              <a:t>Unsupportive </a:t>
            </a:r>
            <a:r>
              <a:rPr lang="en-US" smtClean="0">
                <a:latin typeface="Times New Roman" panose="02020603050405020304" pitchFamily="18" charset="0"/>
                <a:cs typeface="Times New Roman" panose="02020603050405020304" pitchFamily="18" charset="0"/>
              </a:rPr>
              <a:t>top managers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907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Introduction </a:t>
            </a:r>
            <a:endParaRPr lang="en-US" dirty="0">
              <a:latin typeface="Algerian" panose="04020705040A02060702" pitchFamily="82" charset="0"/>
            </a:endParaRPr>
          </a:p>
        </p:txBody>
      </p:sp>
      <p:sp>
        <p:nvSpPr>
          <p:cNvPr id="3" name="Content Placeholder 2"/>
          <p:cNvSpPr>
            <a:spLocks noGrp="1"/>
          </p:cNvSpPr>
          <p:nvPr>
            <p:ph idx="1"/>
          </p:nvPr>
        </p:nvSpPr>
        <p:spPr>
          <a:xfrm>
            <a:off x="540913" y="1825625"/>
            <a:ext cx="10812887" cy="4678206"/>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HRD is part of HRM that specifically deals with training and development of the employees in the organization  </a:t>
            </a:r>
          </a:p>
          <a:p>
            <a:pPr algn="just"/>
            <a:r>
              <a:rPr lang="en-US" dirty="0" smtClean="0">
                <a:latin typeface="Times New Roman" panose="02020603050405020304" pitchFamily="18" charset="0"/>
                <a:cs typeface="Times New Roman" panose="02020603050405020304" pitchFamily="18" charset="0"/>
              </a:rPr>
              <a:t>It involves identifying training needs, designing &amp; Implementing effective programs, and evaluating their impact</a:t>
            </a:r>
            <a:endParaRPr lang="en-US" b="1" i="1"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HRD </a:t>
            </a:r>
            <a:r>
              <a:rPr lang="en-US" dirty="0">
                <a:latin typeface="Times New Roman" panose="02020603050405020304" pitchFamily="18" charset="0"/>
                <a:cs typeface="Times New Roman" panose="02020603050405020304" pitchFamily="18" charset="0"/>
              </a:rPr>
              <a:t>in the organization context is a process by which the employees of an organization are helped in a continuous and planned way to;</a:t>
            </a:r>
          </a:p>
          <a:p>
            <a:pPr algn="just"/>
            <a:r>
              <a:rPr lang="en-US" b="1" i="1" dirty="0">
                <a:latin typeface="Times New Roman" panose="02020603050405020304" pitchFamily="18" charset="0"/>
                <a:cs typeface="Times New Roman" panose="02020603050405020304" pitchFamily="18" charset="0"/>
              </a:rPr>
              <a:t>Acquire or sharpen capabilities required to perform various functions associated with their present or expected future roles </a:t>
            </a:r>
          </a:p>
          <a:p>
            <a:pPr algn="just"/>
            <a:r>
              <a:rPr lang="en-US" b="1" i="1" dirty="0">
                <a:latin typeface="Times New Roman" panose="02020603050405020304" pitchFamily="18" charset="0"/>
                <a:cs typeface="Times New Roman" panose="02020603050405020304" pitchFamily="18" charset="0"/>
              </a:rPr>
              <a:t>Develop their general capabilities as individuals </a:t>
            </a:r>
            <a:r>
              <a:rPr lang="en-US" b="1" i="1" dirty="0" smtClean="0">
                <a:latin typeface="Times New Roman" panose="02020603050405020304" pitchFamily="18" charset="0"/>
                <a:cs typeface="Times New Roman" panose="02020603050405020304" pitchFamily="18" charset="0"/>
              </a:rPr>
              <a:t>&amp; </a:t>
            </a:r>
            <a:r>
              <a:rPr lang="en-US" b="1" i="1" dirty="0">
                <a:latin typeface="Times New Roman" panose="02020603050405020304" pitchFamily="18" charset="0"/>
                <a:cs typeface="Times New Roman" panose="02020603050405020304" pitchFamily="18" charset="0"/>
              </a:rPr>
              <a:t>discover and exploit their own inner potentials for their own </a:t>
            </a:r>
            <a:r>
              <a:rPr lang="en-US" b="1" i="1" dirty="0" smtClean="0">
                <a:latin typeface="Times New Roman" panose="02020603050405020304" pitchFamily="18" charset="0"/>
                <a:cs typeface="Times New Roman" panose="02020603050405020304" pitchFamily="18" charset="0"/>
              </a:rPr>
              <a:t>&amp; </a:t>
            </a:r>
            <a:r>
              <a:rPr lang="en-US" b="1" i="1" dirty="0">
                <a:latin typeface="Times New Roman" panose="02020603050405020304" pitchFamily="18" charset="0"/>
                <a:cs typeface="Times New Roman" panose="02020603050405020304" pitchFamily="18" charset="0"/>
              </a:rPr>
              <a:t>or organizational development </a:t>
            </a:r>
          </a:p>
          <a:p>
            <a:pPr algn="just"/>
            <a:r>
              <a:rPr lang="en-US" b="1" i="1" dirty="0">
                <a:latin typeface="Times New Roman" panose="02020603050405020304" pitchFamily="18" charset="0"/>
                <a:cs typeface="Times New Roman" panose="02020603050405020304" pitchFamily="18" charset="0"/>
              </a:rPr>
              <a:t>Develop an organizational culture in which supervisor-subordinate relationships, teamwork and collaboration among subunits are strong and contribute to the professional well-being, motivation and pride of employees </a:t>
            </a:r>
            <a:endParaRPr lang="en-US" b="1" i="1"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141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Continuation </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HRD is the framework for helping employees develop their personal and organizational skills, knowledge, and abilities. </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It includes such opportunities as employee training, career development, performance management and development, coaching, mentoring, succession planning, identification of unique employees, tuition assistance </a:t>
            </a:r>
            <a:r>
              <a:rPr lang="en-US" dirty="0" err="1">
                <a:latin typeface="Times New Roman" panose="02020603050405020304" pitchFamily="18" charset="0"/>
                <a:cs typeface="Times New Roman" panose="02020603050405020304" pitchFamily="18" charset="0"/>
              </a:rPr>
              <a:t>programmes</a:t>
            </a:r>
            <a:r>
              <a:rPr lang="en-US" dirty="0">
                <a:latin typeface="Times New Roman" panose="02020603050405020304" pitchFamily="18" charset="0"/>
                <a:cs typeface="Times New Roman" panose="02020603050405020304" pitchFamily="18" charset="0"/>
              </a:rPr>
              <a:t> and organizational development </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focus of all aspects of HRD is on developing the most superior workforce so that the organization and individual employees can accomplish their goals for the good of the stakeholders of the organization  </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885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Continuation </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Organizations have many opportunities for HRD both within and outside the </a:t>
            </a:r>
            <a:r>
              <a:rPr lang="en-US" dirty="0" smtClean="0">
                <a:latin typeface="Times New Roman" panose="02020603050405020304" pitchFamily="18" charset="0"/>
                <a:cs typeface="Times New Roman" panose="02020603050405020304" pitchFamily="18" charset="0"/>
              </a:rPr>
              <a:t>organization </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HRD can be formal such as classroom training, university course or an organizational planned change effort.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HRD </a:t>
            </a:r>
            <a:r>
              <a:rPr lang="en-US" dirty="0">
                <a:latin typeface="Times New Roman" panose="02020603050405020304" pitchFamily="18" charset="0"/>
                <a:cs typeface="Times New Roman" panose="02020603050405020304" pitchFamily="18" charset="0"/>
              </a:rPr>
              <a:t>can be informal such as employee coaching by a manager</a:t>
            </a:r>
          </a:p>
          <a:p>
            <a:pPr algn="just"/>
            <a:r>
              <a:rPr lang="en-US" dirty="0">
                <a:latin typeface="Times New Roman" panose="02020603050405020304" pitchFamily="18" charset="0"/>
                <a:cs typeface="Times New Roman" panose="02020603050405020304" pitchFamily="18" charset="0"/>
              </a:rPr>
              <a:t>HRD focuses on potential in terms of possible as opposed to </a:t>
            </a:r>
            <a:r>
              <a:rPr lang="en-US" dirty="0" smtClean="0">
                <a:latin typeface="Times New Roman" panose="02020603050405020304" pitchFamily="18" charset="0"/>
                <a:cs typeface="Times New Roman" panose="02020603050405020304" pitchFamily="18" charset="0"/>
              </a:rPr>
              <a:t>actual capability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984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Features of HRD</a:t>
            </a:r>
            <a:endParaRPr lang="en-US" dirty="0">
              <a:latin typeface="Algerian" panose="04020705040A02060702" pitchFamily="82" charset="0"/>
            </a:endParaRPr>
          </a:p>
        </p:txBody>
      </p:sp>
      <p:sp>
        <p:nvSpPr>
          <p:cNvPr id="3" name="Content Placeholder 2"/>
          <p:cNvSpPr>
            <a:spLocks noGrp="1"/>
          </p:cNvSpPr>
          <p:nvPr>
            <p:ph idx="1"/>
          </p:nvPr>
        </p:nvSpPr>
        <p:spPr/>
        <p:txBody>
          <a:bodyPr>
            <a:normAutofit fontScale="92500"/>
          </a:bodyPr>
          <a:lstStyle/>
          <a:p>
            <a:pPr algn="just"/>
            <a:r>
              <a:rPr lang="en-US" dirty="0" smtClean="0">
                <a:latin typeface="Times New Roman" panose="02020603050405020304" pitchFamily="18" charset="0"/>
                <a:cs typeface="Times New Roman" panose="02020603050405020304" pitchFamily="18" charset="0"/>
              </a:rPr>
              <a:t>A symbol of recognition </a:t>
            </a:r>
          </a:p>
          <a:p>
            <a:pPr algn="just"/>
            <a:r>
              <a:rPr lang="en-US" dirty="0" smtClean="0">
                <a:latin typeface="Times New Roman" panose="02020603050405020304" pitchFamily="18" charset="0"/>
                <a:cs typeface="Times New Roman" panose="02020603050405020304" pitchFamily="18" charset="0"/>
              </a:rPr>
              <a:t>An emphasis of human resources as the most important assets of an organization </a:t>
            </a:r>
          </a:p>
          <a:p>
            <a:pPr lvl="0" algn="just"/>
            <a:r>
              <a:rPr lang="en-US" dirty="0" smtClean="0">
                <a:latin typeface="Times New Roman" panose="02020603050405020304" pitchFamily="18" charset="0"/>
                <a:cs typeface="Times New Roman" panose="02020603050405020304" pitchFamily="18" charset="0"/>
              </a:rPr>
              <a:t>An emphasis on </a:t>
            </a:r>
            <a:r>
              <a:rPr lang="en-US" dirty="0">
                <a:latin typeface="Times New Roman" panose="02020603050405020304" pitchFamily="18" charset="0"/>
                <a:cs typeface="Times New Roman" panose="02020603050405020304" pitchFamily="18" charset="0"/>
              </a:rPr>
              <a:t>the development </a:t>
            </a:r>
            <a:r>
              <a:rPr lang="en-US" dirty="0" smtClean="0">
                <a:latin typeface="Times New Roman" panose="02020603050405020304" pitchFamily="18" charset="0"/>
                <a:cs typeface="Times New Roman" panose="02020603050405020304" pitchFamily="18" charset="0"/>
              </a:rPr>
              <a:t>&amp; </a:t>
            </a:r>
            <a:r>
              <a:rPr lang="en-US" dirty="0">
                <a:latin typeface="Times New Roman" panose="02020603050405020304" pitchFamily="18" charset="0"/>
                <a:cs typeface="Times New Roman" panose="02020603050405020304" pitchFamily="18" charset="0"/>
              </a:rPr>
              <a:t>best utilization of the capabilities of individuals in </a:t>
            </a:r>
            <a:r>
              <a:rPr lang="en-US" dirty="0" smtClean="0">
                <a:latin typeface="Times New Roman" panose="02020603050405020304" pitchFamily="18" charset="0"/>
                <a:cs typeface="Times New Roman" panose="02020603050405020304" pitchFamily="18" charset="0"/>
              </a:rPr>
              <a:t>their </a:t>
            </a:r>
            <a:r>
              <a:rPr lang="en-US" dirty="0">
                <a:latin typeface="Times New Roman" panose="02020603050405020304" pitchFamily="18" charset="0"/>
                <a:cs typeface="Times New Roman" panose="02020603050405020304" pitchFamily="18" charset="0"/>
              </a:rPr>
              <a:t>interest </a:t>
            </a:r>
            <a:r>
              <a:rPr lang="en-US" dirty="0" smtClean="0">
                <a:latin typeface="Times New Roman" panose="02020603050405020304" pitchFamily="18" charset="0"/>
                <a:cs typeface="Times New Roman" panose="02020603050405020304" pitchFamily="18" charset="0"/>
              </a:rPr>
              <a:t>as well as organization’s interest</a:t>
            </a:r>
            <a:endParaRPr lang="en-US" dirty="0">
              <a:latin typeface="Times New Roman" panose="02020603050405020304" pitchFamily="18" charset="0"/>
              <a:cs typeface="Times New Roman" panose="02020603050405020304" pitchFamily="18" charset="0"/>
            </a:endParaRPr>
          </a:p>
          <a:p>
            <a:pPr lvl="0" algn="just"/>
            <a:r>
              <a:rPr lang="en-US" dirty="0" smtClean="0">
                <a:latin typeface="Times New Roman" panose="02020603050405020304" pitchFamily="18" charset="0"/>
                <a:cs typeface="Times New Roman" panose="02020603050405020304" pitchFamily="18" charset="0"/>
              </a:rPr>
              <a:t>Emphasizes establishment of high-quality </a:t>
            </a:r>
            <a:r>
              <a:rPr lang="en-US" dirty="0">
                <a:latin typeface="Times New Roman" panose="02020603050405020304" pitchFamily="18" charset="0"/>
                <a:cs typeface="Times New Roman" panose="02020603050405020304" pitchFamily="18" charset="0"/>
              </a:rPr>
              <a:t>inter-personal </a:t>
            </a:r>
            <a:r>
              <a:rPr lang="en-US" dirty="0" smtClean="0">
                <a:latin typeface="Times New Roman" panose="02020603050405020304" pitchFamily="18" charset="0"/>
                <a:cs typeface="Times New Roman" panose="02020603050405020304" pitchFamily="18" charset="0"/>
              </a:rPr>
              <a:t>relations (help</a:t>
            </a:r>
            <a:r>
              <a:rPr lang="en-US" dirty="0">
                <a:latin typeface="Times New Roman" panose="02020603050405020304" pitchFamily="18" charset="0"/>
                <a:cs typeface="Times New Roman" panose="02020603050405020304" pitchFamily="18" charset="0"/>
              </a:rPr>
              <a:t>, trust and </a:t>
            </a:r>
            <a:r>
              <a:rPr lang="en-US" dirty="0" smtClean="0">
                <a:latin typeface="Times New Roman" panose="02020603050405020304" pitchFamily="18" charset="0"/>
                <a:cs typeface="Times New Roman" panose="02020603050405020304" pitchFamily="18" charset="0"/>
              </a:rPr>
              <a:t>confidence)</a:t>
            </a:r>
          </a:p>
          <a:p>
            <a:pPr lvl="0" algn="just"/>
            <a:r>
              <a:rPr lang="en-US" dirty="0">
                <a:latin typeface="Times New Roman" panose="02020603050405020304" pitchFamily="18" charset="0"/>
                <a:cs typeface="Times New Roman" panose="02020603050405020304" pitchFamily="18" charset="0"/>
              </a:rPr>
              <a:t>HRD is a system </a:t>
            </a:r>
            <a:r>
              <a:rPr lang="en-US" dirty="0" smtClean="0">
                <a:latin typeface="Times New Roman" panose="02020603050405020304" pitchFamily="18" charset="0"/>
                <a:cs typeface="Times New Roman" panose="02020603050405020304" pitchFamily="18" charset="0"/>
              </a:rPr>
              <a:t>of several </a:t>
            </a:r>
            <a:r>
              <a:rPr lang="en-US" dirty="0">
                <a:latin typeface="Times New Roman" panose="02020603050405020304" pitchFamily="18" charset="0"/>
                <a:cs typeface="Times New Roman" panose="02020603050405020304" pitchFamily="18" charset="0"/>
              </a:rPr>
              <a:t>subsystems that are interrelated and interwoven </a:t>
            </a:r>
          </a:p>
          <a:p>
            <a:pPr lvl="0" algn="just"/>
            <a:r>
              <a:rPr lang="en-US" dirty="0">
                <a:latin typeface="Times New Roman" panose="02020603050405020304" pitchFamily="18" charset="0"/>
                <a:cs typeface="Times New Roman" panose="02020603050405020304" pitchFamily="18" charset="0"/>
              </a:rPr>
              <a:t>It aims to develop an organizational culture in which there is good senior-subordinate relations, motivation, quality and sense of belonging </a:t>
            </a:r>
          </a:p>
          <a:p>
            <a:pPr lvl="0"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0396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Continuation </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lvl="0" algn="just"/>
            <a:r>
              <a:rPr lang="en-US" dirty="0">
                <a:latin typeface="Times New Roman" panose="02020603050405020304" pitchFamily="18" charset="0"/>
                <a:cs typeface="Times New Roman" panose="02020603050405020304" pitchFamily="18" charset="0"/>
              </a:rPr>
              <a:t>It is an inter-disciplinary </a:t>
            </a:r>
            <a:r>
              <a:rPr lang="en-US" dirty="0" smtClean="0">
                <a:latin typeface="Times New Roman" panose="02020603050405020304" pitchFamily="18" charset="0"/>
                <a:cs typeface="Times New Roman" panose="02020603050405020304" pitchFamily="18" charset="0"/>
              </a:rPr>
              <a:t>subject </a:t>
            </a:r>
            <a:r>
              <a:rPr lang="en-US" dirty="0">
                <a:latin typeface="Times New Roman" panose="02020603050405020304" pitchFamily="18" charset="0"/>
                <a:cs typeface="Times New Roman" panose="02020603050405020304" pitchFamily="18" charset="0"/>
              </a:rPr>
              <a:t>based on concepts, ideas and principles of sociology, psychology and economics</a:t>
            </a:r>
          </a:p>
          <a:p>
            <a:pPr lvl="0" algn="just"/>
            <a:r>
              <a:rPr lang="en-US" dirty="0">
                <a:latin typeface="Times New Roman" panose="02020603050405020304" pitchFamily="18" charset="0"/>
                <a:cs typeface="Times New Roman" panose="02020603050405020304" pitchFamily="18" charset="0"/>
              </a:rPr>
              <a:t>It focuses on employee welfare and quality of work life. It tries to examine/identify employee needs and meeting them to the best possible extent  </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467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Scope of HRD </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algn="just"/>
            <a:r>
              <a:rPr lang="en-US" b="1" dirty="0">
                <a:latin typeface="Times New Roman" panose="02020603050405020304" pitchFamily="18" charset="0"/>
                <a:cs typeface="Times New Roman" panose="02020603050405020304" pitchFamily="18" charset="0"/>
              </a:rPr>
              <a:t>Competences </a:t>
            </a:r>
            <a:r>
              <a:rPr lang="en-US" b="1" dirty="0" smtClean="0">
                <a:latin typeface="Times New Roman" panose="02020603050405020304" pitchFamily="18" charset="0"/>
                <a:cs typeface="Times New Roman" panose="02020603050405020304" pitchFamily="18" charset="0"/>
              </a:rPr>
              <a:t>(Technical &amp; </a:t>
            </a:r>
            <a:r>
              <a:rPr lang="en-US" b="1" dirty="0" err="1" smtClean="0">
                <a:latin typeface="Times New Roman" panose="02020603050405020304" pitchFamily="18" charset="0"/>
                <a:cs typeface="Times New Roman" panose="02020603050405020304" pitchFamily="18" charset="0"/>
              </a:rPr>
              <a:t>behavioural</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Employee Knowledge (what they know), Skills (How they perform their jobs) , Attitudes </a:t>
            </a:r>
            <a:r>
              <a:rPr lang="en-US" dirty="0" smtClean="0">
                <a:latin typeface="Times New Roman" panose="02020603050405020304" pitchFamily="18" charset="0"/>
                <a:cs typeface="Times New Roman" panose="02020603050405020304" pitchFamily="18" charset="0"/>
              </a:rPr>
              <a:t> (how they behave during work) </a:t>
            </a: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Job Content: </a:t>
            </a: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activities (duties, roles and tasks) for which the job holder is accountable</a:t>
            </a:r>
          </a:p>
          <a:p>
            <a:pPr algn="just"/>
            <a:r>
              <a:rPr lang="en-US" b="1" dirty="0" smtClean="0">
                <a:latin typeface="Times New Roman" panose="02020603050405020304" pitchFamily="18" charset="0"/>
                <a:cs typeface="Times New Roman" panose="02020603050405020304" pitchFamily="18" charset="0"/>
              </a:rPr>
              <a:t>Job </a:t>
            </a:r>
            <a:r>
              <a:rPr lang="en-US" b="1" dirty="0">
                <a:latin typeface="Times New Roman" panose="02020603050405020304" pitchFamily="18" charset="0"/>
                <a:cs typeface="Times New Roman" panose="02020603050405020304" pitchFamily="18" charset="0"/>
              </a:rPr>
              <a:t>Context:</a:t>
            </a:r>
            <a:r>
              <a:rPr lang="en-US" dirty="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conditions under which work is performed </a:t>
            </a:r>
            <a:r>
              <a:rPr lang="en-US" dirty="0" smtClean="0">
                <a:latin typeface="Times New Roman" panose="02020603050405020304" pitchFamily="18" charset="0"/>
                <a:cs typeface="Times New Roman" panose="02020603050405020304" pitchFamily="18" charset="0"/>
              </a:rPr>
              <a:t>&amp; </a:t>
            </a:r>
            <a:r>
              <a:rPr lang="en-US" dirty="0">
                <a:latin typeface="Times New Roman" panose="02020603050405020304" pitchFamily="18" charset="0"/>
                <a:cs typeface="Times New Roman" panose="02020603050405020304" pitchFamily="18" charset="0"/>
              </a:rPr>
              <a:t>the demands such conditions imposes on employees.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Reporting relationship, supervision received, </a:t>
            </a:r>
            <a:r>
              <a:rPr lang="en-US" dirty="0" smtClean="0">
                <a:latin typeface="Times New Roman" panose="02020603050405020304" pitchFamily="18" charset="0"/>
                <a:cs typeface="Times New Roman" panose="02020603050405020304" pitchFamily="18" charset="0"/>
              </a:rPr>
              <a:t>judgment required, </a:t>
            </a:r>
            <a:r>
              <a:rPr lang="en-US" dirty="0">
                <a:latin typeface="Times New Roman" panose="02020603050405020304" pitchFamily="18" charset="0"/>
                <a:cs typeface="Times New Roman" panose="02020603050405020304" pitchFamily="18" charset="0"/>
              </a:rPr>
              <a:t>authority</a:t>
            </a:r>
            <a:r>
              <a:rPr lang="en-US" dirty="0" smtClean="0">
                <a:latin typeface="Times New Roman" panose="02020603050405020304" pitchFamily="18" charset="0"/>
                <a:cs typeface="Times New Roman" panose="02020603050405020304" pitchFamily="18" charset="0"/>
              </a:rPr>
              <a:t>, &amp; </a:t>
            </a:r>
            <a:r>
              <a:rPr lang="en-US" dirty="0">
                <a:latin typeface="Times New Roman" panose="02020603050405020304" pitchFamily="18" charset="0"/>
                <a:cs typeface="Times New Roman" panose="02020603050405020304" pitchFamily="18" charset="0"/>
              </a:rPr>
              <a:t>working condition.</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244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lgerian" panose="04020705040A02060702" pitchFamily="82" charset="0"/>
              </a:rPr>
              <a:t>Major HRD </a:t>
            </a:r>
            <a:r>
              <a:rPr lang="en-US" dirty="0" err="1" smtClean="0">
                <a:latin typeface="Algerian" panose="04020705040A02060702" pitchFamily="82" charset="0"/>
              </a:rPr>
              <a:t>programmes</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algn="just"/>
            <a:r>
              <a:rPr lang="en-US" b="1" u="sng" dirty="0">
                <a:latin typeface="Times New Roman" panose="02020603050405020304" pitchFamily="18" charset="0"/>
                <a:cs typeface="Times New Roman" panose="02020603050405020304" pitchFamily="18" charset="0"/>
              </a:rPr>
              <a:t>Skills &amp; Knowledge Training </a:t>
            </a:r>
            <a:r>
              <a:rPr lang="en-US" dirty="0">
                <a:latin typeface="Times New Roman" panose="02020603050405020304" pitchFamily="18" charset="0"/>
                <a:cs typeface="Times New Roman" panose="02020603050405020304" pitchFamily="18" charset="0"/>
              </a:rPr>
              <a:t>– focus on Job Knowledge and Skill for overcoming performance deficits of the workforce. </a:t>
            </a:r>
          </a:p>
          <a:p>
            <a:pPr algn="just"/>
            <a:r>
              <a:rPr lang="en-US" b="1" u="sng" dirty="0">
                <a:latin typeface="Times New Roman" panose="02020603050405020304" pitchFamily="18" charset="0"/>
                <a:cs typeface="Times New Roman" panose="02020603050405020304" pitchFamily="18" charset="0"/>
              </a:rPr>
              <a:t>Retraining</a:t>
            </a:r>
            <a:r>
              <a:rPr lang="en-US" dirty="0">
                <a:latin typeface="Times New Roman" panose="02020603050405020304" pitchFamily="18" charset="0"/>
                <a:cs typeface="Times New Roman" panose="02020603050405020304" pitchFamily="18" charset="0"/>
              </a:rPr>
              <a:t> – Maintaining work knowledge and skills as job requirements change due to Technological innovation &amp; restructuring </a:t>
            </a:r>
          </a:p>
          <a:p>
            <a:pPr algn="just"/>
            <a:r>
              <a:rPr lang="en-US" b="1" u="sng" dirty="0">
                <a:latin typeface="Times New Roman" panose="02020603050405020304" pitchFamily="18" charset="0"/>
                <a:cs typeface="Times New Roman" panose="02020603050405020304" pitchFamily="18" charset="0"/>
              </a:rPr>
              <a:t>Cross Functional Training  </a:t>
            </a:r>
            <a:r>
              <a:rPr lang="en-US" dirty="0">
                <a:latin typeface="Times New Roman" panose="02020603050405020304" pitchFamily="18" charset="0"/>
                <a:cs typeface="Times New Roman" panose="02020603050405020304" pitchFamily="18" charset="0"/>
              </a:rPr>
              <a:t>- Training employees to perform </a:t>
            </a:r>
            <a:r>
              <a:rPr lang="en-US" dirty="0" smtClean="0">
                <a:latin typeface="Times New Roman" panose="02020603050405020304" pitchFamily="18" charset="0"/>
                <a:cs typeface="Times New Roman" panose="02020603050405020304" pitchFamily="18" charset="0"/>
              </a:rPr>
              <a:t>tasks that cut across functions/ departments. </a:t>
            </a:r>
            <a:r>
              <a:rPr lang="en-US" dirty="0" err="1" smtClean="0">
                <a:latin typeface="Times New Roman" panose="02020603050405020304" pitchFamily="18" charset="0"/>
                <a:cs typeface="Times New Roman" panose="02020603050405020304" pitchFamily="18" charset="0"/>
              </a:rPr>
              <a:t>E.g</a:t>
            </a:r>
            <a:r>
              <a:rPr lang="en-US" dirty="0" smtClean="0">
                <a:latin typeface="Times New Roman" panose="02020603050405020304" pitchFamily="18" charset="0"/>
                <a:cs typeface="Times New Roman" panose="02020603050405020304" pitchFamily="18" charset="0"/>
              </a:rPr>
              <a:t> product development, quality assurance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n-US" b="1" u="sng" dirty="0">
                <a:latin typeface="Times New Roman" panose="02020603050405020304" pitchFamily="18" charset="0"/>
                <a:cs typeface="Times New Roman" panose="02020603050405020304" pitchFamily="18" charset="0"/>
              </a:rPr>
              <a:t>Team training: -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training employees in team conflict resolution, goal setting, coordination &amp; different types of teams.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228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1603</Words>
  <Application>Microsoft Office PowerPoint</Application>
  <PresentationFormat>Widescreen</PresentationFormat>
  <Paragraphs>181</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Algerian</vt:lpstr>
      <vt:lpstr>Arial</vt:lpstr>
      <vt:lpstr>Calibri</vt:lpstr>
      <vt:lpstr>Calibri Light</vt:lpstr>
      <vt:lpstr>Times New Roman</vt:lpstr>
      <vt:lpstr>Office Theme</vt:lpstr>
      <vt:lpstr>Human resource development </vt:lpstr>
      <vt:lpstr>Summary </vt:lpstr>
      <vt:lpstr>Introduction </vt:lpstr>
      <vt:lpstr>Continuation </vt:lpstr>
      <vt:lpstr>Continuation </vt:lpstr>
      <vt:lpstr>Features of HRD</vt:lpstr>
      <vt:lpstr>Continuation </vt:lpstr>
      <vt:lpstr>Scope of HRD </vt:lpstr>
      <vt:lpstr>Major HRD programmes</vt:lpstr>
      <vt:lpstr>Continuation </vt:lpstr>
      <vt:lpstr>Training Vs Development </vt:lpstr>
      <vt:lpstr>HRD &amp;organizational strategy </vt:lpstr>
      <vt:lpstr>Strategies available for organizations </vt:lpstr>
      <vt:lpstr>Cost leadership and HRD</vt:lpstr>
      <vt:lpstr>Quality leadership and HRD</vt:lpstr>
      <vt:lpstr>Flexibility strategy and HRD</vt:lpstr>
      <vt:lpstr>Evolution of HRD</vt:lpstr>
      <vt:lpstr>Continuation of evolution </vt:lpstr>
      <vt:lpstr>Big – Five drivers of HRD </vt:lpstr>
      <vt:lpstr>Big – Five drivers of HRD </vt:lpstr>
      <vt:lpstr>Justification and  Benchmarking of HRD practice</vt:lpstr>
      <vt:lpstr>PowerPoint Presentation</vt:lpstr>
      <vt:lpstr>PowerPoint Presentation</vt:lpstr>
      <vt:lpstr>Further Justification for HRD</vt:lpstr>
      <vt:lpstr>Barriers associated with HRD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development</dc:title>
  <dc:creator>USER</dc:creator>
  <cp:lastModifiedBy>USER</cp:lastModifiedBy>
  <cp:revision>53</cp:revision>
  <dcterms:created xsi:type="dcterms:W3CDTF">2025-01-23T22:11:43Z</dcterms:created>
  <dcterms:modified xsi:type="dcterms:W3CDTF">2025-01-30T06:50:36Z</dcterms:modified>
</cp:coreProperties>
</file>