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E0A9-63A9-45E4-97D8-9D8D73C66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5A16A-D502-4356-9298-F691A2BB3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BC55F-41F9-455E-83E8-B217CC69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D1A71-1F54-4686-B570-F106DFF4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0128E-761C-4C9C-8C9D-6D5304B8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76165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BD5F-4FDA-4E38-9015-041707BA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B29754-AFFB-4222-A360-C7706EA8D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FE526-1CC9-4737-BAC5-F19F33D5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CAF37-F63B-4A3B-971C-556E5E34D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1ADF3-8488-4D51-A0A3-B29B91B8A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75789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A8CD7-1A35-4B3A-A2A1-E1CF34F69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15AA6-D470-4CE3-BA04-A1861BD56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842EE-C5CA-41C5-B393-9C59A73F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7B58-CABC-49A3-AE5F-5021F893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897E4-C4A4-4574-AEA5-91FF2020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13219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B9492-4018-43FB-B726-A002CF14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1B8FF-86C8-480F-8A5F-38BDB10B5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29363-21F2-485C-AAD1-289BA901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BEC2C-D7EA-4CB7-B6D5-0D1F7815E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C2276-20C4-4D5C-B0F8-FB5AE595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08622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E1746-2A79-4446-BA57-E218FFE8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74D22-1B45-4218-9C56-0D5A5E4BA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EE1F2-1398-4494-9D68-E6F0EBF0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12EDD-3394-4418-91BB-A1FDE3A2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FCA3E-4B6F-48E3-B3F7-E7E2CB16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92239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8D0DB-5C4F-4930-BCAF-00509203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C9721-0B56-485F-A332-C03D0D2DC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EFF25-63D4-4CE5-9F2A-E0AFAF4B2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06B47-DDDC-4282-819D-42253648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1C647-7E8F-4BA5-ABD2-8C4993EC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8DFDF-1C9D-4A2C-B2C2-3EEF69AC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32673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0EBC-6261-4D2F-BE2D-1EF083FD9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C4440-9047-4FCE-8BEC-4621AE55E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8723F-F4FD-4BB2-A954-CB1060BF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5544C1-B062-48B7-B3AF-3D2F6E416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6B20E-FA17-4211-B847-67B55CB81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12662F-E453-407F-A56D-1837E28B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3D08B-B09C-4F25-8C23-897CD360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29854-35CC-4C4A-BF29-9A694BD49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49360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77994-3958-4F2B-AAD0-1F82EC095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EE585-B685-4956-B10D-F1811EBF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21B1D-98F1-4368-8C99-6CA60490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90580-4ABC-49F8-848C-B3720793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67606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F6067-1274-4737-A26C-384517DC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8D9A-1B1B-427F-9078-89AA38D9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FBCD4-C05D-4ABB-AADB-EB465899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06684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EFB71-859F-474F-AA9B-08C84FA94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C2972-E721-4476-BB48-1E4C57E0E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3D12A-53E1-409C-9F9A-86A46E3C2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4EC2B-6404-4E4D-B8A3-D40FF043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70C75-7BBD-4294-93A3-EE018F015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DE0E0-E562-45CD-9A84-03071794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48484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8EADD-A842-4C26-96FB-978350C6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3FBE3B-B313-416C-8E0A-F46FE8688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3BFEC-DB44-4E4A-8EFB-F37BE4926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6EDBA-3F23-47A9-BC54-04E682CF3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1678B-E0BE-4261-A8F0-A7F3F826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55CF4-6807-4CB0-9E5E-5E23DFE9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0927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77635A-6F3D-47AA-AEEA-4AD767B6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B5138-9CBD-4159-9ACE-A5E2B5460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5AC2A-2F8B-44F2-9721-08FDEB751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153D-DE56-4289-AC8C-99C9BF77A659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F5711-0407-4380-ACE7-7CC1A986A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69696-3F12-4C17-BDC6-EACAB9CFA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C5B8-3F92-4970-8E49-0D4F6519593B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82621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4E43B-7168-4735-A366-E42634CEB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Shading Models</a:t>
            </a:r>
            <a:endParaRPr lang="en-U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BEFA7-C2DA-453E-B184-736882C65F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82221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4C719-472D-46F0-ADBF-228DD560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of Shading Models..</a:t>
            </a:r>
            <a:r>
              <a:rPr lang="en-US" b="1" dirty="0" err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2BD94-CBF4-4BDD-9D31-3D0A44F03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Compatibility: Shading models may not be universally supported across different rendering platforms or hardware, leading to variations in visual output.</a:t>
            </a:r>
          </a:p>
          <a:p>
            <a:r>
              <a:rPr lang="en-US" dirty="0"/>
              <a:t>Global Illumination: Simulating global illumination effects accurately in real-time applications can be challenging and may require specialized techniques.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63193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F6DA-7D2C-4A39-BD17-276A64213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Shading Models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6FA97-7F4F-4232-9142-36543EF70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shading model, also known as a lighting model, is a mathematical representation that determines how light interacts with a surface in computer graphics. It calculates the color and brightness of a surface point based on various lighting conditions and material properties. Shading models are essential for creating realistic and visually appealing 3D graphics.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64162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1068-2A1C-4E19-B43C-CF98C63A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Shading Models</a:t>
            </a:r>
            <a:endParaRPr lang="en-UG" dirty="0"/>
          </a:p>
        </p:txBody>
      </p:sp>
      <p:pic>
        <p:nvPicPr>
          <p:cNvPr id="2050" name="Picture 2" descr="Computer Graphics Learning - Shading and Lighting">
            <a:extLst>
              <a:ext uri="{FF2B5EF4-FFF2-40B4-BE49-F238E27FC236}">
                <a16:creationId xmlns:a16="http://schemas.microsoft.com/office/drawing/2014/main" id="{A8A6B9A0-79F0-470E-95E6-9BDF1BCE4B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2182019"/>
            <a:ext cx="4448308" cy="444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ntro to Computer Graphics: Lighting and Shading">
            <a:extLst>
              <a:ext uri="{FF2B5EF4-FFF2-40B4-BE49-F238E27FC236}">
                <a16:creationId xmlns:a16="http://schemas.microsoft.com/office/drawing/2014/main" id="{FFD21198-8834-4E8A-AB68-A99C0BEB9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1" y="2948050"/>
            <a:ext cx="5291138" cy="34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71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BBE6-DF04-431D-821B-FF273363F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Parameters of Shading Models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BA8C-E6FB-4D76-8173-7C6F31E60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Lighting Parameters: These parameters define the properties of the light sources in the scene, such as the position, intensity, color, and direction.</a:t>
            </a:r>
          </a:p>
          <a:p>
            <a:r>
              <a:rPr lang="en-US" dirty="0"/>
              <a:t>Surface </a:t>
            </a:r>
            <a:r>
              <a:rPr lang="en-US" dirty="0" err="1"/>
              <a:t>Normals</a:t>
            </a:r>
            <a:r>
              <a:rPr lang="en-US" dirty="0"/>
              <a:t>: Surface </a:t>
            </a:r>
            <a:r>
              <a:rPr lang="en-US" dirty="0" err="1"/>
              <a:t>normals</a:t>
            </a:r>
            <a:r>
              <a:rPr lang="en-US" dirty="0"/>
              <a:t> are vectors perpendicular to the surface at each point and are crucial for calculating lighting interactions accurately.</a:t>
            </a:r>
          </a:p>
          <a:p>
            <a:r>
              <a:rPr lang="en-US" dirty="0"/>
              <a:t>Material Properties: These parameters describe the characteristics of the surface material, including its diffuse color, specular color, shininess, transparency, and reflectivity.</a:t>
            </a:r>
          </a:p>
          <a:p>
            <a:r>
              <a:rPr lang="en-US" dirty="0"/>
              <a:t>Viewing Parameters: The viewer's position and direction affect how the surface interacts with light and the viewer's perspective.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50364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6869-922E-4D53-BC15-1CA4F492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Types of Common Shading Models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C3C10-69C0-4759-87E6-9DBEA85AB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Lambertian (Diffuse) Shading: The Lambertian shading model is based on the law of Lambert's cosine, which calculates the diffuse reflection of light on a surface. It assumes that light is reflected equally in all directions, making surfaces appear uniformly lit.</a:t>
            </a:r>
          </a:p>
          <a:p>
            <a:r>
              <a:rPr lang="en-US" dirty="0" err="1"/>
              <a:t>Phong</a:t>
            </a:r>
            <a:r>
              <a:rPr lang="en-US" dirty="0"/>
              <a:t> Shading: The </a:t>
            </a:r>
            <a:r>
              <a:rPr lang="en-US" dirty="0" err="1"/>
              <a:t>Phong</a:t>
            </a:r>
            <a:r>
              <a:rPr lang="en-US" dirty="0"/>
              <a:t> shading model includes both diffuse and specular reflections. It produces smoother highlights on surfaces and provides a more realistic representation of materials with different shininess.</a:t>
            </a:r>
          </a:p>
          <a:p>
            <a:r>
              <a:rPr lang="en-US" dirty="0"/>
              <a:t>Blinn-</a:t>
            </a:r>
            <a:r>
              <a:rPr lang="en-US" dirty="0" err="1"/>
              <a:t>Phong</a:t>
            </a:r>
            <a:r>
              <a:rPr lang="en-US" dirty="0"/>
              <a:t> Shading: This is a modification of the </a:t>
            </a:r>
            <a:r>
              <a:rPr lang="en-US" dirty="0" err="1"/>
              <a:t>Phong</a:t>
            </a:r>
            <a:r>
              <a:rPr lang="en-US" dirty="0"/>
              <a:t> shading model that offers improved computational efficiency while maintaining a similar visual quality.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42398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D8DA-25E0-463C-90B2-051F04A36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Common Shading Models..</a:t>
            </a:r>
            <a:r>
              <a:rPr lang="en-US" b="1" dirty="0" err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7F0DB-34E5-42BF-BC19-BCF088257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Gouraud</a:t>
            </a:r>
            <a:r>
              <a:rPr lang="en-US" dirty="0"/>
              <a:t> Shading: </a:t>
            </a:r>
            <a:r>
              <a:rPr lang="en-US" dirty="0" err="1"/>
              <a:t>Gouraud</a:t>
            </a:r>
            <a:r>
              <a:rPr lang="en-US" dirty="0"/>
              <a:t> shading calculates the color at each vertex of a 3D model and then interpolates the colors across the surface. It is computationally less expensive than </a:t>
            </a:r>
            <a:r>
              <a:rPr lang="en-US" dirty="0" err="1"/>
              <a:t>Phong</a:t>
            </a:r>
            <a:r>
              <a:rPr lang="en-US" dirty="0"/>
              <a:t> shading but can produce visible color banding on smooth surfaces.</a:t>
            </a:r>
          </a:p>
          <a:p>
            <a:r>
              <a:rPr lang="en-US" dirty="0"/>
              <a:t>Flat Shading: Flat shading assigns a single color to each face or polygon, resulting in a faceted appearance. It is computationally efficient but lacks visual smoothness.</a:t>
            </a:r>
          </a:p>
          <a:p>
            <a:r>
              <a:rPr lang="en-US" dirty="0"/>
              <a:t>Cook-Torrance Shading: The Cook-Torrance model is a more advanced shading model suitable for realistic rendering of materials with microfacet surfaces, such as metals.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90285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F86D1-2831-4DF8-9C21-1A1DB0FE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Advantages of Shading Models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9E972-DC64-4298-AA36-7AA0B6B22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Realism: Shading models contribute to the realism of computer-generated images by simulating how light interacts with surfaces in the real world.</a:t>
            </a:r>
          </a:p>
          <a:p>
            <a:r>
              <a:rPr lang="en-US" dirty="0"/>
              <a:t>Visual Appeal: Properly implemented shading models enhance the visual appeal of 3D graphics, making them more engaging and believable to viewers.</a:t>
            </a:r>
          </a:p>
          <a:p>
            <a:r>
              <a:rPr lang="en-US" dirty="0"/>
              <a:t>Diverse Effects: Different shading models can simulate a wide range of materials, from matte surfaces to shiny metals, allowing for diverse visual effects.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80272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1B54-6FF5-41DD-BB31-6B6E273B1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Shading Models..</a:t>
            </a:r>
            <a:r>
              <a:rPr lang="en-US" b="1" dirty="0" err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EB7FA-577C-49A1-930B-273FB55CC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Lighting: Shading models enable dynamic lighting in real-time applications like video games, where lighting conditions can change dynamically.</a:t>
            </a:r>
          </a:p>
          <a:p>
            <a:r>
              <a:rPr lang="en-US" dirty="0"/>
              <a:t>Artistic Control: Artists and designers can use shading models to achieve specific visual styles and artistic effects in their creations.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25870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24BA-4085-4C8A-A6D0-795CB3E4D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Challenges of Shading Models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6319D-A8AB-441F-92E2-8B9B63553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Computational Complexity: Advanced shading models with realistic effects can be computationally expensive, leading to reduced performance in real-time applications.</a:t>
            </a:r>
          </a:p>
          <a:p>
            <a:r>
              <a:rPr lang="en-US" dirty="0"/>
              <a:t>Artifacts: Some shading models may produce visual artifacts, such as aliasing or shading discontinuities, which can degrade image quality.</a:t>
            </a:r>
          </a:p>
          <a:p>
            <a:r>
              <a:rPr lang="en-US" dirty="0"/>
              <a:t>Parameter Tuning: Properly setting the parameters of shading models for specific materials and lighting conditions requires expertise and artistic judgment.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31214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629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Shading Models</vt:lpstr>
      <vt:lpstr>Shading Models</vt:lpstr>
      <vt:lpstr>Shading Models</vt:lpstr>
      <vt:lpstr>Parameters of Shading Models</vt:lpstr>
      <vt:lpstr>Types of Common Shading Models</vt:lpstr>
      <vt:lpstr>Types of Common Shading Models..continu</vt:lpstr>
      <vt:lpstr>Advantages of Shading Models</vt:lpstr>
      <vt:lpstr>Advantages of Shading Models..continu</vt:lpstr>
      <vt:lpstr>Challenges of Shading Models</vt:lpstr>
      <vt:lpstr>Challenges of Shading Models..continu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sadat</dc:creator>
  <cp:lastModifiedBy>sadat</cp:lastModifiedBy>
  <cp:revision>8</cp:revision>
  <dcterms:created xsi:type="dcterms:W3CDTF">2023-07-27T08:53:55Z</dcterms:created>
  <dcterms:modified xsi:type="dcterms:W3CDTF">2023-08-26T11:14:28Z</dcterms:modified>
</cp:coreProperties>
</file>