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5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12192000" cy="6858000"/>
  <p:notesSz cx="6858000" cy="9144000"/>
  <p:defaultTextStyle>
    <a:defPPr>
      <a:defRPr lang="en-UG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ECE0A9-63A9-45E4-97D8-9D8D73C66E0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G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335A16A-D502-4356-9298-F691A2BB305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6BC55F-41F9-455E-83E8-B217CC69C5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B6153D-DE56-4289-AC8C-99C9BF77A659}" type="datetimeFigureOut">
              <a:rPr lang="en-UG" smtClean="0"/>
              <a:t>26/08/2023</a:t>
            </a:fld>
            <a:endParaRPr lang="en-U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7D1A71-1F54-4686-B570-F106DFF4AA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A0128E-761C-4C9C-8C9D-6D5304B83B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1C5B8-3F92-4970-8E49-0D4F6519593B}" type="slidenum">
              <a:rPr lang="en-UG" smtClean="0"/>
              <a:t>‹#›</a:t>
            </a:fld>
            <a:endParaRPr lang="en-UG"/>
          </a:p>
        </p:txBody>
      </p:sp>
    </p:spTree>
    <p:extLst>
      <p:ext uri="{BB962C8B-B14F-4D97-AF65-F5344CB8AC3E}">
        <p14:creationId xmlns:p14="http://schemas.microsoft.com/office/powerpoint/2010/main" val="37616596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FFBD5F-4FDA-4E38-9015-041707BA78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G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0B29754-AFFB-4222-A360-C7706EA8D1C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4FE526-1CC9-4737-BAC5-F19F33D513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B6153D-DE56-4289-AC8C-99C9BF77A659}" type="datetimeFigureOut">
              <a:rPr lang="en-UG" smtClean="0"/>
              <a:t>26/08/2023</a:t>
            </a:fld>
            <a:endParaRPr lang="en-U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7CAF37-F63B-4A3B-971C-556E5E34DD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11ADF3-8488-4D51-A0A3-B29B91B8A2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1C5B8-3F92-4970-8E49-0D4F6519593B}" type="slidenum">
              <a:rPr lang="en-UG" smtClean="0"/>
              <a:t>‹#›</a:t>
            </a:fld>
            <a:endParaRPr lang="en-UG"/>
          </a:p>
        </p:txBody>
      </p:sp>
    </p:spTree>
    <p:extLst>
      <p:ext uri="{BB962C8B-B14F-4D97-AF65-F5344CB8AC3E}">
        <p14:creationId xmlns:p14="http://schemas.microsoft.com/office/powerpoint/2010/main" val="27578940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F6A8CD7-1A35-4B3A-A2A1-E1CF34F6938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G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1615AA6-D470-4CE3-BA04-A1861BD560E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B842EE-C5CA-41C5-B393-9C59A73FD5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B6153D-DE56-4289-AC8C-99C9BF77A659}" type="datetimeFigureOut">
              <a:rPr lang="en-UG" smtClean="0"/>
              <a:t>26/08/2023</a:t>
            </a:fld>
            <a:endParaRPr lang="en-U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BE7B58-CABC-49A3-AE5F-5021F8937C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E897E4-C4A4-4574-AEA5-91FF2020E5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1C5B8-3F92-4970-8E49-0D4F6519593B}" type="slidenum">
              <a:rPr lang="en-UG" smtClean="0"/>
              <a:t>‹#›</a:t>
            </a:fld>
            <a:endParaRPr lang="en-UG"/>
          </a:p>
        </p:txBody>
      </p:sp>
    </p:spTree>
    <p:extLst>
      <p:ext uri="{BB962C8B-B14F-4D97-AF65-F5344CB8AC3E}">
        <p14:creationId xmlns:p14="http://schemas.microsoft.com/office/powerpoint/2010/main" val="11321936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0B9492-4018-43FB-B726-A002CF145E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81B8FF-86C8-480F-8A5F-38BDB10B59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D29363-21F2-485C-AAD1-289BA9014F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B6153D-DE56-4289-AC8C-99C9BF77A659}" type="datetimeFigureOut">
              <a:rPr lang="en-UG" smtClean="0"/>
              <a:t>26/08/2023</a:t>
            </a:fld>
            <a:endParaRPr lang="en-U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FBEC2C-D7EA-4CB7-B6D5-0D1F7815EE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6C2276-20C4-4D5C-B0F8-FB5AE5950E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1C5B8-3F92-4970-8E49-0D4F6519593B}" type="slidenum">
              <a:rPr lang="en-UG" smtClean="0"/>
              <a:t>‹#›</a:t>
            </a:fld>
            <a:endParaRPr lang="en-UG"/>
          </a:p>
        </p:txBody>
      </p:sp>
    </p:spTree>
    <p:extLst>
      <p:ext uri="{BB962C8B-B14F-4D97-AF65-F5344CB8AC3E}">
        <p14:creationId xmlns:p14="http://schemas.microsoft.com/office/powerpoint/2010/main" val="20862241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9E1746-2A79-4446-BA57-E218FFE83A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G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E874D22-1B45-4218-9C56-0D5A5E4BA9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3EE1F2-1398-4494-9D68-E6F0EBF00F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B6153D-DE56-4289-AC8C-99C9BF77A659}" type="datetimeFigureOut">
              <a:rPr lang="en-UG" smtClean="0"/>
              <a:t>26/08/2023</a:t>
            </a:fld>
            <a:endParaRPr lang="en-U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512EDD-3394-4418-91BB-A1FDE3A20D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9FCA3E-4B6F-48E3-B3F7-E7E2CB1618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1C5B8-3F92-4970-8E49-0D4F6519593B}" type="slidenum">
              <a:rPr lang="en-UG" smtClean="0"/>
              <a:t>‹#›</a:t>
            </a:fld>
            <a:endParaRPr lang="en-UG"/>
          </a:p>
        </p:txBody>
      </p:sp>
    </p:spTree>
    <p:extLst>
      <p:ext uri="{BB962C8B-B14F-4D97-AF65-F5344CB8AC3E}">
        <p14:creationId xmlns:p14="http://schemas.microsoft.com/office/powerpoint/2010/main" val="19223903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F8D0DB-5C4F-4930-BCAF-0050920347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8C9721-0B56-485F-A332-C03D0D2DC55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G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45EFF25-63D4-4CE5-9F2A-E0AFAF4B227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G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D506B47-DDDC-4282-819D-42253648A6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B6153D-DE56-4289-AC8C-99C9BF77A659}" type="datetimeFigureOut">
              <a:rPr lang="en-UG" smtClean="0"/>
              <a:t>26/08/2023</a:t>
            </a:fld>
            <a:endParaRPr lang="en-UG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8B1C647-7E8F-4BA5-ABD2-8C4993ECE3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G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C8DFDF-1C9D-4A2C-B2C2-3EEF69AC07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1C5B8-3F92-4970-8E49-0D4F6519593B}" type="slidenum">
              <a:rPr lang="en-UG" smtClean="0"/>
              <a:t>‹#›</a:t>
            </a:fld>
            <a:endParaRPr lang="en-UG"/>
          </a:p>
        </p:txBody>
      </p:sp>
    </p:spTree>
    <p:extLst>
      <p:ext uri="{BB962C8B-B14F-4D97-AF65-F5344CB8AC3E}">
        <p14:creationId xmlns:p14="http://schemas.microsoft.com/office/powerpoint/2010/main" val="23267336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8F0EBC-6261-4D2F-BE2D-1EF083FD92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G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3EC4440-9047-4FCE-8BEC-4621AE55E3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C58723F-F4FD-4BB2-A954-CB1060BFD9D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G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B5544C1-B062-48B7-B3AF-3D2F6E41637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2A6B20E-FA17-4211-B847-67B55CB81CB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G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D12662F-E453-407F-A56D-1837E28B24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B6153D-DE56-4289-AC8C-99C9BF77A659}" type="datetimeFigureOut">
              <a:rPr lang="en-UG" smtClean="0"/>
              <a:t>26/08/2023</a:t>
            </a:fld>
            <a:endParaRPr lang="en-UG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553D08B-B09C-4F25-8C23-897CD36025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G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C829854-35CC-4C4A-BF29-9A694BD49F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1C5B8-3F92-4970-8E49-0D4F6519593B}" type="slidenum">
              <a:rPr lang="en-UG" smtClean="0"/>
              <a:t>‹#›</a:t>
            </a:fld>
            <a:endParaRPr lang="en-UG"/>
          </a:p>
        </p:txBody>
      </p:sp>
    </p:spTree>
    <p:extLst>
      <p:ext uri="{BB962C8B-B14F-4D97-AF65-F5344CB8AC3E}">
        <p14:creationId xmlns:p14="http://schemas.microsoft.com/office/powerpoint/2010/main" val="24936038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577994-3958-4F2B-AAD0-1F82EC095A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25EE585-B685-4956-B10D-F1811EBFD0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B6153D-DE56-4289-AC8C-99C9BF77A659}" type="datetimeFigureOut">
              <a:rPr lang="en-UG" smtClean="0"/>
              <a:t>26/08/2023</a:t>
            </a:fld>
            <a:endParaRPr lang="en-U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DB21B1D-98F1-4368-8C99-6CA6049021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8790580-4ABC-49F8-848C-B3720793B5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1C5B8-3F92-4970-8E49-0D4F6519593B}" type="slidenum">
              <a:rPr lang="en-UG" smtClean="0"/>
              <a:t>‹#›</a:t>
            </a:fld>
            <a:endParaRPr lang="en-UG"/>
          </a:p>
        </p:txBody>
      </p:sp>
    </p:spTree>
    <p:extLst>
      <p:ext uri="{BB962C8B-B14F-4D97-AF65-F5344CB8AC3E}">
        <p14:creationId xmlns:p14="http://schemas.microsoft.com/office/powerpoint/2010/main" val="36760637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F7F6067-1274-4737-A26C-384517DC2D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B6153D-DE56-4289-AC8C-99C9BF77A659}" type="datetimeFigureOut">
              <a:rPr lang="en-UG" smtClean="0"/>
              <a:t>26/08/2023</a:t>
            </a:fld>
            <a:endParaRPr lang="en-UG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3C98D9A-1B1B-427F-9078-89AA38D95E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G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80FBCD4-C05D-4ABB-AADB-EB465899DE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1C5B8-3F92-4970-8E49-0D4F6519593B}" type="slidenum">
              <a:rPr lang="en-UG" smtClean="0"/>
              <a:t>‹#›</a:t>
            </a:fld>
            <a:endParaRPr lang="en-UG"/>
          </a:p>
        </p:txBody>
      </p:sp>
    </p:spTree>
    <p:extLst>
      <p:ext uri="{BB962C8B-B14F-4D97-AF65-F5344CB8AC3E}">
        <p14:creationId xmlns:p14="http://schemas.microsoft.com/office/powerpoint/2010/main" val="30668410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9EFB71-859F-474F-AA9B-08C84FA945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0C2972-E721-4476-BB48-1E4C57E0E6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G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FB3D12A-53E1-409C-9F9A-86A46E3C2B1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274EC2B-6404-4E4D-B8A3-D40FF0438D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B6153D-DE56-4289-AC8C-99C9BF77A659}" type="datetimeFigureOut">
              <a:rPr lang="en-UG" smtClean="0"/>
              <a:t>26/08/2023</a:t>
            </a:fld>
            <a:endParaRPr lang="en-UG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F770C75-7BBD-4294-93A3-EE018F0150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G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1DDE0E0-E562-45CD-9A84-0307179430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1C5B8-3F92-4970-8E49-0D4F6519593B}" type="slidenum">
              <a:rPr lang="en-UG" smtClean="0"/>
              <a:t>‹#›</a:t>
            </a:fld>
            <a:endParaRPr lang="en-UG"/>
          </a:p>
        </p:txBody>
      </p:sp>
    </p:spTree>
    <p:extLst>
      <p:ext uri="{BB962C8B-B14F-4D97-AF65-F5344CB8AC3E}">
        <p14:creationId xmlns:p14="http://schemas.microsoft.com/office/powerpoint/2010/main" val="24848406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A8EADD-A842-4C26-96FB-978350C677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G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73FBE3B-B313-416C-8E0A-F46FE86886A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G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793BFEC-DB44-4E4A-8EFB-F37BE4926C8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676EDBA-3F23-47A9-BC54-04E682CF31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B6153D-DE56-4289-AC8C-99C9BF77A659}" type="datetimeFigureOut">
              <a:rPr lang="en-UG" smtClean="0"/>
              <a:t>26/08/2023</a:t>
            </a:fld>
            <a:endParaRPr lang="en-UG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011678B-E0BE-4261-A8F0-A7F3F82650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G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6655CF4-6807-4CB0-9E5E-5E23DFE9EF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1C5B8-3F92-4970-8E49-0D4F6519593B}" type="slidenum">
              <a:rPr lang="en-UG" smtClean="0"/>
              <a:t>‹#›</a:t>
            </a:fld>
            <a:endParaRPr lang="en-UG"/>
          </a:p>
        </p:txBody>
      </p:sp>
    </p:spTree>
    <p:extLst>
      <p:ext uri="{BB962C8B-B14F-4D97-AF65-F5344CB8AC3E}">
        <p14:creationId xmlns:p14="http://schemas.microsoft.com/office/powerpoint/2010/main" val="40927324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F77635A-6F3D-47AA-AEEA-4AD767B632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G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8DB5138-9CBD-4159-9ACE-A5E2B5460D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F5AC2A-2F8B-44F2-9721-08FDEB751B0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B6153D-DE56-4289-AC8C-99C9BF77A659}" type="datetimeFigureOut">
              <a:rPr lang="en-UG" smtClean="0"/>
              <a:t>26/08/2023</a:t>
            </a:fld>
            <a:endParaRPr lang="en-U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9F5711-0407-4380-ACE7-7CC1A986AD8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E69696-3F12-4C17-BDC6-EACAB9CFA1E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21C5B8-3F92-4970-8E49-0D4F6519593B}" type="slidenum">
              <a:rPr lang="en-UG" smtClean="0"/>
              <a:t>‹#›</a:t>
            </a:fld>
            <a:endParaRPr lang="en-UG"/>
          </a:p>
        </p:txBody>
      </p:sp>
    </p:spTree>
    <p:extLst>
      <p:ext uri="{BB962C8B-B14F-4D97-AF65-F5344CB8AC3E}">
        <p14:creationId xmlns:p14="http://schemas.microsoft.com/office/powerpoint/2010/main" val="38262151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G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74E43B-7168-4735-A366-E42634CEBB3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/>
              <a:t>Shading Models</a:t>
            </a:r>
            <a:endParaRPr lang="en-UG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93BEFA7-C2DA-453E-B184-736882C65F6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G"/>
          </a:p>
        </p:txBody>
      </p:sp>
    </p:spTree>
    <p:extLst>
      <p:ext uri="{BB962C8B-B14F-4D97-AF65-F5344CB8AC3E}">
        <p14:creationId xmlns:p14="http://schemas.microsoft.com/office/powerpoint/2010/main" val="18222183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A4C719-472D-46F0-ADBF-228DD560BF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Challenges of Shading Models..</a:t>
            </a:r>
            <a:r>
              <a:rPr lang="en-US" b="1" dirty="0" err="1"/>
              <a:t>continu</a:t>
            </a:r>
            <a:endParaRPr lang="en-U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A2BD94-CBF4-4BDD-9D31-3D0A44F036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Compatibility: Shading models may not be universally supported across different rendering platforms or hardware, leading to variations in visual output.</a:t>
            </a:r>
          </a:p>
          <a:p>
            <a:r>
              <a:rPr lang="en-US" dirty="0"/>
              <a:t>Global Illumination: Simulating global illumination effects accurately in real-time applications can be challenging and may require specialized techniques.</a:t>
            </a:r>
            <a:endParaRPr lang="en-UG" dirty="0"/>
          </a:p>
        </p:txBody>
      </p:sp>
    </p:spTree>
    <p:extLst>
      <p:ext uri="{BB962C8B-B14F-4D97-AF65-F5344CB8AC3E}">
        <p14:creationId xmlns:p14="http://schemas.microsoft.com/office/powerpoint/2010/main" val="36319383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47F6DA-7D2C-4A39-BD17-276A64213F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Shading Models</a:t>
            </a:r>
            <a:endParaRPr lang="en-U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B6FA97-7F4F-4232-9142-36543EF70B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shading model, also known as a lighting model, is a mathematical representation that determines how light interacts with a surface in computer graphics. It calculates the color and brightness of a surface point based on various lighting conditions and material properties. Shading models are essential for creating realistic and visually appealing 3D graphics.</a:t>
            </a:r>
            <a:endParaRPr lang="en-UG" dirty="0"/>
          </a:p>
        </p:txBody>
      </p:sp>
    </p:spTree>
    <p:extLst>
      <p:ext uri="{BB962C8B-B14F-4D97-AF65-F5344CB8AC3E}">
        <p14:creationId xmlns:p14="http://schemas.microsoft.com/office/powerpoint/2010/main" val="36416223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E11068-2A1C-4E19-B43C-CF98C63A2C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Shading Models</a:t>
            </a:r>
            <a:endParaRPr lang="en-UG" dirty="0"/>
          </a:p>
        </p:txBody>
      </p:sp>
      <p:pic>
        <p:nvPicPr>
          <p:cNvPr id="2050" name="Picture 2" descr="Computer Graphics Learning - Shading and Lighting">
            <a:extLst>
              <a:ext uri="{FF2B5EF4-FFF2-40B4-BE49-F238E27FC236}">
                <a16:creationId xmlns:a16="http://schemas.microsoft.com/office/drawing/2014/main" id="{A8A6B9A0-79F0-470E-95E6-9BDF1BCE4B6F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4875" y="2182019"/>
            <a:ext cx="4448308" cy="44483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Intro to Computer Graphics: Lighting and Shading">
            <a:extLst>
              <a:ext uri="{FF2B5EF4-FFF2-40B4-BE49-F238E27FC236}">
                <a16:creationId xmlns:a16="http://schemas.microsoft.com/office/drawing/2014/main" id="{FFD21198-8834-4E8A-AB68-A99C0BEB9AA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62701" y="2948050"/>
            <a:ext cx="5291138" cy="3462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407105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74BBE6-DF04-431D-821B-FF273363F1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Parameters of Shading Models</a:t>
            </a:r>
            <a:endParaRPr lang="en-UG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D8BA8C-E6FB-4D76-8173-7C6F31E600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Lighting Parameters: These parameters define the properties of the light sources in the scene, such as the position, intensity, color, and direction.</a:t>
            </a:r>
          </a:p>
          <a:p>
            <a:r>
              <a:rPr lang="en-US" dirty="0"/>
              <a:t>Surface </a:t>
            </a:r>
            <a:r>
              <a:rPr lang="en-US" dirty="0" err="1"/>
              <a:t>Normals</a:t>
            </a:r>
            <a:r>
              <a:rPr lang="en-US" dirty="0"/>
              <a:t>: Surface </a:t>
            </a:r>
            <a:r>
              <a:rPr lang="en-US" dirty="0" err="1"/>
              <a:t>normals</a:t>
            </a:r>
            <a:r>
              <a:rPr lang="en-US" dirty="0"/>
              <a:t> are vectors perpendicular to the surface at each point and are crucial for calculating lighting interactions accurately.</a:t>
            </a:r>
          </a:p>
          <a:p>
            <a:r>
              <a:rPr lang="en-US" dirty="0"/>
              <a:t>Material Properties: These parameters describe the characteristics of the surface material, including its diffuse color, specular color, shininess, transparency, and reflectivity.</a:t>
            </a:r>
          </a:p>
          <a:p>
            <a:r>
              <a:rPr lang="en-US" dirty="0"/>
              <a:t>Viewing Parameters: The viewer's position and direction affect how the surface interacts with light and the viewer's perspective.</a:t>
            </a:r>
            <a:endParaRPr lang="en-UG" dirty="0"/>
          </a:p>
        </p:txBody>
      </p:sp>
    </p:spTree>
    <p:extLst>
      <p:ext uri="{BB962C8B-B14F-4D97-AF65-F5344CB8AC3E}">
        <p14:creationId xmlns:p14="http://schemas.microsoft.com/office/powerpoint/2010/main" val="5036439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706869-922E-4D53-BC15-1CA4F492BC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Types of Common Shading Models</a:t>
            </a:r>
            <a:endParaRPr lang="en-UG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CC3C10-69C0-4759-87E6-9DBEA85AB8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Lambertian (Diffuse) Shading: The Lambertian shading model is based on the law of Lambert's cosine, which calculates the diffuse reflection of light on a surface. It assumes that light is reflected equally in all directions, making surfaces appear uniformly lit.</a:t>
            </a:r>
          </a:p>
          <a:p>
            <a:r>
              <a:rPr lang="en-US" dirty="0" err="1"/>
              <a:t>Phong</a:t>
            </a:r>
            <a:r>
              <a:rPr lang="en-US" dirty="0"/>
              <a:t> Shading: The </a:t>
            </a:r>
            <a:r>
              <a:rPr lang="en-US" dirty="0" err="1"/>
              <a:t>Phong</a:t>
            </a:r>
            <a:r>
              <a:rPr lang="en-US" dirty="0"/>
              <a:t> shading model includes both diffuse and specular reflections. It produces smoother highlights on surfaces and provides a more realistic representation of materials with different shininess.</a:t>
            </a:r>
          </a:p>
          <a:p>
            <a:r>
              <a:rPr lang="en-US" dirty="0"/>
              <a:t>Blinn-</a:t>
            </a:r>
            <a:r>
              <a:rPr lang="en-US" dirty="0" err="1"/>
              <a:t>Phong</a:t>
            </a:r>
            <a:r>
              <a:rPr lang="en-US" dirty="0"/>
              <a:t> Shading: This is a modification of the </a:t>
            </a:r>
            <a:r>
              <a:rPr lang="en-US" dirty="0" err="1"/>
              <a:t>Phong</a:t>
            </a:r>
            <a:r>
              <a:rPr lang="en-US" dirty="0"/>
              <a:t> shading model that offers improved computational efficiency while maintaining a similar visual quality.</a:t>
            </a:r>
            <a:endParaRPr lang="en-UG" dirty="0"/>
          </a:p>
        </p:txBody>
      </p:sp>
    </p:spTree>
    <p:extLst>
      <p:ext uri="{BB962C8B-B14F-4D97-AF65-F5344CB8AC3E}">
        <p14:creationId xmlns:p14="http://schemas.microsoft.com/office/powerpoint/2010/main" val="34239832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6CD8DA-25E0-463C-90B2-051F04A361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Types of Common Shading Models..</a:t>
            </a:r>
            <a:r>
              <a:rPr lang="en-US" b="1" dirty="0" err="1"/>
              <a:t>continu</a:t>
            </a:r>
            <a:endParaRPr lang="en-U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37F0DB-34E5-42BF-BC19-BCF0882579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Gouraud</a:t>
            </a:r>
            <a:r>
              <a:rPr lang="en-US" dirty="0"/>
              <a:t> Shading: </a:t>
            </a:r>
            <a:r>
              <a:rPr lang="en-US" dirty="0" err="1"/>
              <a:t>Gouraud</a:t>
            </a:r>
            <a:r>
              <a:rPr lang="en-US" dirty="0"/>
              <a:t> shading calculates the color at each vertex of a 3D model and then interpolates the colors across the surface. It is computationally less expensive than </a:t>
            </a:r>
            <a:r>
              <a:rPr lang="en-US" dirty="0" err="1"/>
              <a:t>Phong</a:t>
            </a:r>
            <a:r>
              <a:rPr lang="en-US" dirty="0"/>
              <a:t> shading but can produce visible color banding on smooth surfaces.</a:t>
            </a:r>
          </a:p>
          <a:p>
            <a:r>
              <a:rPr lang="en-US" dirty="0"/>
              <a:t>Flat Shading: Flat shading assigns a single color to each face or polygon, resulting in a faceted appearance. It is computationally efficient but lacks visual smoothness.</a:t>
            </a:r>
          </a:p>
          <a:p>
            <a:r>
              <a:rPr lang="en-US" dirty="0"/>
              <a:t>Cook-Torrance Shading: The Cook-Torrance model is a more advanced shading model suitable for realistic rendering of materials with microfacet surfaces, such as metals.</a:t>
            </a:r>
            <a:endParaRPr lang="en-UG" dirty="0"/>
          </a:p>
        </p:txBody>
      </p:sp>
    </p:spTree>
    <p:extLst>
      <p:ext uri="{BB962C8B-B14F-4D97-AF65-F5344CB8AC3E}">
        <p14:creationId xmlns:p14="http://schemas.microsoft.com/office/powerpoint/2010/main" val="19028564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1F86D1-2831-4DF8-9C21-1A1DB0FEC3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Advantages of Shading Models</a:t>
            </a:r>
            <a:endParaRPr lang="en-UG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19E972-DC64-4298-AA36-7AA0B6B224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Realism: Shading models contribute to the realism of computer-generated images by simulating how light interacts with surfaces in the real world.</a:t>
            </a:r>
          </a:p>
          <a:p>
            <a:r>
              <a:rPr lang="en-US" dirty="0"/>
              <a:t>Visual Appeal: Properly implemented shading models enhance the visual appeal of 3D graphics, making them more engaging and believable to viewers.</a:t>
            </a:r>
          </a:p>
          <a:p>
            <a:r>
              <a:rPr lang="en-US" dirty="0"/>
              <a:t>Diverse Effects: Different shading models can simulate a wide range of materials, from matte surfaces to shiny metals, allowing for diverse visual effects.</a:t>
            </a:r>
            <a:endParaRPr lang="en-UG" dirty="0"/>
          </a:p>
        </p:txBody>
      </p:sp>
    </p:spTree>
    <p:extLst>
      <p:ext uri="{BB962C8B-B14F-4D97-AF65-F5344CB8AC3E}">
        <p14:creationId xmlns:p14="http://schemas.microsoft.com/office/powerpoint/2010/main" val="38027288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D31B54-6FF5-41DD-BB31-6B6E273B10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Advantages of Shading Models..</a:t>
            </a:r>
            <a:r>
              <a:rPr lang="en-US" b="1" dirty="0" err="1"/>
              <a:t>continu</a:t>
            </a:r>
            <a:endParaRPr lang="en-U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CEB7FA-577C-49A1-930B-273FB55CC4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Dynamic Lighting: Shading models enable dynamic lighting in real-time applications like video games, where lighting conditions can change dynamically.</a:t>
            </a:r>
          </a:p>
          <a:p>
            <a:r>
              <a:rPr lang="en-US" dirty="0"/>
              <a:t>Artistic Control: Artists and designers can use shading models to achieve specific visual styles and artistic effects in their creations.</a:t>
            </a:r>
            <a:endParaRPr lang="en-UG" dirty="0"/>
          </a:p>
        </p:txBody>
      </p:sp>
    </p:spTree>
    <p:extLst>
      <p:ext uri="{BB962C8B-B14F-4D97-AF65-F5344CB8AC3E}">
        <p14:creationId xmlns:p14="http://schemas.microsoft.com/office/powerpoint/2010/main" val="12587041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0624BA-4085-4C8A-A6D0-795CB3E4DF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Challenges of Shading Models</a:t>
            </a:r>
            <a:endParaRPr lang="en-UG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16319D-A8AB-441F-92E2-8B9B63553B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Computational Complexity: Advanced shading models with realistic effects can be computationally expensive, leading to reduced performance in real-time applications.</a:t>
            </a:r>
          </a:p>
          <a:p>
            <a:r>
              <a:rPr lang="en-US" dirty="0"/>
              <a:t>Artifacts: Some shading models may produce visual artifacts, such as aliasing or shading discontinuities, which can degrade image quality.</a:t>
            </a:r>
          </a:p>
          <a:p>
            <a:r>
              <a:rPr lang="en-US" dirty="0"/>
              <a:t>Parameter Tuning: Properly setting the parameters of shading models for specific materials and lighting conditions requires expertise and artistic judgment.</a:t>
            </a:r>
            <a:endParaRPr lang="en-UG" dirty="0"/>
          </a:p>
        </p:txBody>
      </p:sp>
    </p:spTree>
    <p:extLst>
      <p:ext uri="{BB962C8B-B14F-4D97-AF65-F5344CB8AC3E}">
        <p14:creationId xmlns:p14="http://schemas.microsoft.com/office/powerpoint/2010/main" val="23121491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629</Words>
  <Application>Microsoft Office PowerPoint</Application>
  <PresentationFormat>Widescreen</PresentationFormat>
  <Paragraphs>31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Shading Models</vt:lpstr>
      <vt:lpstr>Shading Models</vt:lpstr>
      <vt:lpstr>Shading Models</vt:lpstr>
      <vt:lpstr>Parameters of Shading Models</vt:lpstr>
      <vt:lpstr>Types of Common Shading Models</vt:lpstr>
      <vt:lpstr>Types of Common Shading Models..continu</vt:lpstr>
      <vt:lpstr>Advantages of Shading Models</vt:lpstr>
      <vt:lpstr>Advantages of Shading Models..continu</vt:lpstr>
      <vt:lpstr>Challenges of Shading Models</vt:lpstr>
      <vt:lpstr>Challenges of Shading Models..continu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sadat</dc:creator>
  <cp:lastModifiedBy>sadat</cp:lastModifiedBy>
  <cp:revision>8</cp:revision>
  <dcterms:created xsi:type="dcterms:W3CDTF">2023-07-27T08:53:55Z</dcterms:created>
  <dcterms:modified xsi:type="dcterms:W3CDTF">2023-08-26T11:14:28Z</dcterms:modified>
</cp:coreProperties>
</file>