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7" r:id="rId3"/>
    <p:sldId id="257" r:id="rId4"/>
    <p:sldId id="258" r:id="rId5"/>
    <p:sldId id="259" r:id="rId6"/>
    <p:sldId id="269" r:id="rId7"/>
    <p:sldId id="260" r:id="rId8"/>
    <p:sldId id="261" r:id="rId9"/>
    <p:sldId id="262" r:id="rId10"/>
    <p:sldId id="263" r:id="rId11"/>
    <p:sldId id="268" r:id="rId12"/>
    <p:sldId id="264" r:id="rId13"/>
    <p:sldId id="265" r:id="rId14"/>
    <p:sldId id="266"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67"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860" y="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274638"/>
            <a:ext cx="8610600" cy="1554162"/>
          </a:xfrm>
        </p:spPr>
        <p:txBody>
          <a:bodyPr>
            <a:normAutofit fontScale="90000"/>
          </a:bodyPr>
          <a:lstStyle/>
          <a:p>
            <a:pPr lvl="0"/>
            <a:br>
              <a:rPr lang="en-US" b="1" dirty="0">
                <a:latin typeface="Garamond" panose="02020404030301010803" pitchFamily="18" charset="0"/>
              </a:rPr>
            </a:br>
            <a:r>
              <a:rPr lang="en-US" b="1" dirty="0">
                <a:latin typeface="Garamond" panose="02020404030301010803" pitchFamily="18" charset="0"/>
              </a:rPr>
              <a:t>Purchasing In Different Environments                </a:t>
            </a:r>
            <a:br>
              <a:rPr lang="en-US" dirty="0">
                <a:latin typeface="Garamond" panose="02020404030301010803" pitchFamily="18" charset="0"/>
              </a:rPr>
            </a:br>
            <a:endParaRPr lang="en-US" dirty="0">
              <a:latin typeface="Garamond" panose="02020404030301010803" pitchFamily="18" charset="0"/>
            </a:endParaRPr>
          </a:p>
        </p:txBody>
      </p:sp>
      <p:sp>
        <p:nvSpPr>
          <p:cNvPr id="5" name="Content Placeholder 4"/>
          <p:cNvSpPr>
            <a:spLocks noGrp="1"/>
          </p:cNvSpPr>
          <p:nvPr>
            <p:ph idx="1"/>
          </p:nvPr>
        </p:nvSpPr>
        <p:spPr>
          <a:xfrm>
            <a:off x="457200" y="1752600"/>
            <a:ext cx="8229600" cy="4754563"/>
          </a:xfrm>
        </p:spPr>
        <p:txBody>
          <a:bodyPr>
            <a:normAutofit/>
          </a:bodyPr>
          <a:lstStyle/>
          <a:p>
            <a:r>
              <a:rPr lang="en-US" sz="4400" dirty="0" err="1">
                <a:latin typeface="Garamond" panose="02020404030301010803" pitchFamily="18" charset="0"/>
              </a:rPr>
              <a:t>Ongero</a:t>
            </a:r>
            <a:r>
              <a:rPr lang="en-US" sz="4400" dirty="0">
                <a:latin typeface="Garamond" panose="02020404030301010803" pitchFamily="18" charset="0"/>
              </a:rPr>
              <a:t> Vincent</a:t>
            </a:r>
          </a:p>
          <a:p>
            <a:r>
              <a:rPr lang="en-US" sz="4400" dirty="0">
                <a:latin typeface="Garamond" panose="02020404030301010803" pitchFamily="18" charset="0"/>
              </a:rPr>
              <a:t>Lecturer dept of procurement and sc. mgt</a:t>
            </a:r>
          </a:p>
          <a:p>
            <a:r>
              <a:rPr lang="en-US" sz="4400" dirty="0">
                <a:latin typeface="Garamond" panose="02020404030301010803" pitchFamily="18" charset="0"/>
              </a:rPr>
              <a:t>Mobile:0774223806</a:t>
            </a:r>
          </a:p>
          <a:p>
            <a:r>
              <a:rPr lang="en-US" sz="4400" dirty="0" err="1">
                <a:latin typeface="Garamond" panose="02020404030301010803" pitchFamily="18" charset="0"/>
              </a:rPr>
              <a:t>Email:vongero@mubs.ac.ug</a:t>
            </a:r>
            <a:endParaRPr lang="en-US" sz="4400" dirty="0">
              <a:latin typeface="Garamond" panose="02020404030301010803" pitchFamily="18" charset="0"/>
            </a:endParaRPr>
          </a:p>
        </p:txBody>
      </p:sp>
    </p:spTree>
    <p:extLst>
      <p:ext uri="{BB962C8B-B14F-4D97-AF65-F5344CB8AC3E}">
        <p14:creationId xmlns:p14="http://schemas.microsoft.com/office/powerpoint/2010/main" val="14587219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832"/>
            <a:ext cx="8229600" cy="1143000"/>
          </a:xfrm>
        </p:spPr>
        <p:txBody>
          <a:bodyPr/>
          <a:lstStyle/>
          <a:p>
            <a:pPr algn="l"/>
            <a:r>
              <a:rPr lang="en-US" b="1" dirty="0"/>
              <a:t>Cont.</a:t>
            </a:r>
          </a:p>
        </p:txBody>
      </p:sp>
      <p:sp>
        <p:nvSpPr>
          <p:cNvPr id="3" name="Content Placeholder 2"/>
          <p:cNvSpPr>
            <a:spLocks noGrp="1"/>
          </p:cNvSpPr>
          <p:nvPr>
            <p:ph idx="1"/>
          </p:nvPr>
        </p:nvSpPr>
        <p:spPr>
          <a:xfrm>
            <a:off x="228600" y="1143000"/>
            <a:ext cx="8686800" cy="5486400"/>
          </a:xfrm>
        </p:spPr>
        <p:txBody>
          <a:bodyPr>
            <a:normAutofit fontScale="92500"/>
          </a:bodyPr>
          <a:lstStyle/>
          <a:p>
            <a:pPr algn="just"/>
            <a:r>
              <a:rPr lang="en-GB" b="1" dirty="0">
                <a:latin typeface="Garamond" pitchFamily="18" charset="0"/>
              </a:rPr>
              <a:t>Mass processes</a:t>
            </a:r>
            <a:endParaRPr lang="en-US" dirty="0">
              <a:latin typeface="Garamond" pitchFamily="18" charset="0"/>
            </a:endParaRPr>
          </a:p>
          <a:p>
            <a:pPr marL="0" indent="0" algn="just">
              <a:buNone/>
            </a:pPr>
            <a:r>
              <a:rPr lang="en-GB" dirty="0">
                <a:latin typeface="Garamond" pitchFamily="18" charset="0"/>
              </a:rPr>
              <a:t>These produce goods in narrow variety but in large volume e.g. fast moving consumer goods like candles, pencils types </a:t>
            </a:r>
            <a:r>
              <a:rPr lang="en-GB" dirty="0" err="1">
                <a:latin typeface="Garamond" pitchFamily="18" charset="0"/>
              </a:rPr>
              <a:t>etc</a:t>
            </a:r>
            <a:r>
              <a:rPr lang="en-GB" dirty="0">
                <a:latin typeface="Garamond" pitchFamily="18" charset="0"/>
              </a:rPr>
              <a:t> and material requirements are highly repetitive and predictable.</a:t>
            </a:r>
            <a:endParaRPr lang="en-US" dirty="0">
              <a:latin typeface="Garamond" pitchFamily="18" charset="0"/>
            </a:endParaRPr>
          </a:p>
          <a:p>
            <a:pPr marL="0" indent="0" algn="just">
              <a:buNone/>
            </a:pPr>
            <a:endParaRPr lang="en-US" dirty="0">
              <a:latin typeface="Garamond" pitchFamily="18" charset="0"/>
            </a:endParaRPr>
          </a:p>
          <a:p>
            <a:pPr algn="just"/>
            <a:r>
              <a:rPr lang="en-GB" b="1" dirty="0">
                <a:latin typeface="Garamond" pitchFamily="18" charset="0"/>
              </a:rPr>
              <a:t>Continuous processes</a:t>
            </a:r>
            <a:endParaRPr lang="en-US" dirty="0">
              <a:latin typeface="Garamond" pitchFamily="18" charset="0"/>
            </a:endParaRPr>
          </a:p>
          <a:p>
            <a:pPr marL="0" indent="0" algn="just">
              <a:buNone/>
            </a:pPr>
            <a:r>
              <a:rPr lang="en-GB" dirty="0">
                <a:latin typeface="Garamond" pitchFamily="18" charset="0"/>
              </a:rPr>
              <a:t>These involve operating in high volumes and low variety. An example of these are utilities like water, electricity which are standardized and used continuously because disruption can cause serious consequences. </a:t>
            </a:r>
            <a:endParaRPr lang="en-US" dirty="0">
              <a:latin typeface="Garamond" pitchFamily="18" charset="0"/>
            </a:endParaRPr>
          </a:p>
          <a:p>
            <a:pPr algn="just"/>
            <a:endParaRPr lang="en-US" dirty="0">
              <a:latin typeface="Garamond" pitchFamily="18" charset="0"/>
            </a:endParaRPr>
          </a:p>
        </p:txBody>
      </p:sp>
    </p:spTree>
    <p:extLst>
      <p:ext uri="{BB962C8B-B14F-4D97-AF65-F5344CB8AC3E}">
        <p14:creationId xmlns:p14="http://schemas.microsoft.com/office/powerpoint/2010/main" val="15627363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916"/>
            <a:ext cx="8915400" cy="1143000"/>
          </a:xfrm>
        </p:spPr>
        <p:txBody>
          <a:bodyPr>
            <a:normAutofit fontScale="90000"/>
          </a:bodyPr>
          <a:lstStyle/>
          <a:p>
            <a:r>
              <a:rPr lang="en-US" b="1" dirty="0">
                <a:latin typeface="Garamond" pitchFamily="18" charset="0"/>
              </a:rPr>
              <a:t>Characteristics of the secondary sector</a:t>
            </a:r>
          </a:p>
        </p:txBody>
      </p:sp>
      <p:sp>
        <p:nvSpPr>
          <p:cNvPr id="3" name="Content Placeholder 2"/>
          <p:cNvSpPr>
            <a:spLocks noGrp="1"/>
          </p:cNvSpPr>
          <p:nvPr>
            <p:ph idx="1"/>
          </p:nvPr>
        </p:nvSpPr>
        <p:spPr>
          <a:xfrm>
            <a:off x="228600" y="685800"/>
            <a:ext cx="8686800" cy="5638800"/>
          </a:xfrm>
        </p:spPr>
        <p:txBody>
          <a:bodyPr>
            <a:normAutofit fontScale="92500" lnSpcReduction="20000"/>
          </a:bodyPr>
          <a:lstStyle/>
          <a:p>
            <a:pPr algn="just"/>
            <a:endParaRPr lang="en-US" dirty="0">
              <a:latin typeface="Garamond" pitchFamily="18" charset="0"/>
            </a:endParaRPr>
          </a:p>
          <a:p>
            <a:pPr algn="just"/>
            <a:r>
              <a:rPr lang="en-US" dirty="0">
                <a:latin typeface="Garamond" pitchFamily="18" charset="0"/>
              </a:rPr>
              <a:t>It uses the raw materials provided by the primary sector and manufactures them to goods that can be used.</a:t>
            </a:r>
          </a:p>
          <a:p>
            <a:pPr algn="just"/>
            <a:r>
              <a:rPr lang="en-US" dirty="0">
                <a:latin typeface="Garamond" pitchFamily="18" charset="0"/>
              </a:rPr>
              <a:t>Provides employment to both skilled and unskilled labors.</a:t>
            </a:r>
          </a:p>
          <a:p>
            <a:pPr algn="just"/>
            <a:r>
              <a:rPr lang="en-US" dirty="0">
                <a:latin typeface="Garamond" pitchFamily="18" charset="0"/>
              </a:rPr>
              <a:t>Value addition</a:t>
            </a:r>
          </a:p>
          <a:p>
            <a:pPr algn="just"/>
            <a:r>
              <a:rPr lang="en-US" dirty="0">
                <a:latin typeface="Garamond" pitchFamily="18" charset="0"/>
              </a:rPr>
              <a:t>Machine and technology intensive</a:t>
            </a:r>
          </a:p>
          <a:p>
            <a:pPr algn="just"/>
            <a:r>
              <a:rPr lang="en-US" dirty="0">
                <a:latin typeface="Garamond" pitchFamily="18" charset="0"/>
              </a:rPr>
              <a:t>Use of skilled &amp; semi-skilled </a:t>
            </a:r>
            <a:r>
              <a:rPr lang="en-US" dirty="0" err="1">
                <a:latin typeface="Garamond" pitchFamily="18" charset="0"/>
              </a:rPr>
              <a:t>labour</a:t>
            </a:r>
            <a:endParaRPr lang="en-US" dirty="0">
              <a:latin typeface="Garamond" pitchFamily="18" charset="0"/>
            </a:endParaRPr>
          </a:p>
          <a:p>
            <a:pPr algn="just"/>
            <a:r>
              <a:rPr lang="en-US" dirty="0">
                <a:latin typeface="Garamond" pitchFamily="18" charset="0"/>
              </a:rPr>
              <a:t>Associate with large scale production which helps reduce cost per unit.</a:t>
            </a:r>
          </a:p>
          <a:p>
            <a:pPr algn="just"/>
            <a:r>
              <a:rPr lang="en-US" dirty="0">
                <a:latin typeface="Garamond" pitchFamily="18" charset="0"/>
              </a:rPr>
              <a:t>Plays a big role in </a:t>
            </a:r>
            <a:r>
              <a:rPr lang="en-US" dirty="0" err="1">
                <a:latin typeface="Garamond" pitchFamily="18" charset="0"/>
              </a:rPr>
              <a:t>industralization</a:t>
            </a:r>
            <a:endParaRPr lang="en-US" dirty="0">
              <a:latin typeface="Garamond" pitchFamily="18" charset="0"/>
            </a:endParaRPr>
          </a:p>
        </p:txBody>
      </p:sp>
    </p:spTree>
    <p:extLst>
      <p:ext uri="{BB962C8B-B14F-4D97-AF65-F5344CB8AC3E}">
        <p14:creationId xmlns:p14="http://schemas.microsoft.com/office/powerpoint/2010/main" val="22921202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latin typeface="Garamond" pitchFamily="18" charset="0"/>
              </a:rPr>
              <a:t>Tertiary Sector </a:t>
            </a:r>
            <a:br>
              <a:rPr lang="en-US" b="1" dirty="0">
                <a:latin typeface="Garamond" pitchFamily="18" charset="0"/>
              </a:rPr>
            </a:br>
            <a:endParaRPr lang="en-US" dirty="0">
              <a:latin typeface="Garamond" pitchFamily="18" charset="0"/>
            </a:endParaRPr>
          </a:p>
        </p:txBody>
      </p:sp>
      <p:sp>
        <p:nvSpPr>
          <p:cNvPr id="3" name="Content Placeholder 2"/>
          <p:cNvSpPr>
            <a:spLocks noGrp="1"/>
          </p:cNvSpPr>
          <p:nvPr>
            <p:ph idx="1"/>
          </p:nvPr>
        </p:nvSpPr>
        <p:spPr>
          <a:xfrm>
            <a:off x="228600" y="990600"/>
            <a:ext cx="8686800" cy="5562600"/>
          </a:xfrm>
        </p:spPr>
        <p:txBody>
          <a:bodyPr>
            <a:normAutofit/>
          </a:bodyPr>
          <a:lstStyle/>
          <a:p>
            <a:pPr algn="just"/>
            <a:r>
              <a:rPr lang="en-GB" dirty="0">
                <a:latin typeface="Garamond" pitchFamily="18" charset="0"/>
              </a:rPr>
              <a:t>The tertiary sector is part of the economy that provides services rather than goods. </a:t>
            </a:r>
            <a:endParaRPr lang="en-US" dirty="0">
              <a:latin typeface="Garamond" pitchFamily="18" charset="0"/>
            </a:endParaRPr>
          </a:p>
          <a:p>
            <a:pPr algn="just"/>
            <a:r>
              <a:rPr lang="en-GB" dirty="0">
                <a:latin typeface="Garamond" pitchFamily="18" charset="0"/>
              </a:rPr>
              <a:t>The tertiary sector of industry involves the provision of services to other businesses as well as final consumers. Services may involve the transport, distribution, education, healthcare, tourism and hospitality, entertainment </a:t>
            </a:r>
            <a:r>
              <a:rPr lang="en-GB" dirty="0" err="1">
                <a:latin typeface="Garamond" pitchFamily="18" charset="0"/>
              </a:rPr>
              <a:t>e.t.c</a:t>
            </a:r>
            <a:endParaRPr lang="en-GB" dirty="0">
              <a:latin typeface="Garamond" pitchFamily="18" charset="0"/>
            </a:endParaRPr>
          </a:p>
          <a:p>
            <a:pPr algn="just"/>
            <a:r>
              <a:rPr lang="en-US" dirty="0">
                <a:latin typeface="Garamond" pitchFamily="18" charset="0"/>
              </a:rPr>
              <a:t>I</a:t>
            </a:r>
            <a:r>
              <a:rPr lang="en-GB" dirty="0">
                <a:latin typeface="Garamond" pitchFamily="18" charset="0"/>
              </a:rPr>
              <a:t>t supports the primary &amp; secondary sectors through provision of  transportation of goods and selling of manufactured goods.</a:t>
            </a:r>
            <a:endParaRPr lang="en-US" dirty="0">
              <a:latin typeface="Garamond" pitchFamily="18" charset="0"/>
            </a:endParaRPr>
          </a:p>
        </p:txBody>
      </p:sp>
    </p:spTree>
    <p:extLst>
      <p:ext uri="{BB962C8B-B14F-4D97-AF65-F5344CB8AC3E}">
        <p14:creationId xmlns:p14="http://schemas.microsoft.com/office/powerpoint/2010/main" val="12512118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pPr algn="l"/>
            <a:r>
              <a:rPr lang="en-US" b="1" dirty="0">
                <a:latin typeface="Garamond" pitchFamily="18" charset="0"/>
              </a:rPr>
              <a:t>Cont.</a:t>
            </a:r>
          </a:p>
        </p:txBody>
      </p:sp>
      <p:sp>
        <p:nvSpPr>
          <p:cNvPr id="3" name="Content Placeholder 2"/>
          <p:cNvSpPr>
            <a:spLocks noGrp="1"/>
          </p:cNvSpPr>
          <p:nvPr>
            <p:ph idx="1"/>
          </p:nvPr>
        </p:nvSpPr>
        <p:spPr>
          <a:xfrm>
            <a:off x="228600" y="1066800"/>
            <a:ext cx="8686800" cy="5410200"/>
          </a:xfrm>
        </p:spPr>
        <p:txBody>
          <a:bodyPr/>
          <a:lstStyle/>
          <a:p>
            <a:pPr algn="just"/>
            <a:r>
              <a:rPr lang="en-GB" dirty="0">
                <a:latin typeface="Garamond" pitchFamily="18" charset="0"/>
              </a:rPr>
              <a:t>However, the focus is on people interacting with people and serving the customer than transforming physical goods. For the last 20 years there has been a substantial shift from the other two industry sectors to tertiary sectors for industrialized countries. The service sector consists of the “soft” parts of the economy such as insurance, tourism, banking, retail and education.</a:t>
            </a:r>
            <a:endParaRPr lang="en-US" dirty="0">
              <a:latin typeface="Garamond" pitchFamily="18" charset="0"/>
            </a:endParaRPr>
          </a:p>
        </p:txBody>
      </p:sp>
    </p:spTree>
    <p:extLst>
      <p:ext uri="{BB962C8B-B14F-4D97-AF65-F5344CB8AC3E}">
        <p14:creationId xmlns:p14="http://schemas.microsoft.com/office/powerpoint/2010/main" val="17488088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p:spPr>
        <p:txBody>
          <a:bodyPr>
            <a:normAutofit fontScale="90000"/>
          </a:bodyPr>
          <a:lstStyle/>
          <a:p>
            <a:r>
              <a:rPr lang="en-US" b="1" dirty="0">
                <a:latin typeface="Garamond" pitchFamily="18" charset="0"/>
              </a:rPr>
              <a:t>Characteristics of the tertiary sector </a:t>
            </a:r>
          </a:p>
        </p:txBody>
      </p:sp>
      <p:sp>
        <p:nvSpPr>
          <p:cNvPr id="3" name="Content Placeholder 2"/>
          <p:cNvSpPr>
            <a:spLocks noGrp="1"/>
          </p:cNvSpPr>
          <p:nvPr>
            <p:ph idx="1"/>
          </p:nvPr>
        </p:nvSpPr>
        <p:spPr>
          <a:xfrm>
            <a:off x="228600" y="1143000"/>
            <a:ext cx="8610600" cy="5334000"/>
          </a:xfrm>
        </p:spPr>
        <p:txBody>
          <a:bodyPr>
            <a:normAutofit/>
          </a:bodyPr>
          <a:lstStyle/>
          <a:p>
            <a:pPr algn="just"/>
            <a:r>
              <a:rPr lang="en-GB" dirty="0">
                <a:latin typeface="Garamond" pitchFamily="18" charset="0"/>
              </a:rPr>
              <a:t>Intangibility</a:t>
            </a:r>
          </a:p>
          <a:p>
            <a:pPr algn="just"/>
            <a:r>
              <a:rPr lang="en-GB" dirty="0">
                <a:latin typeface="Garamond" pitchFamily="18" charset="0"/>
              </a:rPr>
              <a:t>Perishability. Services can’t be stored for someone to use later.</a:t>
            </a:r>
          </a:p>
          <a:p>
            <a:pPr algn="just"/>
            <a:r>
              <a:rPr lang="en-GB" dirty="0">
                <a:latin typeface="Garamond" pitchFamily="18" charset="0"/>
              </a:rPr>
              <a:t>Heterogeneity/variability (</a:t>
            </a:r>
            <a:r>
              <a:rPr lang="en-US" dirty="0">
                <a:latin typeface="Garamond" pitchFamily="18" charset="0"/>
              </a:rPr>
              <a:t>the quality or state of being diverse in character or content)</a:t>
            </a:r>
            <a:endParaRPr lang="en-GB" dirty="0">
              <a:latin typeface="Garamond" pitchFamily="18" charset="0"/>
            </a:endParaRPr>
          </a:p>
          <a:p>
            <a:pPr algn="just"/>
            <a:r>
              <a:rPr lang="en-GB" dirty="0">
                <a:latin typeface="Garamond" pitchFamily="18" charset="0"/>
              </a:rPr>
              <a:t>The provider and customer cannot be separated at the time of providing the service. </a:t>
            </a:r>
          </a:p>
          <a:p>
            <a:pPr algn="just"/>
            <a:r>
              <a:rPr lang="en-US" dirty="0">
                <a:latin typeface="Garamond" pitchFamily="18" charset="0"/>
              </a:rPr>
              <a:t>S</a:t>
            </a:r>
            <a:r>
              <a:rPr lang="en-GB" dirty="0" err="1">
                <a:latin typeface="Garamond" pitchFamily="18" charset="0"/>
              </a:rPr>
              <a:t>upport</a:t>
            </a:r>
            <a:r>
              <a:rPr lang="en-GB" dirty="0">
                <a:latin typeface="Garamond" pitchFamily="18" charset="0"/>
              </a:rPr>
              <a:t> to other sectors</a:t>
            </a:r>
          </a:p>
          <a:p>
            <a:pPr algn="just"/>
            <a:r>
              <a:rPr lang="en-US" dirty="0">
                <a:latin typeface="Garamond" pitchFamily="18" charset="0"/>
              </a:rPr>
              <a:t>C</a:t>
            </a:r>
            <a:r>
              <a:rPr lang="en-GB" dirty="0" err="1">
                <a:latin typeface="Garamond" pitchFamily="18" charset="0"/>
              </a:rPr>
              <a:t>ustomer</a:t>
            </a:r>
            <a:r>
              <a:rPr lang="en-GB" dirty="0">
                <a:latin typeface="Garamond" pitchFamily="18" charset="0"/>
              </a:rPr>
              <a:t> oriented</a:t>
            </a:r>
          </a:p>
          <a:p>
            <a:pPr algn="just"/>
            <a:endParaRPr lang="en-US" dirty="0">
              <a:latin typeface="Garamond" pitchFamily="18" charset="0"/>
            </a:endParaRPr>
          </a:p>
          <a:p>
            <a:pPr algn="just"/>
            <a:endParaRPr lang="en-US" dirty="0">
              <a:latin typeface="Garamond" pitchFamily="18" charset="0"/>
            </a:endParaRPr>
          </a:p>
        </p:txBody>
      </p:sp>
    </p:spTree>
    <p:extLst>
      <p:ext uri="{BB962C8B-B14F-4D97-AF65-F5344CB8AC3E}">
        <p14:creationId xmlns:p14="http://schemas.microsoft.com/office/powerpoint/2010/main" val="24470264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C0272A-959F-4A78-8D4C-0D87186FF713}"/>
              </a:ext>
            </a:extLst>
          </p:cNvPr>
          <p:cNvSpPr>
            <a:spLocks noGrp="1"/>
          </p:cNvSpPr>
          <p:nvPr>
            <p:ph type="title"/>
          </p:nvPr>
        </p:nvSpPr>
        <p:spPr/>
        <p:txBody>
          <a:bodyPr>
            <a:normAutofit fontScale="90000"/>
          </a:bodyPr>
          <a:lstStyle/>
          <a:p>
            <a:r>
              <a:rPr lang="en-US" b="1" dirty="0">
                <a:latin typeface="Garamond" panose="02020404030301010803" pitchFamily="18" charset="0"/>
              </a:rPr>
              <a:t>Difference between public &amp; private purchasing</a:t>
            </a:r>
            <a:endParaRPr lang="en-GB" b="1" dirty="0">
              <a:latin typeface="Garamond" panose="02020404030301010803" pitchFamily="18" charset="0"/>
            </a:endParaRPr>
          </a:p>
        </p:txBody>
      </p:sp>
      <p:sp>
        <p:nvSpPr>
          <p:cNvPr id="3" name="Content Placeholder 2">
            <a:extLst>
              <a:ext uri="{FF2B5EF4-FFF2-40B4-BE49-F238E27FC236}">
                <a16:creationId xmlns:a16="http://schemas.microsoft.com/office/drawing/2014/main" id="{6196EBA8-BCDC-4464-AFA3-FA8BF2D13B3B}"/>
              </a:ext>
            </a:extLst>
          </p:cNvPr>
          <p:cNvSpPr>
            <a:spLocks noGrp="1"/>
          </p:cNvSpPr>
          <p:nvPr>
            <p:ph idx="1"/>
          </p:nvPr>
        </p:nvSpPr>
        <p:spPr/>
        <p:txBody>
          <a:bodyPr/>
          <a:lstStyle/>
          <a:p>
            <a:pPr algn="just"/>
            <a:r>
              <a:rPr lang="en-US" dirty="0">
                <a:latin typeface="Garamond" panose="02020404030301010803" pitchFamily="18" charset="0"/>
              </a:rPr>
              <a:t>The difference between public purchasing and private purchasing mainly relates to who is buying, the objectives, rules followed, and the level of transparency required.</a:t>
            </a:r>
            <a:endParaRPr lang="en-GB" dirty="0">
              <a:latin typeface="Garamond" panose="02020404030301010803" pitchFamily="18" charset="0"/>
            </a:endParaRPr>
          </a:p>
        </p:txBody>
      </p:sp>
    </p:spTree>
    <p:extLst>
      <p:ext uri="{BB962C8B-B14F-4D97-AF65-F5344CB8AC3E}">
        <p14:creationId xmlns:p14="http://schemas.microsoft.com/office/powerpoint/2010/main" val="19660986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1C2D4-699C-4236-AD5D-48A16566F070}"/>
              </a:ext>
            </a:extLst>
          </p:cNvPr>
          <p:cNvSpPr>
            <a:spLocks noGrp="1"/>
          </p:cNvSpPr>
          <p:nvPr>
            <p:ph type="title"/>
          </p:nvPr>
        </p:nvSpPr>
        <p:spPr/>
        <p:txBody>
          <a:bodyPr/>
          <a:lstStyle/>
          <a:p>
            <a:r>
              <a:rPr lang="en-GB" b="1" dirty="0">
                <a:latin typeface="Garamond" panose="02020404030301010803" pitchFamily="18" charset="0"/>
              </a:rPr>
              <a:t>Public Purchasing</a:t>
            </a:r>
          </a:p>
        </p:txBody>
      </p:sp>
      <p:sp>
        <p:nvSpPr>
          <p:cNvPr id="3" name="Content Placeholder 2">
            <a:extLst>
              <a:ext uri="{FF2B5EF4-FFF2-40B4-BE49-F238E27FC236}">
                <a16:creationId xmlns:a16="http://schemas.microsoft.com/office/drawing/2014/main" id="{ECEF77B9-2E39-4801-9EC5-F2865EC76D2E}"/>
              </a:ext>
            </a:extLst>
          </p:cNvPr>
          <p:cNvSpPr>
            <a:spLocks noGrp="1"/>
          </p:cNvSpPr>
          <p:nvPr>
            <p:ph idx="1"/>
          </p:nvPr>
        </p:nvSpPr>
        <p:spPr/>
        <p:txBody>
          <a:bodyPr/>
          <a:lstStyle/>
          <a:p>
            <a:pPr algn="just"/>
            <a:r>
              <a:rPr lang="en-US" dirty="0">
                <a:latin typeface="Garamond" panose="02020404030301010803" pitchFamily="18" charset="0"/>
              </a:rPr>
              <a:t>Public purchasing refers to the procurement of goods, services, or works by government institutions or public organizations such as ministries, hospitals, universities, and local governments.</a:t>
            </a:r>
            <a:endParaRPr lang="en-GB" dirty="0">
              <a:latin typeface="Garamond" panose="02020404030301010803" pitchFamily="18" charset="0"/>
            </a:endParaRPr>
          </a:p>
        </p:txBody>
      </p:sp>
    </p:spTree>
    <p:extLst>
      <p:ext uri="{BB962C8B-B14F-4D97-AF65-F5344CB8AC3E}">
        <p14:creationId xmlns:p14="http://schemas.microsoft.com/office/powerpoint/2010/main" val="35459032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ABE96-2EC8-4EF1-A6F2-88F50660D36B}"/>
              </a:ext>
            </a:extLst>
          </p:cNvPr>
          <p:cNvSpPr>
            <a:spLocks noGrp="1"/>
          </p:cNvSpPr>
          <p:nvPr>
            <p:ph type="title"/>
          </p:nvPr>
        </p:nvSpPr>
        <p:spPr>
          <a:xfrm>
            <a:off x="457200" y="274638"/>
            <a:ext cx="8458200" cy="1143000"/>
          </a:xfrm>
        </p:spPr>
        <p:txBody>
          <a:bodyPr>
            <a:normAutofit fontScale="90000"/>
          </a:bodyPr>
          <a:lstStyle/>
          <a:p>
            <a:r>
              <a:rPr lang="en-GB" b="1" dirty="0">
                <a:latin typeface="Garamond" panose="02020404030301010803" pitchFamily="18" charset="0"/>
              </a:rPr>
              <a:t>Key characteristics public purchasing</a:t>
            </a:r>
          </a:p>
        </p:txBody>
      </p:sp>
      <p:sp>
        <p:nvSpPr>
          <p:cNvPr id="3" name="Content Placeholder 2">
            <a:extLst>
              <a:ext uri="{FF2B5EF4-FFF2-40B4-BE49-F238E27FC236}">
                <a16:creationId xmlns:a16="http://schemas.microsoft.com/office/drawing/2014/main" id="{8B6723F7-8239-4227-BFA4-EC6D53B85281}"/>
              </a:ext>
            </a:extLst>
          </p:cNvPr>
          <p:cNvSpPr>
            <a:spLocks noGrp="1"/>
          </p:cNvSpPr>
          <p:nvPr>
            <p:ph idx="1"/>
          </p:nvPr>
        </p:nvSpPr>
        <p:spPr>
          <a:xfrm>
            <a:off x="457200" y="1417638"/>
            <a:ext cx="8229600" cy="5135562"/>
          </a:xfrm>
        </p:spPr>
        <p:txBody>
          <a:bodyPr>
            <a:normAutofit fontScale="92500"/>
          </a:bodyPr>
          <a:lstStyle/>
          <a:p>
            <a:pPr algn="just"/>
            <a:r>
              <a:rPr lang="en-US" dirty="0">
                <a:latin typeface="Garamond" panose="02020404030301010803" pitchFamily="18" charset="0"/>
              </a:rPr>
              <a:t>Funded by public money (taxpayers’ money)</a:t>
            </a:r>
          </a:p>
          <a:p>
            <a:pPr algn="just"/>
            <a:r>
              <a:rPr lang="en-US" dirty="0">
                <a:latin typeface="Garamond" panose="02020404030301010803" pitchFamily="18" charset="0"/>
              </a:rPr>
              <a:t>Must follow strict procurement laws and regulations</a:t>
            </a:r>
          </a:p>
          <a:p>
            <a:pPr algn="just"/>
            <a:r>
              <a:rPr lang="en-US" dirty="0">
                <a:latin typeface="Garamond" panose="02020404030301010803" pitchFamily="18" charset="0"/>
              </a:rPr>
              <a:t>Requires transparency and accountability.</a:t>
            </a:r>
          </a:p>
          <a:p>
            <a:pPr algn="just"/>
            <a:r>
              <a:rPr lang="en-US" dirty="0">
                <a:latin typeface="Garamond" panose="02020404030301010803" pitchFamily="18" charset="0"/>
              </a:rPr>
              <a:t>Usually involves competitive bidding or tendering.</a:t>
            </a:r>
          </a:p>
          <a:p>
            <a:pPr algn="just"/>
            <a:r>
              <a:rPr lang="en-US" dirty="0">
                <a:latin typeface="Garamond" panose="02020404030301010803" pitchFamily="18" charset="0"/>
              </a:rPr>
              <a:t>Decisions may take longer due to procedures</a:t>
            </a:r>
          </a:p>
          <a:p>
            <a:pPr marL="0" indent="0" algn="just">
              <a:buNone/>
            </a:pPr>
            <a:r>
              <a:rPr lang="en-US" dirty="0">
                <a:latin typeface="Garamond" panose="02020404030301010803" pitchFamily="18" charset="0"/>
              </a:rPr>
              <a:t>Example</a:t>
            </a:r>
          </a:p>
          <a:p>
            <a:pPr marL="0" indent="0" algn="just">
              <a:buNone/>
            </a:pPr>
            <a:r>
              <a:rPr lang="en-US" dirty="0">
                <a:latin typeface="Garamond" panose="02020404030301010803" pitchFamily="18" charset="0"/>
              </a:rPr>
              <a:t>A government hospital buying medical drugs, equipment, or ambulances through an open tender process.</a:t>
            </a:r>
            <a:endParaRPr lang="en-GB" dirty="0">
              <a:latin typeface="Garamond" panose="02020404030301010803" pitchFamily="18" charset="0"/>
            </a:endParaRPr>
          </a:p>
        </p:txBody>
      </p:sp>
    </p:spTree>
    <p:extLst>
      <p:ext uri="{BB962C8B-B14F-4D97-AF65-F5344CB8AC3E}">
        <p14:creationId xmlns:p14="http://schemas.microsoft.com/office/powerpoint/2010/main" val="33359035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28ED5-69E3-4EDB-9F20-43E8CC82091D}"/>
              </a:ext>
            </a:extLst>
          </p:cNvPr>
          <p:cNvSpPr>
            <a:spLocks noGrp="1"/>
          </p:cNvSpPr>
          <p:nvPr>
            <p:ph type="title"/>
          </p:nvPr>
        </p:nvSpPr>
        <p:spPr/>
        <p:txBody>
          <a:bodyPr/>
          <a:lstStyle/>
          <a:p>
            <a:r>
              <a:rPr lang="en-GB" b="1" dirty="0">
                <a:latin typeface="Garamond" panose="02020404030301010803" pitchFamily="18" charset="0"/>
              </a:rPr>
              <a:t>Private Purchasing</a:t>
            </a:r>
          </a:p>
        </p:txBody>
      </p:sp>
      <p:sp>
        <p:nvSpPr>
          <p:cNvPr id="3" name="Content Placeholder 2">
            <a:extLst>
              <a:ext uri="{FF2B5EF4-FFF2-40B4-BE49-F238E27FC236}">
                <a16:creationId xmlns:a16="http://schemas.microsoft.com/office/drawing/2014/main" id="{EF13E4CC-2966-486B-B9BB-C579C51F39D5}"/>
              </a:ext>
            </a:extLst>
          </p:cNvPr>
          <p:cNvSpPr>
            <a:spLocks noGrp="1"/>
          </p:cNvSpPr>
          <p:nvPr>
            <p:ph idx="1"/>
          </p:nvPr>
        </p:nvSpPr>
        <p:spPr/>
        <p:txBody>
          <a:bodyPr/>
          <a:lstStyle/>
          <a:p>
            <a:pPr algn="just"/>
            <a:r>
              <a:rPr lang="en-US" dirty="0">
                <a:latin typeface="Garamond" panose="02020404030301010803" pitchFamily="18" charset="0"/>
              </a:rPr>
              <a:t>Private purchasing refers to procurement done by private companies or businesses for their own operations.</a:t>
            </a:r>
            <a:endParaRPr lang="en-GB" dirty="0">
              <a:latin typeface="Garamond" panose="02020404030301010803" pitchFamily="18" charset="0"/>
            </a:endParaRPr>
          </a:p>
        </p:txBody>
      </p:sp>
    </p:spTree>
    <p:extLst>
      <p:ext uri="{BB962C8B-B14F-4D97-AF65-F5344CB8AC3E}">
        <p14:creationId xmlns:p14="http://schemas.microsoft.com/office/powerpoint/2010/main" val="21800412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3D4BB-DF73-4088-9191-B31430704B23}"/>
              </a:ext>
            </a:extLst>
          </p:cNvPr>
          <p:cNvSpPr>
            <a:spLocks noGrp="1"/>
          </p:cNvSpPr>
          <p:nvPr>
            <p:ph type="title"/>
          </p:nvPr>
        </p:nvSpPr>
        <p:spPr/>
        <p:txBody>
          <a:bodyPr/>
          <a:lstStyle/>
          <a:p>
            <a:r>
              <a:rPr lang="en-GB" b="1" dirty="0">
                <a:latin typeface="Garamond" panose="02020404030301010803" pitchFamily="18" charset="0"/>
              </a:rPr>
              <a:t>Key characteristics</a:t>
            </a:r>
          </a:p>
        </p:txBody>
      </p:sp>
      <p:sp>
        <p:nvSpPr>
          <p:cNvPr id="3" name="Content Placeholder 2">
            <a:extLst>
              <a:ext uri="{FF2B5EF4-FFF2-40B4-BE49-F238E27FC236}">
                <a16:creationId xmlns:a16="http://schemas.microsoft.com/office/drawing/2014/main" id="{A6F64077-3599-4FF6-8708-7079FDA3440E}"/>
              </a:ext>
            </a:extLst>
          </p:cNvPr>
          <p:cNvSpPr>
            <a:spLocks noGrp="1"/>
          </p:cNvSpPr>
          <p:nvPr>
            <p:ph idx="1"/>
          </p:nvPr>
        </p:nvSpPr>
        <p:spPr>
          <a:xfrm>
            <a:off x="457200" y="1600200"/>
            <a:ext cx="8534400" cy="4525963"/>
          </a:xfrm>
        </p:spPr>
        <p:txBody>
          <a:bodyPr>
            <a:normAutofit lnSpcReduction="10000"/>
          </a:bodyPr>
          <a:lstStyle/>
          <a:p>
            <a:pPr algn="just"/>
            <a:r>
              <a:rPr lang="en-US" dirty="0">
                <a:latin typeface="Garamond" panose="02020404030301010803" pitchFamily="18" charset="0"/>
              </a:rPr>
              <a:t>Funded by company or private funds</a:t>
            </a:r>
          </a:p>
          <a:p>
            <a:pPr algn="just"/>
            <a:r>
              <a:rPr lang="en-US" dirty="0">
                <a:latin typeface="Garamond" panose="02020404030301010803" pitchFamily="18" charset="0"/>
              </a:rPr>
              <a:t>Fewer legal procurement restrictions</a:t>
            </a:r>
          </a:p>
          <a:p>
            <a:pPr algn="just"/>
            <a:r>
              <a:rPr lang="en-US" dirty="0">
                <a:latin typeface="Garamond" panose="02020404030301010803" pitchFamily="18" charset="0"/>
              </a:rPr>
              <a:t>Focus on profit, efficiency, and competitiveness.</a:t>
            </a:r>
          </a:p>
          <a:p>
            <a:pPr algn="just"/>
            <a:r>
              <a:rPr lang="en-US" dirty="0">
                <a:latin typeface="Garamond" panose="02020404030301010803" pitchFamily="18" charset="0"/>
              </a:rPr>
              <a:t>Faster decision-making process</a:t>
            </a:r>
          </a:p>
          <a:p>
            <a:pPr algn="just"/>
            <a:r>
              <a:rPr lang="en-US" dirty="0">
                <a:latin typeface="Garamond" panose="02020404030301010803" pitchFamily="18" charset="0"/>
              </a:rPr>
              <a:t>Supplier selection can be more flexible</a:t>
            </a:r>
          </a:p>
          <a:p>
            <a:pPr marL="0" indent="0" algn="just">
              <a:buNone/>
            </a:pPr>
            <a:r>
              <a:rPr lang="en-US" dirty="0">
                <a:latin typeface="Garamond" panose="02020404030301010803" pitchFamily="18" charset="0"/>
              </a:rPr>
              <a:t>Example</a:t>
            </a:r>
          </a:p>
          <a:p>
            <a:pPr marL="0" indent="0" algn="just">
              <a:buNone/>
            </a:pPr>
            <a:r>
              <a:rPr lang="en-US" dirty="0">
                <a:latin typeface="Garamond" panose="02020404030301010803" pitchFamily="18" charset="0"/>
              </a:rPr>
              <a:t>A private pharmaceutical company buying raw materials or packaging materials from suppliers.</a:t>
            </a:r>
            <a:endParaRPr lang="en-GB" dirty="0">
              <a:latin typeface="Garamond" panose="02020404030301010803" pitchFamily="18" charset="0"/>
            </a:endParaRPr>
          </a:p>
        </p:txBody>
      </p:sp>
    </p:spTree>
    <p:extLst>
      <p:ext uri="{BB962C8B-B14F-4D97-AF65-F5344CB8AC3E}">
        <p14:creationId xmlns:p14="http://schemas.microsoft.com/office/powerpoint/2010/main" val="3897511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21E935-1FB3-447D-BEB4-7FFDA40ACC8B}"/>
              </a:ext>
            </a:extLst>
          </p:cNvPr>
          <p:cNvSpPr>
            <a:spLocks noGrp="1"/>
          </p:cNvSpPr>
          <p:nvPr>
            <p:ph type="title"/>
          </p:nvPr>
        </p:nvSpPr>
        <p:spPr/>
        <p:txBody>
          <a:bodyPr/>
          <a:lstStyle/>
          <a:p>
            <a:r>
              <a:rPr lang="en-US" dirty="0">
                <a:latin typeface="Garamond" panose="02020404030301010803" pitchFamily="18" charset="0"/>
              </a:rPr>
              <a:t>Learning scope</a:t>
            </a: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11B84EA7-E475-4FEE-A089-C5568C20D5F8}"/>
              </a:ext>
            </a:extLst>
          </p:cNvPr>
          <p:cNvSpPr>
            <a:spLocks noGrp="1"/>
          </p:cNvSpPr>
          <p:nvPr>
            <p:ph idx="1"/>
          </p:nvPr>
        </p:nvSpPr>
        <p:spPr/>
        <p:txBody>
          <a:bodyPr/>
          <a:lstStyle/>
          <a:p>
            <a:r>
              <a:rPr lang="en-US" dirty="0">
                <a:latin typeface="Garamond" panose="02020404030301010803" pitchFamily="18" charset="0"/>
              </a:rPr>
              <a:t>Primary,</a:t>
            </a:r>
          </a:p>
          <a:p>
            <a:r>
              <a:rPr lang="en-US" dirty="0">
                <a:latin typeface="Garamond" panose="02020404030301010803" pitchFamily="18" charset="0"/>
              </a:rPr>
              <a:t> Secondary </a:t>
            </a:r>
          </a:p>
          <a:p>
            <a:r>
              <a:rPr lang="en-US" dirty="0">
                <a:latin typeface="Garamond" panose="02020404030301010803" pitchFamily="18" charset="0"/>
              </a:rPr>
              <a:t>and tertiary sectors </a:t>
            </a:r>
          </a:p>
          <a:p>
            <a:r>
              <a:rPr lang="en-US" dirty="0">
                <a:latin typeface="Garamond" panose="02020404030301010803" pitchFamily="18" charset="0"/>
              </a:rPr>
              <a:t>Difference between public and private purchasing</a:t>
            </a:r>
          </a:p>
          <a:p>
            <a:r>
              <a:rPr lang="en-US" dirty="0">
                <a:latin typeface="Garamond" panose="02020404030301010803" pitchFamily="18" charset="0"/>
              </a:rPr>
              <a:t>Basic public procurement principles</a:t>
            </a:r>
          </a:p>
          <a:p>
            <a:r>
              <a:rPr lang="en-US" dirty="0">
                <a:latin typeface="Garamond" panose="02020404030301010803" pitchFamily="18" charset="0"/>
              </a:rPr>
              <a:t>Rationale; documentation and payment, INCOTERMS &amp; Risk</a:t>
            </a:r>
          </a:p>
          <a:p>
            <a:endParaRPr lang="en-GB" dirty="0">
              <a:latin typeface="Garamond" panose="02020404030301010803" pitchFamily="18" charset="0"/>
            </a:endParaRPr>
          </a:p>
        </p:txBody>
      </p:sp>
    </p:spTree>
    <p:extLst>
      <p:ext uri="{BB962C8B-B14F-4D97-AF65-F5344CB8AC3E}">
        <p14:creationId xmlns:p14="http://schemas.microsoft.com/office/powerpoint/2010/main" val="6749647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1201A-833B-45BD-AD33-069308C25CAD}"/>
              </a:ext>
            </a:extLst>
          </p:cNvPr>
          <p:cNvSpPr>
            <a:spLocks noGrp="1"/>
          </p:cNvSpPr>
          <p:nvPr>
            <p:ph type="title"/>
          </p:nvPr>
        </p:nvSpPr>
        <p:spPr>
          <a:xfrm>
            <a:off x="419100" y="304800"/>
            <a:ext cx="8229600" cy="1143000"/>
          </a:xfrm>
        </p:spPr>
        <p:txBody>
          <a:bodyPr/>
          <a:lstStyle/>
          <a:p>
            <a:r>
              <a:rPr lang="en-GB" dirty="0">
                <a:latin typeface="Garamond" panose="02020404030301010803" pitchFamily="18" charset="0"/>
              </a:rPr>
              <a:t>Comparison Table</a:t>
            </a:r>
          </a:p>
        </p:txBody>
      </p:sp>
      <p:graphicFrame>
        <p:nvGraphicFramePr>
          <p:cNvPr id="4" name="Content Placeholder 3">
            <a:extLst>
              <a:ext uri="{FF2B5EF4-FFF2-40B4-BE49-F238E27FC236}">
                <a16:creationId xmlns:a16="http://schemas.microsoft.com/office/drawing/2014/main" id="{64095D20-AF41-4EA7-8FE6-7670C4AB1703}"/>
              </a:ext>
            </a:extLst>
          </p:cNvPr>
          <p:cNvGraphicFramePr>
            <a:graphicFrameLocks noGrp="1"/>
          </p:cNvGraphicFramePr>
          <p:nvPr>
            <p:ph idx="1"/>
            <p:extLst>
              <p:ext uri="{D42A27DB-BD31-4B8C-83A1-F6EECF244321}">
                <p14:modId xmlns:p14="http://schemas.microsoft.com/office/powerpoint/2010/main" val="3686162597"/>
              </p:ext>
            </p:extLst>
          </p:nvPr>
        </p:nvGraphicFramePr>
        <p:xfrm>
          <a:off x="266700" y="1447800"/>
          <a:ext cx="8610600" cy="5172442"/>
        </p:xfrm>
        <a:graphic>
          <a:graphicData uri="http://schemas.openxmlformats.org/drawingml/2006/table">
            <a:tbl>
              <a:tblPr firstRow="1" bandRow="1">
                <a:tableStyleId>{5C22544A-7EE6-4342-B048-85BDC9FD1C3A}</a:tableStyleId>
              </a:tblPr>
              <a:tblGrid>
                <a:gridCol w="2870200">
                  <a:extLst>
                    <a:ext uri="{9D8B030D-6E8A-4147-A177-3AD203B41FA5}">
                      <a16:colId xmlns:a16="http://schemas.microsoft.com/office/drawing/2014/main" val="3875706428"/>
                    </a:ext>
                  </a:extLst>
                </a:gridCol>
                <a:gridCol w="2870200">
                  <a:extLst>
                    <a:ext uri="{9D8B030D-6E8A-4147-A177-3AD203B41FA5}">
                      <a16:colId xmlns:a16="http://schemas.microsoft.com/office/drawing/2014/main" val="126234284"/>
                    </a:ext>
                  </a:extLst>
                </a:gridCol>
                <a:gridCol w="2870200">
                  <a:extLst>
                    <a:ext uri="{9D8B030D-6E8A-4147-A177-3AD203B41FA5}">
                      <a16:colId xmlns:a16="http://schemas.microsoft.com/office/drawing/2014/main" val="2229323940"/>
                    </a:ext>
                  </a:extLst>
                </a:gridCol>
              </a:tblGrid>
              <a:tr h="632216">
                <a:tc>
                  <a:txBody>
                    <a:bodyPr/>
                    <a:lstStyle/>
                    <a:p>
                      <a:r>
                        <a:rPr lang="en-GB" dirty="0"/>
                        <a:t>Aspect</a:t>
                      </a:r>
                    </a:p>
                  </a:txBody>
                  <a:tcPr anchor="ctr"/>
                </a:tc>
                <a:tc>
                  <a:txBody>
                    <a:bodyPr/>
                    <a:lstStyle/>
                    <a:p>
                      <a:r>
                        <a:rPr lang="en-GB"/>
                        <a:t>Public Purchasing</a:t>
                      </a:r>
                    </a:p>
                  </a:txBody>
                  <a:tcPr anchor="ctr"/>
                </a:tc>
                <a:tc>
                  <a:txBody>
                    <a:bodyPr/>
                    <a:lstStyle/>
                    <a:p>
                      <a:r>
                        <a:rPr lang="en-GB" dirty="0"/>
                        <a:t>Private Purchasing</a:t>
                      </a:r>
                    </a:p>
                  </a:txBody>
                  <a:tcPr anchor="ctr"/>
                </a:tc>
                <a:extLst>
                  <a:ext uri="{0D108BD9-81ED-4DB2-BD59-A6C34878D82A}">
                    <a16:rowId xmlns:a16="http://schemas.microsoft.com/office/drawing/2014/main" val="4176205905"/>
                  </a:ext>
                </a:extLst>
              </a:tr>
              <a:tr h="740210">
                <a:tc>
                  <a:txBody>
                    <a:bodyPr/>
                    <a:lstStyle/>
                    <a:p>
                      <a:r>
                        <a:rPr lang="en-GB" dirty="0"/>
                        <a:t>Ownership</a:t>
                      </a:r>
                    </a:p>
                  </a:txBody>
                  <a:tcPr anchor="ctr"/>
                </a:tc>
                <a:tc>
                  <a:txBody>
                    <a:bodyPr/>
                    <a:lstStyle/>
                    <a:p>
                      <a:r>
                        <a:rPr lang="en-GB" dirty="0"/>
                        <a:t>Government / Public institutions</a:t>
                      </a:r>
                    </a:p>
                  </a:txBody>
                  <a:tcPr/>
                </a:tc>
                <a:tc>
                  <a:txBody>
                    <a:bodyPr/>
                    <a:lstStyle/>
                    <a:p>
                      <a:r>
                        <a:rPr lang="en-GB" dirty="0"/>
                        <a:t>Private companies</a:t>
                      </a:r>
                    </a:p>
                  </a:txBody>
                  <a:tcPr/>
                </a:tc>
                <a:extLst>
                  <a:ext uri="{0D108BD9-81ED-4DB2-BD59-A6C34878D82A}">
                    <a16:rowId xmlns:a16="http://schemas.microsoft.com/office/drawing/2014/main" val="3703554829"/>
                  </a:ext>
                </a:extLst>
              </a:tr>
              <a:tr h="638936">
                <a:tc>
                  <a:txBody>
                    <a:bodyPr/>
                    <a:lstStyle/>
                    <a:p>
                      <a:r>
                        <a:rPr lang="en-GB" dirty="0"/>
                        <a:t>Source of funds</a:t>
                      </a:r>
                    </a:p>
                  </a:txBody>
                  <a:tcPr/>
                </a:tc>
                <a:tc>
                  <a:txBody>
                    <a:bodyPr/>
                    <a:lstStyle/>
                    <a:p>
                      <a:r>
                        <a:rPr lang="en-GB" dirty="0"/>
                        <a:t>Taxpayers’ money</a:t>
                      </a:r>
                    </a:p>
                  </a:txBody>
                  <a:tcPr/>
                </a:tc>
                <a:tc>
                  <a:txBody>
                    <a:bodyPr/>
                    <a:lstStyle/>
                    <a:p>
                      <a:r>
                        <a:rPr lang="en-GB" dirty="0"/>
                        <a:t>Company funds</a:t>
                      </a:r>
                    </a:p>
                  </a:txBody>
                  <a:tcPr/>
                </a:tc>
                <a:extLst>
                  <a:ext uri="{0D108BD9-81ED-4DB2-BD59-A6C34878D82A}">
                    <a16:rowId xmlns:a16="http://schemas.microsoft.com/office/drawing/2014/main" val="618819980"/>
                  </a:ext>
                </a:extLst>
              </a:tr>
              <a:tr h="632216">
                <a:tc>
                  <a:txBody>
                    <a:bodyPr/>
                    <a:lstStyle/>
                    <a:p>
                      <a:r>
                        <a:rPr lang="en-GB" dirty="0"/>
                        <a:t>Regulations</a:t>
                      </a:r>
                    </a:p>
                  </a:txBody>
                  <a:tcPr/>
                </a:tc>
                <a:tc>
                  <a:txBody>
                    <a:bodyPr/>
                    <a:lstStyle/>
                    <a:p>
                      <a:r>
                        <a:rPr lang="en-GB" dirty="0"/>
                        <a:t>Strict procurement laws</a:t>
                      </a:r>
                    </a:p>
                  </a:txBody>
                  <a:tcPr/>
                </a:tc>
                <a:tc>
                  <a:txBody>
                    <a:bodyPr/>
                    <a:lstStyle/>
                    <a:p>
                      <a:r>
                        <a:rPr lang="en-GB" dirty="0"/>
                        <a:t>Fewer legal restrictions</a:t>
                      </a:r>
                    </a:p>
                  </a:txBody>
                  <a:tcPr/>
                </a:tc>
                <a:extLst>
                  <a:ext uri="{0D108BD9-81ED-4DB2-BD59-A6C34878D82A}">
                    <a16:rowId xmlns:a16="http://schemas.microsoft.com/office/drawing/2014/main" val="3480169657"/>
                  </a:ext>
                </a:extLst>
              </a:tr>
              <a:tr h="632216">
                <a:tc>
                  <a:txBody>
                    <a:bodyPr/>
                    <a:lstStyle/>
                    <a:p>
                      <a:r>
                        <a:rPr lang="en-GB" dirty="0"/>
                        <a:t>Transparency</a:t>
                      </a:r>
                    </a:p>
                  </a:txBody>
                  <a:tcPr/>
                </a:tc>
                <a:tc>
                  <a:txBody>
                    <a:bodyPr/>
                    <a:lstStyle/>
                    <a:p>
                      <a:r>
                        <a:rPr lang="en-US" dirty="0"/>
                        <a:t>High</a:t>
                      </a:r>
                      <a:endParaRPr lang="en-GB" dirty="0"/>
                    </a:p>
                  </a:txBody>
                  <a:tcPr/>
                </a:tc>
                <a:tc>
                  <a:txBody>
                    <a:bodyPr/>
                    <a:lstStyle/>
                    <a:p>
                      <a:r>
                        <a:rPr lang="en-US" dirty="0"/>
                        <a:t>Moderate</a:t>
                      </a:r>
                      <a:endParaRPr lang="en-GB" dirty="0"/>
                    </a:p>
                  </a:txBody>
                  <a:tcPr/>
                </a:tc>
                <a:extLst>
                  <a:ext uri="{0D108BD9-81ED-4DB2-BD59-A6C34878D82A}">
                    <a16:rowId xmlns:a16="http://schemas.microsoft.com/office/drawing/2014/main" val="263507753"/>
                  </a:ext>
                </a:extLst>
              </a:tr>
              <a:tr h="632216">
                <a:tc>
                  <a:txBody>
                    <a:bodyPr/>
                    <a:lstStyle/>
                    <a:p>
                      <a:r>
                        <a:rPr lang="en-GB" dirty="0"/>
                        <a:t>Decision speed</a:t>
                      </a:r>
                    </a:p>
                  </a:txBody>
                  <a:tcPr/>
                </a:tc>
                <a:tc>
                  <a:txBody>
                    <a:bodyPr/>
                    <a:lstStyle/>
                    <a:p>
                      <a:r>
                        <a:rPr lang="en-GB" dirty="0"/>
                        <a:t>Usually slower</a:t>
                      </a:r>
                    </a:p>
                  </a:txBody>
                  <a:tcPr/>
                </a:tc>
                <a:tc>
                  <a:txBody>
                    <a:bodyPr/>
                    <a:lstStyle/>
                    <a:p>
                      <a:r>
                        <a:rPr lang="en-GB" dirty="0"/>
                        <a:t>Usually faster</a:t>
                      </a:r>
                    </a:p>
                  </a:txBody>
                  <a:tcPr/>
                </a:tc>
                <a:extLst>
                  <a:ext uri="{0D108BD9-81ED-4DB2-BD59-A6C34878D82A}">
                    <a16:rowId xmlns:a16="http://schemas.microsoft.com/office/drawing/2014/main" val="3645488386"/>
                  </a:ext>
                </a:extLst>
              </a:tr>
              <a:tr h="632216">
                <a:tc>
                  <a:txBody>
                    <a:bodyPr/>
                    <a:lstStyle/>
                    <a:p>
                      <a:r>
                        <a:rPr lang="en-GB" dirty="0"/>
                        <a:t>Objective</a:t>
                      </a:r>
                    </a:p>
                  </a:txBody>
                  <a:tcPr/>
                </a:tc>
                <a:tc>
                  <a:txBody>
                    <a:bodyPr/>
                    <a:lstStyle/>
                    <a:p>
                      <a:r>
                        <a:rPr lang="en-GB" dirty="0"/>
                        <a:t>Public service delivery</a:t>
                      </a:r>
                    </a:p>
                  </a:txBody>
                  <a:tcPr/>
                </a:tc>
                <a:tc>
                  <a:txBody>
                    <a:bodyPr/>
                    <a:lstStyle/>
                    <a:p>
                      <a:r>
                        <a:rPr lang="en-GB" dirty="0"/>
                        <a:t>Profit and efficiency</a:t>
                      </a:r>
                    </a:p>
                  </a:txBody>
                  <a:tcPr/>
                </a:tc>
                <a:extLst>
                  <a:ext uri="{0D108BD9-81ED-4DB2-BD59-A6C34878D82A}">
                    <a16:rowId xmlns:a16="http://schemas.microsoft.com/office/drawing/2014/main" val="2444769814"/>
                  </a:ext>
                </a:extLst>
              </a:tr>
              <a:tr h="632216">
                <a:tc>
                  <a:txBody>
                    <a:bodyPr/>
                    <a:lstStyle/>
                    <a:p>
                      <a:r>
                        <a:rPr lang="en-GB" dirty="0"/>
                        <a:t>Supplier selection</a:t>
                      </a:r>
                    </a:p>
                  </a:txBody>
                  <a:tcPr/>
                </a:tc>
                <a:tc>
                  <a:txBody>
                    <a:bodyPr/>
                    <a:lstStyle/>
                    <a:p>
                      <a:r>
                        <a:rPr lang="en-GB" dirty="0"/>
                        <a:t>Competitive tendering</a:t>
                      </a:r>
                    </a:p>
                  </a:txBody>
                  <a:tcPr/>
                </a:tc>
                <a:tc>
                  <a:txBody>
                    <a:bodyPr/>
                    <a:lstStyle/>
                    <a:p>
                      <a:r>
                        <a:rPr lang="en-GB" dirty="0"/>
                        <a:t>Flexible negotiation</a:t>
                      </a:r>
                    </a:p>
                  </a:txBody>
                  <a:tcPr/>
                </a:tc>
                <a:extLst>
                  <a:ext uri="{0D108BD9-81ED-4DB2-BD59-A6C34878D82A}">
                    <a16:rowId xmlns:a16="http://schemas.microsoft.com/office/drawing/2014/main" val="725843940"/>
                  </a:ext>
                </a:extLst>
              </a:tr>
            </a:tbl>
          </a:graphicData>
        </a:graphic>
      </p:graphicFrame>
    </p:spTree>
    <p:extLst>
      <p:ext uri="{BB962C8B-B14F-4D97-AF65-F5344CB8AC3E}">
        <p14:creationId xmlns:p14="http://schemas.microsoft.com/office/powerpoint/2010/main" val="42418534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2D8F7-85C0-4855-AFAC-9CB3601E4491}"/>
              </a:ext>
            </a:extLst>
          </p:cNvPr>
          <p:cNvSpPr>
            <a:spLocks noGrp="1"/>
          </p:cNvSpPr>
          <p:nvPr>
            <p:ph type="title"/>
          </p:nvPr>
        </p:nvSpPr>
        <p:spPr/>
        <p:txBody>
          <a:bodyPr/>
          <a:lstStyle/>
          <a:p>
            <a:r>
              <a:rPr lang="en-US" b="1" dirty="0">
                <a:latin typeface="Garamond" panose="02020404030301010803" pitchFamily="18" charset="0"/>
              </a:rPr>
              <a:t>Basic procurement principles</a:t>
            </a:r>
            <a:endParaRPr lang="en-GB" b="1" dirty="0">
              <a:latin typeface="Garamond" panose="02020404030301010803" pitchFamily="18" charset="0"/>
            </a:endParaRPr>
          </a:p>
        </p:txBody>
      </p:sp>
      <p:sp>
        <p:nvSpPr>
          <p:cNvPr id="3" name="Content Placeholder 2">
            <a:extLst>
              <a:ext uri="{FF2B5EF4-FFF2-40B4-BE49-F238E27FC236}">
                <a16:creationId xmlns:a16="http://schemas.microsoft.com/office/drawing/2014/main" id="{9464433A-6D49-4DFB-8246-61CEF59C4194}"/>
              </a:ext>
            </a:extLst>
          </p:cNvPr>
          <p:cNvSpPr>
            <a:spLocks noGrp="1"/>
          </p:cNvSpPr>
          <p:nvPr>
            <p:ph idx="1"/>
          </p:nvPr>
        </p:nvSpPr>
        <p:spPr/>
        <p:txBody>
          <a:bodyPr/>
          <a:lstStyle/>
          <a:p>
            <a:pPr algn="just"/>
            <a:r>
              <a:rPr lang="en-US" dirty="0">
                <a:latin typeface="Garamond" panose="02020404030301010803" pitchFamily="18" charset="0"/>
              </a:rPr>
              <a:t>Basic procurement principles are the fundamental guidelines that ensure the procurement process is fair, transparent, efficient, and accountable when acquiring goods, services, or works.</a:t>
            </a:r>
            <a:endParaRPr lang="en-GB" dirty="0">
              <a:latin typeface="Garamond" panose="02020404030301010803" pitchFamily="18" charset="0"/>
            </a:endParaRPr>
          </a:p>
        </p:txBody>
      </p:sp>
    </p:spTree>
    <p:extLst>
      <p:ext uri="{BB962C8B-B14F-4D97-AF65-F5344CB8AC3E}">
        <p14:creationId xmlns:p14="http://schemas.microsoft.com/office/powerpoint/2010/main" val="29951310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1B5FF-102F-4F09-BBA7-600A95D0DC29}"/>
              </a:ext>
            </a:extLst>
          </p:cNvPr>
          <p:cNvSpPr>
            <a:spLocks noGrp="1"/>
          </p:cNvSpPr>
          <p:nvPr>
            <p:ph type="title"/>
          </p:nvPr>
        </p:nvSpPr>
        <p:spPr/>
        <p:txBody>
          <a:bodyPr>
            <a:normAutofit fontScale="90000"/>
          </a:bodyPr>
          <a:lstStyle/>
          <a:p>
            <a:r>
              <a:rPr lang="en-GB" b="1" dirty="0">
                <a:latin typeface="Garamond" panose="02020404030301010803" pitchFamily="18" charset="0"/>
              </a:rPr>
              <a:t>Basic procurement principles, cont.</a:t>
            </a:r>
          </a:p>
        </p:txBody>
      </p:sp>
      <p:sp>
        <p:nvSpPr>
          <p:cNvPr id="3" name="Content Placeholder 2">
            <a:extLst>
              <a:ext uri="{FF2B5EF4-FFF2-40B4-BE49-F238E27FC236}">
                <a16:creationId xmlns:a16="http://schemas.microsoft.com/office/drawing/2014/main" id="{0C334C79-9BBA-4E1F-9245-E2138EB9CB44}"/>
              </a:ext>
            </a:extLst>
          </p:cNvPr>
          <p:cNvSpPr>
            <a:spLocks noGrp="1"/>
          </p:cNvSpPr>
          <p:nvPr>
            <p:ph idx="1"/>
          </p:nvPr>
        </p:nvSpPr>
        <p:spPr>
          <a:xfrm>
            <a:off x="515007" y="1417638"/>
            <a:ext cx="8305800" cy="5165724"/>
          </a:xfrm>
        </p:spPr>
        <p:txBody>
          <a:bodyPr>
            <a:normAutofit lnSpcReduction="10000"/>
          </a:bodyPr>
          <a:lstStyle/>
          <a:p>
            <a:pPr marL="0" indent="0" algn="just">
              <a:buNone/>
            </a:pPr>
            <a:r>
              <a:rPr lang="en-US" b="1" dirty="0">
                <a:latin typeface="Garamond" panose="02020404030301010803" pitchFamily="18" charset="0"/>
              </a:rPr>
              <a:t>1. Transparency</a:t>
            </a:r>
            <a:r>
              <a:rPr lang="en-US" dirty="0">
                <a:latin typeface="Garamond" panose="02020404030301010803" pitchFamily="18" charset="0"/>
              </a:rPr>
              <a:t>.</a:t>
            </a:r>
          </a:p>
          <a:p>
            <a:pPr marL="0" indent="0" algn="just">
              <a:buNone/>
            </a:pPr>
            <a:r>
              <a:rPr lang="en-US" dirty="0">
                <a:latin typeface="Garamond" panose="02020404030301010803" pitchFamily="18" charset="0"/>
              </a:rPr>
              <a:t>Transparency means that the procurement process must be open and clear to all stakeholders.</a:t>
            </a:r>
          </a:p>
          <a:p>
            <a:pPr marL="0" indent="0" algn="just">
              <a:buNone/>
            </a:pPr>
            <a:r>
              <a:rPr lang="en-US" b="1" dirty="0">
                <a:latin typeface="Garamond" panose="02020404030301010803" pitchFamily="18" charset="0"/>
              </a:rPr>
              <a:t>Key aspects:</a:t>
            </a:r>
          </a:p>
          <a:p>
            <a:pPr algn="just">
              <a:buFont typeface="Wingdings" panose="05000000000000000000" pitchFamily="2" charset="2"/>
              <a:buChar char="ü"/>
            </a:pPr>
            <a:r>
              <a:rPr lang="en-US" dirty="0">
                <a:latin typeface="Garamond" panose="02020404030301010803" pitchFamily="18" charset="0"/>
              </a:rPr>
              <a:t>Procurement procedures are clearly communicated.</a:t>
            </a:r>
          </a:p>
          <a:p>
            <a:pPr algn="just">
              <a:buFont typeface="Wingdings" panose="05000000000000000000" pitchFamily="2" charset="2"/>
              <a:buChar char="ü"/>
            </a:pPr>
            <a:r>
              <a:rPr lang="en-US" dirty="0">
                <a:latin typeface="Garamond" panose="02020404030301010803" pitchFamily="18" charset="0"/>
              </a:rPr>
              <a:t>All suppliers receive the same information.</a:t>
            </a:r>
          </a:p>
          <a:p>
            <a:pPr algn="just">
              <a:buFont typeface="Wingdings" panose="05000000000000000000" pitchFamily="2" charset="2"/>
              <a:buChar char="ü"/>
            </a:pPr>
            <a:r>
              <a:rPr lang="en-US" dirty="0">
                <a:latin typeface="Garamond" panose="02020404030301010803" pitchFamily="18" charset="0"/>
              </a:rPr>
              <a:t>Decisions are properly documented.</a:t>
            </a:r>
          </a:p>
          <a:p>
            <a:pPr marL="0" indent="0" algn="just">
              <a:buNone/>
            </a:pPr>
            <a:r>
              <a:rPr lang="en-US" dirty="0">
                <a:latin typeface="Garamond" panose="02020404030301010803" pitchFamily="18" charset="0"/>
              </a:rPr>
              <a:t>Example: Publishing tender notices publicly so that all interested suppliers can apply.</a:t>
            </a:r>
            <a:endParaRPr lang="en-GB" dirty="0">
              <a:latin typeface="Garamond" panose="02020404030301010803" pitchFamily="18" charset="0"/>
            </a:endParaRPr>
          </a:p>
        </p:txBody>
      </p:sp>
    </p:spTree>
    <p:extLst>
      <p:ext uri="{BB962C8B-B14F-4D97-AF65-F5344CB8AC3E}">
        <p14:creationId xmlns:p14="http://schemas.microsoft.com/office/powerpoint/2010/main" val="12282211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33157-9363-4777-BFEB-39D754676FD4}"/>
              </a:ext>
            </a:extLst>
          </p:cNvPr>
          <p:cNvSpPr>
            <a:spLocks noGrp="1"/>
          </p:cNvSpPr>
          <p:nvPr>
            <p:ph type="title"/>
          </p:nvPr>
        </p:nvSpPr>
        <p:spPr/>
        <p:txBody>
          <a:bodyPr>
            <a:normAutofit fontScale="90000"/>
          </a:bodyPr>
          <a:lstStyle/>
          <a:p>
            <a:r>
              <a:rPr lang="en-GB" b="1" dirty="0">
                <a:latin typeface="Garamond" panose="02020404030301010803" pitchFamily="18" charset="0"/>
              </a:rPr>
              <a:t>Basic procurement principles, cont.</a:t>
            </a:r>
          </a:p>
        </p:txBody>
      </p:sp>
      <p:sp>
        <p:nvSpPr>
          <p:cNvPr id="3" name="Content Placeholder 2">
            <a:extLst>
              <a:ext uri="{FF2B5EF4-FFF2-40B4-BE49-F238E27FC236}">
                <a16:creationId xmlns:a16="http://schemas.microsoft.com/office/drawing/2014/main" id="{F4D1E79B-E661-4277-A840-F8074F95BFF8}"/>
              </a:ext>
            </a:extLst>
          </p:cNvPr>
          <p:cNvSpPr>
            <a:spLocks noGrp="1"/>
          </p:cNvSpPr>
          <p:nvPr>
            <p:ph idx="1"/>
          </p:nvPr>
        </p:nvSpPr>
        <p:spPr>
          <a:xfrm>
            <a:off x="457200" y="1600200"/>
            <a:ext cx="8229600" cy="4876800"/>
          </a:xfrm>
        </p:spPr>
        <p:txBody>
          <a:bodyPr>
            <a:normAutofit lnSpcReduction="10000"/>
          </a:bodyPr>
          <a:lstStyle/>
          <a:p>
            <a:pPr marL="0" indent="0" algn="just">
              <a:buNone/>
            </a:pPr>
            <a:r>
              <a:rPr lang="en-US" b="1" dirty="0">
                <a:latin typeface="Garamond" panose="02020404030301010803" pitchFamily="18" charset="0"/>
              </a:rPr>
              <a:t>2. Accountability</a:t>
            </a:r>
          </a:p>
          <a:p>
            <a:pPr marL="0" indent="0" algn="just">
              <a:buNone/>
            </a:pPr>
            <a:r>
              <a:rPr lang="en-US" dirty="0">
                <a:latin typeface="Garamond" panose="02020404030301010803" pitchFamily="18" charset="0"/>
              </a:rPr>
              <a:t>Accountability means that procurement officers are responsible for their decisions and actions.</a:t>
            </a:r>
          </a:p>
          <a:p>
            <a:pPr marL="0" indent="0" algn="just">
              <a:buNone/>
            </a:pPr>
            <a:r>
              <a:rPr lang="en-US" b="1" dirty="0">
                <a:latin typeface="Garamond" panose="02020404030301010803" pitchFamily="18" charset="0"/>
              </a:rPr>
              <a:t>Key aspects</a:t>
            </a:r>
          </a:p>
          <a:p>
            <a:pPr algn="just">
              <a:buFont typeface="Wingdings" panose="05000000000000000000" pitchFamily="2" charset="2"/>
              <a:buChar char="ü"/>
            </a:pPr>
            <a:r>
              <a:rPr lang="en-US" dirty="0">
                <a:latin typeface="Garamond" panose="02020404030301010803" pitchFamily="18" charset="0"/>
              </a:rPr>
              <a:t>Clear responsibilities are assigned.</a:t>
            </a:r>
          </a:p>
          <a:p>
            <a:pPr algn="just">
              <a:buFont typeface="Wingdings" panose="05000000000000000000" pitchFamily="2" charset="2"/>
              <a:buChar char="ü"/>
            </a:pPr>
            <a:r>
              <a:rPr lang="en-US" dirty="0">
                <a:latin typeface="Garamond" panose="02020404030301010803" pitchFamily="18" charset="0"/>
              </a:rPr>
              <a:t>Procurement records are maintained.</a:t>
            </a:r>
          </a:p>
          <a:p>
            <a:pPr algn="just">
              <a:buFont typeface="Wingdings" panose="05000000000000000000" pitchFamily="2" charset="2"/>
              <a:buChar char="ü"/>
            </a:pPr>
            <a:r>
              <a:rPr lang="en-US" dirty="0">
                <a:latin typeface="Garamond" panose="02020404030301010803" pitchFamily="18" charset="0"/>
              </a:rPr>
              <a:t>Officers must justify procurement decisions.</a:t>
            </a:r>
          </a:p>
          <a:p>
            <a:pPr marL="0" indent="0" algn="just">
              <a:buNone/>
            </a:pPr>
            <a:r>
              <a:rPr lang="en-US" dirty="0">
                <a:latin typeface="Garamond" panose="02020404030301010803" pitchFamily="18" charset="0"/>
              </a:rPr>
              <a:t>Example: A procurement committee explaining why a particular supplier was selected.</a:t>
            </a:r>
            <a:endParaRPr lang="en-GB" dirty="0">
              <a:latin typeface="Garamond" panose="02020404030301010803" pitchFamily="18" charset="0"/>
            </a:endParaRPr>
          </a:p>
        </p:txBody>
      </p:sp>
    </p:spTree>
    <p:extLst>
      <p:ext uri="{BB962C8B-B14F-4D97-AF65-F5344CB8AC3E}">
        <p14:creationId xmlns:p14="http://schemas.microsoft.com/office/powerpoint/2010/main" val="36985950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53BA5-D09D-435C-8612-E9B1AE73595A}"/>
              </a:ext>
            </a:extLst>
          </p:cNvPr>
          <p:cNvSpPr>
            <a:spLocks noGrp="1"/>
          </p:cNvSpPr>
          <p:nvPr>
            <p:ph type="title"/>
          </p:nvPr>
        </p:nvSpPr>
        <p:spPr>
          <a:xfrm>
            <a:off x="457200" y="274638"/>
            <a:ext cx="8229600" cy="792162"/>
          </a:xfrm>
        </p:spPr>
        <p:txBody>
          <a:bodyPr>
            <a:normAutofit fontScale="90000"/>
          </a:bodyPr>
          <a:lstStyle/>
          <a:p>
            <a:r>
              <a:rPr lang="en-GB" b="1" dirty="0">
                <a:latin typeface="Garamond" panose="02020404030301010803" pitchFamily="18" charset="0"/>
              </a:rPr>
              <a:t>Basic procurement principles, cont.</a:t>
            </a:r>
          </a:p>
        </p:txBody>
      </p:sp>
      <p:sp>
        <p:nvSpPr>
          <p:cNvPr id="3" name="Content Placeholder 2">
            <a:extLst>
              <a:ext uri="{FF2B5EF4-FFF2-40B4-BE49-F238E27FC236}">
                <a16:creationId xmlns:a16="http://schemas.microsoft.com/office/drawing/2014/main" id="{33D1B854-EEA9-4B0A-B61C-D61E7B30F1B5}"/>
              </a:ext>
            </a:extLst>
          </p:cNvPr>
          <p:cNvSpPr>
            <a:spLocks noGrp="1"/>
          </p:cNvSpPr>
          <p:nvPr>
            <p:ph idx="1"/>
          </p:nvPr>
        </p:nvSpPr>
        <p:spPr>
          <a:xfrm>
            <a:off x="457200" y="1143000"/>
            <a:ext cx="8305800" cy="5257800"/>
          </a:xfrm>
        </p:spPr>
        <p:txBody>
          <a:bodyPr>
            <a:normAutofit/>
          </a:bodyPr>
          <a:lstStyle/>
          <a:p>
            <a:pPr marL="0" indent="0" algn="just">
              <a:buNone/>
            </a:pPr>
            <a:r>
              <a:rPr lang="en-US" dirty="0">
                <a:latin typeface="Garamond" panose="02020404030301010803" pitchFamily="18" charset="0"/>
              </a:rPr>
              <a:t>3. </a:t>
            </a:r>
            <a:r>
              <a:rPr lang="en-US" b="1" dirty="0">
                <a:latin typeface="Garamond" panose="02020404030301010803" pitchFamily="18" charset="0"/>
              </a:rPr>
              <a:t>Value for Money</a:t>
            </a:r>
          </a:p>
          <a:p>
            <a:pPr marL="0" indent="0" algn="just">
              <a:buNone/>
            </a:pPr>
            <a:r>
              <a:rPr lang="en-US" dirty="0">
                <a:latin typeface="Garamond" panose="02020404030301010803" pitchFamily="18" charset="0"/>
              </a:rPr>
              <a:t>This principle ensures that the organization obtains the best possible combination of price, quality, and delivery.</a:t>
            </a:r>
          </a:p>
          <a:p>
            <a:pPr marL="0" indent="0" algn="just">
              <a:buNone/>
            </a:pPr>
            <a:r>
              <a:rPr lang="en-US" b="1" dirty="0">
                <a:latin typeface="Garamond" panose="02020404030301010803" pitchFamily="18" charset="0"/>
              </a:rPr>
              <a:t>Key aspects</a:t>
            </a:r>
          </a:p>
          <a:p>
            <a:pPr algn="just">
              <a:buFont typeface="Wingdings" panose="05000000000000000000" pitchFamily="2" charset="2"/>
              <a:buChar char="ü"/>
            </a:pPr>
            <a:r>
              <a:rPr lang="en-US" dirty="0">
                <a:latin typeface="Garamond" panose="02020404030301010803" pitchFamily="18" charset="0"/>
              </a:rPr>
              <a:t>Not always the lowest price.</a:t>
            </a:r>
          </a:p>
          <a:p>
            <a:pPr algn="just">
              <a:buFont typeface="Wingdings" panose="05000000000000000000" pitchFamily="2" charset="2"/>
              <a:buChar char="ü"/>
            </a:pPr>
            <a:r>
              <a:rPr lang="en-US" dirty="0">
                <a:latin typeface="Garamond" panose="02020404030301010803" pitchFamily="18" charset="0"/>
              </a:rPr>
              <a:t>Consideration of quality, durability, and service.</a:t>
            </a:r>
          </a:p>
          <a:p>
            <a:pPr marL="0" indent="0" algn="just">
              <a:buNone/>
            </a:pPr>
            <a:r>
              <a:rPr lang="en-US" dirty="0">
                <a:latin typeface="Garamond" panose="02020404030301010803" pitchFamily="18" charset="0"/>
              </a:rPr>
              <a:t>Example: Choosing a slightly more expensive supplier because the product lasts longer.</a:t>
            </a:r>
            <a:endParaRPr lang="en-GB" dirty="0">
              <a:latin typeface="Garamond" panose="02020404030301010803" pitchFamily="18" charset="0"/>
            </a:endParaRPr>
          </a:p>
        </p:txBody>
      </p:sp>
    </p:spTree>
    <p:extLst>
      <p:ext uri="{BB962C8B-B14F-4D97-AF65-F5344CB8AC3E}">
        <p14:creationId xmlns:p14="http://schemas.microsoft.com/office/powerpoint/2010/main" val="36922819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A6C40-8B98-4A86-9A33-5C059317208C}"/>
              </a:ext>
            </a:extLst>
          </p:cNvPr>
          <p:cNvSpPr>
            <a:spLocks noGrp="1"/>
          </p:cNvSpPr>
          <p:nvPr>
            <p:ph type="title"/>
          </p:nvPr>
        </p:nvSpPr>
        <p:spPr>
          <a:xfrm>
            <a:off x="457200" y="274638"/>
            <a:ext cx="8229600" cy="1096962"/>
          </a:xfrm>
        </p:spPr>
        <p:txBody>
          <a:bodyPr>
            <a:normAutofit fontScale="90000"/>
          </a:bodyPr>
          <a:lstStyle/>
          <a:p>
            <a:r>
              <a:rPr lang="en-GB" b="1" dirty="0">
                <a:latin typeface="Garamond" panose="02020404030301010803" pitchFamily="18" charset="0"/>
              </a:rPr>
              <a:t>Basic procurement principles, cont.</a:t>
            </a:r>
          </a:p>
        </p:txBody>
      </p:sp>
      <p:sp>
        <p:nvSpPr>
          <p:cNvPr id="3" name="Content Placeholder 2">
            <a:extLst>
              <a:ext uri="{FF2B5EF4-FFF2-40B4-BE49-F238E27FC236}">
                <a16:creationId xmlns:a16="http://schemas.microsoft.com/office/drawing/2014/main" id="{34A69CAD-94CB-4EA5-83C2-ABC14C4ABDA3}"/>
              </a:ext>
            </a:extLst>
          </p:cNvPr>
          <p:cNvSpPr>
            <a:spLocks noGrp="1"/>
          </p:cNvSpPr>
          <p:nvPr>
            <p:ph idx="1"/>
          </p:nvPr>
        </p:nvSpPr>
        <p:spPr>
          <a:xfrm>
            <a:off x="457200" y="1219200"/>
            <a:ext cx="8229600" cy="5257800"/>
          </a:xfrm>
        </p:spPr>
        <p:txBody>
          <a:bodyPr>
            <a:normAutofit/>
          </a:bodyPr>
          <a:lstStyle/>
          <a:p>
            <a:pPr marL="0" indent="0" algn="just">
              <a:buNone/>
            </a:pPr>
            <a:r>
              <a:rPr lang="en-US" b="1" dirty="0">
                <a:latin typeface="Garamond" panose="02020404030301010803" pitchFamily="18" charset="0"/>
              </a:rPr>
              <a:t>4. Fair Competition</a:t>
            </a:r>
          </a:p>
          <a:p>
            <a:pPr marL="0" indent="0" algn="just">
              <a:buNone/>
            </a:pPr>
            <a:r>
              <a:rPr lang="en-US" dirty="0">
                <a:latin typeface="Garamond" panose="02020404030301010803" pitchFamily="18" charset="0"/>
              </a:rPr>
              <a:t>All potential suppliers must be given an equal opportunity to compete for procurement contracts.</a:t>
            </a:r>
          </a:p>
          <a:p>
            <a:pPr marL="0" indent="0" algn="just">
              <a:buNone/>
            </a:pPr>
            <a:r>
              <a:rPr lang="en-US" b="1" dirty="0">
                <a:latin typeface="Garamond" panose="02020404030301010803" pitchFamily="18" charset="0"/>
              </a:rPr>
              <a:t>Key aspects</a:t>
            </a:r>
          </a:p>
          <a:p>
            <a:pPr algn="just"/>
            <a:r>
              <a:rPr lang="en-US" dirty="0">
                <a:latin typeface="Garamond" panose="02020404030301010803" pitchFamily="18" charset="0"/>
              </a:rPr>
              <a:t>No favoritism or discrimination.</a:t>
            </a:r>
          </a:p>
          <a:p>
            <a:pPr algn="just"/>
            <a:r>
              <a:rPr lang="en-US" dirty="0">
                <a:latin typeface="Garamond" panose="02020404030301010803" pitchFamily="18" charset="0"/>
              </a:rPr>
              <a:t>Competitive bidding processes.</a:t>
            </a:r>
          </a:p>
          <a:p>
            <a:pPr algn="just"/>
            <a:r>
              <a:rPr lang="en-US" dirty="0">
                <a:latin typeface="Garamond" panose="02020404030301010803" pitchFamily="18" charset="0"/>
              </a:rPr>
              <a:t>Example: Allowing multiple suppliers to submit bids for a government tender.</a:t>
            </a:r>
            <a:endParaRPr lang="en-GB" dirty="0">
              <a:latin typeface="Garamond" panose="02020404030301010803" pitchFamily="18" charset="0"/>
            </a:endParaRPr>
          </a:p>
        </p:txBody>
      </p:sp>
    </p:spTree>
    <p:extLst>
      <p:ext uri="{BB962C8B-B14F-4D97-AF65-F5344CB8AC3E}">
        <p14:creationId xmlns:p14="http://schemas.microsoft.com/office/powerpoint/2010/main" val="25324228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595C21-383B-487A-9A8C-13ADFD805B9E}"/>
              </a:ext>
            </a:extLst>
          </p:cNvPr>
          <p:cNvSpPr>
            <a:spLocks noGrp="1"/>
          </p:cNvSpPr>
          <p:nvPr>
            <p:ph type="title"/>
          </p:nvPr>
        </p:nvSpPr>
        <p:spPr/>
        <p:txBody>
          <a:bodyPr>
            <a:normAutofit fontScale="90000"/>
          </a:bodyPr>
          <a:lstStyle/>
          <a:p>
            <a:r>
              <a:rPr lang="en-GB" b="1" dirty="0">
                <a:latin typeface="Garamond" panose="02020404030301010803" pitchFamily="18" charset="0"/>
              </a:rPr>
              <a:t>Basic procurement principles, cont.</a:t>
            </a:r>
          </a:p>
        </p:txBody>
      </p:sp>
      <p:sp>
        <p:nvSpPr>
          <p:cNvPr id="3" name="Content Placeholder 2">
            <a:extLst>
              <a:ext uri="{FF2B5EF4-FFF2-40B4-BE49-F238E27FC236}">
                <a16:creationId xmlns:a16="http://schemas.microsoft.com/office/drawing/2014/main" id="{8C1F3B7B-C4FA-4F4A-B60D-F7191EB727FA}"/>
              </a:ext>
            </a:extLst>
          </p:cNvPr>
          <p:cNvSpPr>
            <a:spLocks noGrp="1"/>
          </p:cNvSpPr>
          <p:nvPr>
            <p:ph idx="1"/>
          </p:nvPr>
        </p:nvSpPr>
        <p:spPr>
          <a:xfrm>
            <a:off x="457200" y="1646237"/>
            <a:ext cx="8229600" cy="4525963"/>
          </a:xfrm>
        </p:spPr>
        <p:txBody>
          <a:bodyPr/>
          <a:lstStyle/>
          <a:p>
            <a:pPr marL="0" indent="0" algn="just">
              <a:buNone/>
            </a:pPr>
            <a:r>
              <a:rPr lang="en-US" b="1" dirty="0">
                <a:latin typeface="Garamond" panose="02020404030301010803" pitchFamily="18" charset="0"/>
              </a:rPr>
              <a:t>5. Integrity and Ethics</a:t>
            </a:r>
          </a:p>
          <a:p>
            <a:pPr marL="0" indent="0" algn="just">
              <a:buNone/>
            </a:pPr>
            <a:r>
              <a:rPr lang="en-US" dirty="0">
                <a:latin typeface="Garamond" panose="02020404030301010803" pitchFamily="18" charset="0"/>
              </a:rPr>
              <a:t>Procurement officials must act with honesty, professionalism, and ethical behavior.</a:t>
            </a:r>
          </a:p>
          <a:p>
            <a:pPr marL="0" indent="0" algn="just">
              <a:buNone/>
            </a:pPr>
            <a:r>
              <a:rPr lang="en-US" b="1" dirty="0">
                <a:latin typeface="Garamond" panose="02020404030301010803" pitchFamily="18" charset="0"/>
              </a:rPr>
              <a:t>Key aspects</a:t>
            </a:r>
          </a:p>
          <a:p>
            <a:pPr algn="just">
              <a:buFont typeface="Wingdings" panose="05000000000000000000" pitchFamily="2" charset="2"/>
              <a:buChar char="ü"/>
            </a:pPr>
            <a:r>
              <a:rPr lang="en-US" dirty="0">
                <a:latin typeface="Garamond" panose="02020404030301010803" pitchFamily="18" charset="0"/>
              </a:rPr>
              <a:t>Avoid corruption and bribery.</a:t>
            </a:r>
          </a:p>
          <a:p>
            <a:pPr algn="just">
              <a:buFont typeface="Wingdings" panose="05000000000000000000" pitchFamily="2" charset="2"/>
              <a:buChar char="ü"/>
            </a:pPr>
            <a:r>
              <a:rPr lang="en-US" dirty="0">
                <a:latin typeface="Garamond" panose="02020404030301010803" pitchFamily="18" charset="0"/>
              </a:rPr>
              <a:t>Maintain confidentiality where required.</a:t>
            </a:r>
          </a:p>
          <a:p>
            <a:pPr marL="0" indent="0" algn="just">
              <a:buNone/>
            </a:pPr>
            <a:r>
              <a:rPr lang="en-US" dirty="0">
                <a:latin typeface="Garamond" panose="02020404030301010803" pitchFamily="18" charset="0"/>
              </a:rPr>
              <a:t>Example: Rejecting gifts or incentives from suppliers.</a:t>
            </a:r>
            <a:endParaRPr lang="en-GB" dirty="0">
              <a:latin typeface="Garamond" panose="02020404030301010803" pitchFamily="18" charset="0"/>
            </a:endParaRPr>
          </a:p>
        </p:txBody>
      </p:sp>
    </p:spTree>
    <p:extLst>
      <p:ext uri="{BB962C8B-B14F-4D97-AF65-F5344CB8AC3E}">
        <p14:creationId xmlns:p14="http://schemas.microsoft.com/office/powerpoint/2010/main" val="40854106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6769C-28DF-4325-96C4-4E10120A30E3}"/>
              </a:ext>
            </a:extLst>
          </p:cNvPr>
          <p:cNvSpPr>
            <a:spLocks noGrp="1"/>
          </p:cNvSpPr>
          <p:nvPr>
            <p:ph type="title"/>
          </p:nvPr>
        </p:nvSpPr>
        <p:spPr/>
        <p:txBody>
          <a:bodyPr/>
          <a:lstStyle/>
          <a:p>
            <a:r>
              <a:rPr lang="en-GB" dirty="0">
                <a:latin typeface="Garamond" panose="02020404030301010803" pitchFamily="18" charset="0"/>
              </a:rPr>
              <a:t>Basic procurement principles, cont.</a:t>
            </a:r>
          </a:p>
        </p:txBody>
      </p:sp>
      <p:sp>
        <p:nvSpPr>
          <p:cNvPr id="3" name="Content Placeholder 2">
            <a:extLst>
              <a:ext uri="{FF2B5EF4-FFF2-40B4-BE49-F238E27FC236}">
                <a16:creationId xmlns:a16="http://schemas.microsoft.com/office/drawing/2014/main" id="{4E6C664D-E991-47BE-B847-F91B11E8FD11}"/>
              </a:ext>
            </a:extLst>
          </p:cNvPr>
          <p:cNvSpPr>
            <a:spLocks noGrp="1"/>
          </p:cNvSpPr>
          <p:nvPr>
            <p:ph idx="1"/>
          </p:nvPr>
        </p:nvSpPr>
        <p:spPr/>
        <p:txBody>
          <a:bodyPr/>
          <a:lstStyle/>
          <a:p>
            <a:pPr marL="0" indent="0">
              <a:buNone/>
            </a:pPr>
            <a:r>
              <a:rPr lang="en-US" b="1" dirty="0">
                <a:latin typeface="Garamond" panose="02020404030301010803" pitchFamily="18" charset="0"/>
              </a:rPr>
              <a:t>6. Economy and Efficiency</a:t>
            </a:r>
          </a:p>
          <a:p>
            <a:pPr marL="0" indent="0">
              <a:buNone/>
            </a:pPr>
            <a:r>
              <a:rPr lang="en-US" dirty="0">
                <a:latin typeface="Garamond" panose="02020404030301010803" pitchFamily="18" charset="0"/>
              </a:rPr>
              <a:t>Procurement should ensure that resources are used wisely and waste is minimized.</a:t>
            </a:r>
          </a:p>
          <a:p>
            <a:pPr marL="0" indent="0">
              <a:buNone/>
            </a:pPr>
            <a:r>
              <a:rPr lang="en-US" b="1" dirty="0">
                <a:latin typeface="Garamond" panose="02020404030301010803" pitchFamily="18" charset="0"/>
              </a:rPr>
              <a:t>Key aspects</a:t>
            </a:r>
          </a:p>
          <a:p>
            <a:pPr>
              <a:buFont typeface="Wingdings" panose="05000000000000000000" pitchFamily="2" charset="2"/>
              <a:buChar char="ü"/>
            </a:pPr>
            <a:r>
              <a:rPr lang="en-US" dirty="0">
                <a:latin typeface="Garamond" panose="02020404030301010803" pitchFamily="18" charset="0"/>
              </a:rPr>
              <a:t>Timely procurement processes.</a:t>
            </a:r>
          </a:p>
          <a:p>
            <a:pPr>
              <a:buFont typeface="Wingdings" panose="05000000000000000000" pitchFamily="2" charset="2"/>
              <a:buChar char="ü"/>
            </a:pPr>
            <a:r>
              <a:rPr lang="en-US" dirty="0">
                <a:latin typeface="Garamond" panose="02020404030301010803" pitchFamily="18" charset="0"/>
              </a:rPr>
              <a:t>Avoid unnecessary costs.</a:t>
            </a:r>
          </a:p>
          <a:p>
            <a:pPr marL="0" indent="0">
              <a:buNone/>
            </a:pPr>
            <a:r>
              <a:rPr lang="en-US" dirty="0">
                <a:latin typeface="Garamond" panose="02020404030301010803" pitchFamily="18" charset="0"/>
              </a:rPr>
              <a:t>Example: Purchasing supplies in bulk to reduce costs.</a:t>
            </a:r>
            <a:endParaRPr lang="en-GB" dirty="0">
              <a:latin typeface="Garamond" panose="02020404030301010803" pitchFamily="18" charset="0"/>
            </a:endParaRPr>
          </a:p>
        </p:txBody>
      </p:sp>
    </p:spTree>
    <p:extLst>
      <p:ext uri="{BB962C8B-B14F-4D97-AF65-F5344CB8AC3E}">
        <p14:creationId xmlns:p14="http://schemas.microsoft.com/office/powerpoint/2010/main" val="23616515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8D977-954F-4BE7-8CF7-27C3B95F5CEF}"/>
              </a:ext>
            </a:extLst>
          </p:cNvPr>
          <p:cNvSpPr>
            <a:spLocks noGrp="1"/>
          </p:cNvSpPr>
          <p:nvPr>
            <p:ph type="title"/>
          </p:nvPr>
        </p:nvSpPr>
        <p:spPr/>
        <p:txBody>
          <a:bodyPr>
            <a:noAutofit/>
          </a:bodyPr>
          <a:lstStyle/>
          <a:p>
            <a:r>
              <a:rPr lang="en-US" sz="3600" b="1" dirty="0">
                <a:latin typeface="Garamond" panose="02020404030301010803" pitchFamily="18" charset="0"/>
              </a:rPr>
              <a:t>International purchasing (Rationale and payment; INCOTERMS and Risks)</a:t>
            </a:r>
            <a:endParaRPr lang="en-GB" sz="3600" b="1" dirty="0">
              <a:latin typeface="Garamond" panose="02020404030301010803" pitchFamily="18" charset="0"/>
            </a:endParaRPr>
          </a:p>
        </p:txBody>
      </p:sp>
      <p:sp>
        <p:nvSpPr>
          <p:cNvPr id="3" name="Content Placeholder 2">
            <a:extLst>
              <a:ext uri="{FF2B5EF4-FFF2-40B4-BE49-F238E27FC236}">
                <a16:creationId xmlns:a16="http://schemas.microsoft.com/office/drawing/2014/main" id="{ED0E512D-5590-40FD-8EC1-277D66A5D8D7}"/>
              </a:ext>
            </a:extLst>
          </p:cNvPr>
          <p:cNvSpPr>
            <a:spLocks noGrp="1"/>
          </p:cNvSpPr>
          <p:nvPr>
            <p:ph idx="1"/>
          </p:nvPr>
        </p:nvSpPr>
        <p:spPr>
          <a:xfrm>
            <a:off x="381000" y="1600200"/>
            <a:ext cx="8305800" cy="5105400"/>
          </a:xfrm>
        </p:spPr>
        <p:txBody>
          <a:bodyPr/>
          <a:lstStyle/>
          <a:p>
            <a:pPr marL="0" indent="0" algn="just">
              <a:buNone/>
            </a:pPr>
            <a:r>
              <a:rPr lang="en-US" dirty="0">
                <a:latin typeface="Garamond" panose="02020404030301010803" pitchFamily="18" charset="0"/>
              </a:rPr>
              <a:t>International Purchasing refers to the procurement of goods or services from suppliers located in other countries. </a:t>
            </a:r>
          </a:p>
          <a:p>
            <a:pPr marL="0" indent="0" algn="just">
              <a:buNone/>
            </a:pPr>
            <a:r>
              <a:rPr lang="en-US" dirty="0">
                <a:latin typeface="Garamond" panose="02020404030301010803" pitchFamily="18" charset="0"/>
              </a:rPr>
              <a:t>Organizations engage in international purchasing to access better prices, quality, technology, or specialized products that may not be available locally.</a:t>
            </a:r>
            <a:endParaRPr lang="en-GB" dirty="0">
              <a:latin typeface="Garamond" panose="02020404030301010803" pitchFamily="18" charset="0"/>
            </a:endParaRPr>
          </a:p>
        </p:txBody>
      </p:sp>
    </p:spTree>
    <p:extLst>
      <p:ext uri="{BB962C8B-B14F-4D97-AF65-F5344CB8AC3E}">
        <p14:creationId xmlns:p14="http://schemas.microsoft.com/office/powerpoint/2010/main" val="4101173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BD4A2-9A9D-4931-A6E9-153045217B05}"/>
              </a:ext>
            </a:extLst>
          </p:cNvPr>
          <p:cNvSpPr>
            <a:spLocks noGrp="1"/>
          </p:cNvSpPr>
          <p:nvPr>
            <p:ph type="title"/>
          </p:nvPr>
        </p:nvSpPr>
        <p:spPr>
          <a:xfrm>
            <a:off x="457200" y="274638"/>
            <a:ext cx="8382000" cy="1143000"/>
          </a:xfrm>
        </p:spPr>
        <p:txBody>
          <a:bodyPr>
            <a:normAutofit fontScale="90000"/>
          </a:bodyPr>
          <a:lstStyle/>
          <a:p>
            <a:r>
              <a:rPr lang="en-GB" b="1" dirty="0">
                <a:latin typeface="Garamond" panose="02020404030301010803" pitchFamily="18" charset="0"/>
              </a:rPr>
              <a:t>Rationale for International Purchasing</a:t>
            </a:r>
          </a:p>
        </p:txBody>
      </p:sp>
      <p:sp>
        <p:nvSpPr>
          <p:cNvPr id="3" name="Content Placeholder 2">
            <a:extLst>
              <a:ext uri="{FF2B5EF4-FFF2-40B4-BE49-F238E27FC236}">
                <a16:creationId xmlns:a16="http://schemas.microsoft.com/office/drawing/2014/main" id="{214E1C09-01DE-4115-AB3F-0BD882ECEBEB}"/>
              </a:ext>
            </a:extLst>
          </p:cNvPr>
          <p:cNvSpPr>
            <a:spLocks noGrp="1"/>
          </p:cNvSpPr>
          <p:nvPr>
            <p:ph idx="1"/>
          </p:nvPr>
        </p:nvSpPr>
        <p:spPr/>
        <p:txBody>
          <a:bodyPr/>
          <a:lstStyle/>
          <a:p>
            <a:pPr marL="0" indent="0" algn="just">
              <a:buNone/>
            </a:pPr>
            <a:r>
              <a:rPr lang="en-US" dirty="0">
                <a:latin typeface="Garamond" panose="02020404030301010803" pitchFamily="18" charset="0"/>
              </a:rPr>
              <a:t>The rationale explains why organizations decide to buy goods from foreign suppliers.</a:t>
            </a:r>
          </a:p>
          <a:p>
            <a:pPr marL="514350" indent="-514350" algn="just">
              <a:buAutoNum type="arabicPeriod"/>
            </a:pPr>
            <a:r>
              <a:rPr lang="en-US" b="1" dirty="0">
                <a:latin typeface="Garamond" panose="02020404030301010803" pitchFamily="18" charset="0"/>
              </a:rPr>
              <a:t>Cost Advantage</a:t>
            </a:r>
          </a:p>
          <a:p>
            <a:pPr marL="0" indent="0" algn="just">
              <a:buNone/>
            </a:pPr>
            <a:r>
              <a:rPr lang="en-US" dirty="0">
                <a:latin typeface="Garamond" panose="02020404030301010803" pitchFamily="18" charset="0"/>
              </a:rPr>
              <a:t>Foreign suppliers may offer lower production costs, allowing buyers to obtain goods at cheaper prices.</a:t>
            </a:r>
          </a:p>
          <a:p>
            <a:pPr marL="0" indent="0" algn="just">
              <a:buNone/>
            </a:pPr>
            <a:r>
              <a:rPr lang="en-US" dirty="0" err="1">
                <a:latin typeface="Garamond" panose="02020404030301010803" pitchFamily="18" charset="0"/>
              </a:rPr>
              <a:t>Eg</a:t>
            </a:r>
            <a:r>
              <a:rPr lang="en-US" dirty="0">
                <a:latin typeface="Garamond" panose="02020404030301010803" pitchFamily="18" charset="0"/>
              </a:rPr>
              <a:t>: A company importing electronic components from Asia because they are cheaper.</a:t>
            </a:r>
            <a:endParaRPr lang="en-GB" dirty="0">
              <a:latin typeface="Garamond" panose="02020404030301010803" pitchFamily="18" charset="0"/>
            </a:endParaRPr>
          </a:p>
        </p:txBody>
      </p:sp>
    </p:spTree>
    <p:extLst>
      <p:ext uri="{BB962C8B-B14F-4D97-AF65-F5344CB8AC3E}">
        <p14:creationId xmlns:p14="http://schemas.microsoft.com/office/powerpoint/2010/main" val="2200964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b="1" dirty="0">
                <a:latin typeface="Garamond" pitchFamily="18" charset="0"/>
              </a:rPr>
              <a:t>Purchasing in the primary sector</a:t>
            </a:r>
          </a:p>
        </p:txBody>
      </p:sp>
      <p:sp>
        <p:nvSpPr>
          <p:cNvPr id="3" name="Content Placeholder 2"/>
          <p:cNvSpPr>
            <a:spLocks noGrp="1"/>
          </p:cNvSpPr>
          <p:nvPr>
            <p:ph idx="1"/>
          </p:nvPr>
        </p:nvSpPr>
        <p:spPr>
          <a:xfrm>
            <a:off x="304800" y="1219200"/>
            <a:ext cx="8610600" cy="5334000"/>
          </a:xfrm>
        </p:spPr>
        <p:txBody>
          <a:bodyPr>
            <a:normAutofit/>
          </a:bodyPr>
          <a:lstStyle/>
          <a:p>
            <a:pPr marL="0" marR="0" algn="just">
              <a:spcBef>
                <a:spcPts val="0"/>
              </a:spcBef>
              <a:spcAft>
                <a:spcPts val="0"/>
              </a:spcAft>
            </a:pPr>
            <a:r>
              <a:rPr lang="en-US" dirty="0">
                <a:latin typeface="Garamond" pitchFamily="18" charset="0"/>
                <a:ea typeface="Times New Roman"/>
              </a:rPr>
              <a:t>The primary sector of industry generally involves conversion of natural resources into primary products. Most products from this sector are considered raw materials for other industries. Major businesses in this sector include agriculture, fishing, forestry, mining and quarrying industries.</a:t>
            </a:r>
          </a:p>
          <a:p>
            <a:pPr marL="0" marR="0" indent="0" algn="just">
              <a:spcBef>
                <a:spcPts val="0"/>
              </a:spcBef>
              <a:spcAft>
                <a:spcPts val="0"/>
              </a:spcAft>
              <a:buNone/>
            </a:pPr>
            <a:r>
              <a:rPr lang="en-US" dirty="0">
                <a:latin typeface="Garamond" pitchFamily="18" charset="0"/>
                <a:ea typeface="Times New Roman"/>
              </a:rPr>
              <a:t> </a:t>
            </a:r>
          </a:p>
          <a:p>
            <a:pPr algn="just"/>
            <a:r>
              <a:rPr lang="en-US" dirty="0">
                <a:latin typeface="Garamond" pitchFamily="18" charset="0"/>
                <a:ea typeface="Times New Roman"/>
                <a:cs typeface="Times New Roman"/>
              </a:rPr>
              <a:t>The manufacturing industries that aggregate, pack, package, purify or process the raw materials close to the primary gap.</a:t>
            </a:r>
          </a:p>
        </p:txBody>
      </p:sp>
    </p:spTree>
    <p:extLst>
      <p:ext uri="{BB962C8B-B14F-4D97-AF65-F5344CB8AC3E}">
        <p14:creationId xmlns:p14="http://schemas.microsoft.com/office/powerpoint/2010/main" val="27307574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82E59-3E21-4EED-ADF0-3612FB36D41C}"/>
              </a:ext>
            </a:extLst>
          </p:cNvPr>
          <p:cNvSpPr>
            <a:spLocks noGrp="1"/>
          </p:cNvSpPr>
          <p:nvPr>
            <p:ph type="title"/>
          </p:nvPr>
        </p:nvSpPr>
        <p:spPr/>
        <p:txBody>
          <a:bodyPr>
            <a:normAutofit fontScale="90000"/>
          </a:bodyPr>
          <a:lstStyle/>
          <a:p>
            <a:r>
              <a:rPr lang="en-GB" b="1" dirty="0">
                <a:latin typeface="Garamond" panose="02020404030301010803" pitchFamily="18" charset="0"/>
              </a:rPr>
              <a:t>Rationale for International Purchasing</a:t>
            </a:r>
          </a:p>
        </p:txBody>
      </p:sp>
      <p:sp>
        <p:nvSpPr>
          <p:cNvPr id="3" name="Content Placeholder 2">
            <a:extLst>
              <a:ext uri="{FF2B5EF4-FFF2-40B4-BE49-F238E27FC236}">
                <a16:creationId xmlns:a16="http://schemas.microsoft.com/office/drawing/2014/main" id="{75359A2D-F086-4AD3-A7E4-44DF5CBE77E7}"/>
              </a:ext>
            </a:extLst>
          </p:cNvPr>
          <p:cNvSpPr>
            <a:spLocks noGrp="1"/>
          </p:cNvSpPr>
          <p:nvPr>
            <p:ph idx="1"/>
          </p:nvPr>
        </p:nvSpPr>
        <p:spPr>
          <a:xfrm>
            <a:off x="472966" y="1600200"/>
            <a:ext cx="8229600" cy="5029200"/>
          </a:xfrm>
        </p:spPr>
        <p:txBody>
          <a:bodyPr/>
          <a:lstStyle/>
          <a:p>
            <a:pPr marL="0" indent="0" algn="just">
              <a:buNone/>
            </a:pPr>
            <a:r>
              <a:rPr lang="en-US" b="1" dirty="0">
                <a:latin typeface="Garamond" panose="02020404030301010803" pitchFamily="18" charset="0"/>
              </a:rPr>
              <a:t>2. Access to Advanced Technology</a:t>
            </a:r>
          </a:p>
          <a:p>
            <a:pPr marL="0" indent="0" algn="just">
              <a:buNone/>
            </a:pPr>
            <a:r>
              <a:rPr lang="en-US" dirty="0">
                <a:latin typeface="Garamond" panose="02020404030301010803" pitchFamily="18" charset="0"/>
              </a:rPr>
              <a:t>International purchasing allows firms to obtain modern technology and innovation not available locally.</a:t>
            </a:r>
          </a:p>
          <a:p>
            <a:pPr marL="0" indent="0" algn="just">
              <a:buNone/>
            </a:pPr>
            <a:r>
              <a:rPr lang="en-US" b="1" dirty="0">
                <a:latin typeface="Garamond" panose="02020404030301010803" pitchFamily="18" charset="0"/>
              </a:rPr>
              <a:t>3. Availability of Products</a:t>
            </a:r>
          </a:p>
          <a:p>
            <a:pPr marL="0" indent="0" algn="just">
              <a:buNone/>
            </a:pPr>
            <a:r>
              <a:rPr lang="en-US" dirty="0">
                <a:latin typeface="Garamond" panose="02020404030301010803" pitchFamily="18" charset="0"/>
              </a:rPr>
              <a:t>Some goods or raw materials may not be produced locally.</a:t>
            </a:r>
          </a:p>
          <a:p>
            <a:pPr marL="0" indent="0" algn="just">
              <a:buNone/>
            </a:pPr>
            <a:r>
              <a:rPr lang="en-US" dirty="0" err="1">
                <a:latin typeface="Garamond" panose="02020404030301010803" pitchFamily="18" charset="0"/>
              </a:rPr>
              <a:t>Eg.</a:t>
            </a:r>
            <a:r>
              <a:rPr lang="en-US" dirty="0">
                <a:latin typeface="Garamond" panose="02020404030301010803" pitchFamily="18" charset="0"/>
              </a:rPr>
              <a:t> Importing specialized pharmaceuticals or machinery.</a:t>
            </a:r>
            <a:endParaRPr lang="en-GB" dirty="0">
              <a:latin typeface="Garamond" panose="02020404030301010803" pitchFamily="18" charset="0"/>
            </a:endParaRPr>
          </a:p>
        </p:txBody>
      </p:sp>
    </p:spTree>
    <p:extLst>
      <p:ext uri="{BB962C8B-B14F-4D97-AF65-F5344CB8AC3E}">
        <p14:creationId xmlns:p14="http://schemas.microsoft.com/office/powerpoint/2010/main" val="36257511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68DF6-5F15-494B-A4BE-1CED8DA6395E}"/>
              </a:ext>
            </a:extLst>
          </p:cNvPr>
          <p:cNvSpPr>
            <a:spLocks noGrp="1"/>
          </p:cNvSpPr>
          <p:nvPr>
            <p:ph type="title"/>
          </p:nvPr>
        </p:nvSpPr>
        <p:spPr/>
        <p:txBody>
          <a:bodyPr>
            <a:normAutofit fontScale="90000"/>
          </a:bodyPr>
          <a:lstStyle/>
          <a:p>
            <a:r>
              <a:rPr lang="en-GB" b="1" dirty="0">
                <a:latin typeface="Garamond" panose="02020404030301010803" pitchFamily="18" charset="0"/>
              </a:rPr>
              <a:t>Rationale for International Purchasing</a:t>
            </a:r>
          </a:p>
        </p:txBody>
      </p:sp>
      <p:sp>
        <p:nvSpPr>
          <p:cNvPr id="3" name="Content Placeholder 2">
            <a:extLst>
              <a:ext uri="{FF2B5EF4-FFF2-40B4-BE49-F238E27FC236}">
                <a16:creationId xmlns:a16="http://schemas.microsoft.com/office/drawing/2014/main" id="{E33DDF28-2D99-4350-8F45-C79CE0AC88B7}"/>
              </a:ext>
            </a:extLst>
          </p:cNvPr>
          <p:cNvSpPr>
            <a:spLocks noGrp="1"/>
          </p:cNvSpPr>
          <p:nvPr>
            <p:ph idx="1"/>
          </p:nvPr>
        </p:nvSpPr>
        <p:spPr/>
        <p:txBody>
          <a:bodyPr/>
          <a:lstStyle/>
          <a:p>
            <a:pPr marL="514350" indent="-514350" algn="just">
              <a:buAutoNum type="arabicPeriod" startAt="4"/>
            </a:pPr>
            <a:r>
              <a:rPr lang="en-US" b="1" dirty="0">
                <a:latin typeface="Garamond" panose="02020404030301010803" pitchFamily="18" charset="0"/>
              </a:rPr>
              <a:t>Increased Supplier Options</a:t>
            </a:r>
          </a:p>
          <a:p>
            <a:pPr marL="0" indent="0" algn="just">
              <a:buNone/>
            </a:pPr>
            <a:r>
              <a:rPr lang="en-US" dirty="0">
                <a:latin typeface="Garamond" panose="02020404030301010803" pitchFamily="18" charset="0"/>
              </a:rPr>
              <a:t>Organizations can expand their supplier base, increasing competition and improving supply reliability.</a:t>
            </a:r>
            <a:endParaRPr lang="en-GB" dirty="0">
              <a:latin typeface="Garamond" panose="02020404030301010803" pitchFamily="18" charset="0"/>
            </a:endParaRPr>
          </a:p>
        </p:txBody>
      </p:sp>
    </p:spTree>
    <p:extLst>
      <p:ext uri="{BB962C8B-B14F-4D97-AF65-F5344CB8AC3E}">
        <p14:creationId xmlns:p14="http://schemas.microsoft.com/office/powerpoint/2010/main" val="27436440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94EB93-754C-464F-858C-83DDE62F30F6}"/>
              </a:ext>
            </a:extLst>
          </p:cNvPr>
          <p:cNvSpPr>
            <a:spLocks noGrp="1"/>
          </p:cNvSpPr>
          <p:nvPr>
            <p:ph type="title"/>
          </p:nvPr>
        </p:nvSpPr>
        <p:spPr/>
        <p:txBody>
          <a:bodyPr>
            <a:normAutofit fontScale="90000"/>
          </a:bodyPr>
          <a:lstStyle/>
          <a:p>
            <a:r>
              <a:rPr lang="en-US" b="1" dirty="0">
                <a:latin typeface="Garamond" panose="02020404030301010803" pitchFamily="18" charset="0"/>
              </a:rPr>
              <a:t>Payment Methods in International Purchasing</a:t>
            </a:r>
            <a:endParaRPr lang="en-GB" b="1" dirty="0">
              <a:latin typeface="Garamond" panose="02020404030301010803" pitchFamily="18" charset="0"/>
            </a:endParaRPr>
          </a:p>
        </p:txBody>
      </p:sp>
      <p:sp>
        <p:nvSpPr>
          <p:cNvPr id="3" name="Content Placeholder 2">
            <a:extLst>
              <a:ext uri="{FF2B5EF4-FFF2-40B4-BE49-F238E27FC236}">
                <a16:creationId xmlns:a16="http://schemas.microsoft.com/office/drawing/2014/main" id="{8327366C-9152-4722-8589-293844A77C65}"/>
              </a:ext>
            </a:extLst>
          </p:cNvPr>
          <p:cNvSpPr>
            <a:spLocks noGrp="1"/>
          </p:cNvSpPr>
          <p:nvPr>
            <p:ph idx="1"/>
          </p:nvPr>
        </p:nvSpPr>
        <p:spPr>
          <a:xfrm>
            <a:off x="457200" y="1600200"/>
            <a:ext cx="8229600" cy="4800600"/>
          </a:xfrm>
        </p:spPr>
        <p:txBody>
          <a:bodyPr>
            <a:normAutofit/>
          </a:bodyPr>
          <a:lstStyle/>
          <a:p>
            <a:pPr marL="0" indent="0" algn="just">
              <a:buNone/>
            </a:pPr>
            <a:r>
              <a:rPr lang="en-US" dirty="0">
                <a:latin typeface="Garamond" panose="02020404030301010803" pitchFamily="18" charset="0"/>
              </a:rPr>
              <a:t>Payment in international trade requires secure and reliable financial arrangements because buyers and sellers are in different countries. </a:t>
            </a:r>
          </a:p>
          <a:p>
            <a:pPr marL="0" indent="0" algn="just">
              <a:buNone/>
            </a:pPr>
            <a:r>
              <a:rPr lang="en-US" b="1" u="sng" dirty="0">
                <a:latin typeface="Garamond" panose="02020404030301010803" pitchFamily="18" charset="0"/>
              </a:rPr>
              <a:t>Forms of payment</a:t>
            </a:r>
          </a:p>
          <a:p>
            <a:pPr marL="514350" indent="-514350" algn="just">
              <a:buAutoNum type="arabicPeriod"/>
            </a:pPr>
            <a:r>
              <a:rPr lang="en-US" b="1" dirty="0">
                <a:latin typeface="Garamond" panose="02020404030301010803" pitchFamily="18" charset="0"/>
              </a:rPr>
              <a:t>Letter of Credit </a:t>
            </a:r>
            <a:r>
              <a:rPr lang="en-US" dirty="0">
                <a:latin typeface="Garamond" panose="02020404030301010803" pitchFamily="18" charset="0"/>
              </a:rPr>
              <a:t>(LC)A bank guarantee ensuring that the seller receives payment once the agreed documents are presented.</a:t>
            </a:r>
          </a:p>
          <a:p>
            <a:pPr marL="0" indent="0" algn="just">
              <a:buNone/>
            </a:pPr>
            <a:r>
              <a:rPr lang="en-US" dirty="0">
                <a:latin typeface="Garamond" panose="02020404030301010803" pitchFamily="18" charset="0"/>
              </a:rPr>
              <a:t>✔ Most common method in international trade.</a:t>
            </a:r>
            <a:endParaRPr lang="en-GB" dirty="0">
              <a:latin typeface="Garamond" panose="02020404030301010803" pitchFamily="18" charset="0"/>
            </a:endParaRPr>
          </a:p>
        </p:txBody>
      </p:sp>
    </p:spTree>
    <p:extLst>
      <p:ext uri="{BB962C8B-B14F-4D97-AF65-F5344CB8AC3E}">
        <p14:creationId xmlns:p14="http://schemas.microsoft.com/office/powerpoint/2010/main" val="215858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A6902-6D5D-47B2-A0DF-C9DE2698475E}"/>
              </a:ext>
            </a:extLst>
          </p:cNvPr>
          <p:cNvSpPr>
            <a:spLocks noGrp="1"/>
          </p:cNvSpPr>
          <p:nvPr>
            <p:ph type="title"/>
          </p:nvPr>
        </p:nvSpPr>
        <p:spPr/>
        <p:txBody>
          <a:bodyPr>
            <a:normAutofit fontScale="90000"/>
          </a:bodyPr>
          <a:lstStyle/>
          <a:p>
            <a:br>
              <a:rPr lang="en-GB" dirty="0"/>
            </a:br>
            <a:r>
              <a:rPr lang="en-GB" dirty="0">
                <a:latin typeface="Garamond" panose="02020404030301010803" pitchFamily="18" charset="0"/>
              </a:rPr>
              <a:t>Forms of payment, cont.</a:t>
            </a:r>
            <a:br>
              <a:rPr lang="en-GB" dirty="0">
                <a:latin typeface="Garamond" panose="02020404030301010803" pitchFamily="18" charset="0"/>
              </a:rPr>
            </a:b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9C170D6D-B2B9-4389-9D5B-EECC5A50F99F}"/>
              </a:ext>
            </a:extLst>
          </p:cNvPr>
          <p:cNvSpPr>
            <a:spLocks noGrp="1"/>
          </p:cNvSpPr>
          <p:nvPr>
            <p:ph idx="1"/>
          </p:nvPr>
        </p:nvSpPr>
        <p:spPr>
          <a:xfrm>
            <a:off x="304800" y="1417638"/>
            <a:ext cx="8229600" cy="5165724"/>
          </a:xfrm>
        </p:spPr>
        <p:txBody>
          <a:bodyPr/>
          <a:lstStyle/>
          <a:p>
            <a:pPr marL="0" indent="0" algn="just">
              <a:buNone/>
            </a:pPr>
            <a:r>
              <a:rPr lang="en-US" b="1" dirty="0">
                <a:latin typeface="Garamond" panose="02020404030301010803" pitchFamily="18" charset="0"/>
              </a:rPr>
              <a:t>2. Documentary Collection</a:t>
            </a:r>
          </a:p>
          <a:p>
            <a:pPr marL="0" indent="0" algn="just">
              <a:buNone/>
            </a:pPr>
            <a:r>
              <a:rPr lang="en-US" dirty="0">
                <a:latin typeface="Garamond" panose="02020404030301010803" pitchFamily="18" charset="0"/>
              </a:rPr>
              <a:t>The seller ships goods and the bank releases documents to the buyer after payment.</a:t>
            </a:r>
          </a:p>
          <a:p>
            <a:pPr marL="0" indent="0" algn="just">
              <a:buNone/>
            </a:pPr>
            <a:r>
              <a:rPr lang="en-US" b="1" dirty="0">
                <a:latin typeface="Garamond" panose="02020404030301010803" pitchFamily="18" charset="0"/>
              </a:rPr>
              <a:t>3. Advance Payment.</a:t>
            </a:r>
          </a:p>
          <a:p>
            <a:pPr marL="0" indent="0" algn="just">
              <a:buNone/>
            </a:pPr>
            <a:r>
              <a:rPr lang="en-US" dirty="0">
                <a:latin typeface="Garamond" panose="02020404030301010803" pitchFamily="18" charset="0"/>
              </a:rPr>
              <a:t>The buyer pays before goods are shipped.</a:t>
            </a:r>
          </a:p>
          <a:p>
            <a:pPr marL="0" indent="0" algn="just">
              <a:buNone/>
            </a:pPr>
            <a:endParaRPr lang="en-US" dirty="0">
              <a:latin typeface="Garamond" panose="02020404030301010803" pitchFamily="18" charset="0"/>
            </a:endParaRPr>
          </a:p>
          <a:p>
            <a:pPr marL="0" indent="0" algn="just">
              <a:buNone/>
            </a:pPr>
            <a:r>
              <a:rPr lang="en-US" dirty="0">
                <a:latin typeface="Garamond" panose="02020404030301010803" pitchFamily="18" charset="0"/>
              </a:rPr>
              <a:t>✔ High risk for the buyer.</a:t>
            </a:r>
            <a:endParaRPr lang="en-GB" dirty="0">
              <a:latin typeface="Garamond" panose="02020404030301010803" pitchFamily="18" charset="0"/>
            </a:endParaRPr>
          </a:p>
        </p:txBody>
      </p:sp>
    </p:spTree>
    <p:extLst>
      <p:ext uri="{BB962C8B-B14F-4D97-AF65-F5344CB8AC3E}">
        <p14:creationId xmlns:p14="http://schemas.microsoft.com/office/powerpoint/2010/main" val="158504615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E8D50-5FA8-43A3-B41F-AC2BE1BCF322}"/>
              </a:ext>
            </a:extLst>
          </p:cNvPr>
          <p:cNvSpPr>
            <a:spLocks noGrp="1"/>
          </p:cNvSpPr>
          <p:nvPr>
            <p:ph type="title"/>
          </p:nvPr>
        </p:nvSpPr>
        <p:spPr/>
        <p:txBody>
          <a:bodyPr/>
          <a:lstStyle/>
          <a:p>
            <a:r>
              <a:rPr lang="en-GB" dirty="0">
                <a:latin typeface="Garamond" panose="02020404030301010803" pitchFamily="18" charset="0"/>
              </a:rPr>
              <a:t>Forms of payment, </a:t>
            </a:r>
            <a:r>
              <a:rPr lang="en-GB" dirty="0" err="1">
                <a:latin typeface="Garamond" panose="02020404030301010803" pitchFamily="18" charset="0"/>
              </a:rPr>
              <a:t>cont</a:t>
            </a: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AAEBB7FC-B2C6-431A-87D3-784BEDBB9E06}"/>
              </a:ext>
            </a:extLst>
          </p:cNvPr>
          <p:cNvSpPr>
            <a:spLocks noGrp="1"/>
          </p:cNvSpPr>
          <p:nvPr>
            <p:ph idx="1"/>
          </p:nvPr>
        </p:nvSpPr>
        <p:spPr/>
        <p:txBody>
          <a:bodyPr/>
          <a:lstStyle/>
          <a:p>
            <a:pPr marL="0" indent="0">
              <a:buNone/>
            </a:pPr>
            <a:r>
              <a:rPr lang="en-US" b="1" dirty="0">
                <a:latin typeface="Garamond" panose="02020404030301010803" pitchFamily="18" charset="0"/>
              </a:rPr>
              <a:t>4. Open Account.</a:t>
            </a:r>
          </a:p>
          <a:p>
            <a:pPr marL="0" indent="0">
              <a:buNone/>
            </a:pPr>
            <a:r>
              <a:rPr lang="en-US" dirty="0">
                <a:latin typeface="Garamond" panose="02020404030301010803" pitchFamily="18" charset="0"/>
              </a:rPr>
              <a:t>The buyer receives goods first and pays later.</a:t>
            </a:r>
          </a:p>
          <a:p>
            <a:pPr marL="0" indent="0">
              <a:buNone/>
            </a:pPr>
            <a:endParaRPr lang="en-US" dirty="0">
              <a:latin typeface="Garamond" panose="02020404030301010803" pitchFamily="18" charset="0"/>
            </a:endParaRPr>
          </a:p>
          <a:p>
            <a:pPr marL="0" indent="0">
              <a:buNone/>
            </a:pPr>
            <a:r>
              <a:rPr lang="en-US" dirty="0">
                <a:latin typeface="Garamond" panose="02020404030301010803" pitchFamily="18" charset="0"/>
              </a:rPr>
              <a:t>✔ High risk for the seller.</a:t>
            </a:r>
            <a:endParaRPr lang="en-GB" dirty="0">
              <a:latin typeface="Garamond" panose="02020404030301010803" pitchFamily="18" charset="0"/>
            </a:endParaRPr>
          </a:p>
        </p:txBody>
      </p:sp>
    </p:spTree>
    <p:extLst>
      <p:ext uri="{BB962C8B-B14F-4D97-AF65-F5344CB8AC3E}">
        <p14:creationId xmlns:p14="http://schemas.microsoft.com/office/powerpoint/2010/main" val="22301889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632AA-54D3-4F24-AAF7-3E6B93BADB36}"/>
              </a:ext>
            </a:extLst>
          </p:cNvPr>
          <p:cNvSpPr>
            <a:spLocks noGrp="1"/>
          </p:cNvSpPr>
          <p:nvPr>
            <p:ph type="title"/>
          </p:nvPr>
        </p:nvSpPr>
        <p:spPr/>
        <p:txBody>
          <a:bodyPr>
            <a:normAutofit fontScale="90000"/>
          </a:bodyPr>
          <a:lstStyle/>
          <a:p>
            <a:r>
              <a:rPr lang="en-GB" b="1" dirty="0">
                <a:latin typeface="Garamond" panose="02020404030301010803" pitchFamily="18" charset="0"/>
              </a:rPr>
              <a:t>INCOTERMS (International Commercial Terms</a:t>
            </a:r>
            <a:r>
              <a:rPr lang="en-GB" dirty="0">
                <a:latin typeface="Garamond" panose="02020404030301010803" pitchFamily="18" charset="0"/>
              </a:rPr>
              <a:t>)</a:t>
            </a:r>
          </a:p>
        </p:txBody>
      </p:sp>
      <p:sp>
        <p:nvSpPr>
          <p:cNvPr id="3" name="Content Placeholder 2">
            <a:extLst>
              <a:ext uri="{FF2B5EF4-FFF2-40B4-BE49-F238E27FC236}">
                <a16:creationId xmlns:a16="http://schemas.microsoft.com/office/drawing/2014/main" id="{FA72A9FD-5DFF-4860-B59F-44311B0CD209}"/>
              </a:ext>
            </a:extLst>
          </p:cNvPr>
          <p:cNvSpPr>
            <a:spLocks noGrp="1"/>
          </p:cNvSpPr>
          <p:nvPr>
            <p:ph idx="1"/>
          </p:nvPr>
        </p:nvSpPr>
        <p:spPr/>
        <p:txBody>
          <a:bodyPr>
            <a:normAutofit fontScale="85000" lnSpcReduction="10000"/>
          </a:bodyPr>
          <a:lstStyle/>
          <a:p>
            <a:pPr algn="just"/>
            <a:r>
              <a:rPr lang="en-US" dirty="0">
                <a:latin typeface="Garamond" panose="02020404030301010803" pitchFamily="18" charset="0"/>
              </a:rPr>
              <a:t>Incoterms are a set of internationally recognized trade rules that define the responsibilities of buyers and sellers in international trade transactions, especially regarding:</a:t>
            </a:r>
          </a:p>
          <a:p>
            <a:pPr algn="just"/>
            <a:r>
              <a:rPr lang="en-US" dirty="0">
                <a:latin typeface="Garamond" panose="02020404030301010803" pitchFamily="18" charset="0"/>
              </a:rPr>
              <a:t>Delivery of goods</a:t>
            </a:r>
          </a:p>
          <a:p>
            <a:pPr algn="just"/>
            <a:r>
              <a:rPr lang="en-US" dirty="0">
                <a:latin typeface="Garamond" panose="02020404030301010803" pitchFamily="18" charset="0"/>
              </a:rPr>
              <a:t>Payment of transport costs.</a:t>
            </a:r>
          </a:p>
          <a:p>
            <a:pPr algn="just"/>
            <a:r>
              <a:rPr lang="en-US" dirty="0">
                <a:latin typeface="Garamond" panose="02020404030301010803" pitchFamily="18" charset="0"/>
              </a:rPr>
              <a:t>Transfer of risk.</a:t>
            </a:r>
          </a:p>
          <a:p>
            <a:pPr algn="just"/>
            <a:r>
              <a:rPr lang="en-US" dirty="0">
                <a:latin typeface="Garamond" panose="02020404030301010803" pitchFamily="18" charset="0"/>
              </a:rPr>
              <a:t>Insurance responsibilities.</a:t>
            </a:r>
          </a:p>
          <a:p>
            <a:pPr algn="just"/>
            <a:r>
              <a:rPr lang="en-US" dirty="0">
                <a:latin typeface="Garamond" panose="02020404030301010803" pitchFamily="18" charset="0"/>
              </a:rPr>
              <a:t>Customs clearance.</a:t>
            </a:r>
          </a:p>
          <a:p>
            <a:pPr marL="0" indent="0" algn="just">
              <a:buNone/>
            </a:pPr>
            <a:r>
              <a:rPr lang="en-US" dirty="0">
                <a:latin typeface="Garamond" panose="02020404030301010803" pitchFamily="18" charset="0"/>
              </a:rPr>
              <a:t>They help avoid misunderstandings between trading parties in different countries.</a:t>
            </a:r>
            <a:endParaRPr lang="en-GB" dirty="0">
              <a:latin typeface="Garamond" panose="02020404030301010803" pitchFamily="18" charset="0"/>
            </a:endParaRPr>
          </a:p>
        </p:txBody>
      </p:sp>
    </p:spTree>
    <p:extLst>
      <p:ext uri="{BB962C8B-B14F-4D97-AF65-F5344CB8AC3E}">
        <p14:creationId xmlns:p14="http://schemas.microsoft.com/office/powerpoint/2010/main" val="40623130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7286F-3BA2-41C0-A852-2AAE962F9F57}"/>
              </a:ext>
            </a:extLst>
          </p:cNvPr>
          <p:cNvSpPr>
            <a:spLocks noGrp="1"/>
          </p:cNvSpPr>
          <p:nvPr>
            <p:ph type="title"/>
          </p:nvPr>
        </p:nvSpPr>
        <p:spPr/>
        <p:txBody>
          <a:bodyPr>
            <a:normAutofit fontScale="90000"/>
          </a:bodyPr>
          <a:lstStyle/>
          <a:p>
            <a:r>
              <a:rPr lang="en-GB" b="1" dirty="0">
                <a:latin typeface="Garamond" panose="02020404030301010803" pitchFamily="18" charset="0"/>
              </a:rPr>
              <a:t>Key Functions of Incoterms.</a:t>
            </a:r>
            <a:br>
              <a:rPr lang="en-GB" b="1" dirty="0">
                <a:latin typeface="Garamond" panose="02020404030301010803" pitchFamily="18" charset="0"/>
              </a:rPr>
            </a:br>
            <a:endParaRPr lang="en-GB" b="1" dirty="0">
              <a:latin typeface="Garamond" panose="02020404030301010803" pitchFamily="18" charset="0"/>
            </a:endParaRPr>
          </a:p>
        </p:txBody>
      </p:sp>
      <p:sp>
        <p:nvSpPr>
          <p:cNvPr id="3" name="Content Placeholder 2">
            <a:extLst>
              <a:ext uri="{FF2B5EF4-FFF2-40B4-BE49-F238E27FC236}">
                <a16:creationId xmlns:a16="http://schemas.microsoft.com/office/drawing/2014/main" id="{332F30A7-F4CC-4F4D-B83D-28C00111776A}"/>
              </a:ext>
            </a:extLst>
          </p:cNvPr>
          <p:cNvSpPr>
            <a:spLocks noGrp="1"/>
          </p:cNvSpPr>
          <p:nvPr>
            <p:ph idx="1"/>
          </p:nvPr>
        </p:nvSpPr>
        <p:spPr>
          <a:xfrm>
            <a:off x="457200" y="990600"/>
            <a:ext cx="8229600" cy="5135563"/>
          </a:xfrm>
        </p:spPr>
        <p:txBody>
          <a:bodyPr/>
          <a:lstStyle/>
          <a:p>
            <a:pPr marL="0" indent="0">
              <a:buNone/>
            </a:pPr>
            <a:r>
              <a:rPr lang="en-US" dirty="0">
                <a:latin typeface="Garamond" panose="02020404030301010803" pitchFamily="18" charset="0"/>
              </a:rPr>
              <a:t>Incoterms clearly specify:</a:t>
            </a:r>
          </a:p>
          <a:p>
            <a:pPr>
              <a:buFont typeface="Wingdings" panose="05000000000000000000" pitchFamily="2" charset="2"/>
              <a:buChar char="ü"/>
            </a:pPr>
            <a:r>
              <a:rPr lang="en-US" dirty="0">
                <a:latin typeface="Garamond" panose="02020404030301010803" pitchFamily="18" charset="0"/>
              </a:rPr>
              <a:t>Who arranges and pays for transportation</a:t>
            </a:r>
          </a:p>
          <a:p>
            <a:pPr>
              <a:buFont typeface="Wingdings" panose="05000000000000000000" pitchFamily="2" charset="2"/>
              <a:buChar char="ü"/>
            </a:pPr>
            <a:r>
              <a:rPr lang="en-US" dirty="0">
                <a:latin typeface="Garamond" panose="02020404030301010803" pitchFamily="18" charset="0"/>
              </a:rPr>
              <a:t>Who bears the risk of loss or damage to goods</a:t>
            </a:r>
          </a:p>
          <a:p>
            <a:pPr>
              <a:buFont typeface="Wingdings" panose="05000000000000000000" pitchFamily="2" charset="2"/>
              <a:buChar char="ü"/>
            </a:pPr>
            <a:r>
              <a:rPr lang="en-US" dirty="0">
                <a:latin typeface="Garamond" panose="02020404030301010803" pitchFamily="18" charset="0"/>
              </a:rPr>
              <a:t>Who handles export and import customs clearance</a:t>
            </a:r>
          </a:p>
          <a:p>
            <a:pPr>
              <a:buFont typeface="Wingdings" panose="05000000000000000000" pitchFamily="2" charset="2"/>
              <a:buChar char="ü"/>
            </a:pPr>
            <a:r>
              <a:rPr lang="en-US" dirty="0">
                <a:latin typeface="Garamond" panose="02020404030301010803" pitchFamily="18" charset="0"/>
              </a:rPr>
              <a:t>Where the delivery of goods officially takes place</a:t>
            </a:r>
            <a:endParaRPr lang="en-GB" dirty="0">
              <a:latin typeface="Garamond" panose="02020404030301010803" pitchFamily="18" charset="0"/>
            </a:endParaRPr>
          </a:p>
        </p:txBody>
      </p:sp>
    </p:spTree>
    <p:extLst>
      <p:ext uri="{BB962C8B-B14F-4D97-AF65-F5344CB8AC3E}">
        <p14:creationId xmlns:p14="http://schemas.microsoft.com/office/powerpoint/2010/main" val="7045954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5DA2B-18C6-45BF-80EB-21AF435E6060}"/>
              </a:ext>
            </a:extLst>
          </p:cNvPr>
          <p:cNvSpPr>
            <a:spLocks noGrp="1"/>
          </p:cNvSpPr>
          <p:nvPr>
            <p:ph type="title"/>
          </p:nvPr>
        </p:nvSpPr>
        <p:spPr/>
        <p:txBody>
          <a:bodyPr>
            <a:normAutofit/>
          </a:bodyPr>
          <a:lstStyle/>
          <a:p>
            <a:r>
              <a:rPr lang="en-US" dirty="0">
                <a:latin typeface="Garamond" panose="02020404030301010803" pitchFamily="18" charset="0"/>
              </a:rPr>
              <a:t> Current Version</a:t>
            </a: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0E81D671-27FC-45B6-83A7-3BF259AA61EA}"/>
              </a:ext>
            </a:extLst>
          </p:cNvPr>
          <p:cNvSpPr>
            <a:spLocks noGrp="1"/>
          </p:cNvSpPr>
          <p:nvPr>
            <p:ph idx="1"/>
          </p:nvPr>
        </p:nvSpPr>
        <p:spPr>
          <a:xfrm>
            <a:off x="457200" y="1295400"/>
            <a:ext cx="8229600" cy="5410200"/>
          </a:xfrm>
        </p:spPr>
        <p:txBody>
          <a:bodyPr>
            <a:normAutofit lnSpcReduction="10000"/>
          </a:bodyPr>
          <a:lstStyle/>
          <a:p>
            <a:pPr marL="0" indent="0" algn="just">
              <a:buNone/>
            </a:pPr>
            <a:r>
              <a:rPr lang="en-US" dirty="0">
                <a:latin typeface="Garamond" panose="02020404030301010803" pitchFamily="18" charset="0"/>
              </a:rPr>
              <a:t>The latest version is Incoterms 2020, published by the International Chamber of Commerce.</a:t>
            </a:r>
          </a:p>
          <a:p>
            <a:pPr marL="0" indent="0" algn="just">
              <a:buNone/>
            </a:pPr>
            <a:r>
              <a:rPr lang="en-GB" dirty="0">
                <a:latin typeface="Garamond" panose="02020404030301010803" pitchFamily="18" charset="0"/>
              </a:rPr>
              <a:t>The 11 Incoterms (Incoterms 2020)1. </a:t>
            </a:r>
          </a:p>
          <a:p>
            <a:pPr marL="0" indent="0" algn="just">
              <a:buNone/>
            </a:pPr>
            <a:r>
              <a:rPr lang="en-GB" b="1" dirty="0">
                <a:latin typeface="Garamond" panose="02020404030301010803" pitchFamily="18" charset="0"/>
              </a:rPr>
              <a:t>1. Terms for Any Mode of Transport</a:t>
            </a:r>
          </a:p>
          <a:p>
            <a:pPr marL="0" indent="0" algn="just">
              <a:buNone/>
            </a:pPr>
            <a:r>
              <a:rPr lang="en-GB" dirty="0">
                <a:latin typeface="Garamond" panose="02020404030301010803" pitchFamily="18" charset="0"/>
              </a:rPr>
              <a:t>EXW (Ex Works) – Buyer handles almost everything from the seller’s premises.</a:t>
            </a:r>
          </a:p>
          <a:p>
            <a:pPr marL="0" indent="0" algn="just">
              <a:buNone/>
            </a:pPr>
            <a:r>
              <a:rPr lang="en-GB" dirty="0">
                <a:latin typeface="Garamond" panose="02020404030301010803" pitchFamily="18" charset="0"/>
              </a:rPr>
              <a:t>FCA (Free Carrier) – Seller delivers goods to a carrier chosen by the buyer.</a:t>
            </a:r>
          </a:p>
          <a:p>
            <a:pPr marL="0" indent="0" algn="just">
              <a:buNone/>
            </a:pPr>
            <a:r>
              <a:rPr lang="en-GB" dirty="0">
                <a:latin typeface="Garamond" panose="02020404030301010803" pitchFamily="18" charset="0"/>
              </a:rPr>
              <a:t>CPT (Carriage Paid To) – Seller pays transport, but risk transfers earlier.</a:t>
            </a:r>
          </a:p>
        </p:txBody>
      </p:sp>
    </p:spTree>
    <p:extLst>
      <p:ext uri="{BB962C8B-B14F-4D97-AF65-F5344CB8AC3E}">
        <p14:creationId xmlns:p14="http://schemas.microsoft.com/office/powerpoint/2010/main" val="76504134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C5581-8975-472B-B105-A7F882ABC47E}"/>
              </a:ext>
            </a:extLst>
          </p:cNvPr>
          <p:cNvSpPr>
            <a:spLocks noGrp="1"/>
          </p:cNvSpPr>
          <p:nvPr>
            <p:ph type="title"/>
          </p:nvPr>
        </p:nvSpPr>
        <p:spPr>
          <a:xfrm>
            <a:off x="457200" y="274637"/>
            <a:ext cx="8229600" cy="1231601"/>
          </a:xfrm>
        </p:spPr>
        <p:txBody>
          <a:bodyPr/>
          <a:lstStyle/>
          <a:p>
            <a:r>
              <a:rPr lang="en-GB" dirty="0">
                <a:latin typeface="Garamond" panose="02020404030301010803" pitchFamily="18" charset="0"/>
              </a:rPr>
              <a:t> Current Version</a:t>
            </a:r>
          </a:p>
        </p:txBody>
      </p:sp>
      <p:sp>
        <p:nvSpPr>
          <p:cNvPr id="3" name="Content Placeholder 2">
            <a:extLst>
              <a:ext uri="{FF2B5EF4-FFF2-40B4-BE49-F238E27FC236}">
                <a16:creationId xmlns:a16="http://schemas.microsoft.com/office/drawing/2014/main" id="{9918F9B7-EE5C-41AD-A77C-A9438EC5E02A}"/>
              </a:ext>
            </a:extLst>
          </p:cNvPr>
          <p:cNvSpPr>
            <a:spLocks noGrp="1"/>
          </p:cNvSpPr>
          <p:nvPr>
            <p:ph idx="1"/>
          </p:nvPr>
        </p:nvSpPr>
        <p:spPr>
          <a:xfrm>
            <a:off x="457200" y="1295400"/>
            <a:ext cx="8229600" cy="5181600"/>
          </a:xfrm>
        </p:spPr>
        <p:txBody>
          <a:bodyPr/>
          <a:lstStyle/>
          <a:p>
            <a:r>
              <a:rPr lang="en-GB" dirty="0">
                <a:latin typeface="Garamond" panose="02020404030301010803" pitchFamily="18" charset="0"/>
              </a:rPr>
              <a:t>CIP(Carriage and Insurance Paid To) – Seller pays transport and insurance.</a:t>
            </a:r>
          </a:p>
          <a:p>
            <a:r>
              <a:rPr lang="en-GB" dirty="0">
                <a:latin typeface="Garamond" panose="02020404030301010803" pitchFamily="18" charset="0"/>
              </a:rPr>
              <a:t>DAP (Delivered at Place) – Seller delivers to buyer’s location; buyer handles import duties.</a:t>
            </a:r>
          </a:p>
          <a:p>
            <a:r>
              <a:rPr lang="en-GB" dirty="0">
                <a:latin typeface="Garamond" panose="02020404030301010803" pitchFamily="18" charset="0"/>
              </a:rPr>
              <a:t>DPU (Delivered at Place Unloaded) – Seller delivers and unloads goods.</a:t>
            </a:r>
          </a:p>
          <a:p>
            <a:r>
              <a:rPr lang="en-GB" dirty="0">
                <a:latin typeface="Garamond" panose="02020404030301010803" pitchFamily="18" charset="0"/>
              </a:rPr>
              <a:t>DDP (Delivered Duty Paid) – Seller pays all costs including import duties.</a:t>
            </a:r>
          </a:p>
          <a:p>
            <a:endParaRPr lang="en-GB" dirty="0">
              <a:latin typeface="Garamond" panose="02020404030301010803" pitchFamily="18" charset="0"/>
            </a:endParaRPr>
          </a:p>
        </p:txBody>
      </p:sp>
    </p:spTree>
    <p:extLst>
      <p:ext uri="{BB962C8B-B14F-4D97-AF65-F5344CB8AC3E}">
        <p14:creationId xmlns:p14="http://schemas.microsoft.com/office/powerpoint/2010/main" val="1814916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8F6F2-194E-4720-A86D-4DA880296995}"/>
              </a:ext>
            </a:extLst>
          </p:cNvPr>
          <p:cNvSpPr>
            <a:spLocks noGrp="1"/>
          </p:cNvSpPr>
          <p:nvPr>
            <p:ph type="title"/>
          </p:nvPr>
        </p:nvSpPr>
        <p:spPr/>
        <p:txBody>
          <a:bodyPr>
            <a:normAutofit fontScale="90000"/>
          </a:bodyPr>
          <a:lstStyle/>
          <a:p>
            <a:r>
              <a:rPr lang="en-US" dirty="0">
                <a:latin typeface="Garamond" panose="02020404030301010803" pitchFamily="18" charset="0"/>
              </a:rPr>
              <a:t>2.</a:t>
            </a:r>
            <a:r>
              <a:rPr lang="en-US" b="1" dirty="0">
                <a:latin typeface="Garamond" panose="02020404030301010803" pitchFamily="18" charset="0"/>
              </a:rPr>
              <a:t>Terms for Sea and Inland Waterway Transport</a:t>
            </a:r>
            <a:endParaRPr lang="en-GB" b="1" dirty="0">
              <a:latin typeface="Garamond" panose="02020404030301010803" pitchFamily="18" charset="0"/>
            </a:endParaRPr>
          </a:p>
        </p:txBody>
      </p:sp>
      <p:sp>
        <p:nvSpPr>
          <p:cNvPr id="3" name="Content Placeholder 2">
            <a:extLst>
              <a:ext uri="{FF2B5EF4-FFF2-40B4-BE49-F238E27FC236}">
                <a16:creationId xmlns:a16="http://schemas.microsoft.com/office/drawing/2014/main" id="{C60C1F8A-0BB9-40C9-9D86-B9EE745CCB1C}"/>
              </a:ext>
            </a:extLst>
          </p:cNvPr>
          <p:cNvSpPr>
            <a:spLocks noGrp="1"/>
          </p:cNvSpPr>
          <p:nvPr>
            <p:ph idx="1"/>
          </p:nvPr>
        </p:nvSpPr>
        <p:spPr/>
        <p:txBody>
          <a:bodyPr/>
          <a:lstStyle/>
          <a:p>
            <a:r>
              <a:rPr lang="en-US" dirty="0">
                <a:latin typeface="Garamond" panose="02020404030301010803" pitchFamily="18" charset="0"/>
              </a:rPr>
              <a:t>FAS (Free Alongside Ship)</a:t>
            </a:r>
          </a:p>
          <a:p>
            <a:r>
              <a:rPr lang="en-US" dirty="0">
                <a:latin typeface="Garamond" panose="02020404030301010803" pitchFamily="18" charset="0"/>
              </a:rPr>
              <a:t>FOB (Free on Board)</a:t>
            </a:r>
          </a:p>
          <a:p>
            <a:r>
              <a:rPr lang="en-US" dirty="0">
                <a:latin typeface="Garamond" panose="02020404030301010803" pitchFamily="18" charset="0"/>
              </a:rPr>
              <a:t>CFR (Cost and Freight)</a:t>
            </a:r>
          </a:p>
          <a:p>
            <a:r>
              <a:rPr lang="en-US" dirty="0">
                <a:latin typeface="Garamond" panose="02020404030301010803" pitchFamily="18" charset="0"/>
              </a:rPr>
              <a:t>CIF (Cost, Insurance and Freight)</a:t>
            </a:r>
            <a:endParaRPr lang="en-GB" dirty="0">
              <a:latin typeface="Garamond" panose="02020404030301010803" pitchFamily="18" charset="0"/>
            </a:endParaRPr>
          </a:p>
        </p:txBody>
      </p:sp>
    </p:spTree>
    <p:extLst>
      <p:ext uri="{BB962C8B-B14F-4D97-AF65-F5344CB8AC3E}">
        <p14:creationId xmlns:p14="http://schemas.microsoft.com/office/powerpoint/2010/main" val="2504768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latin typeface="Garamond" pitchFamily="18" charset="0"/>
              </a:rPr>
              <a:t>Cont.</a:t>
            </a:r>
          </a:p>
        </p:txBody>
      </p:sp>
      <p:sp>
        <p:nvSpPr>
          <p:cNvPr id="3" name="Content Placeholder 2"/>
          <p:cNvSpPr>
            <a:spLocks noGrp="1"/>
          </p:cNvSpPr>
          <p:nvPr>
            <p:ph idx="1"/>
          </p:nvPr>
        </p:nvSpPr>
        <p:spPr/>
        <p:txBody>
          <a:bodyPr/>
          <a:lstStyle/>
          <a:p>
            <a:pPr marL="0" marR="0" algn="just">
              <a:spcBef>
                <a:spcPts val="0"/>
              </a:spcBef>
              <a:spcAft>
                <a:spcPts val="0"/>
              </a:spcAft>
            </a:pPr>
            <a:r>
              <a:rPr lang="en-GB" dirty="0">
                <a:latin typeface="Garamond" pitchFamily="18" charset="0"/>
                <a:ea typeface="Times New Roman"/>
              </a:rPr>
              <a:t>Primary industry is found in larger amounts in poorer country’s typically LDC’s for instance there are high levels of animal husbandry like in Africa.</a:t>
            </a:r>
          </a:p>
          <a:p>
            <a:pPr marL="0" marR="0" algn="just">
              <a:spcBef>
                <a:spcPts val="0"/>
              </a:spcBef>
              <a:spcAft>
                <a:spcPts val="0"/>
              </a:spcAft>
            </a:pPr>
            <a:endParaRPr lang="en-GB" dirty="0">
              <a:latin typeface="Garamond" pitchFamily="18" charset="0"/>
              <a:ea typeface="Times New Roman"/>
            </a:endParaRPr>
          </a:p>
          <a:p>
            <a:pPr marL="0" marR="0" algn="just">
              <a:spcBef>
                <a:spcPts val="0"/>
              </a:spcBef>
              <a:spcAft>
                <a:spcPts val="0"/>
              </a:spcAft>
            </a:pPr>
            <a:r>
              <a:rPr lang="en-US" dirty="0">
                <a:latin typeface="Garamond" pitchFamily="18" charset="0"/>
                <a:ea typeface="Times New Roman"/>
              </a:rPr>
              <a:t>T</a:t>
            </a:r>
            <a:r>
              <a:rPr lang="en-GB" dirty="0">
                <a:latin typeface="Garamond" pitchFamily="18" charset="0"/>
                <a:ea typeface="Times New Roman"/>
              </a:rPr>
              <a:t>he primary sector is important </a:t>
            </a:r>
            <a:r>
              <a:rPr lang="en-GB" dirty="0" err="1">
                <a:latin typeface="Garamond" pitchFamily="18" charset="0"/>
                <a:ea typeface="Times New Roman"/>
              </a:rPr>
              <a:t>b’se</a:t>
            </a:r>
            <a:r>
              <a:rPr lang="en-GB" dirty="0">
                <a:latin typeface="Garamond" pitchFamily="18" charset="0"/>
                <a:ea typeface="Times New Roman"/>
              </a:rPr>
              <a:t> they support all the other sectors of the economy</a:t>
            </a:r>
            <a:endParaRPr lang="en-US" dirty="0">
              <a:latin typeface="Garamond" pitchFamily="18" charset="0"/>
              <a:ea typeface="Times New Roman"/>
            </a:endParaRPr>
          </a:p>
          <a:p>
            <a:endParaRPr lang="en-US" dirty="0">
              <a:latin typeface="Garamond" pitchFamily="18" charset="0"/>
            </a:endParaRPr>
          </a:p>
        </p:txBody>
      </p:sp>
    </p:spTree>
    <p:extLst>
      <p:ext uri="{BB962C8B-B14F-4D97-AF65-F5344CB8AC3E}">
        <p14:creationId xmlns:p14="http://schemas.microsoft.com/office/powerpoint/2010/main" val="124111787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7BCBC-27AD-4DA9-AD29-745C43D5CB1A}"/>
              </a:ext>
            </a:extLst>
          </p:cNvPr>
          <p:cNvSpPr>
            <a:spLocks noGrp="1"/>
          </p:cNvSpPr>
          <p:nvPr>
            <p:ph type="title"/>
          </p:nvPr>
        </p:nvSpPr>
        <p:spPr/>
        <p:txBody>
          <a:bodyPr/>
          <a:lstStyle/>
          <a:p>
            <a:r>
              <a:rPr lang="en-GB" b="1" dirty="0">
                <a:latin typeface="Garamond" panose="02020404030301010803" pitchFamily="18" charset="0"/>
              </a:rPr>
              <a:t>Importance of Incoterms</a:t>
            </a:r>
          </a:p>
        </p:txBody>
      </p:sp>
      <p:sp>
        <p:nvSpPr>
          <p:cNvPr id="3" name="Content Placeholder 2">
            <a:extLst>
              <a:ext uri="{FF2B5EF4-FFF2-40B4-BE49-F238E27FC236}">
                <a16:creationId xmlns:a16="http://schemas.microsoft.com/office/drawing/2014/main" id="{46484D80-C428-43D7-820E-20E697B52DB0}"/>
              </a:ext>
            </a:extLst>
          </p:cNvPr>
          <p:cNvSpPr>
            <a:spLocks noGrp="1"/>
          </p:cNvSpPr>
          <p:nvPr>
            <p:ph idx="1"/>
          </p:nvPr>
        </p:nvSpPr>
        <p:spPr>
          <a:xfrm>
            <a:off x="457200" y="1295400"/>
            <a:ext cx="8229600" cy="5287962"/>
          </a:xfrm>
        </p:spPr>
        <p:txBody>
          <a:bodyPr/>
          <a:lstStyle/>
          <a:p>
            <a:pPr algn="just"/>
            <a:r>
              <a:rPr lang="en-US" dirty="0">
                <a:latin typeface="Garamond" panose="02020404030301010803" pitchFamily="18" charset="0"/>
              </a:rPr>
              <a:t>Reduce disputes in international trade.</a:t>
            </a:r>
          </a:p>
          <a:p>
            <a:pPr algn="just"/>
            <a:r>
              <a:rPr lang="en-US" dirty="0">
                <a:latin typeface="Garamond" panose="02020404030301010803" pitchFamily="18" charset="0"/>
              </a:rPr>
              <a:t>Clarify responsibilities in shipping.</a:t>
            </a:r>
          </a:p>
          <a:p>
            <a:pPr algn="just"/>
            <a:r>
              <a:rPr lang="en-GB" dirty="0">
                <a:latin typeface="Garamond" panose="02020404030301010803" pitchFamily="18" charset="0"/>
              </a:rPr>
              <a:t>Reduces Risk and Disputes</a:t>
            </a:r>
          </a:p>
          <a:p>
            <a:pPr algn="just"/>
            <a:r>
              <a:rPr lang="en-GB" dirty="0">
                <a:latin typeface="Garamond" panose="02020404030301010803" pitchFamily="18" charset="0"/>
              </a:rPr>
              <a:t>Defines Cost Allocation: </a:t>
            </a:r>
            <a:r>
              <a:rPr lang="en-US" dirty="0">
                <a:latin typeface="Garamond" panose="02020404030301010803" pitchFamily="18" charset="0"/>
              </a:rPr>
              <a:t>who pays for what costs including: Freight charges, Insurance, Export/import duties.</a:t>
            </a:r>
          </a:p>
          <a:p>
            <a:pPr algn="just"/>
            <a:r>
              <a:rPr lang="en-GB" dirty="0">
                <a:latin typeface="Garamond" panose="02020404030301010803" pitchFamily="18" charset="0"/>
              </a:rPr>
              <a:t>Supports Logistics Planning</a:t>
            </a:r>
          </a:p>
          <a:p>
            <a:pPr algn="just"/>
            <a:r>
              <a:rPr lang="en-GB" dirty="0">
                <a:latin typeface="Garamond" panose="02020404030301010803" pitchFamily="18" charset="0"/>
              </a:rPr>
              <a:t>Improves Contract Clarity</a:t>
            </a:r>
          </a:p>
        </p:txBody>
      </p:sp>
    </p:spTree>
    <p:extLst>
      <p:ext uri="{BB962C8B-B14F-4D97-AF65-F5344CB8AC3E}">
        <p14:creationId xmlns:p14="http://schemas.microsoft.com/office/powerpoint/2010/main" val="343952260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878B0-88F4-4280-8949-871B28416BFA}"/>
              </a:ext>
            </a:extLst>
          </p:cNvPr>
          <p:cNvSpPr>
            <a:spLocks noGrp="1"/>
          </p:cNvSpPr>
          <p:nvPr>
            <p:ph type="title"/>
          </p:nvPr>
        </p:nvSpPr>
        <p:spPr/>
        <p:txBody>
          <a:bodyPr/>
          <a:lstStyle/>
          <a:p>
            <a:r>
              <a:rPr lang="en-US" dirty="0">
                <a:latin typeface="Garamond" panose="02020404030301010803" pitchFamily="18" charset="0"/>
              </a:rPr>
              <a:t>Conclusion</a:t>
            </a:r>
            <a:endParaRPr lang="en-GB" dirty="0">
              <a:latin typeface="Garamond" panose="02020404030301010803" pitchFamily="18" charset="0"/>
            </a:endParaRPr>
          </a:p>
        </p:txBody>
      </p:sp>
      <p:sp>
        <p:nvSpPr>
          <p:cNvPr id="3" name="Content Placeholder 2">
            <a:extLst>
              <a:ext uri="{FF2B5EF4-FFF2-40B4-BE49-F238E27FC236}">
                <a16:creationId xmlns:a16="http://schemas.microsoft.com/office/drawing/2014/main" id="{CB8D5C7D-5964-46A9-AEDC-1F143F7CECC5}"/>
              </a:ext>
            </a:extLst>
          </p:cNvPr>
          <p:cNvSpPr>
            <a:spLocks noGrp="1"/>
          </p:cNvSpPr>
          <p:nvPr>
            <p:ph idx="1"/>
          </p:nvPr>
        </p:nvSpPr>
        <p:spPr>
          <a:xfrm>
            <a:off x="228600" y="1417638"/>
            <a:ext cx="8458200" cy="4983162"/>
          </a:xfrm>
        </p:spPr>
        <p:txBody>
          <a:bodyPr>
            <a:normAutofit/>
          </a:bodyPr>
          <a:lstStyle/>
          <a:p>
            <a:pPr marL="0" indent="0" algn="just">
              <a:buNone/>
            </a:pPr>
            <a:r>
              <a:rPr lang="en-US" dirty="0">
                <a:latin typeface="Garamond" panose="02020404030301010803" pitchFamily="18" charset="0"/>
              </a:rPr>
              <a:t>Overall, effective purchasing across different environments depends on understanding the external context, complying with regulations, managing supplier relationships, and applying appropriate procurement strategies. Organizations that successfully adapt their purchasing practices to these varying environments are more likely to achieve cost efficiency, supply reliability, and sustainable organizational performance.</a:t>
            </a:r>
            <a:endParaRPr lang="en-GB" dirty="0">
              <a:latin typeface="Garamond" panose="02020404030301010803" pitchFamily="18" charset="0"/>
            </a:endParaRPr>
          </a:p>
        </p:txBody>
      </p:sp>
    </p:spTree>
    <p:extLst>
      <p:ext uri="{BB962C8B-B14F-4D97-AF65-F5344CB8AC3E}">
        <p14:creationId xmlns:p14="http://schemas.microsoft.com/office/powerpoint/2010/main" val="315239740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Garamond" pitchFamily="18" charset="0"/>
              </a:rPr>
              <a:t>END</a:t>
            </a:r>
          </a:p>
        </p:txBody>
      </p:sp>
      <p:sp>
        <p:nvSpPr>
          <p:cNvPr id="3" name="Content Placeholder 2"/>
          <p:cNvSpPr>
            <a:spLocks noGrp="1"/>
          </p:cNvSpPr>
          <p:nvPr>
            <p:ph idx="1"/>
          </p:nvPr>
        </p:nvSpPr>
        <p:spPr/>
        <p:txBody>
          <a:bodyPr/>
          <a:lstStyle/>
          <a:p>
            <a:pPr marL="0" indent="0" algn="ctr">
              <a:buNone/>
            </a:pPr>
            <a:endParaRPr lang="en-US" b="1" dirty="0">
              <a:latin typeface="Garamond" pitchFamily="18" charset="0"/>
            </a:endParaRPr>
          </a:p>
          <a:p>
            <a:pPr marL="0" indent="0" algn="ctr">
              <a:buNone/>
            </a:pPr>
            <a:endParaRPr lang="en-US" b="1" dirty="0">
              <a:latin typeface="Garamond" pitchFamily="18" charset="0"/>
            </a:endParaRPr>
          </a:p>
          <a:p>
            <a:pPr marL="0" indent="0" algn="ctr">
              <a:buNone/>
            </a:pPr>
            <a:endParaRPr lang="en-US" b="1" dirty="0">
              <a:latin typeface="Garamond" pitchFamily="18" charset="0"/>
            </a:endParaRPr>
          </a:p>
          <a:p>
            <a:pPr marL="0" indent="0" algn="ctr">
              <a:buNone/>
            </a:pPr>
            <a:r>
              <a:rPr lang="en-US" b="1" dirty="0">
                <a:latin typeface="Garamond" pitchFamily="18" charset="0"/>
              </a:rPr>
              <a:t>THANK YOU</a:t>
            </a:r>
          </a:p>
        </p:txBody>
      </p:sp>
    </p:spTree>
    <p:extLst>
      <p:ext uri="{BB962C8B-B14F-4D97-AF65-F5344CB8AC3E}">
        <p14:creationId xmlns:p14="http://schemas.microsoft.com/office/powerpoint/2010/main" val="2578823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374"/>
            <a:ext cx="8534400" cy="944562"/>
          </a:xfrm>
        </p:spPr>
        <p:txBody>
          <a:bodyPr>
            <a:normAutofit fontScale="90000"/>
          </a:bodyPr>
          <a:lstStyle/>
          <a:p>
            <a:br>
              <a:rPr lang="en-GB" b="1" dirty="0">
                <a:latin typeface="Garamond" pitchFamily="18" charset="0"/>
              </a:rPr>
            </a:br>
            <a:r>
              <a:rPr lang="en-GB" b="1" dirty="0">
                <a:latin typeface="Garamond" pitchFamily="18" charset="0"/>
              </a:rPr>
              <a:t>Characteristics of the primary sector </a:t>
            </a:r>
            <a:br>
              <a:rPr lang="en-US" dirty="0">
                <a:latin typeface="Garamond" pitchFamily="18" charset="0"/>
              </a:rPr>
            </a:br>
            <a:endParaRPr lang="en-US" dirty="0">
              <a:latin typeface="Garamond" pitchFamily="18" charset="0"/>
            </a:endParaRPr>
          </a:p>
        </p:txBody>
      </p:sp>
      <p:sp>
        <p:nvSpPr>
          <p:cNvPr id="3" name="Content Placeholder 2"/>
          <p:cNvSpPr>
            <a:spLocks noGrp="1"/>
          </p:cNvSpPr>
          <p:nvPr>
            <p:ph idx="1"/>
          </p:nvPr>
        </p:nvSpPr>
        <p:spPr>
          <a:xfrm>
            <a:off x="304800" y="838200"/>
            <a:ext cx="8610600" cy="5867400"/>
          </a:xfrm>
        </p:spPr>
        <p:txBody>
          <a:bodyPr>
            <a:normAutofit fontScale="92500" lnSpcReduction="10000"/>
          </a:bodyPr>
          <a:lstStyle/>
          <a:p>
            <a:pPr lvl="0" algn="just">
              <a:spcBef>
                <a:spcPts val="0"/>
              </a:spcBef>
              <a:buFont typeface="Symbol"/>
              <a:buChar char=""/>
              <a:tabLst>
                <a:tab pos="228600" algn="l"/>
              </a:tabLst>
            </a:pPr>
            <a:endParaRPr lang="en-GB" dirty="0">
              <a:latin typeface="Garamond" pitchFamily="18" charset="0"/>
              <a:ea typeface="Times New Roman"/>
            </a:endParaRPr>
          </a:p>
          <a:p>
            <a:pPr lvl="0" algn="just">
              <a:spcBef>
                <a:spcPts val="0"/>
              </a:spcBef>
              <a:buFont typeface="Symbol"/>
              <a:buChar char=""/>
              <a:tabLst>
                <a:tab pos="228600" algn="l"/>
              </a:tabLst>
            </a:pPr>
            <a:r>
              <a:rPr lang="en-GB" dirty="0">
                <a:latin typeface="Garamond" pitchFamily="18" charset="0"/>
                <a:ea typeface="Times New Roman"/>
              </a:rPr>
              <a:t>Capital intensive (processes or industries require large amounts of investment to produce a good or service and thus have a high percentage of fixed assets, such as property, plant, and equipment).</a:t>
            </a:r>
          </a:p>
          <a:p>
            <a:pPr lvl="0" algn="just">
              <a:spcBef>
                <a:spcPts val="0"/>
              </a:spcBef>
              <a:buFont typeface="Symbol"/>
              <a:buChar char=""/>
              <a:tabLst>
                <a:tab pos="228600" algn="l"/>
              </a:tabLst>
            </a:pPr>
            <a:r>
              <a:rPr lang="en-US" dirty="0">
                <a:latin typeface="Garamond" pitchFamily="18" charset="0"/>
                <a:ea typeface="Times New Roman"/>
              </a:rPr>
              <a:t> Dependent on natural resources</a:t>
            </a:r>
          </a:p>
          <a:p>
            <a:pPr lvl="0" algn="just">
              <a:spcBef>
                <a:spcPts val="0"/>
              </a:spcBef>
              <a:buFont typeface="Symbol"/>
              <a:buChar char=""/>
              <a:tabLst>
                <a:tab pos="228600" algn="l"/>
              </a:tabLst>
            </a:pPr>
            <a:r>
              <a:rPr lang="en-GB" dirty="0">
                <a:latin typeface="Garamond" pitchFamily="18" charset="0"/>
                <a:ea typeface="Times New Roman"/>
              </a:rPr>
              <a:t>Located in remote areas</a:t>
            </a:r>
            <a:endParaRPr lang="en-US" dirty="0">
              <a:latin typeface="Garamond" pitchFamily="18" charset="0"/>
              <a:ea typeface="Times New Roman"/>
            </a:endParaRPr>
          </a:p>
          <a:p>
            <a:pPr lvl="0" algn="just">
              <a:spcBef>
                <a:spcPts val="0"/>
              </a:spcBef>
              <a:buFont typeface="Symbol"/>
              <a:buChar char=""/>
              <a:tabLst>
                <a:tab pos="228600" algn="l"/>
              </a:tabLst>
            </a:pPr>
            <a:r>
              <a:rPr lang="en-GB" dirty="0">
                <a:latin typeface="Garamond" pitchFamily="18" charset="0"/>
                <a:ea typeface="Times New Roman"/>
              </a:rPr>
              <a:t>Have high environmental impact</a:t>
            </a:r>
            <a:endParaRPr lang="en-US" dirty="0">
              <a:latin typeface="Garamond" pitchFamily="18" charset="0"/>
              <a:ea typeface="Times New Roman"/>
            </a:endParaRPr>
          </a:p>
          <a:p>
            <a:pPr lvl="0" algn="just">
              <a:spcBef>
                <a:spcPts val="0"/>
              </a:spcBef>
              <a:buFont typeface="Symbol"/>
              <a:buChar char=""/>
              <a:tabLst>
                <a:tab pos="228600" algn="l"/>
              </a:tabLst>
            </a:pPr>
            <a:r>
              <a:rPr lang="en-GB" dirty="0">
                <a:latin typeface="Garamond" pitchFamily="18" charset="0"/>
                <a:ea typeface="Times New Roman"/>
              </a:rPr>
              <a:t>Many accidents: lack of proper training, use of sharp objects</a:t>
            </a:r>
            <a:endParaRPr lang="en-US" dirty="0">
              <a:latin typeface="Garamond" pitchFamily="18" charset="0"/>
              <a:ea typeface="Times New Roman"/>
            </a:endParaRPr>
          </a:p>
          <a:p>
            <a:pPr lvl="0" algn="just">
              <a:spcBef>
                <a:spcPts val="0"/>
              </a:spcBef>
              <a:buFont typeface="Symbol"/>
              <a:buChar char=""/>
              <a:tabLst>
                <a:tab pos="228600" algn="l"/>
              </a:tabLst>
            </a:pPr>
            <a:r>
              <a:rPr lang="en-GB" dirty="0">
                <a:latin typeface="Garamond" pitchFamily="18" charset="0"/>
                <a:ea typeface="Times New Roman"/>
              </a:rPr>
              <a:t>The items require long lead times so there is need for huge volumes of inventory</a:t>
            </a:r>
            <a:endParaRPr lang="en-US" dirty="0">
              <a:latin typeface="Garamond" pitchFamily="18" charset="0"/>
              <a:ea typeface="Times New Roman"/>
            </a:endParaRPr>
          </a:p>
          <a:p>
            <a:pPr lvl="0" algn="just">
              <a:spcBef>
                <a:spcPts val="0"/>
              </a:spcBef>
              <a:buFont typeface="Symbol"/>
              <a:buChar char=""/>
              <a:tabLst>
                <a:tab pos="228600" algn="l"/>
              </a:tabLst>
            </a:pPr>
            <a:r>
              <a:rPr lang="en-GB" dirty="0">
                <a:latin typeface="Garamond" pitchFamily="18" charset="0"/>
                <a:ea typeface="Times New Roman"/>
              </a:rPr>
              <a:t>Selling prices are fixed and determined by global market sources.</a:t>
            </a:r>
            <a:endParaRPr lang="en-US" dirty="0">
              <a:latin typeface="Garamond" pitchFamily="18" charset="0"/>
              <a:ea typeface="Times New Roman"/>
            </a:endParaRPr>
          </a:p>
        </p:txBody>
      </p:sp>
    </p:spTree>
    <p:extLst>
      <p:ext uri="{BB962C8B-B14F-4D97-AF65-F5344CB8AC3E}">
        <p14:creationId xmlns:p14="http://schemas.microsoft.com/office/powerpoint/2010/main" val="3904151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pPr algn="l"/>
            <a:r>
              <a:rPr lang="en-US" b="1" dirty="0">
                <a:latin typeface="Garamond" pitchFamily="18" charset="0"/>
              </a:rPr>
              <a:t>Cont.</a:t>
            </a:r>
          </a:p>
        </p:txBody>
      </p:sp>
      <p:sp>
        <p:nvSpPr>
          <p:cNvPr id="3" name="Content Placeholder 2"/>
          <p:cNvSpPr>
            <a:spLocks noGrp="1"/>
          </p:cNvSpPr>
          <p:nvPr>
            <p:ph idx="1"/>
          </p:nvPr>
        </p:nvSpPr>
        <p:spPr>
          <a:xfrm>
            <a:off x="457200" y="990600"/>
            <a:ext cx="8534400" cy="5410200"/>
          </a:xfrm>
        </p:spPr>
        <p:txBody>
          <a:bodyPr>
            <a:normAutofit/>
          </a:bodyPr>
          <a:lstStyle/>
          <a:p>
            <a:pPr lvl="0" algn="just">
              <a:spcBef>
                <a:spcPts val="0"/>
              </a:spcBef>
              <a:buFont typeface="Symbol"/>
              <a:buChar char=""/>
              <a:tabLst>
                <a:tab pos="228600" algn="l"/>
              </a:tabLst>
            </a:pPr>
            <a:r>
              <a:rPr lang="en-GB" dirty="0">
                <a:latin typeface="Garamond" pitchFamily="18" charset="0"/>
                <a:ea typeface="Times New Roman"/>
              </a:rPr>
              <a:t>There is high level of control which encourages the realization of professional expertise. </a:t>
            </a:r>
            <a:r>
              <a:rPr lang="en-GB" dirty="0" err="1">
                <a:latin typeface="Garamond" pitchFamily="18" charset="0"/>
                <a:ea typeface="Times New Roman"/>
              </a:rPr>
              <a:t>Ie</a:t>
            </a:r>
            <a:r>
              <a:rPr lang="en-GB" dirty="0">
                <a:latin typeface="Garamond" pitchFamily="18" charset="0"/>
                <a:ea typeface="Times New Roman"/>
              </a:rPr>
              <a:t> activities must be monitored to ensure proper use to reduce risk.</a:t>
            </a:r>
            <a:endParaRPr lang="en-US" dirty="0">
              <a:latin typeface="Garamond" pitchFamily="18" charset="0"/>
              <a:ea typeface="Times New Roman"/>
            </a:endParaRPr>
          </a:p>
          <a:p>
            <a:pPr algn="just"/>
            <a:r>
              <a:rPr lang="en-GB" dirty="0">
                <a:latin typeface="Garamond" pitchFamily="18" charset="0"/>
                <a:ea typeface="Times New Roman"/>
                <a:cs typeface="Times New Roman"/>
              </a:rPr>
              <a:t>The supplier base changes from time to time because of the professional products: natural conditions keep changing like climate, transport challenges</a:t>
            </a:r>
            <a:endParaRPr lang="en-US" dirty="0">
              <a:latin typeface="Garamond" pitchFamily="18" charset="0"/>
            </a:endParaRPr>
          </a:p>
          <a:p>
            <a:pPr algn="just"/>
            <a:endParaRPr lang="en-US" dirty="0"/>
          </a:p>
        </p:txBody>
      </p:sp>
    </p:spTree>
    <p:extLst>
      <p:ext uri="{BB962C8B-B14F-4D97-AF65-F5344CB8AC3E}">
        <p14:creationId xmlns:p14="http://schemas.microsoft.com/office/powerpoint/2010/main" val="25673953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latin typeface="Garamond" pitchFamily="18" charset="0"/>
              </a:rPr>
              <a:t>Secondary Sector</a:t>
            </a:r>
            <a:br>
              <a:rPr lang="en-US" b="1" dirty="0">
                <a:latin typeface="Garamond" pitchFamily="18" charset="0"/>
              </a:rPr>
            </a:br>
            <a:endParaRPr lang="en-US" dirty="0">
              <a:latin typeface="Garamond" pitchFamily="18" charset="0"/>
            </a:endParaRPr>
          </a:p>
        </p:txBody>
      </p:sp>
      <p:sp>
        <p:nvSpPr>
          <p:cNvPr id="3" name="Content Placeholder 2"/>
          <p:cNvSpPr>
            <a:spLocks noGrp="1"/>
          </p:cNvSpPr>
          <p:nvPr>
            <p:ph idx="1"/>
          </p:nvPr>
        </p:nvSpPr>
        <p:spPr>
          <a:xfrm>
            <a:off x="228600" y="990600"/>
            <a:ext cx="8686800" cy="5638800"/>
          </a:xfrm>
        </p:spPr>
        <p:txBody>
          <a:bodyPr>
            <a:normAutofit fontScale="92500" lnSpcReduction="10000"/>
          </a:bodyPr>
          <a:lstStyle/>
          <a:p>
            <a:pPr marL="0" indent="0" algn="just">
              <a:buNone/>
            </a:pPr>
            <a:r>
              <a:rPr lang="en-GB" dirty="0">
                <a:latin typeface="Garamond" pitchFamily="18" charset="0"/>
              </a:rPr>
              <a:t>The secondary sector is the part of the economy that is involved in processing and manufacturing raw materials into finished or semi-finished goods.</a:t>
            </a:r>
          </a:p>
          <a:p>
            <a:pPr marL="0" indent="0" algn="just">
              <a:buNone/>
            </a:pPr>
            <a:r>
              <a:rPr lang="en-US" dirty="0">
                <a:solidFill>
                  <a:srgbClr val="FF0000"/>
                </a:solidFill>
                <a:latin typeface="Garamond" pitchFamily="18" charset="0"/>
              </a:rPr>
              <a:t>It takes outputs from the primary sector like crops, timber, or minerals and add value by turning them into usable products.</a:t>
            </a:r>
            <a:endParaRPr lang="en-GB" dirty="0">
              <a:solidFill>
                <a:srgbClr val="FF0000"/>
              </a:solidFill>
              <a:latin typeface="Garamond" pitchFamily="18" charset="0"/>
            </a:endParaRPr>
          </a:p>
          <a:p>
            <a:pPr marL="0" indent="0" algn="just">
              <a:buNone/>
            </a:pPr>
            <a:r>
              <a:rPr lang="en-GB" dirty="0">
                <a:latin typeface="Garamond" pitchFamily="18" charset="0"/>
              </a:rPr>
              <a:t>This sector is often divided into light industry and heavy industry. Many of these industries consume large quantities of energy and require factories and machinery to convert the raw materials into goods and products. They also produce waste materials and waste heat that may pose environmental problems or cause pollution</a:t>
            </a:r>
            <a:endParaRPr lang="en-US" dirty="0">
              <a:latin typeface="Garamond" pitchFamily="18" charset="0"/>
            </a:endParaRPr>
          </a:p>
        </p:txBody>
      </p:sp>
    </p:spTree>
    <p:extLst>
      <p:ext uri="{BB962C8B-B14F-4D97-AF65-F5344CB8AC3E}">
        <p14:creationId xmlns:p14="http://schemas.microsoft.com/office/powerpoint/2010/main" val="6589060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GB" b="1" dirty="0">
                <a:latin typeface="Garamond" pitchFamily="18" charset="0"/>
              </a:rPr>
            </a:br>
            <a:r>
              <a:rPr lang="en-GB" b="1" dirty="0">
                <a:latin typeface="Garamond" pitchFamily="18" charset="0"/>
              </a:rPr>
              <a:t>Types of manufacturing processes in secondary sector include;</a:t>
            </a:r>
            <a:br>
              <a:rPr lang="en-US" dirty="0">
                <a:latin typeface="Garamond" pitchFamily="18" charset="0"/>
              </a:rPr>
            </a:br>
            <a:endParaRPr lang="en-US" dirty="0">
              <a:latin typeface="Garamond" pitchFamily="18" charset="0"/>
            </a:endParaRPr>
          </a:p>
        </p:txBody>
      </p:sp>
      <p:sp>
        <p:nvSpPr>
          <p:cNvPr id="3" name="Content Placeholder 2"/>
          <p:cNvSpPr>
            <a:spLocks noGrp="1"/>
          </p:cNvSpPr>
          <p:nvPr>
            <p:ph idx="1"/>
          </p:nvPr>
        </p:nvSpPr>
        <p:spPr>
          <a:xfrm>
            <a:off x="457200" y="1600200"/>
            <a:ext cx="8229600" cy="4724400"/>
          </a:xfrm>
        </p:spPr>
        <p:txBody>
          <a:bodyPr>
            <a:normAutofit fontScale="70000" lnSpcReduction="20000"/>
          </a:bodyPr>
          <a:lstStyle/>
          <a:p>
            <a:pPr algn="just"/>
            <a:r>
              <a:rPr lang="en-GB" b="1" dirty="0">
                <a:latin typeface="Garamond" pitchFamily="18" charset="0"/>
              </a:rPr>
              <a:t>Project processes</a:t>
            </a:r>
            <a:endParaRPr lang="en-US" b="1" dirty="0">
              <a:latin typeface="Garamond" pitchFamily="18" charset="0"/>
            </a:endParaRPr>
          </a:p>
          <a:p>
            <a:pPr lvl="0" algn="just">
              <a:buFont typeface="Wingdings" pitchFamily="2" charset="2"/>
              <a:buChar char="ü"/>
            </a:pPr>
            <a:r>
              <a:rPr lang="en-GB" dirty="0">
                <a:latin typeface="Garamond" pitchFamily="18" charset="0"/>
              </a:rPr>
              <a:t>It deals with distinct and tailored products with long lead times</a:t>
            </a:r>
            <a:endParaRPr lang="en-US" dirty="0">
              <a:latin typeface="Garamond" pitchFamily="18" charset="0"/>
            </a:endParaRPr>
          </a:p>
          <a:p>
            <a:pPr lvl="0" algn="just">
              <a:buFont typeface="Wingdings" pitchFamily="2" charset="2"/>
              <a:buChar char="ü"/>
            </a:pPr>
            <a:r>
              <a:rPr lang="en-US" dirty="0">
                <a:latin typeface="Garamond" pitchFamily="18" charset="0"/>
              </a:rPr>
              <a:t>P</a:t>
            </a:r>
            <a:r>
              <a:rPr lang="en-GB" dirty="0" err="1">
                <a:latin typeface="Garamond" pitchFamily="18" charset="0"/>
              </a:rPr>
              <a:t>rocesses</a:t>
            </a:r>
            <a:r>
              <a:rPr lang="en-GB" dirty="0">
                <a:latin typeface="Garamond" pitchFamily="18" charset="0"/>
              </a:rPr>
              <a:t> are usually complex and require careful planning </a:t>
            </a:r>
            <a:endParaRPr lang="en-US" dirty="0">
              <a:latin typeface="Garamond" pitchFamily="18" charset="0"/>
            </a:endParaRPr>
          </a:p>
          <a:p>
            <a:pPr lvl="0" algn="just">
              <a:buFont typeface="Wingdings" pitchFamily="2" charset="2"/>
              <a:buChar char="ü"/>
            </a:pPr>
            <a:r>
              <a:rPr lang="en-GB" dirty="0">
                <a:latin typeface="Garamond" pitchFamily="18" charset="0"/>
              </a:rPr>
              <a:t>Items are delivered to remote locations and items to arrive in order of sequence.</a:t>
            </a:r>
          </a:p>
          <a:p>
            <a:pPr lvl="0" algn="just">
              <a:buFont typeface="Wingdings" pitchFamily="2" charset="2"/>
              <a:buChar char="ü"/>
            </a:pPr>
            <a:r>
              <a:rPr lang="en-US" dirty="0">
                <a:latin typeface="Garamond" pitchFamily="18" charset="0"/>
              </a:rPr>
              <a:t>Work is done at a fixed location/site </a:t>
            </a:r>
            <a:r>
              <a:rPr lang="en-US" dirty="0" err="1">
                <a:latin typeface="Garamond" pitchFamily="18" charset="0"/>
              </a:rPr>
              <a:t>eg</a:t>
            </a:r>
            <a:r>
              <a:rPr lang="en-US" dirty="0">
                <a:latin typeface="Garamond" pitchFamily="18" charset="0"/>
              </a:rPr>
              <a:t> building a road or house</a:t>
            </a:r>
          </a:p>
          <a:p>
            <a:pPr lvl="0" algn="just">
              <a:buFont typeface="Wingdings" pitchFamily="2" charset="2"/>
              <a:buChar char="ü"/>
            </a:pPr>
            <a:r>
              <a:rPr lang="en-US" dirty="0">
                <a:latin typeface="Garamond" pitchFamily="18" charset="0"/>
              </a:rPr>
              <a:t>Project processes are complex and require careful planning &amp; coordination.</a:t>
            </a:r>
          </a:p>
          <a:p>
            <a:pPr lvl="0" algn="just">
              <a:buFont typeface="Wingdings" pitchFamily="2" charset="2"/>
              <a:buChar char="ü"/>
            </a:pPr>
            <a:r>
              <a:rPr lang="en-US" dirty="0">
                <a:latin typeface="Garamond" pitchFamily="18" charset="0"/>
              </a:rPr>
              <a:t>They are resource intensive. A lot of </a:t>
            </a:r>
            <a:r>
              <a:rPr lang="en-US" dirty="0" err="1">
                <a:latin typeface="Garamond" pitchFamily="18" charset="0"/>
              </a:rPr>
              <a:t>labour</a:t>
            </a:r>
            <a:r>
              <a:rPr lang="en-US" dirty="0">
                <a:latin typeface="Garamond" pitchFamily="18" charset="0"/>
              </a:rPr>
              <a:t>, capital &amp; materials are needed</a:t>
            </a:r>
          </a:p>
          <a:p>
            <a:pPr lvl="0" algn="just">
              <a:buFont typeface="Wingdings" pitchFamily="2" charset="2"/>
              <a:buChar char="ü"/>
            </a:pPr>
            <a:endParaRPr lang="en-US" dirty="0">
              <a:latin typeface="Garamond" pitchFamily="18" charset="0"/>
            </a:endParaRPr>
          </a:p>
          <a:p>
            <a:pPr marL="0" indent="0" algn="just">
              <a:buNone/>
            </a:pPr>
            <a:r>
              <a:rPr lang="en-GB" b="1" dirty="0">
                <a:latin typeface="Garamond" pitchFamily="18" charset="0"/>
              </a:rPr>
              <a:t> </a:t>
            </a:r>
            <a:endParaRPr lang="en-US" dirty="0">
              <a:latin typeface="Garamond" pitchFamily="18" charset="0"/>
            </a:endParaRPr>
          </a:p>
          <a:p>
            <a:pPr algn="just"/>
            <a:endParaRPr lang="en-US" dirty="0">
              <a:latin typeface="Garamond" pitchFamily="18" charset="0"/>
            </a:endParaRPr>
          </a:p>
        </p:txBody>
      </p:sp>
    </p:spTree>
    <p:extLst>
      <p:ext uri="{BB962C8B-B14F-4D97-AF65-F5344CB8AC3E}">
        <p14:creationId xmlns:p14="http://schemas.microsoft.com/office/powerpoint/2010/main" val="4248003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123"/>
            <a:ext cx="8229600" cy="1143000"/>
          </a:xfrm>
        </p:spPr>
        <p:txBody>
          <a:bodyPr/>
          <a:lstStyle/>
          <a:p>
            <a:pPr algn="l"/>
            <a:r>
              <a:rPr lang="en-US" b="1" dirty="0">
                <a:latin typeface="Garamond" pitchFamily="18" charset="0"/>
              </a:rPr>
              <a:t>Cont.</a:t>
            </a:r>
          </a:p>
        </p:txBody>
      </p:sp>
      <p:sp>
        <p:nvSpPr>
          <p:cNvPr id="3" name="Content Placeholder 2"/>
          <p:cNvSpPr>
            <a:spLocks noGrp="1"/>
          </p:cNvSpPr>
          <p:nvPr>
            <p:ph idx="1"/>
          </p:nvPr>
        </p:nvSpPr>
        <p:spPr>
          <a:xfrm>
            <a:off x="228600" y="914400"/>
            <a:ext cx="8610600" cy="5638800"/>
          </a:xfrm>
        </p:spPr>
        <p:txBody>
          <a:bodyPr>
            <a:normAutofit lnSpcReduction="10000"/>
          </a:bodyPr>
          <a:lstStyle/>
          <a:p>
            <a:pPr marL="0" marR="0" algn="just">
              <a:spcBef>
                <a:spcPts val="0"/>
              </a:spcBef>
              <a:spcAft>
                <a:spcPts val="0"/>
              </a:spcAft>
            </a:pPr>
            <a:r>
              <a:rPr lang="en-GB" b="1" dirty="0">
                <a:latin typeface="Garamond" pitchFamily="18" charset="0"/>
                <a:ea typeface="Times New Roman"/>
              </a:rPr>
              <a:t>Job processes</a:t>
            </a:r>
            <a:endParaRPr lang="en-US" dirty="0">
              <a:latin typeface="Garamond" pitchFamily="18" charset="0"/>
              <a:ea typeface="Times New Roman"/>
            </a:endParaRPr>
          </a:p>
          <a:p>
            <a:pPr marL="0" marR="0" indent="0" algn="just">
              <a:spcBef>
                <a:spcPts val="0"/>
              </a:spcBef>
              <a:spcAft>
                <a:spcPts val="0"/>
              </a:spcAft>
              <a:buNone/>
            </a:pPr>
            <a:r>
              <a:rPr lang="en-US" dirty="0">
                <a:latin typeface="Garamond" pitchFamily="18" charset="0"/>
                <a:ea typeface="Times New Roman"/>
              </a:rPr>
              <a:t>Job processes are used when goods or services are produced one at a time to meet specific customer requirements. Characterized by high customization. Each product is made according to customer needs.</a:t>
            </a:r>
          </a:p>
          <a:p>
            <a:pPr algn="just"/>
            <a:r>
              <a:rPr lang="en-GB" b="1" dirty="0">
                <a:latin typeface="Garamond" pitchFamily="18" charset="0"/>
              </a:rPr>
              <a:t>Batch processes</a:t>
            </a:r>
            <a:endParaRPr lang="en-US" dirty="0">
              <a:latin typeface="Garamond" pitchFamily="18" charset="0"/>
            </a:endParaRPr>
          </a:p>
          <a:p>
            <a:pPr marL="0" indent="0" algn="just">
              <a:buNone/>
            </a:pPr>
            <a:r>
              <a:rPr lang="en-GB" dirty="0">
                <a:latin typeface="Garamond" pitchFamily="18" charset="0"/>
              </a:rPr>
              <a:t>These are processes that produce goods in large quantities and inventories are expected at each stage because of there start and stop nature e.g. news papers, party cards etc. materials will be received just in time if inventories are predicable</a:t>
            </a:r>
            <a:endParaRPr lang="en-US" dirty="0">
              <a:latin typeface="Garamond" pitchFamily="18" charset="0"/>
            </a:endParaRPr>
          </a:p>
        </p:txBody>
      </p:sp>
    </p:spTree>
    <p:extLst>
      <p:ext uri="{BB962C8B-B14F-4D97-AF65-F5344CB8AC3E}">
        <p14:creationId xmlns:p14="http://schemas.microsoft.com/office/powerpoint/2010/main" val="30968136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303</TotalTime>
  <Words>2207</Words>
  <Application>Microsoft Office PowerPoint</Application>
  <PresentationFormat>On-screen Show (4:3)</PresentationFormat>
  <Paragraphs>251</Paragraphs>
  <Slides>42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42</vt:i4>
      </vt:variant>
    </vt:vector>
  </HeadingPairs>
  <TitlesOfParts>
    <vt:vector size="49" baseType="lpstr">
      <vt:lpstr>Arial</vt:lpstr>
      <vt:lpstr>Calibri</vt:lpstr>
      <vt:lpstr>Garamond</vt:lpstr>
      <vt:lpstr>Symbol</vt:lpstr>
      <vt:lpstr>Times New Roman</vt:lpstr>
      <vt:lpstr>Wingdings</vt:lpstr>
      <vt:lpstr>Office Theme</vt:lpstr>
      <vt:lpstr> Purchasing In Different Environments                 </vt:lpstr>
      <vt:lpstr>Learning scope</vt:lpstr>
      <vt:lpstr>Purchasing in the primary sector</vt:lpstr>
      <vt:lpstr>Cont.</vt:lpstr>
      <vt:lpstr> Characteristics of the primary sector  </vt:lpstr>
      <vt:lpstr>Cont.</vt:lpstr>
      <vt:lpstr>Secondary Sector </vt:lpstr>
      <vt:lpstr> Types of manufacturing processes in secondary sector include; </vt:lpstr>
      <vt:lpstr>Cont.</vt:lpstr>
      <vt:lpstr>Cont.</vt:lpstr>
      <vt:lpstr>Characteristics of the secondary sector</vt:lpstr>
      <vt:lpstr>Tertiary Sector  </vt:lpstr>
      <vt:lpstr>Cont.</vt:lpstr>
      <vt:lpstr>Characteristics of the tertiary sector </vt:lpstr>
      <vt:lpstr>Difference between public &amp; private purchasing</vt:lpstr>
      <vt:lpstr>Public Purchasing</vt:lpstr>
      <vt:lpstr>Key characteristics public purchasing</vt:lpstr>
      <vt:lpstr>Private Purchasing</vt:lpstr>
      <vt:lpstr>Key characteristics</vt:lpstr>
      <vt:lpstr>Comparison Table</vt:lpstr>
      <vt:lpstr>Basic procurement principles</vt:lpstr>
      <vt:lpstr>Basic procurement principles, cont.</vt:lpstr>
      <vt:lpstr>Basic procurement principles, cont.</vt:lpstr>
      <vt:lpstr>Basic procurement principles, cont.</vt:lpstr>
      <vt:lpstr>Basic procurement principles, cont.</vt:lpstr>
      <vt:lpstr>Basic procurement principles, cont.</vt:lpstr>
      <vt:lpstr>Basic procurement principles, cont.</vt:lpstr>
      <vt:lpstr>International purchasing (Rationale and payment; INCOTERMS and Risks)</vt:lpstr>
      <vt:lpstr>Rationale for International Purchasing</vt:lpstr>
      <vt:lpstr>Rationale for International Purchasing</vt:lpstr>
      <vt:lpstr>Rationale for International Purchasing</vt:lpstr>
      <vt:lpstr>Payment Methods in International Purchasing</vt:lpstr>
      <vt:lpstr> Forms of payment, cont. </vt:lpstr>
      <vt:lpstr>Forms of payment, cont</vt:lpstr>
      <vt:lpstr>INCOTERMS (International Commercial Terms)</vt:lpstr>
      <vt:lpstr>Key Functions of Incoterms. </vt:lpstr>
      <vt:lpstr> Current Version</vt:lpstr>
      <vt:lpstr> Current Version</vt:lpstr>
      <vt:lpstr>2.Terms for Sea and Inland Waterway Transport</vt:lpstr>
      <vt:lpstr>Importance of Incoterms</vt:lpstr>
      <vt:lpstr>Conclusion</vt:lpstr>
      <vt:lpstr>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Purchasing In Different Environments</dc:title>
  <dc:creator>USER</dc:creator>
  <cp:lastModifiedBy>hp</cp:lastModifiedBy>
  <cp:revision>68</cp:revision>
  <dcterms:created xsi:type="dcterms:W3CDTF">2006-08-16T00:00:00Z</dcterms:created>
  <dcterms:modified xsi:type="dcterms:W3CDTF">2026-04-07T09:32:25Z</dcterms:modified>
</cp:coreProperties>
</file>