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  <p:sldId id="264" r:id="rId9"/>
    <p:sldId id="263" r:id="rId10"/>
    <p:sldId id="265" r:id="rId11"/>
    <p:sldId id="266" r:id="rId12"/>
  </p:sldIdLst>
  <p:sldSz cx="12192000" cy="6858000"/>
  <p:notesSz cx="6858000" cy="9144000"/>
  <p:defaultTextStyle>
    <a:defPPr>
      <a:defRPr lang="en-U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41"/>
    <p:restoredTop sz="94683"/>
  </p:normalViewPr>
  <p:slideViewPr>
    <p:cSldViewPr snapToGrid="0">
      <p:cViewPr varScale="1">
        <p:scale>
          <a:sx n="84" d="100"/>
          <a:sy n="84" d="100"/>
        </p:scale>
        <p:origin x="20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95A224-4088-B64C-994A-2E83163ECD39}" type="datetimeFigureOut">
              <a:rPr lang="en-UG" smtClean="0"/>
              <a:t>20/09/2024</a:t>
            </a:fld>
            <a:endParaRPr lang="en-U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2DBE82-3AED-4840-A00A-08911FFC78EF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304584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2DBE82-3AED-4840-A00A-08911FFC78EF}" type="slidenum">
              <a:rPr lang="en-UG" smtClean="0"/>
              <a:t>2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2295183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2DBE82-3AED-4840-A00A-08911FFC78EF}" type="slidenum">
              <a:rPr lang="en-UG" smtClean="0"/>
              <a:t>6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3217970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9E30F-817E-475B-6DD8-1845985272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8FF5DE-153D-BFC9-CA5E-682EF0A673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2B4E16-7B9C-D054-9031-316433C31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60EFE-7CCC-C94A-93F8-2FAB016E6180}" type="datetimeFigureOut">
              <a:rPr lang="en-UG" smtClean="0"/>
              <a:t>20/09/2024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77CFDC-4172-C24A-1FA6-6E4F0A040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C893E-E83B-EC1E-AFA1-6E48A05A3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8E5A9-83A8-694E-83BF-BFCE2386041A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2814397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92D99-B61F-33AD-FE5F-183C84F7F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D76061-5FED-10E6-A122-3134762670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31DFDF-4326-A359-5A37-EA31FD306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60EFE-7CCC-C94A-93F8-2FAB016E6180}" type="datetimeFigureOut">
              <a:rPr lang="en-UG" smtClean="0"/>
              <a:t>20/09/2024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F2AC67-1A20-0B46-3B95-4F65E699A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536A43-649A-15BE-038C-297D95657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8E5A9-83A8-694E-83BF-BFCE2386041A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1971706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932879-A1B3-30AF-CDB2-8A844F662D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C10261-2D7F-83A6-AA54-4995B54BDC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2676DF-6EE1-7C04-E90D-217F497B5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60EFE-7CCC-C94A-93F8-2FAB016E6180}" type="datetimeFigureOut">
              <a:rPr lang="en-UG" smtClean="0"/>
              <a:t>20/09/2024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73AF3-884B-BC0D-0200-03DC07079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520078-7485-145A-34AC-CFEFB6F0D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8E5A9-83A8-694E-83BF-BFCE2386041A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306602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65E7D-0FA3-1202-9512-A01334AF3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60AA6-E6E4-5595-5F29-931F14A10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F4DAA-01BB-81AF-1260-DDF11570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60EFE-7CCC-C94A-93F8-2FAB016E6180}" type="datetimeFigureOut">
              <a:rPr lang="en-UG" smtClean="0"/>
              <a:t>20/09/2024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B859C5-BE1A-7D2C-981B-E6D46959A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FF9365-5CDA-7DC4-165A-19786661F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8E5A9-83A8-694E-83BF-BFCE2386041A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2740879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FBF43-73A5-2ED3-6267-5EE1EAB69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8A2152-B1A4-F127-3663-094531FE23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9E167C-164D-AA44-D337-E13E8DBA5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60EFE-7CCC-C94A-93F8-2FAB016E6180}" type="datetimeFigureOut">
              <a:rPr lang="en-UG" smtClean="0"/>
              <a:t>20/09/2024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EE5EF9-20B6-300A-D15D-5D1C19452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D626AE-0B3D-A60E-5F2D-D23028CCE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8E5A9-83A8-694E-83BF-BFCE2386041A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218221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BECD6-FEAD-0310-9017-2D978260B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D7FF03-BC2A-0863-68DC-5AE7B46028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882668-0EBD-E2DC-007B-A896043D37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A7D4AF-B04F-650E-7DCC-F6AC84DC9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60EFE-7CCC-C94A-93F8-2FAB016E6180}" type="datetimeFigureOut">
              <a:rPr lang="en-UG" smtClean="0"/>
              <a:t>20/09/2024</a:t>
            </a:fld>
            <a:endParaRPr lang="en-U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206217-7026-0CEB-09C2-C776F9A94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3BA7C5-8987-6B0A-DEB8-FFEE67447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8E5A9-83A8-694E-83BF-BFCE2386041A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1402676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345DB-8994-8A97-8690-F3FE442C8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4B10B8-5A6E-CD2A-3A72-122ED4E7A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2125B8-57DB-3612-0001-EF1719DF01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E45D6D-3218-80FC-F584-1B7F7403D0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B8686D-88DB-2704-6BF4-B1E6B0D512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9CCE79-73F4-0E16-A909-B6475D9A5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60EFE-7CCC-C94A-93F8-2FAB016E6180}" type="datetimeFigureOut">
              <a:rPr lang="en-UG" smtClean="0"/>
              <a:t>20/09/2024</a:t>
            </a:fld>
            <a:endParaRPr lang="en-U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750641-B20B-3FCA-161B-7D02C1A05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4EDCAD-A588-563B-8C3F-55CD0501A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8E5A9-83A8-694E-83BF-BFCE2386041A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1158612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DF5DE-EFC0-D26D-2B18-93214D93A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39D6D7-10E1-70E3-E645-C064AD6CB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60EFE-7CCC-C94A-93F8-2FAB016E6180}" type="datetimeFigureOut">
              <a:rPr lang="en-UG" smtClean="0"/>
              <a:t>20/09/2024</a:t>
            </a:fld>
            <a:endParaRPr lang="en-U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CEF5CF-9474-928D-9BCD-69E07ED77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879728-C4EC-04D0-976C-F1DD1F010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8E5A9-83A8-694E-83BF-BFCE2386041A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406542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20E7F0-0530-96AA-076B-8D8BF4EF1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60EFE-7CCC-C94A-93F8-2FAB016E6180}" type="datetimeFigureOut">
              <a:rPr lang="en-UG" smtClean="0"/>
              <a:t>20/09/2024</a:t>
            </a:fld>
            <a:endParaRPr lang="en-U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1559B4-5FCE-C9A6-8304-CD32D423C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B778F5-A10B-68D6-CACB-B916783EA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8E5A9-83A8-694E-83BF-BFCE2386041A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1084329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0E325-7C5F-3F23-421C-881606841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E637E-E2F8-F47A-7ED8-E30EB7D23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FD27E5-D295-D097-4785-1C5A279A16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F6CD58-7013-A5D4-E77F-F4AB79CDB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60EFE-7CCC-C94A-93F8-2FAB016E6180}" type="datetimeFigureOut">
              <a:rPr lang="en-UG" smtClean="0"/>
              <a:t>20/09/2024</a:t>
            </a:fld>
            <a:endParaRPr lang="en-U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3E063-F16A-DC94-973C-4FEAE8FEE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4C19E4-DB22-0784-8BA5-8743957DE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8E5A9-83A8-694E-83BF-BFCE2386041A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349602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9C768-5519-4513-4FC7-484351CF5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6EEAEE-F2F1-D193-E09F-6512330C19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7EA083-F149-BF3D-1E0B-0EEE6C91BD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E5B7CB-587C-D370-285C-DBDD6F4C7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60EFE-7CCC-C94A-93F8-2FAB016E6180}" type="datetimeFigureOut">
              <a:rPr lang="en-UG" smtClean="0"/>
              <a:t>20/09/2024</a:t>
            </a:fld>
            <a:endParaRPr lang="en-U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93F73B-5227-79AD-2825-199BFBF9A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E2A9B2-F691-7B7B-04F2-ECCA35141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8E5A9-83A8-694E-83BF-BFCE2386041A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1055300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071BD6-6ABB-44E1-CCD6-56DD17B54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8C3DD4-97CC-91D9-8552-2E857EE2DF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7D1A1-0275-73FA-F549-CB7409D271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560EFE-7CCC-C94A-93F8-2FAB016E6180}" type="datetimeFigureOut">
              <a:rPr lang="en-UG" smtClean="0"/>
              <a:t>20/09/2024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8F35DE-EC63-8737-F197-5D49CD380C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743AD-D8ED-8412-9F5A-70A534C86F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58E5A9-83A8-694E-83BF-BFCE2386041A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3396068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E6EDB-5325-A7A9-9EE2-F598C8ECD3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G" dirty="0">
                <a:solidFill>
                  <a:srgbClr val="C00000"/>
                </a:solidFill>
              </a:rPr>
              <a:t>ELASTICITY</a:t>
            </a:r>
            <a:r>
              <a:rPr lang="en-UG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3D3F4E-273B-C822-6E87-4DCC7437AF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G" b="1" dirty="0"/>
              <a:t>APPLICATION TO TRANSPORT </a:t>
            </a:r>
          </a:p>
        </p:txBody>
      </p:sp>
    </p:spTree>
    <p:extLst>
      <p:ext uri="{BB962C8B-B14F-4D97-AF65-F5344CB8AC3E}">
        <p14:creationId xmlns:p14="http://schemas.microsoft.com/office/powerpoint/2010/main" val="14903021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30C78-7281-76AD-4003-7B0854461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Gill Sans MT" panose="020B0502020104020203" pitchFamily="34" charset="77"/>
              </a:rPr>
              <a:t>O</a:t>
            </a:r>
            <a:r>
              <a:rPr lang="en-UG" dirty="0">
                <a:latin typeface="Gill Sans MT" panose="020B0502020104020203" pitchFamily="34" charset="77"/>
              </a:rPr>
              <a:t>ther types of elesticities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0446B-C623-CCC0-0A93-EC78050D2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G" b="1" dirty="0">
                <a:solidFill>
                  <a:srgbClr val="C00000"/>
                </a:solidFill>
              </a:rPr>
              <a:t>Cross elasticity of demand</a:t>
            </a:r>
          </a:p>
          <a:p>
            <a:pPr marL="0" indent="0">
              <a:buNone/>
            </a:pPr>
            <a:r>
              <a:rPr lang="en-GB" dirty="0">
                <a:latin typeface="Gill Sans MT" panose="020B0502020104020203" pitchFamily="34" charset="77"/>
              </a:rPr>
              <a:t>shows the relation between the percentage change in the demanded quantity and the percentage change in the price of a related good</a:t>
            </a:r>
          </a:p>
          <a:p>
            <a:pPr marL="0" indent="0">
              <a:buNone/>
            </a:pPr>
            <a:r>
              <a:rPr lang="en-GB" dirty="0" err="1">
                <a:latin typeface="Gill Sans MT" panose="020B0502020104020203" pitchFamily="34" charset="77"/>
              </a:rPr>
              <a:t>CED</a:t>
            </a:r>
            <a:r>
              <a:rPr lang="en-GB" dirty="0">
                <a:latin typeface="Gill Sans MT" panose="020B0502020104020203" pitchFamily="34" charset="77"/>
              </a:rPr>
              <a:t> = 0, NOT RELATED</a:t>
            </a:r>
          </a:p>
          <a:p>
            <a:pPr marL="0" indent="0">
              <a:buNone/>
            </a:pPr>
            <a:r>
              <a:rPr lang="en-GB" dirty="0" err="1">
                <a:latin typeface="Gill Sans MT" panose="020B0502020104020203" pitchFamily="34" charset="77"/>
              </a:rPr>
              <a:t>CED</a:t>
            </a:r>
            <a:r>
              <a:rPr lang="en-GB" dirty="0">
                <a:latin typeface="Gill Sans MT" panose="020B0502020104020203" pitchFamily="34" charset="77"/>
              </a:rPr>
              <a:t> = Positive: substitutes</a:t>
            </a:r>
          </a:p>
          <a:p>
            <a:pPr marL="0" indent="0">
              <a:buNone/>
            </a:pPr>
            <a:r>
              <a:rPr lang="en-GB" dirty="0" err="1">
                <a:latin typeface="Gill Sans MT" panose="020B0502020104020203" pitchFamily="34" charset="77"/>
              </a:rPr>
              <a:t>CED</a:t>
            </a:r>
            <a:r>
              <a:rPr lang="en-GB" dirty="0">
                <a:latin typeface="Gill Sans MT" panose="020B0502020104020203" pitchFamily="34" charset="77"/>
              </a:rPr>
              <a:t> =  negative: complements</a:t>
            </a: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3787054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016D0-2AEC-18FE-3D39-AE21BA220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31569" cy="703821"/>
          </a:xfrm>
        </p:spPr>
        <p:txBody>
          <a:bodyPr/>
          <a:lstStyle/>
          <a:p>
            <a:r>
              <a:rPr lang="en-GB" dirty="0">
                <a:latin typeface="Gill Sans MT" panose="020B0502020104020203" pitchFamily="34" charset="77"/>
              </a:rPr>
              <a:t>I</a:t>
            </a:r>
            <a:r>
              <a:rPr lang="en-UG" dirty="0">
                <a:latin typeface="Gill Sans MT" panose="020B0502020104020203" pitchFamily="34" charset="77"/>
              </a:rPr>
              <a:t>ncome elasticity of demand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5D8166-841B-ABEF-A34C-D05505C25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8946"/>
            <a:ext cx="10515600" cy="5108017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Gill Sans MT" panose="020B0502020104020203" pitchFamily="34" charset="77"/>
              </a:rPr>
              <a:t>shows the relation between the percentage change in the demanded quantity and the percentage change in the </a:t>
            </a:r>
            <a:r>
              <a:rPr lang="en-GB" b="1" dirty="0">
                <a:solidFill>
                  <a:srgbClr val="C00000"/>
                </a:solidFill>
                <a:latin typeface="Gill Sans MT" panose="020B0502020104020203" pitchFamily="34" charset="77"/>
              </a:rPr>
              <a:t>income of the consumer</a:t>
            </a:r>
          </a:p>
          <a:p>
            <a:pPr marL="0" indent="0">
              <a:buNone/>
            </a:pPr>
            <a:r>
              <a:rPr lang="en-GB" dirty="0" err="1">
                <a:latin typeface="Gill Sans MT" panose="020B0502020104020203" pitchFamily="34" charset="77"/>
              </a:rPr>
              <a:t>YED</a:t>
            </a:r>
            <a:r>
              <a:rPr lang="en-GB" dirty="0">
                <a:latin typeface="Gill Sans MT" panose="020B0502020104020203" pitchFamily="34" charset="77"/>
              </a:rPr>
              <a:t> = 0, necessity</a:t>
            </a:r>
          </a:p>
          <a:p>
            <a:pPr marL="0" indent="0">
              <a:buNone/>
            </a:pPr>
            <a:r>
              <a:rPr lang="en-GB" dirty="0" err="1">
                <a:latin typeface="Gill Sans MT" panose="020B0502020104020203" pitchFamily="34" charset="77"/>
              </a:rPr>
              <a:t>YED</a:t>
            </a:r>
            <a:r>
              <a:rPr lang="en-GB" dirty="0">
                <a:latin typeface="Gill Sans MT" panose="020B0502020104020203" pitchFamily="34" charset="77"/>
              </a:rPr>
              <a:t> = Positive: normal good</a:t>
            </a:r>
          </a:p>
          <a:p>
            <a:pPr marL="0" indent="0">
              <a:buNone/>
            </a:pPr>
            <a:r>
              <a:rPr lang="en-GB" dirty="0" err="1">
                <a:latin typeface="Gill Sans MT" panose="020B0502020104020203" pitchFamily="34" charset="77"/>
              </a:rPr>
              <a:t>YED</a:t>
            </a:r>
            <a:r>
              <a:rPr lang="en-GB" dirty="0">
                <a:latin typeface="Gill Sans MT" panose="020B0502020104020203" pitchFamily="34" charset="77"/>
              </a:rPr>
              <a:t> =  negative: </a:t>
            </a:r>
            <a:r>
              <a:rPr lang="en-US" dirty="0">
                <a:latin typeface="Gill Sans MT" panose="020B0502020104020203" pitchFamily="34" charset="77"/>
              </a:rPr>
              <a:t>inferior good</a:t>
            </a:r>
            <a:endParaRPr lang="en-UG" dirty="0"/>
          </a:p>
          <a:p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2044022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EC3FE-2111-8BA0-34D6-6A7705D06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670" y="489397"/>
            <a:ext cx="10787130" cy="5687566"/>
          </a:xfrm>
        </p:spPr>
        <p:txBody>
          <a:bodyPr>
            <a:normAutofit/>
          </a:bodyPr>
          <a:lstStyle/>
          <a:p>
            <a:r>
              <a:rPr lang="en-GB" dirty="0">
                <a:latin typeface="Gill Sans MT" panose="020B0502020104020203" pitchFamily="34" charset="77"/>
              </a:rPr>
              <a:t>The observed transport demand at a given moment is but one point on the demand curve. This observed demand is called the </a:t>
            </a:r>
            <a:r>
              <a:rPr lang="en-GB" dirty="0">
                <a:solidFill>
                  <a:srgbClr val="FF0000"/>
                </a:solidFill>
                <a:latin typeface="Gill Sans MT" panose="020B0502020104020203" pitchFamily="34" charset="77"/>
              </a:rPr>
              <a:t>manifest demand for transport at that specific moment.</a:t>
            </a:r>
          </a:p>
          <a:p>
            <a:r>
              <a:rPr lang="en-GB" dirty="0">
                <a:latin typeface="Gill Sans MT" panose="020B0502020104020203" pitchFamily="34" charset="77"/>
              </a:rPr>
              <a:t>we want to know how the demand function changes if one of the determinants of demand changes. A transport operator, for example, will want to know how consumers react to price changes.</a:t>
            </a:r>
          </a:p>
          <a:p>
            <a:r>
              <a:rPr lang="en-GB" dirty="0">
                <a:latin typeface="Gill Sans MT" panose="020B0502020104020203" pitchFamily="34" charset="77"/>
              </a:rPr>
              <a:t>Application: in price setting - How the change in price of a given transport affects transport demand and therefore, revenue</a:t>
            </a:r>
          </a:p>
          <a:p>
            <a:r>
              <a:rPr lang="en-GB" dirty="0">
                <a:latin typeface="Gill Sans MT" panose="020B0502020104020203" pitchFamily="34" charset="77"/>
              </a:rPr>
              <a:t>What should a transport company do if it seeks to increase its revenue? To answer such questions we can apply </a:t>
            </a:r>
            <a:endParaRPr lang="en-GB" dirty="0">
              <a:solidFill>
                <a:srgbClr val="FF0000"/>
              </a:solidFill>
              <a:latin typeface="Gill Sans MT" panose="020B0502020104020203" pitchFamily="34" charset="77"/>
            </a:endParaRPr>
          </a:p>
          <a:p>
            <a:pPr marL="0" indent="0">
              <a:buNone/>
            </a:pPr>
            <a:endParaRPr lang="en-GB" dirty="0">
              <a:latin typeface="Gill Sans MT" panose="020B0502020104020203" pitchFamily="34" charset="77"/>
            </a:endParaRPr>
          </a:p>
          <a:p>
            <a:r>
              <a:rPr lang="en-GB" dirty="0">
                <a:latin typeface="Gill Sans MT" panose="020B0502020104020203" pitchFamily="34" charset="77"/>
              </a:rPr>
              <a:t>k</a:t>
            </a:r>
          </a:p>
          <a:p>
            <a:endParaRPr lang="en-UG" dirty="0">
              <a:solidFill>
                <a:srgbClr val="FF0000"/>
              </a:solidFill>
              <a:latin typeface="Gill Sans MT" panose="020B050202010402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118924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FE41B-B699-6AF7-A586-56F8D48F1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079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Gill Sans MT" panose="020B0502020104020203" pitchFamily="34" charset="77"/>
              </a:rPr>
              <a:t>D</a:t>
            </a:r>
            <a:r>
              <a:rPr lang="en-UG" dirty="0">
                <a:latin typeface="Gill Sans MT" panose="020B0502020104020203" pitchFamily="34" charset="77"/>
              </a:rPr>
              <a:t>efinition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09D11-9459-E01C-8399-70942455C3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5916"/>
            <a:ext cx="10515600" cy="5211047"/>
          </a:xfrm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  <a:latin typeface="Gill Sans MT" panose="020B0502020104020203" pitchFamily="34" charset="77"/>
              </a:rPr>
              <a:t>Elasticity</a:t>
            </a:r>
            <a:r>
              <a:rPr lang="en-GB" dirty="0">
                <a:latin typeface="Gill Sans MT" panose="020B0502020104020203" pitchFamily="34" charset="77"/>
              </a:rPr>
              <a:t> measures the percentage change in a dependent (or response) variable that is due to a percentage change in an independent (or stimulus) variable. It is assumed that all other independent variables remain constant.</a:t>
            </a:r>
          </a:p>
          <a:p>
            <a:endParaRPr lang="en-GB" dirty="0">
              <a:latin typeface="Gill Sans MT" panose="020B0502020104020203" pitchFamily="34" charset="77"/>
            </a:endParaRPr>
          </a:p>
          <a:p>
            <a:r>
              <a:rPr lang="en-GB" b="1" dirty="0">
                <a:solidFill>
                  <a:srgbClr val="FF0000"/>
                </a:solidFill>
                <a:latin typeface="Gill Sans MT" panose="020B0502020104020203" pitchFamily="34" charset="77"/>
              </a:rPr>
              <a:t>What are the determinants of demand for transport ?</a:t>
            </a:r>
          </a:p>
          <a:p>
            <a:pPr marL="0" indent="0">
              <a:buNone/>
            </a:pPr>
            <a:endParaRPr lang="en-GB" b="1" dirty="0">
              <a:solidFill>
                <a:srgbClr val="FF0000"/>
              </a:solidFill>
              <a:latin typeface="Gill Sans MT" panose="020B0502020104020203" pitchFamily="34" charset="77"/>
            </a:endParaRPr>
          </a:p>
          <a:p>
            <a:r>
              <a:rPr lang="en-GB" dirty="0">
                <a:latin typeface="Gill Sans MT" panose="020B0502020104020203" pitchFamily="34" charset="77"/>
              </a:rPr>
              <a:t>The </a:t>
            </a:r>
            <a:r>
              <a:rPr lang="en-GB" b="1" dirty="0">
                <a:solidFill>
                  <a:srgbClr val="FF0000"/>
                </a:solidFill>
                <a:latin typeface="Gill Sans MT" panose="020B0502020104020203" pitchFamily="34" charset="77"/>
              </a:rPr>
              <a:t>price elasticity of demand </a:t>
            </a:r>
            <a:r>
              <a:rPr lang="en-GB" dirty="0">
                <a:latin typeface="Gill Sans MT" panose="020B0502020104020203" pitchFamily="34" charset="77"/>
              </a:rPr>
              <a:t>(or simply price elasticity) for a product shows the relation between the percentage change in the demanded quantity and the percentage change in the price:</a:t>
            </a:r>
            <a:endParaRPr lang="en-UG" dirty="0">
              <a:latin typeface="Gill Sans MT" panose="020B050202010402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798740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47357-E2F0-A7E8-869C-BCDAED386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G" dirty="0"/>
              <a:t>Types of price elasticity of demand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B9C246-6652-31D4-2F36-9CEDEA5B6F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3411"/>
            <a:ext cx="10515600" cy="5179464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Perfectly inelastic demand</a:t>
            </a:r>
            <a:r>
              <a:rPr lang="en-GB" dirty="0"/>
              <a:t>: percentage change in price does not affect quantity demanded </a:t>
            </a:r>
            <a:r>
              <a:rPr lang="en-GB" b="1" dirty="0">
                <a:solidFill>
                  <a:srgbClr val="FF0000"/>
                </a:solidFill>
              </a:rPr>
              <a:t>PED = 0</a:t>
            </a:r>
            <a:r>
              <a:rPr lang="en-GB" sz="3200" b="1" dirty="0">
                <a:solidFill>
                  <a:srgbClr val="FF0000"/>
                </a:solidFill>
              </a:rPr>
              <a:t>. </a:t>
            </a:r>
            <a:r>
              <a:rPr lang="en-GB" sz="2400" b="1" i="1" dirty="0">
                <a:solidFill>
                  <a:srgbClr val="FF0000"/>
                </a:solidFill>
              </a:rPr>
              <a:t>a percentage change in price does not lead to a change in quantity demanded</a:t>
            </a:r>
            <a:endParaRPr lang="en-GB" sz="2000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        P</a:t>
            </a:r>
            <a:r>
              <a:rPr lang="en-GB" baseline="-25000" dirty="0"/>
              <a:t>2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       P</a:t>
            </a:r>
            <a:r>
              <a:rPr lang="en-GB" baseline="-25000" dirty="0"/>
              <a:t>1</a:t>
            </a:r>
          </a:p>
          <a:p>
            <a:pPr marL="0" indent="0">
              <a:buNone/>
            </a:pPr>
            <a:endParaRPr lang="en-GB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035297E-4A89-9731-85AD-AEB578B8E08D}"/>
              </a:ext>
            </a:extLst>
          </p:cNvPr>
          <p:cNvCxnSpPr/>
          <p:nvPr/>
        </p:nvCxnSpPr>
        <p:spPr>
          <a:xfrm flipV="1">
            <a:off x="2128058" y="2793075"/>
            <a:ext cx="0" cy="2576946"/>
          </a:xfrm>
          <a:prstGeom prst="straightConnector1">
            <a:avLst/>
          </a:prstGeom>
          <a:ln w="28575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E4D259C-AB66-0F55-711F-F2AD6C4B246E}"/>
              </a:ext>
            </a:extLst>
          </p:cNvPr>
          <p:cNvCxnSpPr/>
          <p:nvPr/>
        </p:nvCxnSpPr>
        <p:spPr>
          <a:xfrm>
            <a:off x="3574473" y="2992582"/>
            <a:ext cx="0" cy="237744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79F88FE-94D9-C898-833A-208C75B58AA8}"/>
              </a:ext>
            </a:extLst>
          </p:cNvPr>
          <p:cNvCxnSpPr/>
          <p:nvPr/>
        </p:nvCxnSpPr>
        <p:spPr>
          <a:xfrm>
            <a:off x="2128058" y="5370022"/>
            <a:ext cx="522039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393890B-D634-1917-3FDA-63ADDC3FC6B1}"/>
              </a:ext>
            </a:extLst>
          </p:cNvPr>
          <p:cNvSpPr txBox="1"/>
          <p:nvPr/>
        </p:nvSpPr>
        <p:spPr>
          <a:xfrm>
            <a:off x="7614458" y="5370021"/>
            <a:ext cx="2128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G" dirty="0"/>
              <a:t>Quantity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5CE966F-9FE0-789F-E4A0-42FBE102DD46}"/>
              </a:ext>
            </a:extLst>
          </p:cNvPr>
          <p:cNvSpPr txBox="1"/>
          <p:nvPr/>
        </p:nvSpPr>
        <p:spPr>
          <a:xfrm>
            <a:off x="3602297" y="2793075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G" dirty="0"/>
              <a:t>D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FAC6A05-25EB-EAA7-C23B-AA231CB93A9C}"/>
              </a:ext>
            </a:extLst>
          </p:cNvPr>
          <p:cNvCxnSpPr/>
          <p:nvPr/>
        </p:nvCxnSpPr>
        <p:spPr>
          <a:xfrm>
            <a:off x="2128058" y="3429000"/>
            <a:ext cx="147423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BADE88A-3FDB-3CB3-FFFC-70A9F13D3749}"/>
              </a:ext>
            </a:extLst>
          </p:cNvPr>
          <p:cNvCxnSpPr/>
          <p:nvPr/>
        </p:nvCxnSpPr>
        <p:spPr>
          <a:xfrm>
            <a:off x="2128058" y="4389120"/>
            <a:ext cx="144641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1BA5DA2-620C-7801-6C9E-6B09003D285C}"/>
              </a:ext>
            </a:extLst>
          </p:cNvPr>
          <p:cNvSpPr txBox="1"/>
          <p:nvPr/>
        </p:nvSpPr>
        <p:spPr>
          <a:xfrm>
            <a:off x="3341717" y="5588825"/>
            <a:ext cx="399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G" dirty="0"/>
              <a:t>Q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6502C3A-6873-C5D1-8898-2A33AA72DF53}"/>
              </a:ext>
            </a:extLst>
          </p:cNvPr>
          <p:cNvCxnSpPr/>
          <p:nvPr/>
        </p:nvCxnSpPr>
        <p:spPr>
          <a:xfrm flipV="1">
            <a:off x="2726575" y="3611880"/>
            <a:ext cx="0" cy="77724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830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C384A-7DF7-18C1-DEB3-87800F57E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767" y="532015"/>
            <a:ext cx="10722033" cy="5644948"/>
          </a:xfrm>
        </p:spPr>
        <p:txBody>
          <a:bodyPr/>
          <a:lstStyle/>
          <a:p>
            <a:r>
              <a:rPr lang="en-UG" dirty="0"/>
              <a:t>Fairly inelastic demand: PED  is between 0 and 1</a:t>
            </a:r>
            <a:r>
              <a:rPr lang="en-GB" b="1" i="1" dirty="0">
                <a:solidFill>
                  <a:srgbClr val="FF0000"/>
                </a:solidFill>
              </a:rPr>
              <a:t> a percentage change in price leads to a smaller percentage change in quantity demanded</a:t>
            </a:r>
          </a:p>
          <a:p>
            <a:pPr marL="0" indent="0">
              <a:buNone/>
            </a:pPr>
            <a:r>
              <a:rPr lang="en-GB" sz="2000" dirty="0"/>
              <a:t>Price</a:t>
            </a:r>
          </a:p>
          <a:p>
            <a:pPr marL="0" indent="0">
              <a:buNone/>
            </a:pPr>
            <a:endParaRPr lang="en-UG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E4E58B1-B0C8-09F7-FA2C-E933BD077068}"/>
              </a:ext>
            </a:extLst>
          </p:cNvPr>
          <p:cNvCxnSpPr/>
          <p:nvPr/>
        </p:nvCxnSpPr>
        <p:spPr>
          <a:xfrm flipV="1">
            <a:off x="1596044" y="1862051"/>
            <a:ext cx="0" cy="319208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CB90802-1E9A-63B4-C5AA-BB332FAD0B50}"/>
              </a:ext>
            </a:extLst>
          </p:cNvPr>
          <p:cNvCxnSpPr/>
          <p:nvPr/>
        </p:nvCxnSpPr>
        <p:spPr>
          <a:xfrm>
            <a:off x="1596044" y="6176963"/>
            <a:ext cx="570253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49A8EB7-C920-F419-D274-80CE2ADE3C40}"/>
              </a:ext>
            </a:extLst>
          </p:cNvPr>
          <p:cNvCxnSpPr/>
          <p:nvPr/>
        </p:nvCxnSpPr>
        <p:spPr>
          <a:xfrm>
            <a:off x="1596044" y="4488873"/>
            <a:ext cx="0" cy="16880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E28A7FE-DC14-450A-8EB1-EA0E42F465D5}"/>
              </a:ext>
            </a:extLst>
          </p:cNvPr>
          <p:cNvCxnSpPr/>
          <p:nvPr/>
        </p:nvCxnSpPr>
        <p:spPr>
          <a:xfrm>
            <a:off x="1596044" y="2194560"/>
            <a:ext cx="731520" cy="3982403"/>
          </a:xfrm>
          <a:prstGeom prst="line">
            <a:avLst/>
          </a:prstGeom>
          <a:ln w="571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7161905-F344-CF3A-9A89-5D2FD3BD481E}"/>
              </a:ext>
            </a:extLst>
          </p:cNvPr>
          <p:cNvCxnSpPr/>
          <p:nvPr/>
        </p:nvCxnSpPr>
        <p:spPr>
          <a:xfrm>
            <a:off x="1596044" y="3906982"/>
            <a:ext cx="29925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A4C0565-BFCF-8E09-B1D7-F123031397DC}"/>
              </a:ext>
            </a:extLst>
          </p:cNvPr>
          <p:cNvCxnSpPr/>
          <p:nvPr/>
        </p:nvCxnSpPr>
        <p:spPr>
          <a:xfrm>
            <a:off x="1862051" y="3923607"/>
            <a:ext cx="0" cy="22533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1B3C2DB-D9EA-E40D-7C7B-2DC88DC584FD}"/>
              </a:ext>
            </a:extLst>
          </p:cNvPr>
          <p:cNvCxnSpPr/>
          <p:nvPr/>
        </p:nvCxnSpPr>
        <p:spPr>
          <a:xfrm>
            <a:off x="1596044" y="4937760"/>
            <a:ext cx="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8482524-458D-3898-F12C-74263CB33FFF}"/>
              </a:ext>
            </a:extLst>
          </p:cNvPr>
          <p:cNvCxnSpPr/>
          <p:nvPr/>
        </p:nvCxnSpPr>
        <p:spPr>
          <a:xfrm>
            <a:off x="1596044" y="5419898"/>
            <a:ext cx="61514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7E80484-25CB-4A05-DF5B-7BA888D8DE3F}"/>
              </a:ext>
            </a:extLst>
          </p:cNvPr>
          <p:cNvCxnSpPr/>
          <p:nvPr/>
        </p:nvCxnSpPr>
        <p:spPr>
          <a:xfrm>
            <a:off x="2194560" y="5453149"/>
            <a:ext cx="0" cy="7238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FA06F2A1-9CF7-872E-B34D-A195EDBA9607}"/>
              </a:ext>
            </a:extLst>
          </p:cNvPr>
          <p:cNvSpPr txBox="1"/>
          <p:nvPr/>
        </p:nvSpPr>
        <p:spPr>
          <a:xfrm>
            <a:off x="1213658" y="541989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G" dirty="0"/>
              <a:t>P1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2E8533A-22B2-04EE-6B63-ED7560AA42DD}"/>
              </a:ext>
            </a:extLst>
          </p:cNvPr>
          <p:cNvSpPr txBox="1"/>
          <p:nvPr/>
        </p:nvSpPr>
        <p:spPr>
          <a:xfrm>
            <a:off x="1062535" y="3906982"/>
            <a:ext cx="441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G" dirty="0"/>
              <a:t>P2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475C9BA-2244-2E6F-7D7B-8C55222135C1}"/>
              </a:ext>
            </a:extLst>
          </p:cNvPr>
          <p:cNvSpPr txBox="1"/>
          <p:nvPr/>
        </p:nvSpPr>
        <p:spPr>
          <a:xfrm>
            <a:off x="1654804" y="6176962"/>
            <a:ext cx="556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G" dirty="0"/>
              <a:t>Q2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7171BF7-BDE6-A219-4B9C-C5BC5522C033}"/>
              </a:ext>
            </a:extLst>
          </p:cNvPr>
          <p:cNvSpPr txBox="1"/>
          <p:nvPr/>
        </p:nvSpPr>
        <p:spPr>
          <a:xfrm>
            <a:off x="2194561" y="6176962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G" dirty="0"/>
              <a:t>Q1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BF50954-6BC0-2C00-64F5-D84E02F23CD0}"/>
              </a:ext>
            </a:extLst>
          </p:cNvPr>
          <p:cNvSpPr txBox="1"/>
          <p:nvPr/>
        </p:nvSpPr>
        <p:spPr>
          <a:xfrm>
            <a:off x="2432767" y="5807632"/>
            <a:ext cx="1668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G" dirty="0"/>
              <a:t>Demand curve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A7BC75BA-F022-2D93-D0FB-50608F3E20DA}"/>
              </a:ext>
            </a:extLst>
          </p:cNvPr>
          <p:cNvCxnSpPr/>
          <p:nvPr/>
        </p:nvCxnSpPr>
        <p:spPr>
          <a:xfrm flipV="1">
            <a:off x="1654804" y="4276314"/>
            <a:ext cx="0" cy="777824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BFCD580B-600D-41C4-9071-4C55197994FC}"/>
              </a:ext>
            </a:extLst>
          </p:cNvPr>
          <p:cNvCxnSpPr/>
          <p:nvPr/>
        </p:nvCxnSpPr>
        <p:spPr>
          <a:xfrm flipH="1">
            <a:off x="1895302" y="6035040"/>
            <a:ext cx="299258" cy="0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D80DCCB4-4786-C337-9FBE-6B22ACFBAB94}"/>
              </a:ext>
            </a:extLst>
          </p:cNvPr>
          <p:cNvSpPr txBox="1"/>
          <p:nvPr/>
        </p:nvSpPr>
        <p:spPr>
          <a:xfrm>
            <a:off x="7414953" y="5807630"/>
            <a:ext cx="1263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G" dirty="0"/>
              <a:t>Quantity</a:t>
            </a:r>
          </a:p>
        </p:txBody>
      </p:sp>
    </p:spTree>
    <p:extLst>
      <p:ext uri="{BB962C8B-B14F-4D97-AF65-F5344CB8AC3E}">
        <p14:creationId xmlns:p14="http://schemas.microsoft.com/office/powerpoint/2010/main" val="1403814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5D2BE-75F2-13B4-A9ED-88D991377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142" y="465513"/>
            <a:ext cx="10738658" cy="5711450"/>
          </a:xfrm>
        </p:spPr>
        <p:txBody>
          <a:bodyPr/>
          <a:lstStyle/>
          <a:p>
            <a:r>
              <a:rPr lang="en-UG" dirty="0"/>
              <a:t>Elastic Demand PED is greater than 1 ie  </a:t>
            </a:r>
            <a:r>
              <a:rPr lang="en-GB" b="1" i="1" dirty="0">
                <a:solidFill>
                  <a:srgbClr val="FF0000"/>
                </a:solidFill>
              </a:rPr>
              <a:t>a percentage change in price leads to a bigger percentage change in quantity demanded</a:t>
            </a:r>
          </a:p>
          <a:p>
            <a:r>
              <a:rPr lang="en-UG" dirty="0"/>
              <a:t>Price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A98BE9D-C961-1DD9-F081-E4EEFBB881DA}"/>
              </a:ext>
            </a:extLst>
          </p:cNvPr>
          <p:cNvCxnSpPr/>
          <p:nvPr/>
        </p:nvCxnSpPr>
        <p:spPr>
          <a:xfrm flipV="1">
            <a:off x="1612669" y="1645920"/>
            <a:ext cx="0" cy="379060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E6A8E58-2B32-168E-B116-CC251B02956F}"/>
              </a:ext>
            </a:extLst>
          </p:cNvPr>
          <p:cNvCxnSpPr/>
          <p:nvPr/>
        </p:nvCxnSpPr>
        <p:spPr>
          <a:xfrm>
            <a:off x="1612669" y="5436524"/>
            <a:ext cx="684968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A5863EA-1DCF-3C14-B587-47FDE5F92AE0}"/>
              </a:ext>
            </a:extLst>
          </p:cNvPr>
          <p:cNvCxnSpPr/>
          <p:nvPr/>
        </p:nvCxnSpPr>
        <p:spPr>
          <a:xfrm>
            <a:off x="1612669" y="3429000"/>
            <a:ext cx="6384175" cy="926869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EAFA2AC-5419-6645-E76F-0D5231C099C6}"/>
              </a:ext>
            </a:extLst>
          </p:cNvPr>
          <p:cNvCxnSpPr/>
          <p:nvPr/>
        </p:nvCxnSpPr>
        <p:spPr>
          <a:xfrm>
            <a:off x="1612669" y="3890356"/>
            <a:ext cx="299258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0EB7971-2274-AD68-F7FA-D1FB00FE774F}"/>
              </a:ext>
            </a:extLst>
          </p:cNvPr>
          <p:cNvCxnSpPr/>
          <p:nvPr/>
        </p:nvCxnSpPr>
        <p:spPr>
          <a:xfrm>
            <a:off x="4588625" y="3857105"/>
            <a:ext cx="0" cy="157941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8C2EC33-6C03-653A-3DBE-C0033E339C26}"/>
              </a:ext>
            </a:extLst>
          </p:cNvPr>
          <p:cNvCxnSpPr/>
          <p:nvPr/>
        </p:nvCxnSpPr>
        <p:spPr>
          <a:xfrm>
            <a:off x="1612669" y="4172989"/>
            <a:ext cx="498763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279B63F-3961-6B90-FF82-221246AE6CF9}"/>
              </a:ext>
            </a:extLst>
          </p:cNvPr>
          <p:cNvCxnSpPr/>
          <p:nvPr/>
        </p:nvCxnSpPr>
        <p:spPr>
          <a:xfrm>
            <a:off x="6616931" y="4172989"/>
            <a:ext cx="0" cy="12635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EE4A3E73-8102-D6FE-9D46-7257D6F23A06}"/>
              </a:ext>
            </a:extLst>
          </p:cNvPr>
          <p:cNvSpPr txBox="1"/>
          <p:nvPr/>
        </p:nvSpPr>
        <p:spPr>
          <a:xfrm>
            <a:off x="8628611" y="5436523"/>
            <a:ext cx="2150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G" dirty="0"/>
              <a:t>Quantity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2DCB747-02CC-B67B-301C-AA12F31BBB54}"/>
              </a:ext>
            </a:extLst>
          </p:cNvPr>
          <p:cNvSpPr txBox="1"/>
          <p:nvPr/>
        </p:nvSpPr>
        <p:spPr>
          <a:xfrm>
            <a:off x="7996843" y="4355869"/>
            <a:ext cx="2028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G" dirty="0"/>
              <a:t>Demand curve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686BD45-D173-A8EA-DA49-6FB2E2091401}"/>
              </a:ext>
            </a:extLst>
          </p:cNvPr>
          <p:cNvSpPr txBox="1"/>
          <p:nvPr/>
        </p:nvSpPr>
        <p:spPr>
          <a:xfrm>
            <a:off x="4239491" y="5719155"/>
            <a:ext cx="1052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G" dirty="0"/>
              <a:t>Q2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2E770E6-215B-8870-12FD-26D8A9014B11}"/>
              </a:ext>
            </a:extLst>
          </p:cNvPr>
          <p:cNvSpPr txBox="1"/>
          <p:nvPr/>
        </p:nvSpPr>
        <p:spPr>
          <a:xfrm>
            <a:off x="6616931" y="5469775"/>
            <a:ext cx="897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G" dirty="0"/>
              <a:t>Q1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1305E3A-8918-0D0A-2267-7C9FCD7E776F}"/>
              </a:ext>
            </a:extLst>
          </p:cNvPr>
          <p:cNvCxnSpPr/>
          <p:nvPr/>
        </p:nvCxnSpPr>
        <p:spPr>
          <a:xfrm flipH="1">
            <a:off x="5137265" y="5153894"/>
            <a:ext cx="1324495" cy="0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2092C17-015C-25F9-C9B5-D14DB0D952CB}"/>
              </a:ext>
            </a:extLst>
          </p:cNvPr>
          <p:cNvCxnSpPr/>
          <p:nvPr/>
        </p:nvCxnSpPr>
        <p:spPr>
          <a:xfrm flipV="1">
            <a:off x="2128058" y="3890356"/>
            <a:ext cx="0" cy="282633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991189C6-6034-F22A-F0CE-A5E86C9FEC91}"/>
              </a:ext>
            </a:extLst>
          </p:cNvPr>
          <p:cNvSpPr txBox="1"/>
          <p:nvPr/>
        </p:nvSpPr>
        <p:spPr>
          <a:xfrm>
            <a:off x="914400" y="415636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G" dirty="0"/>
              <a:t>P1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96820AB-252F-7C01-B66B-4FB1A4AF3722}"/>
              </a:ext>
            </a:extLst>
          </p:cNvPr>
          <p:cNvSpPr txBox="1"/>
          <p:nvPr/>
        </p:nvSpPr>
        <p:spPr>
          <a:xfrm>
            <a:off x="1064031" y="373715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G" dirty="0"/>
              <a:t>P2</a:t>
            </a:r>
          </a:p>
        </p:txBody>
      </p:sp>
    </p:spTree>
    <p:extLst>
      <p:ext uri="{BB962C8B-B14F-4D97-AF65-F5344CB8AC3E}">
        <p14:creationId xmlns:p14="http://schemas.microsoft.com/office/powerpoint/2010/main" val="2076966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270FC-E5FE-44EA-7311-07C545C03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G" b="1" dirty="0">
                <a:latin typeface="Gill Sans MT" panose="020B0502020104020203" pitchFamily="34" charset="77"/>
              </a:rPr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E5E0C-E9E6-8929-FEC3-CD80F345B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P1 =  2000, Q1 = 50 trips</a:t>
            </a:r>
          </a:p>
          <a:p>
            <a:r>
              <a:rPr lang="en-US" dirty="0">
                <a:solidFill>
                  <a:srgbClr val="000000"/>
                </a:solidFill>
                <a:latin typeface="Georgia" panose="02040502050405020303" pitchFamily="18" charset="0"/>
              </a:rPr>
              <a:t>P2 = 2500, Q2 = 20 trips</a:t>
            </a:r>
          </a:p>
          <a:p>
            <a:endParaRPr lang="en-US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Georgia" panose="02040502050405020303" pitchFamily="18" charset="0"/>
              </a:rPr>
              <a:t>Qn: calculate the PED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b) Would it make sense for the transport operator to increase price?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Georgia" panose="02040502050405020303" pitchFamily="18" charset="0"/>
              </a:rPr>
              <a:t>c) Suppose now, at P2 = 2500, Q2 = 45, what is the PED, should the price be increased?</a:t>
            </a:r>
            <a:endParaRPr lang="en-GB" dirty="0">
              <a:solidFill>
                <a:srgbClr val="000000"/>
              </a:solidFill>
              <a:effectLst/>
              <a:latin typeface="Georgia" panose="02040502050405020303" pitchFamily="18" charset="0"/>
            </a:endParaRPr>
          </a:p>
          <a:p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32195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E6D0F-20CF-50DE-1B01-38EA059D3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3517"/>
          </a:xfrm>
        </p:spPr>
        <p:txBody>
          <a:bodyPr>
            <a:normAutofit fontScale="90000"/>
          </a:bodyPr>
          <a:lstStyle/>
          <a:p>
            <a:r>
              <a:rPr lang="en-UG" dirty="0"/>
              <a:t>Solution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4AE83FF-7222-53EA-5134-88AD98EF9C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159099"/>
                <a:ext cx="10515600" cy="5017864"/>
              </a:xfrm>
            </p:spPr>
            <p:txBody>
              <a:bodyPr>
                <a:normAutofit/>
              </a:bodyPr>
              <a:lstStyle/>
              <a:p>
                <a:r>
                  <a:rPr lang="en-UG" dirty="0"/>
                  <a:t>PED =(-1)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2 −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2 −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en-UG" dirty="0"/>
                  <a:t> 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G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endParaRPr lang="en-UG" dirty="0"/>
              </a:p>
              <a:p>
                <a:r>
                  <a:rPr lang="en-UG" dirty="0"/>
                  <a:t>PED</a:t>
                </a:r>
                <a:r>
                  <a:rPr lang="en-UG" baseline="-25000" dirty="0"/>
                  <a:t>a</a:t>
                </a:r>
                <a:r>
                  <a:rPr lang="en-UG" dirty="0"/>
                  <a:t> = (-1)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20 −50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2500 −2000</m:t>
                        </m:r>
                      </m:den>
                    </m:f>
                  </m:oMath>
                </a14:m>
                <a:r>
                  <a:rPr lang="en-UG" dirty="0"/>
                  <a:t> 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G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2000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50</m:t>
                        </m:r>
                      </m:den>
                    </m:f>
                  </m:oMath>
                </a14:m>
                <a:r>
                  <a:rPr lang="en-UG" dirty="0"/>
                  <a:t> = 2.4 </a:t>
                </a:r>
                <a:r>
                  <a:rPr lang="en-UG" i="1" dirty="0">
                    <a:solidFill>
                      <a:srgbClr val="C00000"/>
                    </a:solidFill>
                  </a:rPr>
                  <a:t>(Elastic demand)</a:t>
                </a:r>
              </a:p>
              <a:p>
                <a:r>
                  <a:rPr lang="en-UG" dirty="0"/>
                  <a:t>TR</a:t>
                </a:r>
                <a:r>
                  <a:rPr lang="en-UG" baseline="-25000" dirty="0"/>
                  <a:t>1</a:t>
                </a:r>
                <a:r>
                  <a:rPr lang="en-UG" dirty="0"/>
                  <a:t> = P * Q = 100,000</a:t>
                </a:r>
              </a:p>
              <a:p>
                <a:r>
                  <a:rPr lang="en-UG" dirty="0"/>
                  <a:t>TR</a:t>
                </a:r>
                <a:r>
                  <a:rPr lang="en-UG" baseline="-25000" dirty="0"/>
                  <a:t>2</a:t>
                </a:r>
                <a:r>
                  <a:rPr lang="en-UG" dirty="0"/>
                  <a:t> = P</a:t>
                </a:r>
                <a:r>
                  <a:rPr lang="en-UG" baseline="-25000" dirty="0"/>
                  <a:t>2</a:t>
                </a:r>
                <a:r>
                  <a:rPr lang="en-UG" dirty="0"/>
                  <a:t> * Q</a:t>
                </a:r>
                <a:r>
                  <a:rPr lang="en-UG" baseline="-25000" dirty="0"/>
                  <a:t>2</a:t>
                </a:r>
                <a:r>
                  <a:rPr lang="en-UG" dirty="0"/>
                  <a:t> = 2500 * 20 = 50,000</a:t>
                </a:r>
              </a:p>
              <a:p>
                <a:r>
                  <a:rPr lang="en-GB" i="1" dirty="0">
                    <a:solidFill>
                      <a:srgbClr val="C00000"/>
                    </a:solidFill>
                  </a:rPr>
                  <a:t>C</a:t>
                </a:r>
                <a:r>
                  <a:rPr lang="en-UG" i="1" dirty="0">
                    <a:solidFill>
                      <a:srgbClr val="C00000"/>
                    </a:solidFill>
                  </a:rPr>
                  <a:t>onclution: do not increase transport fare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Suppose now, at P</a:t>
                </a:r>
                <a:r>
                  <a:rPr lang="en-US" baseline="-25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2</a:t>
                </a:r>
                <a:r>
                  <a:rPr lang="en-US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 = 2500, Q</a:t>
                </a:r>
                <a:r>
                  <a:rPr lang="en-US" baseline="-25000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2</a:t>
                </a:r>
                <a:r>
                  <a:rPr lang="en-US" dirty="0">
                    <a:solidFill>
                      <a:srgbClr val="000000"/>
                    </a:solidFill>
                    <a:latin typeface="Georgia" panose="02040502050405020303" pitchFamily="18" charset="0"/>
                  </a:rPr>
                  <a:t> = 45, what is the PED, should the price be increased?</a:t>
                </a:r>
              </a:p>
              <a:p>
                <a:pPr marL="0" indent="0">
                  <a:buNone/>
                </a:pPr>
                <a:r>
                  <a:rPr lang="en-GB" dirty="0"/>
                  <a:t>(-1)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5 −50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2500 −2000</m:t>
                        </m:r>
                      </m:den>
                    </m:f>
                  </m:oMath>
                </a14:m>
                <a:r>
                  <a:rPr lang="en-UG" dirty="0"/>
                  <a:t> 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G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2000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50</m:t>
                        </m:r>
                      </m:den>
                    </m:f>
                  </m:oMath>
                </a14:m>
                <a:r>
                  <a:rPr lang="en-UG" dirty="0"/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G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∗2000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500∗50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10000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25000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G" b="1" i="1" dirty="0"/>
                  <a:t>0.4 (inelastic demand)</a:t>
                </a:r>
              </a:p>
              <a:p>
                <a:pPr marL="0" indent="0">
                  <a:buNone/>
                </a:pPr>
                <a:r>
                  <a:rPr lang="en-UG" b="1" i="1" dirty="0">
                    <a:solidFill>
                      <a:srgbClr val="000000"/>
                    </a:solidFill>
                    <a:effectLst/>
                    <a:latin typeface="Georgia" panose="02040502050405020303" pitchFamily="18" charset="0"/>
                  </a:rPr>
                  <a:t>TR = 2500*45 = 112,500</a:t>
                </a:r>
                <a:endParaRPr lang="en-GB" b="1" i="1" dirty="0">
                  <a:solidFill>
                    <a:srgbClr val="000000"/>
                  </a:solidFill>
                  <a:effectLst/>
                  <a:latin typeface="Georgia" panose="02040502050405020303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4AE83FF-7222-53EA-5134-88AD98EF9C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159099"/>
                <a:ext cx="10515600" cy="5017864"/>
              </a:xfrm>
              <a:blipFill>
                <a:blip r:embed="rId2"/>
                <a:stretch>
                  <a:fillRect l="-1206" t="-1010" b="-2525"/>
                </a:stretch>
              </a:blipFill>
            </p:spPr>
            <p:txBody>
              <a:bodyPr/>
              <a:lstStyle/>
              <a:p>
                <a:r>
                  <a:rPr lang="en-UG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7379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F97FF-8A95-FE90-01F0-25A884D39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G" dirty="0">
                <a:latin typeface="Gill Sans MT" panose="020B0502020104020203" pitchFamily="34" charset="77"/>
              </a:rPr>
              <a:t>PED and Total revenue (TR)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03BA2-7D96-0413-6F78-A0F610E56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Gill Sans MT" panose="020B0502020104020203" pitchFamily="34" charset="77"/>
              </a:rPr>
              <a:t>TR = P * Q</a:t>
            </a:r>
          </a:p>
          <a:p>
            <a:pPr marL="0" indent="0">
              <a:buNone/>
            </a:pPr>
            <a:r>
              <a:rPr lang="en-GB" dirty="0">
                <a:latin typeface="Gill Sans MT" panose="020B0502020104020203" pitchFamily="34" charset="77"/>
              </a:rPr>
              <a:t>To increase revenue, for goods with elastic demand, usually the decision is that;</a:t>
            </a:r>
          </a:p>
          <a:p>
            <a:r>
              <a:rPr lang="en-GB" dirty="0">
                <a:latin typeface="Gill Sans MT" panose="020B0502020104020203" pitchFamily="34" charset="77"/>
              </a:rPr>
              <a:t>E</a:t>
            </a:r>
            <a:r>
              <a:rPr lang="en-UG" dirty="0">
                <a:latin typeface="Gill Sans MT" panose="020B0502020104020203" pitchFamily="34" charset="77"/>
              </a:rPr>
              <a:t>lastic demand : do not increase price</a:t>
            </a:r>
          </a:p>
          <a:p>
            <a:r>
              <a:rPr lang="en-GB" dirty="0">
                <a:latin typeface="Gill Sans MT" panose="020B0502020104020203" pitchFamily="34" charset="77"/>
              </a:rPr>
              <a:t>I</a:t>
            </a:r>
            <a:r>
              <a:rPr lang="en-UG" dirty="0">
                <a:latin typeface="Gill Sans MT" panose="020B0502020104020203" pitchFamily="34" charset="77"/>
              </a:rPr>
              <a:t>nelastic demand: increase the price</a:t>
            </a:r>
          </a:p>
          <a:p>
            <a:endParaRPr lang="en-UG" dirty="0"/>
          </a:p>
          <a:p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3665570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594</Words>
  <Application>Microsoft Macintosh PowerPoint</Application>
  <PresentationFormat>Widescreen</PresentationFormat>
  <Paragraphs>73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Aptos</vt:lpstr>
      <vt:lpstr>Aptos Display</vt:lpstr>
      <vt:lpstr>Arial</vt:lpstr>
      <vt:lpstr>Cambria Math</vt:lpstr>
      <vt:lpstr>Georgia</vt:lpstr>
      <vt:lpstr>Gill Sans MT</vt:lpstr>
      <vt:lpstr>Office Theme</vt:lpstr>
      <vt:lpstr>ELASTICITY </vt:lpstr>
      <vt:lpstr>PowerPoint Presentation</vt:lpstr>
      <vt:lpstr>Definition </vt:lpstr>
      <vt:lpstr>Types of price elasticity of demand</vt:lpstr>
      <vt:lpstr>PowerPoint Presentation</vt:lpstr>
      <vt:lpstr>PowerPoint Presentation</vt:lpstr>
      <vt:lpstr>Example</vt:lpstr>
      <vt:lpstr>Solution</vt:lpstr>
      <vt:lpstr>PED and Total revenue (TR)</vt:lpstr>
      <vt:lpstr>Other types of elesticities</vt:lpstr>
      <vt:lpstr>Income elasticity of demand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Dr. Ronett</dc:creator>
  <cp:lastModifiedBy>Dr. Ronett</cp:lastModifiedBy>
  <cp:revision>3</cp:revision>
  <dcterms:created xsi:type="dcterms:W3CDTF">2024-09-17T15:34:02Z</dcterms:created>
  <dcterms:modified xsi:type="dcterms:W3CDTF">2024-09-20T01:48:30Z</dcterms:modified>
</cp:coreProperties>
</file>