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68" r:id="rId4"/>
    <p:sldId id="266" r:id="rId5"/>
    <p:sldId id="265" r:id="rId6"/>
    <p:sldId id="259" r:id="rId7"/>
    <p:sldId id="270" r:id="rId8"/>
    <p:sldId id="267" r:id="rId9"/>
    <p:sldId id="260" r:id="rId10"/>
    <p:sldId id="273" r:id="rId11"/>
    <p:sldId id="262" r:id="rId12"/>
    <p:sldId id="274" r:id="rId13"/>
    <p:sldId id="264" r:id="rId1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9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ED10B0E-8A70-4922-8D73-D851551112C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99427ED-8A6F-4F1D-B907-96A30FE17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5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427ED-8A6F-4F1D-B907-96A30FE17D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6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8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92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8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1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2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5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4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1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AB91-E5B9-4DA2-A79D-511CB65304BB}" type="datetimeFigureOut">
              <a:rPr lang="en-US" smtClean="0"/>
              <a:t>31-Aug-22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62B46-DE3A-407E-9EA5-2BA138E65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6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br.org/2013/05/six-components-of-culture" TargetMode="External"/><Relationship Id="rId2" Type="http://schemas.openxmlformats.org/officeDocument/2006/relationships/hyperlink" Target="https://corporatefinanceinstitute.com/resources/knowledge/economics/economies-of-scale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352800"/>
            <a:ext cx="7848600" cy="20002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METHODS OF EXPANSION: ADVANTAGES AND DISADVANTAGES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762000"/>
            <a:ext cx="7848600" cy="200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EXPANSION METHODS MATRIX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8541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Strategic alliance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strategic alliance is </a:t>
            </a:r>
            <a:r>
              <a:rPr lang="en-US" b="1" dirty="0"/>
              <a:t>an arrangement between two companies to undertake a mutually beneficial project while each retains its independence</a:t>
            </a:r>
            <a:r>
              <a:rPr lang="en-US" dirty="0" smtClean="0"/>
              <a:t>.</a:t>
            </a:r>
          </a:p>
          <a:p>
            <a:r>
              <a:rPr lang="en-US" dirty="0"/>
              <a:t>The agreement is less complex and less binding than a joint venture, in which two businesses pool resources to create a separate business entity.</a:t>
            </a:r>
          </a:p>
        </p:txBody>
      </p:sp>
    </p:spTree>
    <p:extLst>
      <p:ext uri="{BB962C8B-B14F-4D97-AF65-F5344CB8AC3E}">
        <p14:creationId xmlns:p14="http://schemas.microsoft.com/office/powerpoint/2010/main" val="117193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Alliance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build close contacts with partner</a:t>
            </a:r>
          </a:p>
          <a:p>
            <a:r>
              <a:rPr lang="en-US" dirty="0" smtClean="0"/>
              <a:t>Uses </a:t>
            </a:r>
            <a:r>
              <a:rPr lang="en-US" dirty="0"/>
              <a:t>joint expertise and commitment</a:t>
            </a:r>
          </a:p>
          <a:p>
            <a:r>
              <a:rPr lang="en-US" dirty="0" smtClean="0"/>
              <a:t>Allows </a:t>
            </a:r>
            <a:r>
              <a:rPr lang="en-US" dirty="0"/>
              <a:t>potential partners to learn about each other</a:t>
            </a:r>
          </a:p>
          <a:p>
            <a:r>
              <a:rPr lang="en-US" dirty="0" smtClean="0"/>
              <a:t>Locks </a:t>
            </a:r>
            <a:r>
              <a:rPr lang="en-US" dirty="0"/>
              <a:t>out other competitors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Slow </a:t>
            </a:r>
            <a:r>
              <a:rPr lang="en-US" dirty="0"/>
              <a:t>and plodding approach</a:t>
            </a:r>
          </a:p>
          <a:p>
            <a:r>
              <a:rPr lang="en-US" dirty="0" smtClean="0"/>
              <a:t>Needs </a:t>
            </a:r>
            <a:r>
              <a:rPr lang="en-US" dirty="0"/>
              <a:t>constant work to keep relationship sound</a:t>
            </a:r>
          </a:p>
          <a:p>
            <a:r>
              <a:rPr lang="en-US" dirty="0" smtClean="0"/>
              <a:t>Unlikely </a:t>
            </a:r>
            <a:r>
              <a:rPr lang="en-US" dirty="0"/>
              <a:t>to build economies of scale</a:t>
            </a:r>
          </a:p>
        </p:txBody>
      </p:sp>
    </p:spTree>
    <p:extLst>
      <p:ext uri="{BB962C8B-B14F-4D97-AF65-F5344CB8AC3E}">
        <p14:creationId xmlns:p14="http://schemas.microsoft.com/office/powerpoint/2010/main" val="4025022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Franchise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franchise is a form of licensing agreement in which the contractor provides the licensee with </a:t>
            </a:r>
            <a:r>
              <a:rPr lang="en-US" dirty="0" smtClean="0"/>
              <a:t>a preformed </a:t>
            </a:r>
            <a:r>
              <a:rPr lang="en-US" dirty="0"/>
              <a:t>package of activity</a:t>
            </a:r>
            <a:r>
              <a:rPr lang="en-US" dirty="0" smtClean="0"/>
              <a:t>.</a:t>
            </a:r>
          </a:p>
          <a:p>
            <a:r>
              <a:rPr lang="en-US" dirty="0"/>
              <a:t>It may include a brand name, technical service expertise and some </a:t>
            </a:r>
            <a:r>
              <a:rPr lang="en-US" dirty="0" smtClean="0"/>
              <a:t>advertising </a:t>
            </a:r>
            <a:r>
              <a:rPr lang="en-US" dirty="0"/>
              <a:t>assistance. Payment is usually a percentage of turnover. McDonald’s Restaurants </a:t>
            </a:r>
            <a:r>
              <a:rPr lang="en-US" dirty="0" smtClean="0"/>
              <a:t>are among </a:t>
            </a:r>
            <a:r>
              <a:rPr lang="en-US" dirty="0"/>
              <a:t>the best-known franchises.</a:t>
            </a:r>
          </a:p>
        </p:txBody>
      </p:sp>
    </p:spTree>
    <p:extLst>
      <p:ext uri="{BB962C8B-B14F-4D97-AF65-F5344CB8AC3E}">
        <p14:creationId xmlns:p14="http://schemas.microsoft.com/office/powerpoint/2010/main" val="505890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Franchise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Lower </a:t>
            </a:r>
            <a:r>
              <a:rPr lang="en-US" dirty="0"/>
              <a:t>investment than outright purchase</a:t>
            </a:r>
          </a:p>
          <a:p>
            <a:r>
              <a:rPr lang="en-US" dirty="0" smtClean="0"/>
              <a:t>Some </a:t>
            </a:r>
            <a:r>
              <a:rPr lang="en-US" dirty="0"/>
              <a:t>of basic testing of business </a:t>
            </a:r>
            <a:r>
              <a:rPr lang="en-US" dirty="0" smtClean="0"/>
              <a:t>proposition undertaken </a:t>
            </a:r>
            <a:r>
              <a:rPr lang="en-US" dirty="0"/>
              <a:t>by franchise holder: lower risk</a:t>
            </a:r>
          </a:p>
          <a:p>
            <a:r>
              <a:rPr lang="en-US" dirty="0" smtClean="0"/>
              <a:t>Exclusive </a:t>
            </a:r>
            <a:r>
              <a:rPr lang="en-US" dirty="0"/>
              <a:t>territory usually granted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Depends on quality of franchise</a:t>
            </a:r>
          </a:p>
          <a:p>
            <a:r>
              <a:rPr lang="en-US" dirty="0" smtClean="0"/>
              <a:t>Part </a:t>
            </a:r>
            <a:r>
              <a:rPr lang="en-US" dirty="0"/>
              <a:t>of profits paid over to franchise holder</a:t>
            </a:r>
          </a:p>
          <a:p>
            <a:r>
              <a:rPr lang="en-US" dirty="0" smtClean="0"/>
              <a:t>Risk </a:t>
            </a:r>
            <a:r>
              <a:rPr lang="en-US" dirty="0"/>
              <a:t>that business built and franchise withdrawn</a:t>
            </a:r>
          </a:p>
        </p:txBody>
      </p:sp>
    </p:spTree>
    <p:extLst>
      <p:ext uri="{BB962C8B-B14F-4D97-AF65-F5344CB8AC3E}">
        <p14:creationId xmlns:p14="http://schemas.microsoft.com/office/powerpoint/2010/main" val="23278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EXPANSION METHOD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expansion method matrix explores in a structured way the methods by which the </a:t>
            </a:r>
            <a:r>
              <a:rPr lang="en-US" dirty="0" smtClean="0"/>
              <a:t>market opportunities </a:t>
            </a:r>
            <a:r>
              <a:rPr lang="en-US" dirty="0"/>
              <a:t>associated with strategy options might be achieved</a:t>
            </a:r>
            <a:r>
              <a:rPr lang="en-US" dirty="0" smtClean="0"/>
              <a:t>.</a:t>
            </a:r>
          </a:p>
          <a:p>
            <a:r>
              <a:rPr lang="en-US" dirty="0"/>
              <a:t>By examining the </a:t>
            </a:r>
            <a:r>
              <a:rPr lang="en-US" dirty="0" smtClean="0"/>
              <a:t>organisation’s internal </a:t>
            </a:r>
            <a:r>
              <a:rPr lang="en-US" dirty="0"/>
              <a:t>and external expansion opportunities and its geographical spread of activity, it is possible </a:t>
            </a:r>
            <a:r>
              <a:rPr lang="en-US" dirty="0" smtClean="0"/>
              <a:t>to structure </a:t>
            </a:r>
            <a:r>
              <a:rPr lang="en-US" dirty="0"/>
              <a:t>the various methods that are available.</a:t>
            </a:r>
          </a:p>
        </p:txBody>
      </p:sp>
    </p:spTree>
    <p:extLst>
      <p:ext uri="{BB962C8B-B14F-4D97-AF65-F5344CB8AC3E}">
        <p14:creationId xmlns:p14="http://schemas.microsoft.com/office/powerpoint/2010/main" val="3075550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EXPANSION METHOD MATRIX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Within </a:t>
            </a:r>
            <a:r>
              <a:rPr lang="en-US" dirty="0"/>
              <a:t>the home country, the four main methods of expansion are: acquisition, joint </a:t>
            </a:r>
            <a:r>
              <a:rPr lang="en-US" dirty="0" smtClean="0"/>
              <a:t>venture, alliance </a:t>
            </a:r>
            <a:r>
              <a:rPr lang="en-US" dirty="0"/>
              <a:t>and franchise. Each has its advantages and problems.</a:t>
            </a:r>
          </a:p>
          <a:p>
            <a:r>
              <a:rPr lang="en-US" dirty="0" smtClean="0"/>
              <a:t>Beyond </a:t>
            </a:r>
            <a:r>
              <a:rPr lang="en-US" dirty="0"/>
              <a:t>the home country, there are additional means of international expansion, </a:t>
            </a:r>
            <a:r>
              <a:rPr lang="en-US" dirty="0" smtClean="0"/>
              <a:t>including exporting</a:t>
            </a:r>
            <a:r>
              <a:rPr lang="en-US" dirty="0"/>
              <a:t>, setting up overseas offices and undertaking full manufacturing. The most important </a:t>
            </a:r>
            <a:r>
              <a:rPr lang="en-US" dirty="0" smtClean="0"/>
              <a:t>risk associated </a:t>
            </a:r>
            <a:r>
              <a:rPr lang="en-US" dirty="0"/>
              <a:t>with international expansion is probably currency fluctuation.</a:t>
            </a:r>
          </a:p>
        </p:txBody>
      </p:sp>
    </p:spTree>
    <p:extLst>
      <p:ext uri="{BB962C8B-B14F-4D97-AF65-F5344CB8AC3E}">
        <p14:creationId xmlns:p14="http://schemas.microsoft.com/office/powerpoint/2010/main" val="117909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EXPANSION METHOD MATRIX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086897" y="2030361"/>
            <a:ext cx="3247103" cy="18533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dirty="0" smtClean="0"/>
              <a:t>Internal Development</a:t>
            </a:r>
            <a:endParaRPr lang="en-US" sz="2300" dirty="0"/>
          </a:p>
        </p:txBody>
      </p:sp>
      <p:sp>
        <p:nvSpPr>
          <p:cNvPr id="5" name="Rectangle 4"/>
          <p:cNvSpPr/>
          <p:nvPr/>
        </p:nvSpPr>
        <p:spPr>
          <a:xfrm>
            <a:off x="2057400" y="3883742"/>
            <a:ext cx="3281516" cy="24408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dirty="0" smtClean="0"/>
              <a:t>Exporting</a:t>
            </a:r>
          </a:p>
          <a:p>
            <a:pPr algn="ctr"/>
            <a:r>
              <a:rPr lang="en-US" sz="2300" dirty="0" smtClean="0"/>
              <a:t>Overseas Office</a:t>
            </a:r>
          </a:p>
          <a:p>
            <a:pPr algn="ctr"/>
            <a:r>
              <a:rPr lang="en-US" sz="2300" dirty="0" smtClean="0"/>
              <a:t>Overseas manufacture</a:t>
            </a:r>
          </a:p>
          <a:p>
            <a:pPr algn="ctr"/>
            <a:r>
              <a:rPr lang="en-US" sz="2300" dirty="0" smtClean="0"/>
              <a:t>Multinational operation</a:t>
            </a:r>
          </a:p>
          <a:p>
            <a:pPr algn="ctr"/>
            <a:r>
              <a:rPr lang="en-US" sz="2300" dirty="0" smtClean="0"/>
              <a:t>Global operation</a:t>
            </a:r>
            <a:endParaRPr lang="en-US" sz="2300" dirty="0"/>
          </a:p>
        </p:txBody>
      </p:sp>
      <p:sp>
        <p:nvSpPr>
          <p:cNvPr id="6" name="Rectangle 5"/>
          <p:cNvSpPr/>
          <p:nvPr/>
        </p:nvSpPr>
        <p:spPr>
          <a:xfrm>
            <a:off x="5304502" y="3883742"/>
            <a:ext cx="3458497" cy="24408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dirty="0" smtClean="0"/>
              <a:t>Merger</a:t>
            </a:r>
          </a:p>
          <a:p>
            <a:pPr algn="ctr"/>
            <a:r>
              <a:rPr lang="en-US" sz="2300" dirty="0" smtClean="0"/>
              <a:t>Acquisition</a:t>
            </a:r>
          </a:p>
          <a:p>
            <a:pPr algn="ctr"/>
            <a:r>
              <a:rPr lang="en-US" sz="2300" dirty="0" smtClean="0"/>
              <a:t>Joint Venture</a:t>
            </a:r>
          </a:p>
          <a:p>
            <a:pPr algn="ctr"/>
            <a:r>
              <a:rPr lang="en-US" sz="2300" dirty="0" smtClean="0"/>
              <a:t>Alliance</a:t>
            </a:r>
          </a:p>
          <a:p>
            <a:pPr algn="ctr"/>
            <a:r>
              <a:rPr lang="en-US" sz="2300" dirty="0" smtClean="0"/>
              <a:t>Franchise</a:t>
            </a:r>
          </a:p>
          <a:p>
            <a:pPr algn="ctr"/>
            <a:r>
              <a:rPr lang="en-US" sz="2300" dirty="0" smtClean="0"/>
              <a:t>Turnkey</a:t>
            </a:r>
          </a:p>
          <a:p>
            <a:pPr algn="ctr"/>
            <a:r>
              <a:rPr lang="en-US" sz="2300" dirty="0" smtClean="0"/>
              <a:t>Licensing</a:t>
            </a:r>
            <a:endParaRPr lang="en-US" sz="2300" dirty="0"/>
          </a:p>
        </p:txBody>
      </p:sp>
      <p:sp>
        <p:nvSpPr>
          <p:cNvPr id="7" name="Rectangle 6"/>
          <p:cNvSpPr/>
          <p:nvPr/>
        </p:nvSpPr>
        <p:spPr>
          <a:xfrm>
            <a:off x="5333999" y="2030360"/>
            <a:ext cx="3429000" cy="185338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dirty="0" smtClean="0"/>
              <a:t>Merger</a:t>
            </a:r>
          </a:p>
          <a:p>
            <a:pPr algn="ctr"/>
            <a:r>
              <a:rPr lang="en-US" sz="2300" dirty="0" smtClean="0"/>
              <a:t>Acquisition</a:t>
            </a:r>
          </a:p>
          <a:p>
            <a:pPr algn="ctr"/>
            <a:r>
              <a:rPr lang="en-US" sz="2300" dirty="0" smtClean="0"/>
              <a:t>Joint Venture</a:t>
            </a:r>
          </a:p>
          <a:p>
            <a:pPr algn="ctr"/>
            <a:r>
              <a:rPr lang="en-US" sz="2300" dirty="0" smtClean="0"/>
              <a:t>Alliance</a:t>
            </a:r>
          </a:p>
          <a:p>
            <a:pPr algn="ctr"/>
            <a:r>
              <a:rPr lang="en-US" sz="2300" dirty="0" smtClean="0"/>
              <a:t>Franchise</a:t>
            </a:r>
            <a:endParaRPr lang="en-US" sz="2300" dirty="0"/>
          </a:p>
        </p:txBody>
      </p:sp>
      <p:sp>
        <p:nvSpPr>
          <p:cNvPr id="8" name="Rectangle 7"/>
          <p:cNvSpPr/>
          <p:nvPr/>
        </p:nvSpPr>
        <p:spPr>
          <a:xfrm>
            <a:off x="2057400" y="1447800"/>
            <a:ext cx="3276599" cy="5825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Inside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4581" y="2030360"/>
            <a:ext cx="1042219" cy="42942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/>
              <a:t>Geographical Location</a:t>
            </a:r>
            <a:endParaRPr lang="en-US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057399" y="1052052"/>
            <a:ext cx="6705599" cy="395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Company</a:t>
            </a:r>
            <a:endParaRPr lang="en-US" sz="2800" b="1" dirty="0"/>
          </a:p>
        </p:txBody>
      </p:sp>
      <p:sp>
        <p:nvSpPr>
          <p:cNvPr id="11" name="Rectangle 10"/>
          <p:cNvSpPr/>
          <p:nvPr/>
        </p:nvSpPr>
        <p:spPr>
          <a:xfrm>
            <a:off x="5338916" y="1447800"/>
            <a:ext cx="3424083" cy="5825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Outside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066800" y="2030360"/>
            <a:ext cx="990600" cy="1853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b="1" dirty="0" smtClean="0"/>
              <a:t>Home Country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1066800" y="3883742"/>
            <a:ext cx="990600" cy="2440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b="1" dirty="0" smtClean="0"/>
              <a:t>International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7875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ACQUISITIONS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Probably the most important reason for this method of market expansion is that associated with the particular assets of the company: e.g. brands, market share, core competencies and special technologies.</a:t>
            </a:r>
          </a:p>
        </p:txBody>
      </p:sp>
    </p:spTree>
    <p:extLst>
      <p:ext uri="{BB962C8B-B14F-4D97-AF65-F5344CB8AC3E}">
        <p14:creationId xmlns:p14="http://schemas.microsoft.com/office/powerpoint/2010/main" val="383500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Acquisition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19200"/>
            <a:ext cx="4040188" cy="639762"/>
          </a:xfrm>
        </p:spPr>
        <p:txBody>
          <a:bodyPr/>
          <a:lstStyle/>
          <a:p>
            <a:r>
              <a:rPr lang="en-US" dirty="0" smtClean="0"/>
              <a:t>Advantages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28800"/>
            <a:ext cx="4267200" cy="457199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800" dirty="0" smtClean="0"/>
              <a:t>Can </a:t>
            </a:r>
            <a:r>
              <a:rPr lang="en-US" sz="1800" dirty="0"/>
              <a:t>be relatively fast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May </a:t>
            </a:r>
            <a:r>
              <a:rPr lang="en-US" sz="1800" dirty="0"/>
              <a:t>reduce competition from a rival, </a:t>
            </a:r>
            <a:r>
              <a:rPr lang="en-US" sz="1800" dirty="0" smtClean="0"/>
              <a:t>although such </a:t>
            </a:r>
            <a:r>
              <a:rPr lang="en-US" sz="1800" dirty="0"/>
              <a:t>a move usually has to be sanctioned </a:t>
            </a:r>
            <a:r>
              <a:rPr lang="en-US" sz="1800" dirty="0" smtClean="0"/>
              <a:t>by government </a:t>
            </a:r>
            <a:r>
              <a:rPr lang="en-US" sz="1800" dirty="0"/>
              <a:t>competition authorities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/>
              <a:t>Cost savings from economies of scale or savings </a:t>
            </a:r>
            <a:r>
              <a:rPr lang="en-US" sz="1800" dirty="0" smtClean="0"/>
              <a:t>in shared </a:t>
            </a:r>
            <a:r>
              <a:rPr lang="en-US" sz="1800" dirty="0"/>
              <a:t>overheads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Maintenance </a:t>
            </a:r>
            <a:r>
              <a:rPr lang="en-US" sz="1800" dirty="0"/>
              <a:t>of company exclusivity in </a:t>
            </a:r>
            <a:r>
              <a:rPr lang="en-US" sz="1800" dirty="0" smtClean="0"/>
              <a:t>technical expertise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dirty="0" smtClean="0"/>
              <a:t>Extend </a:t>
            </a:r>
            <a:r>
              <a:rPr lang="en-US" sz="1800" dirty="0"/>
              <a:t>to new geographical area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sz="1800" dirty="0"/>
              <a:t>Buy market size and share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Financial </a:t>
            </a:r>
            <a:r>
              <a:rPr lang="en-US" sz="1800" dirty="0"/>
              <a:t>reasons associated with purchase </a:t>
            </a:r>
            <a:r>
              <a:rPr lang="en-US" sz="1800" dirty="0" smtClean="0"/>
              <a:t>of undervalued </a:t>
            </a:r>
            <a:r>
              <a:rPr lang="en-US" sz="1800" dirty="0"/>
              <a:t>assets that may then be resold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219200"/>
            <a:ext cx="4041775" cy="639762"/>
          </a:xfrm>
        </p:spPr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041775" cy="414496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1800" dirty="0"/>
              <a:t>Premium paid: expensive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High risk if wrong company targeted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Best targets may have already been acquired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Not always easy to dispose of unwanted parts of company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Human relations problems that can arise after the acquisition: probably the cause of more failures than any other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Problems of clash of national cultures, particularly where target ‘foreign’</a:t>
            </a:r>
          </a:p>
        </p:txBody>
      </p:sp>
    </p:spTree>
    <p:extLst>
      <p:ext uri="{BB962C8B-B14F-4D97-AF65-F5344CB8AC3E}">
        <p14:creationId xmlns:p14="http://schemas.microsoft.com/office/powerpoint/2010/main" val="3027181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MERGERS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A merger is </a:t>
            </a:r>
            <a:r>
              <a:rPr lang="en-US" b="1" dirty="0"/>
              <a:t>an agreement that unites two existing companies into one new company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Mergers </a:t>
            </a:r>
            <a:r>
              <a:rPr lang="en-US" dirty="0"/>
              <a:t>are similar to acquisitions in the sense of two companies combining.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mergers </a:t>
            </a:r>
            <a:r>
              <a:rPr lang="en-US" dirty="0" smtClean="0"/>
              <a:t>usually arise </a:t>
            </a:r>
            <a:r>
              <a:rPr lang="en-US" dirty="0"/>
              <a:t>because neither company has the scale to acquire the other on its own. This has the </a:t>
            </a:r>
            <a:r>
              <a:rPr lang="en-US" dirty="0" smtClean="0"/>
              <a:t>potential benefit </a:t>
            </a:r>
            <a:r>
              <a:rPr lang="en-US" dirty="0"/>
              <a:t>of being more friendly but requires special handling if the </a:t>
            </a:r>
            <a:r>
              <a:rPr lang="en-US" dirty="0" smtClean="0"/>
              <a:t>benefits </a:t>
            </a:r>
            <a:r>
              <a:rPr lang="en-US" dirty="0"/>
              <a:t>are to be </a:t>
            </a:r>
            <a:r>
              <a:rPr lang="en-US" dirty="0" smtClean="0"/>
              <a:t>realized. </a:t>
            </a:r>
          </a:p>
          <a:p>
            <a:r>
              <a:rPr lang="en-US" dirty="0" smtClean="0"/>
              <a:t>In other respects</a:t>
            </a:r>
            <a:r>
              <a:rPr lang="en-US" dirty="0"/>
              <a:t>, it is similar to an acquisition in terms of the main strategic issues.</a:t>
            </a:r>
          </a:p>
        </p:txBody>
      </p:sp>
    </p:spTree>
    <p:extLst>
      <p:ext uri="{BB962C8B-B14F-4D97-AF65-F5344CB8AC3E}">
        <p14:creationId xmlns:p14="http://schemas.microsoft.com/office/powerpoint/2010/main" val="1226271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MERGERS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5200" b="1" dirty="0" smtClean="0"/>
              <a:t>Increases</a:t>
            </a:r>
            <a:r>
              <a:rPr lang="en-US" sz="5100" b="1" dirty="0" smtClean="0"/>
              <a:t> </a:t>
            </a:r>
            <a:r>
              <a:rPr lang="en-US" sz="5100" b="1" dirty="0"/>
              <a:t>market </a:t>
            </a:r>
            <a:r>
              <a:rPr lang="en-US" sz="5100" b="1" dirty="0" smtClean="0"/>
              <a:t>share: </a:t>
            </a:r>
            <a:r>
              <a:rPr lang="en-US" sz="5100" dirty="0" smtClean="0"/>
              <a:t>When </a:t>
            </a:r>
            <a:r>
              <a:rPr lang="en-US" sz="5100" dirty="0"/>
              <a:t>companies merge, the new company gains a larger market share and gets ahead in the competition</a:t>
            </a:r>
            <a:r>
              <a:rPr lang="en-US" sz="510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5100" b="1" dirty="0" smtClean="0"/>
              <a:t> </a:t>
            </a:r>
            <a:r>
              <a:rPr lang="en-US" sz="5100" b="1" dirty="0"/>
              <a:t>Reduces the cost of </a:t>
            </a:r>
            <a:r>
              <a:rPr lang="en-US" sz="5100" b="1" dirty="0" smtClean="0"/>
              <a:t>operations: </a:t>
            </a:r>
            <a:r>
              <a:rPr lang="en-US" sz="5100" dirty="0" smtClean="0"/>
              <a:t>Companies </a:t>
            </a:r>
            <a:r>
              <a:rPr lang="en-US" sz="5100" dirty="0"/>
              <a:t>can achieve </a:t>
            </a:r>
            <a:r>
              <a:rPr lang="en-US" sz="5100" dirty="0">
                <a:hlinkClick r:id="rId2"/>
              </a:rPr>
              <a:t>economies of scale,</a:t>
            </a:r>
            <a:r>
              <a:rPr lang="en-US" sz="5100" dirty="0"/>
              <a:t> such as bulk buying of raw materials, which can result in cost reductions. The investments on assets are now spread out over a larger output, which leads to technical </a:t>
            </a:r>
            <a:r>
              <a:rPr lang="en-US" sz="5100" dirty="0" smtClean="0"/>
              <a:t>economies.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5100" b="1" dirty="0" smtClean="0"/>
              <a:t>Avoids replication: </a:t>
            </a:r>
            <a:r>
              <a:rPr lang="en-US" sz="5100" dirty="0" smtClean="0"/>
              <a:t>Some </a:t>
            </a:r>
            <a:r>
              <a:rPr lang="en-US" sz="5100" dirty="0"/>
              <a:t>companies producing similar products may merge to avoid duplication and eliminate competition. It also results in reduced prices for the </a:t>
            </a:r>
            <a:r>
              <a:rPr lang="en-US" sz="5100" dirty="0" smtClean="0"/>
              <a:t>customers.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5100" b="1" dirty="0" smtClean="0"/>
              <a:t>Expands </a:t>
            </a:r>
            <a:r>
              <a:rPr lang="en-US" sz="5100" b="1" dirty="0"/>
              <a:t>business into new geographic </a:t>
            </a:r>
            <a:r>
              <a:rPr lang="en-US" sz="5100" b="1" dirty="0" smtClean="0"/>
              <a:t>areas: </a:t>
            </a:r>
            <a:r>
              <a:rPr lang="en-US" sz="5100" dirty="0" smtClean="0"/>
              <a:t>A </a:t>
            </a:r>
            <a:r>
              <a:rPr lang="en-US" sz="5100" dirty="0"/>
              <a:t>company seeking to expand its business in a certain geographical area may merge with another similar company operating in the same area to get the business </a:t>
            </a:r>
            <a:r>
              <a:rPr lang="en-US" sz="5100" dirty="0" smtClean="0"/>
              <a:t>started.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5100" b="1" dirty="0" smtClean="0"/>
              <a:t>Prevents </a:t>
            </a:r>
            <a:r>
              <a:rPr lang="en-US" sz="5100" b="1" dirty="0"/>
              <a:t>closure of an unprofitable </a:t>
            </a:r>
            <a:r>
              <a:rPr lang="en-US" sz="5100" b="1" dirty="0" smtClean="0"/>
              <a:t>business: </a:t>
            </a:r>
            <a:r>
              <a:rPr lang="en-US" sz="5100" dirty="0" smtClean="0"/>
              <a:t>Mergers </a:t>
            </a:r>
            <a:r>
              <a:rPr lang="en-US" sz="5100" dirty="0"/>
              <a:t>can save a company from going bankrupt and also save many jobs.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Raises </a:t>
            </a:r>
            <a:r>
              <a:rPr lang="en-US" b="1" dirty="0"/>
              <a:t>prices of products or </a:t>
            </a:r>
            <a:r>
              <a:rPr lang="en-US" b="1" dirty="0" smtClean="0"/>
              <a:t>services: with r</a:t>
            </a:r>
            <a:r>
              <a:rPr lang="en-US" dirty="0" smtClean="0"/>
              <a:t>educed competition </a:t>
            </a:r>
            <a:r>
              <a:rPr lang="en-US" dirty="0"/>
              <a:t>and a larger market </a:t>
            </a:r>
            <a:r>
              <a:rPr lang="en-US" dirty="0" smtClean="0"/>
              <a:t>share,  </a:t>
            </a:r>
            <a:r>
              <a:rPr lang="en-US" dirty="0"/>
              <a:t>the new company can gain a monopoly and increase the prices of its products or </a:t>
            </a:r>
            <a:r>
              <a:rPr lang="en-US" dirty="0" smtClean="0"/>
              <a:t>services.</a:t>
            </a:r>
          </a:p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Creates </a:t>
            </a:r>
            <a:r>
              <a:rPr lang="en-US" b="1" dirty="0"/>
              <a:t>gaps in </a:t>
            </a:r>
            <a:r>
              <a:rPr lang="en-US" b="1" dirty="0" smtClean="0"/>
              <a:t>communication: </a:t>
            </a:r>
            <a:r>
              <a:rPr lang="en-US" dirty="0" smtClean="0"/>
              <a:t>The </a:t>
            </a:r>
            <a:r>
              <a:rPr lang="en-US" dirty="0"/>
              <a:t>companies that have agreed to merge may have different </a:t>
            </a:r>
            <a:r>
              <a:rPr lang="en-US" dirty="0" smtClean="0">
                <a:hlinkClick r:id="rId3"/>
              </a:rPr>
              <a:t>cultures</a:t>
            </a:r>
            <a:r>
              <a:rPr lang="en-US" dirty="0" smtClean="0"/>
              <a:t>: leads to a </a:t>
            </a:r>
            <a:r>
              <a:rPr lang="en-US" dirty="0"/>
              <a:t>gap in communication and affect the performance of the </a:t>
            </a:r>
            <a:r>
              <a:rPr lang="en-US" dirty="0" smtClean="0"/>
              <a:t>employees.</a:t>
            </a:r>
          </a:p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Creates unemployment: </a:t>
            </a:r>
            <a:r>
              <a:rPr lang="en-US" dirty="0" smtClean="0"/>
              <a:t>In </a:t>
            </a:r>
            <a:r>
              <a:rPr lang="en-US" dirty="0"/>
              <a:t>an aggressive merger, a company may opt to eliminate the underperforming assets of the other company. It may result in employees losing their </a:t>
            </a:r>
            <a:r>
              <a:rPr lang="en-US" dirty="0" smtClean="0"/>
              <a:t>jobs.</a:t>
            </a:r>
          </a:p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Can prevent </a:t>
            </a:r>
            <a:r>
              <a:rPr lang="en-US" b="1" dirty="0"/>
              <a:t>economies of </a:t>
            </a:r>
            <a:r>
              <a:rPr lang="en-US" b="1" dirty="0" smtClean="0"/>
              <a:t>scale: </a:t>
            </a:r>
            <a:r>
              <a:rPr lang="en-US" dirty="0" smtClean="0"/>
              <a:t>In </a:t>
            </a:r>
            <a:r>
              <a:rPr lang="en-US" dirty="0"/>
              <a:t>cases where there is little in common between the companies, it may be difficult to gain synergies. Also, a bigger company may be unable to motivate employees and achieve the same degree of control. Thus, the new company may not be able to achieve economies of scale.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35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JOINT VENTURE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Builds scale quickly</a:t>
            </a:r>
          </a:p>
          <a:p>
            <a:r>
              <a:rPr lang="en-US" dirty="0" smtClean="0"/>
              <a:t>Obtains </a:t>
            </a:r>
            <a:r>
              <a:rPr lang="en-US" dirty="0"/>
              <a:t>special expertise quickly</a:t>
            </a:r>
          </a:p>
          <a:p>
            <a:r>
              <a:rPr lang="en-US" dirty="0" smtClean="0"/>
              <a:t>Cheaper </a:t>
            </a:r>
            <a:r>
              <a:rPr lang="en-US" dirty="0"/>
              <a:t>than acquisition</a:t>
            </a:r>
          </a:p>
          <a:p>
            <a:r>
              <a:rPr lang="en-US" dirty="0" smtClean="0"/>
              <a:t>Can </a:t>
            </a:r>
            <a:r>
              <a:rPr lang="en-US" dirty="0"/>
              <a:t>be used where outright acquisition </a:t>
            </a:r>
            <a:r>
              <a:rPr lang="en-US" dirty="0" smtClean="0"/>
              <a:t>not feasible</a:t>
            </a:r>
            <a:endParaRPr lang="en-US" dirty="0"/>
          </a:p>
          <a:p>
            <a:r>
              <a:rPr lang="en-US" dirty="0" smtClean="0"/>
              <a:t>Can </a:t>
            </a:r>
            <a:r>
              <a:rPr lang="en-US" dirty="0"/>
              <a:t>be used where similar product available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Control lost to some extent</a:t>
            </a:r>
          </a:p>
          <a:p>
            <a:r>
              <a:rPr lang="en-US" dirty="0" smtClean="0"/>
              <a:t>Works </a:t>
            </a:r>
            <a:r>
              <a:rPr lang="en-US" dirty="0"/>
              <a:t>best where both parties </a:t>
            </a:r>
            <a:r>
              <a:rPr lang="en-US" dirty="0" smtClean="0"/>
              <a:t>contribute something </a:t>
            </a:r>
            <a:r>
              <a:rPr lang="en-US" dirty="0"/>
              <a:t>different to the mix</a:t>
            </a:r>
          </a:p>
          <a:p>
            <a:r>
              <a:rPr lang="en-US" dirty="0" smtClean="0"/>
              <a:t>Can </a:t>
            </a:r>
            <a:r>
              <a:rPr lang="en-US" dirty="0"/>
              <a:t>be difficult to manage because of need </a:t>
            </a:r>
            <a:r>
              <a:rPr lang="en-US" dirty="0" smtClean="0"/>
              <a:t>to share </a:t>
            </a:r>
            <a:r>
              <a:rPr lang="en-US" dirty="0"/>
              <a:t>and because parent companies may interfere</a:t>
            </a:r>
          </a:p>
          <a:p>
            <a:r>
              <a:rPr lang="en-US" dirty="0" smtClean="0"/>
              <a:t>Share </a:t>
            </a:r>
            <a:r>
              <a:rPr lang="en-US" dirty="0"/>
              <a:t>profits with partner</a:t>
            </a:r>
          </a:p>
        </p:txBody>
      </p:sp>
    </p:spTree>
    <p:extLst>
      <p:ext uri="{BB962C8B-B14F-4D97-AF65-F5344CB8AC3E}">
        <p14:creationId xmlns:p14="http://schemas.microsoft.com/office/powerpoint/2010/main" val="10088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12075</TotalTime>
  <Words>639</Words>
  <Application>Microsoft Office PowerPoint</Application>
  <PresentationFormat>On-screen Show (4:3)</PresentationFormat>
  <Paragraphs>106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METHODS OF EXPANSION: ADVANTAGES AND DISADVANTAGES</vt:lpstr>
      <vt:lpstr>EXPANSION METHOD MATRIX</vt:lpstr>
      <vt:lpstr>EXPANSION METHOD MATRIX</vt:lpstr>
      <vt:lpstr>EXPANSION METHOD MATRIX</vt:lpstr>
      <vt:lpstr>ACQUISITIONS</vt:lpstr>
      <vt:lpstr>Acquisition</vt:lpstr>
      <vt:lpstr>MERGERS</vt:lpstr>
      <vt:lpstr>MERGERS</vt:lpstr>
      <vt:lpstr>JOINT VENTURE</vt:lpstr>
      <vt:lpstr>Strategic alliance</vt:lpstr>
      <vt:lpstr>Alliance</vt:lpstr>
      <vt:lpstr>Franchise</vt:lpstr>
      <vt:lpstr>Franchise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OF EXPANSION: ADVANTAGES AND DISADVANTAGES</dc:title>
  <dc:creator>DELL</dc:creator>
  <cp:lastModifiedBy>DELL</cp:lastModifiedBy>
  <cp:revision>11</cp:revision>
  <cp:lastPrinted>2022-08-31T13:37:08Z</cp:lastPrinted>
  <dcterms:created xsi:type="dcterms:W3CDTF">2022-08-23T06:02:15Z</dcterms:created>
  <dcterms:modified xsi:type="dcterms:W3CDTF">2022-09-07T14:11:12Z</dcterms:modified>
</cp:coreProperties>
</file>