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ea against sky at sunset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y Aminah Bakunyw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By Aminah </a:t>
            </a:r>
            <a:r>
              <a:rPr dirty="0" err="1"/>
              <a:t>Ba</a:t>
            </a:r>
            <a:r>
              <a:rPr lang="en-US" dirty="0" err="1"/>
              <a:t>l</a:t>
            </a:r>
            <a:r>
              <a:rPr dirty="0" err="1"/>
              <a:t>unywa</a:t>
            </a:r>
            <a:endParaRPr dirty="0"/>
          </a:p>
        </p:txBody>
      </p:sp>
      <p:sp>
        <p:nvSpPr>
          <p:cNvPr id="172" name="Earning Incom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Earning Income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Income Taxes in Ugan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Income Taxes in Uganda </a:t>
            </a:r>
          </a:p>
        </p:txBody>
      </p:sp>
      <p:sp>
        <p:nvSpPr>
          <p:cNvPr id="199" name="Pay As You Earn on Salary or W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Pay As You Earn on Salary or Wage </a:t>
            </a:r>
          </a:p>
          <a:p>
            <a:r>
              <a:t>Withholding tax on interest or profit income   Usually 15% ( the saga of taxing NSSF )</a:t>
            </a:r>
          </a:p>
          <a:p>
            <a:r>
              <a:t>Rental income is paid on rent you collect usually 12% of annual gross income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2754.tiff" descr="IMG_2754.tiff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00" y="3129606"/>
            <a:ext cx="21844000" cy="7456788"/>
          </a:xfrm>
          <a:prstGeom prst="rect">
            <a:avLst/>
          </a:prstGeom>
        </p:spPr>
      </p:pic>
      <p:sp>
        <p:nvSpPr>
          <p:cNvPr id="202" name="PAYE in Uganda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PAYE in Uganda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low of Presentation"/>
          <p:cNvSpPr txBox="1">
            <a:spLocks noGrp="1"/>
          </p:cNvSpPr>
          <p:nvPr>
            <p:ph type="title"/>
          </p:nvPr>
        </p:nvSpPr>
        <p:spPr>
          <a:xfrm>
            <a:off x="1217331" y="2866651"/>
            <a:ext cx="9757338" cy="2540001"/>
          </a:xfrm>
          <a:prstGeom prst="rect">
            <a:avLst/>
          </a:prstGeom>
        </p:spPr>
        <p:txBody>
          <a:bodyPr/>
          <a:lstStyle>
            <a:lvl1pPr defTabSz="2389632">
              <a:defRPr sz="8232" spc="-82"/>
            </a:lvl1pPr>
          </a:lstStyle>
          <a:p>
            <a:r>
              <a:t>Flow of Presentation</a:t>
            </a:r>
          </a:p>
        </p:txBody>
      </p:sp>
      <p:pic>
        <p:nvPicPr>
          <p:cNvPr id="175" name="Sea against sky at sunset" descr="Sea against sky at sunset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7361" r="17437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76" name="1. Income Sources…"/>
          <p:cNvSpPr txBox="1">
            <a:spLocks noGrp="1"/>
          </p:cNvSpPr>
          <p:nvPr>
            <p:ph type="body" sz="quarter" idx="1"/>
          </p:nvPr>
        </p:nvSpPr>
        <p:spPr>
          <a:xfrm>
            <a:off x="1219200" y="5625622"/>
            <a:ext cx="9753600" cy="5416551"/>
          </a:xfrm>
          <a:prstGeom prst="rect">
            <a:avLst/>
          </a:prstGeom>
        </p:spPr>
        <p:txBody>
          <a:bodyPr/>
          <a:lstStyle/>
          <a:p>
            <a:r>
              <a:t>1. Income Sources</a:t>
            </a:r>
          </a:p>
          <a:p>
            <a:r>
              <a:t>2. What taxes are for</a:t>
            </a:r>
          </a:p>
          <a:p>
            <a:r>
              <a:t>3. Understanding Taxes</a:t>
            </a:r>
          </a:p>
          <a:p>
            <a:r>
              <a:t>4. Individual Income Tax: The Basics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What is Income?"/>
          <p:cNvSpPr txBox="1">
            <a:spLocks noGrp="1"/>
          </p:cNvSpPr>
          <p:nvPr>
            <p:ph type="title"/>
          </p:nvPr>
        </p:nvSpPr>
        <p:spPr>
          <a:xfrm>
            <a:off x="891875" y="3393291"/>
            <a:ext cx="9753601" cy="1600201"/>
          </a:xfrm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What is Income? </a:t>
            </a:r>
          </a:p>
        </p:txBody>
      </p:sp>
      <p:pic>
        <p:nvPicPr>
          <p:cNvPr id="179" name="IMG_3232.jpeg" descr="IMG_3232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1292503" y="2762250"/>
            <a:ext cx="10922001" cy="8191500"/>
          </a:xfrm>
          <a:prstGeom prst="rect">
            <a:avLst/>
          </a:prstGeom>
        </p:spPr>
      </p:pic>
      <p:sp>
        <p:nvSpPr>
          <p:cNvPr id="180" name="Income is cash inflow you receive that you can allocate to expenses, savings, investment and protection."/>
          <p:cNvSpPr txBox="1">
            <a:spLocks noGrp="1"/>
          </p:cNvSpPr>
          <p:nvPr>
            <p:ph type="body" sz="quarter" idx="1"/>
          </p:nvPr>
        </p:nvSpPr>
        <p:spPr>
          <a:xfrm>
            <a:off x="1217215" y="5741672"/>
            <a:ext cx="9757570" cy="4238575"/>
          </a:xfrm>
          <a:prstGeom prst="rect">
            <a:avLst/>
          </a:prstGeom>
        </p:spPr>
        <p:txBody>
          <a:bodyPr/>
          <a:lstStyle/>
          <a:p>
            <a:r>
              <a:t>Income is cash inflow you receive that you can allocate to expenses, savings, investment and protection.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ategories of Inc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8064" spc="-80"/>
            </a:lvl1pPr>
          </a:lstStyle>
          <a:p>
            <a:r>
              <a:t>Categories of Income</a:t>
            </a:r>
          </a:p>
        </p:txBody>
      </p:sp>
      <p:pic>
        <p:nvPicPr>
          <p:cNvPr id="183" name="IMG_3233.jpeg" descr="IMG_3233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136" r="1136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84" name="1. Active incom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Active income </a:t>
            </a:r>
          </a:p>
          <a:p>
            <a:r>
              <a:t>2. Passive income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3235.jpeg" descr="IMG_3235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3088481" y="2018529"/>
            <a:ext cx="18207062" cy="102447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axes"/>
          <p:cNvSpPr txBox="1">
            <a:spLocks noGrp="1"/>
          </p:cNvSpPr>
          <p:nvPr>
            <p:ph type="title"/>
          </p:nvPr>
        </p:nvSpPr>
        <p:spPr>
          <a:xfrm>
            <a:off x="5581357" y="776188"/>
            <a:ext cx="9753601" cy="1600201"/>
          </a:xfrm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Taxes </a:t>
            </a:r>
          </a:p>
        </p:txBody>
      </p:sp>
      <p:sp>
        <p:nvSpPr>
          <p:cNvPr id="189" name="To tax means to take away…"/>
          <p:cNvSpPr txBox="1">
            <a:spLocks noGrp="1"/>
          </p:cNvSpPr>
          <p:nvPr>
            <p:ph type="body" idx="1"/>
          </p:nvPr>
        </p:nvSpPr>
        <p:spPr>
          <a:xfrm>
            <a:off x="1219200" y="4023221"/>
            <a:ext cx="19931889" cy="8384679"/>
          </a:xfrm>
          <a:prstGeom prst="rect">
            <a:avLst/>
          </a:prstGeom>
        </p:spPr>
        <p:txBody>
          <a:bodyPr/>
          <a:lstStyle/>
          <a:p>
            <a:r>
              <a:t>To tax means to take away </a:t>
            </a:r>
          </a:p>
          <a:p>
            <a:r>
              <a:t>Tax is a monetary charge imposed by the government on persons, entities, transactions or property to yield public revenue </a:t>
            </a:r>
          </a:p>
          <a:p>
            <a:r>
              <a:t>History of taxation in Uganda (personal research)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axes reduce your money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901951">
              <a:defRPr sz="6551"/>
            </a:pPr>
            <a:r>
              <a:t>Taxes reduce your money. </a:t>
            </a:r>
          </a:p>
          <a:p>
            <a:pPr defTabSz="1901951">
              <a:defRPr sz="6551"/>
            </a:pPr>
            <a:endParaRPr/>
          </a:p>
          <a:p>
            <a:pPr defTabSz="1901951">
              <a:defRPr sz="6551"/>
            </a:pPr>
            <a:r>
              <a:t>You first have gross income then disposable income after taxes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ole of Taxes"/>
          <p:cNvSpPr txBox="1">
            <a:spLocks noGrp="1"/>
          </p:cNvSpPr>
          <p:nvPr>
            <p:ph type="title"/>
          </p:nvPr>
        </p:nvSpPr>
        <p:spPr>
          <a:xfrm>
            <a:off x="7315200" y="1125836"/>
            <a:ext cx="9753600" cy="1600201"/>
          </a:xfrm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Role of Taxes</a:t>
            </a:r>
          </a:p>
        </p:txBody>
      </p:sp>
      <p:sp>
        <p:nvSpPr>
          <p:cNvPr id="194" name="Resource mobilization to run day to day government activities…"/>
          <p:cNvSpPr txBox="1">
            <a:spLocks noGrp="1"/>
          </p:cNvSpPr>
          <p:nvPr>
            <p:ph type="body" sz="half" idx="1"/>
          </p:nvPr>
        </p:nvSpPr>
        <p:spPr>
          <a:xfrm>
            <a:off x="4228735" y="3415397"/>
            <a:ext cx="15926530" cy="8384680"/>
          </a:xfrm>
          <a:prstGeom prst="rect">
            <a:avLst/>
          </a:prstGeom>
        </p:spPr>
        <p:txBody>
          <a:bodyPr/>
          <a:lstStyle/>
          <a:p>
            <a:r>
              <a:rPr dirty="0"/>
              <a:t>Resource mobilization to run day to day government activities </a:t>
            </a:r>
          </a:p>
          <a:p>
            <a:r>
              <a:rPr dirty="0"/>
              <a:t>Reduce income inequality through progressive tax</a:t>
            </a:r>
          </a:p>
          <a:p>
            <a:r>
              <a:rPr dirty="0"/>
              <a:t>Social welfare. Protection of society through levying tax on certain things. </a:t>
            </a:r>
            <a:r>
              <a:rPr dirty="0" err="1"/>
              <a:t>Eg</a:t>
            </a:r>
            <a:r>
              <a:rPr dirty="0"/>
              <a:t> environmental tax is 50% of cost for cars older than 8years</a:t>
            </a:r>
          </a:p>
          <a:p>
            <a:r>
              <a:rPr dirty="0"/>
              <a:t>Earn foreign exchange by restricting imports. Exports don’t pay excise duty, VAT, customs duty</a:t>
            </a:r>
          </a:p>
          <a:p>
            <a:r>
              <a:rPr dirty="0"/>
              <a:t>Control of inflation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3230.jpeg" descr="IMG_3230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5516" b="15516"/>
          <a:stretch>
            <a:fillRect/>
          </a:stretch>
        </p:blipFill>
        <p:spPr>
          <a:xfrm>
            <a:off x="1270000" y="1270000"/>
            <a:ext cx="21844000" cy="1117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Earning Income</vt:lpstr>
      <vt:lpstr>Flow of Presentation</vt:lpstr>
      <vt:lpstr>What is Income? </vt:lpstr>
      <vt:lpstr>Categories of Income</vt:lpstr>
      <vt:lpstr>PowerPoint Presentation</vt:lpstr>
      <vt:lpstr>Taxes </vt:lpstr>
      <vt:lpstr>PowerPoint Presentation</vt:lpstr>
      <vt:lpstr>Role of Taxes</vt:lpstr>
      <vt:lpstr>PowerPoint Presentation</vt:lpstr>
      <vt:lpstr>Income Taxes in Uganda </vt:lpstr>
      <vt:lpstr>PAYE in Uganda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Earning Income</dc:title>
  <cp:lastModifiedBy>emmanuel migisa</cp:lastModifiedBy>
  <cp:revision>1</cp:revision>
  <dcterms:modified xsi:type="dcterms:W3CDTF">2024-02-07T17:05:46Z</dcterms:modified>
</cp:coreProperties>
</file>