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handoutMasterIdLst>
    <p:handoutMasterId r:id="rId56"/>
  </p:handoutMasterIdLst>
  <p:sldIdLst>
    <p:sldId id="345" r:id="rId3"/>
    <p:sldId id="256" r:id="rId4"/>
    <p:sldId id="346" r:id="rId6"/>
    <p:sldId id="363" r:id="rId7"/>
    <p:sldId id="364" r:id="rId8"/>
    <p:sldId id="365" r:id="rId9"/>
    <p:sldId id="366" r:id="rId10"/>
    <p:sldId id="347" r:id="rId11"/>
    <p:sldId id="367" r:id="rId12"/>
    <p:sldId id="349" r:id="rId13"/>
    <p:sldId id="369" r:id="rId14"/>
    <p:sldId id="350" r:id="rId15"/>
    <p:sldId id="348" r:id="rId16"/>
    <p:sldId id="351" r:id="rId17"/>
    <p:sldId id="352" r:id="rId18"/>
    <p:sldId id="368" r:id="rId19"/>
    <p:sldId id="353" r:id="rId20"/>
    <p:sldId id="354" r:id="rId21"/>
    <p:sldId id="370" r:id="rId22"/>
    <p:sldId id="373" r:id="rId23"/>
    <p:sldId id="374" r:id="rId24"/>
    <p:sldId id="355" r:id="rId25"/>
    <p:sldId id="375" r:id="rId26"/>
    <p:sldId id="378" r:id="rId27"/>
    <p:sldId id="411" r:id="rId28"/>
    <p:sldId id="376" r:id="rId29"/>
    <p:sldId id="377" r:id="rId30"/>
    <p:sldId id="356" r:id="rId31"/>
    <p:sldId id="379" r:id="rId32"/>
    <p:sldId id="380" r:id="rId33"/>
    <p:sldId id="412" r:id="rId34"/>
    <p:sldId id="357" r:id="rId35"/>
    <p:sldId id="393" r:id="rId36"/>
    <p:sldId id="358" r:id="rId37"/>
    <p:sldId id="359" r:id="rId38"/>
    <p:sldId id="381" r:id="rId39"/>
    <p:sldId id="382" r:id="rId40"/>
    <p:sldId id="383" r:id="rId41"/>
    <p:sldId id="414" r:id="rId42"/>
    <p:sldId id="384" r:id="rId43"/>
    <p:sldId id="385" r:id="rId44"/>
    <p:sldId id="386" r:id="rId45"/>
    <p:sldId id="387" r:id="rId46"/>
    <p:sldId id="388" r:id="rId47"/>
    <p:sldId id="389" r:id="rId48"/>
    <p:sldId id="390" r:id="rId49"/>
    <p:sldId id="361" r:id="rId50"/>
    <p:sldId id="391" r:id="rId51"/>
    <p:sldId id="415" r:id="rId52"/>
    <p:sldId id="344" r:id="rId53"/>
    <p:sldId id="362" r:id="rId54"/>
    <p:sldId id="410" r:id="rId55"/>
  </p:sldIdLst>
  <p:sldSz cx="9144000" cy="6858000" type="letter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E573EB"/>
    <a:srgbClr val="DBB783"/>
    <a:srgbClr val="1E42C8"/>
    <a:srgbClr val="B2C6BD"/>
    <a:srgbClr val="AACEC3"/>
    <a:srgbClr val="8CD2C5"/>
    <a:srgbClr val="9AC4B7"/>
    <a:srgbClr val="87B7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605"/>
    <p:restoredTop sz="94660"/>
  </p:normalViewPr>
  <p:slideViewPr>
    <p:cSldViewPr showGuides="1">
      <p:cViewPr>
        <p:scale>
          <a:sx n="70" d="100"/>
          <a:sy n="70" d="100"/>
        </p:scale>
        <p:origin x="-618" y="-108"/>
      </p:cViewPr>
      <p:guideLst>
        <p:guide orient="horz" pos="1104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6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9" Type="http://schemas.openxmlformats.org/officeDocument/2006/relationships/tableStyles" Target="tableStyles.xml"/><Relationship Id="rId58" Type="http://schemas.openxmlformats.org/officeDocument/2006/relationships/viewProps" Target="viewProps.xml"/><Relationship Id="rId57" Type="http://schemas.openxmlformats.org/officeDocument/2006/relationships/presProps" Target="presProps.xml"/><Relationship Id="rId56" Type="http://schemas.openxmlformats.org/officeDocument/2006/relationships/handoutMaster" Target="handoutMasters/handoutMaster1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6322" name="Rectangle 2"/>
          <p:cNvSpPr>
            <a:spLocks noTextEdit="1"/>
          </p:cNvSpPr>
          <p:nvPr>
            <p:ph type="sldImg" idx="2"/>
          </p:nvPr>
        </p:nvSpPr>
        <p:spPr>
          <a:xfrm>
            <a:off x="1149350" y="692150"/>
            <a:ext cx="4559300" cy="341630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0488" tIns="44450" rIns="90488" bIns="4445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Click to edit Master notes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Rectangle 2"/>
          <p:cNvSpPr>
            <a:spLocks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0488" tIns="44450" rIns="90488" bIns="44450" anchor="t" anchorCtr="0"/>
          <a:p>
            <a:pPr lvl="0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 userDrawn="1"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2058" name="Group 5"/>
            <p:cNvGrpSpPr/>
            <p:nvPr userDrawn="1"/>
          </p:nvGrpSpPr>
          <p:grpSpPr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2" name="Rectangle 6"/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" name="Rectangle 7"/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4" name="Rectangle 8"/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5" name="Rectangle 9"/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6" name="Rectangle 10"/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" name="Rectangle 12"/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9" name="Rectangle 13"/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1" name="Rectangle 15"/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4249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1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249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dirty="0">
                <a:latin typeface="Arial Black" panose="020B0A04020102020204" pitchFamily="34" charset="0"/>
              </a:rPr>
            </a:fld>
            <a:endParaRPr lang="en-U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239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8400"/>
            <a:ext cx="35052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Department of computer Science and Engineering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  <p:grpSp>
        <p:nvGrpSpPr>
          <p:cNvPr id="1028" name="Group 4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239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239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239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39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39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39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39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239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39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30" name="Rectangle 15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23953" name="Text Box 17"/>
          <p:cNvSpPr txBox="1">
            <a:spLocks noChangeArrowheads="1"/>
          </p:cNvSpPr>
          <p:nvPr/>
        </p:nvSpPr>
        <p:spPr bwMode="auto">
          <a:xfrm>
            <a:off x="0" y="6461125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23954" name="Line 18"/>
          <p:cNvSpPr>
            <a:spLocks noChangeShapeType="1"/>
          </p:cNvSpPr>
          <p:nvPr/>
        </p:nvSpPr>
        <p:spPr bwMode="auto">
          <a:xfrm>
            <a:off x="685800" y="1524000"/>
            <a:ext cx="8458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newsflash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2743200" y="1143000"/>
            <a:ext cx="6172200" cy="3429000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Introduction to Networks </a:t>
            </a:r>
            <a:br>
              <a:rPr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and Networking Concepts</a:t>
            </a:r>
            <a:endParaRPr sz="3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229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229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A Networking Lexicon</a:t>
            </a:r>
            <a:endParaRPr dirty="0"/>
          </a:p>
        </p:txBody>
      </p:sp>
      <p:sp>
        <p:nvSpPr>
          <p:cNvPr id="12293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400" dirty="0"/>
              <a:t>Must understand specialized networking vocabulary, including</a:t>
            </a:r>
            <a:endParaRPr sz="2400" dirty="0"/>
          </a:p>
          <a:p>
            <a:pPr lvl="1" eaLnBrk="1" hangingPunct="1">
              <a:lnSpc>
                <a:spcPct val="90000"/>
              </a:lnSpc>
            </a:pPr>
            <a:r>
              <a:rPr sz="2200" b="1" dirty="0"/>
              <a:t>Server </a:t>
            </a:r>
            <a:r>
              <a:rPr sz="2200" dirty="0"/>
              <a:t>— shares resources across network, typically with more central processing unit (CPU) power and storage capacity than other computers</a:t>
            </a:r>
            <a:endParaRPr sz="2200" dirty="0"/>
          </a:p>
          <a:p>
            <a:pPr lvl="1" eaLnBrk="1" hangingPunct="1">
              <a:lnSpc>
                <a:spcPct val="90000"/>
              </a:lnSpc>
            </a:pPr>
            <a:r>
              <a:rPr sz="2200" b="1" dirty="0"/>
              <a:t>Client </a:t>
            </a:r>
            <a:r>
              <a:rPr sz="2200" dirty="0"/>
              <a:t>—  accesses shared resources</a:t>
            </a:r>
            <a:endParaRPr sz="2200" dirty="0"/>
          </a:p>
          <a:p>
            <a:pPr lvl="1" eaLnBrk="1" hangingPunct="1">
              <a:lnSpc>
                <a:spcPct val="90000"/>
              </a:lnSpc>
            </a:pPr>
            <a:r>
              <a:rPr sz="2200" b="1" dirty="0"/>
              <a:t>Request-response </a:t>
            </a:r>
            <a:r>
              <a:rPr sz="2200" dirty="0"/>
              <a:t>— client requests information; server responds by providing information</a:t>
            </a:r>
            <a:endParaRPr sz="2200" dirty="0"/>
          </a:p>
          <a:p>
            <a:pPr lvl="1" eaLnBrk="1" hangingPunct="1">
              <a:lnSpc>
                <a:spcPct val="90000"/>
              </a:lnSpc>
            </a:pPr>
            <a:r>
              <a:rPr sz="2200" b="1" dirty="0"/>
              <a:t>Client-server relationship </a:t>
            </a:r>
            <a:r>
              <a:rPr sz="2200" dirty="0"/>
              <a:t>— client makes a request to the server, and the server responds with requested data</a:t>
            </a:r>
            <a:endParaRPr sz="2200" dirty="0"/>
          </a:p>
          <a:p>
            <a:pPr lvl="1" eaLnBrk="1" hangingPunct="1">
              <a:lnSpc>
                <a:spcPct val="90000"/>
              </a:lnSpc>
            </a:pPr>
            <a:r>
              <a:rPr sz="2200" b="1" dirty="0"/>
              <a:t>Peer-to-peer </a:t>
            </a:r>
            <a:r>
              <a:rPr sz="2200" dirty="0"/>
              <a:t>— computers share and request resources from one another</a:t>
            </a:r>
            <a:endParaRPr sz="2200" dirty="0"/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331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331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Client-Server Relationship</a:t>
            </a:r>
            <a:endParaRPr dirty="0"/>
          </a:p>
        </p:txBody>
      </p:sp>
      <p:pic>
        <p:nvPicPr>
          <p:cNvPr id="13317" name="Picture 5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990600" y="2057400"/>
            <a:ext cx="7620000" cy="3522663"/>
          </a:xfrm>
          <a:ln/>
        </p:spPr>
      </p:pic>
    </p:spTree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433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4340" name="Rectangle 102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sz="3600" dirty="0"/>
              <a:t>Network Medium Carries Network Messages</a:t>
            </a:r>
            <a:endParaRPr sz="3600" dirty="0"/>
          </a:p>
        </p:txBody>
      </p:sp>
      <p:sp>
        <p:nvSpPr>
          <p:cNvPr id="14341" name="Rectangle 1027"/>
          <p:cNvSpPr>
            <a:spLocks noGrp="1"/>
          </p:cNvSpPr>
          <p:nvPr>
            <p:ph idx="1"/>
          </p:nvPr>
        </p:nvSpPr>
        <p:spPr>
          <a:xfrm>
            <a:off x="914400" y="1981200"/>
            <a:ext cx="7543800" cy="44989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sz="2400" dirty="0"/>
              <a:t>Computers share access to common network medium that carries signals from one computer to another</a:t>
            </a:r>
            <a:endParaRPr sz="2400" dirty="0"/>
          </a:p>
          <a:p>
            <a:pPr lvl="1" eaLnBrk="1" hangingPunct="1"/>
            <a:r>
              <a:rPr dirty="0"/>
              <a:t>Medium may be physical </a:t>
            </a:r>
            <a:r>
              <a:rPr b="1" dirty="0"/>
              <a:t>cable</a:t>
            </a:r>
            <a:r>
              <a:rPr dirty="0"/>
              <a:t>, such as twisted pair, coaxial, or fiber-optic</a:t>
            </a:r>
            <a:endParaRPr dirty="0"/>
          </a:p>
          <a:p>
            <a:pPr lvl="1" eaLnBrk="1" hangingPunct="1"/>
            <a:r>
              <a:rPr dirty="0"/>
              <a:t>Medium may be </a:t>
            </a:r>
            <a:r>
              <a:rPr b="1" dirty="0"/>
              <a:t>wireless</a:t>
            </a:r>
            <a:endParaRPr b="1" dirty="0"/>
          </a:p>
          <a:p>
            <a:pPr eaLnBrk="1" hangingPunct="1"/>
            <a:r>
              <a:rPr sz="2400" dirty="0"/>
              <a:t>Physical interface to medium is usually </a:t>
            </a:r>
            <a:r>
              <a:rPr sz="2400" b="1" dirty="0"/>
              <a:t>network interface card</a:t>
            </a:r>
            <a:r>
              <a:rPr sz="2400" dirty="0"/>
              <a:t> (NIC) or network adapter</a:t>
            </a:r>
            <a:endParaRPr sz="2400" dirty="0"/>
          </a:p>
          <a:p>
            <a:pPr eaLnBrk="1" hangingPunct="1"/>
            <a:r>
              <a:rPr sz="2400" dirty="0"/>
              <a:t>Kind of medium dictates type of connector and limits number and type of devices as well as distance a single LAN can span</a:t>
            </a:r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536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536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Network Protocols</a:t>
            </a:r>
            <a:endParaRPr dirty="0"/>
          </a:p>
        </p:txBody>
      </p:sp>
      <p:sp>
        <p:nvSpPr>
          <p:cNvPr id="1536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sz="2400" b="1" dirty="0"/>
              <a:t>Network protocols</a:t>
            </a:r>
            <a:r>
              <a:rPr sz="2400" dirty="0"/>
              <a:t> – a common set of rules </a:t>
            </a:r>
            <a:endParaRPr sz="2400" dirty="0"/>
          </a:p>
          <a:p>
            <a:pPr eaLnBrk="1" hangingPunct="1"/>
            <a:r>
              <a:rPr sz="2400" dirty="0"/>
              <a:t>Define how to interpret signals, identify individual computers, initiate and end networked communication, and manage information exchange across network medium</a:t>
            </a:r>
            <a:endParaRPr sz="2400" dirty="0"/>
          </a:p>
          <a:p>
            <a:pPr eaLnBrk="1" hangingPunct="1"/>
            <a:r>
              <a:rPr sz="2400" dirty="0"/>
              <a:t>Include </a:t>
            </a:r>
            <a:r>
              <a:rPr sz="2400" b="1" dirty="0"/>
              <a:t>TCP/IP</a:t>
            </a:r>
            <a:r>
              <a:rPr sz="2400" dirty="0"/>
              <a:t>, </a:t>
            </a:r>
            <a:r>
              <a:rPr sz="2400" b="1" dirty="0"/>
              <a:t>NetBEUI</a:t>
            </a:r>
            <a:r>
              <a:rPr sz="2400" dirty="0"/>
              <a:t>, </a:t>
            </a:r>
            <a:r>
              <a:rPr sz="2400" b="1" dirty="0"/>
              <a:t>IPX/SPX</a:t>
            </a:r>
            <a:r>
              <a:rPr sz="2400" dirty="0"/>
              <a:t>, and </a:t>
            </a:r>
            <a:r>
              <a:rPr sz="2400" b="1" dirty="0"/>
              <a:t>NWLink</a:t>
            </a:r>
            <a:endParaRPr sz="2400" b="1" dirty="0"/>
          </a:p>
        </p:txBody>
      </p:sp>
    </p:spTree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638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638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Network Software</a:t>
            </a:r>
            <a:endParaRPr dirty="0"/>
          </a:p>
        </p:txBody>
      </p:sp>
      <p:sp>
        <p:nvSpPr>
          <p:cNvPr id="16389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sz="2400" b="1" dirty="0"/>
              <a:t>Network software</a:t>
            </a:r>
            <a:r>
              <a:rPr sz="2400" dirty="0"/>
              <a:t> issues requests and responses</a:t>
            </a:r>
            <a:endParaRPr sz="2400" dirty="0"/>
          </a:p>
          <a:p>
            <a:pPr eaLnBrk="1" hangingPunct="1"/>
            <a:r>
              <a:rPr sz="2400" b="1" dirty="0"/>
              <a:t>Network operating system (NOS)</a:t>
            </a:r>
            <a:r>
              <a:rPr sz="2400" dirty="0"/>
              <a:t> controls which computers and users access network resources</a:t>
            </a:r>
            <a:endParaRPr sz="2400" dirty="0"/>
          </a:p>
          <a:p>
            <a:pPr lvl="1" eaLnBrk="1" hangingPunct="1"/>
            <a:r>
              <a:rPr sz="2200" dirty="0"/>
              <a:t>Include both client and server components</a:t>
            </a:r>
            <a:endParaRPr sz="2200" dirty="0"/>
          </a:p>
          <a:p>
            <a:pPr lvl="1" eaLnBrk="1" hangingPunct="1"/>
            <a:r>
              <a:rPr sz="2200" dirty="0"/>
              <a:t>Popular NOSs include Windows Server 2003, Windows XP, Windows 2000, Windows NT, and Novell NetWare</a:t>
            </a:r>
            <a:endParaRPr sz="2200" dirty="0"/>
          </a:p>
          <a:p>
            <a:pPr eaLnBrk="1" hangingPunct="1"/>
            <a:r>
              <a:rPr sz="2400" b="1" dirty="0"/>
              <a:t>Network applications</a:t>
            </a:r>
            <a:r>
              <a:rPr sz="2400" dirty="0"/>
              <a:t> access the network</a:t>
            </a:r>
            <a:endParaRPr sz="2400" dirty="0"/>
          </a:p>
          <a:p>
            <a:pPr lvl="1" eaLnBrk="1" hangingPunct="1"/>
            <a:r>
              <a:rPr sz="2200" dirty="0"/>
              <a:t>Include e-mail programs, Web browsers, and network-oriented utilities</a:t>
            </a:r>
            <a:endParaRPr sz="2200" dirty="0"/>
          </a:p>
        </p:txBody>
      </p:sp>
    </p:spTree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741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741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Network Services</a:t>
            </a:r>
            <a:endParaRPr dirty="0"/>
          </a:p>
        </p:txBody>
      </p:sp>
      <p:sp>
        <p:nvSpPr>
          <p:cNvPr id="17413" name="Rectangle 3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9561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400" dirty="0"/>
              <a:t>Services include file and print services, </a:t>
            </a:r>
            <a:br>
              <a:rPr sz="2400" dirty="0"/>
            </a:br>
            <a:r>
              <a:rPr sz="2400" dirty="0"/>
              <a:t>file-sharing, e-mail, and other capabilities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Network communications are layered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Network applications use NOS or client networking software to get network protocol to access medium   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Medium exchanges information with other computers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Figure 1-4 shows layers of networking process</a:t>
            </a:r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Footer Placeholder 2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8435" name="Slide Number Placeholder 3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8436" name="Rectang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Layers of the Networking Process</a:t>
            </a:r>
            <a:endParaRPr dirty="0"/>
          </a:p>
        </p:txBody>
      </p:sp>
      <p:pic>
        <p:nvPicPr>
          <p:cNvPr id="18437" name="Picture 4" descr="Fig01-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0" y="1981200"/>
            <a:ext cx="5676900" cy="42592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945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946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Network Types</a:t>
            </a:r>
            <a:endParaRPr dirty="0"/>
          </a:p>
        </p:txBody>
      </p:sp>
      <p:sp>
        <p:nvSpPr>
          <p:cNvPr id="1946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Two major types of networks</a:t>
            </a:r>
            <a:endParaRPr dirty="0"/>
          </a:p>
          <a:p>
            <a:pPr lvl="1" eaLnBrk="1" hangingPunct="1"/>
            <a:r>
              <a:rPr b="1" dirty="0"/>
              <a:t>Peer-to-peer</a:t>
            </a:r>
            <a:endParaRPr b="1" dirty="0"/>
          </a:p>
          <a:p>
            <a:pPr lvl="1" eaLnBrk="1" hangingPunct="1"/>
            <a:r>
              <a:rPr b="1" dirty="0"/>
              <a:t>Client/Server</a:t>
            </a:r>
            <a:r>
              <a:rPr dirty="0"/>
              <a:t> (also called server-based)</a:t>
            </a:r>
            <a:endParaRPr dirty="0"/>
          </a:p>
          <a:p>
            <a:pPr eaLnBrk="1" hangingPunct="1"/>
            <a:endParaRPr dirty="0"/>
          </a:p>
        </p:txBody>
      </p:sp>
    </p:spTree>
  </p:cSld>
  <p:clrMapOvr>
    <a:masterClrMapping/>
  </p:clrMapOvr>
  <p:transition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048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0484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Peer-to-Peer Networking</a:t>
            </a:r>
            <a:endParaRPr dirty="0"/>
          </a:p>
        </p:txBody>
      </p:sp>
      <p:sp>
        <p:nvSpPr>
          <p:cNvPr id="2048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sz="2400" dirty="0"/>
              <a:t>Peers with no centralized control over shared resources</a:t>
            </a:r>
            <a:endParaRPr sz="2400" dirty="0"/>
          </a:p>
          <a:p>
            <a:pPr eaLnBrk="1" hangingPunct="1"/>
            <a:r>
              <a:rPr sz="2400" dirty="0"/>
              <a:t>Can share resources with any other computer on network</a:t>
            </a:r>
            <a:endParaRPr sz="2400" dirty="0"/>
          </a:p>
          <a:p>
            <a:pPr eaLnBrk="1" hangingPunct="1"/>
            <a:r>
              <a:rPr sz="2400" dirty="0"/>
              <a:t>No computer has higher access priority</a:t>
            </a:r>
            <a:endParaRPr sz="2400" dirty="0"/>
          </a:p>
          <a:p>
            <a:pPr eaLnBrk="1" hangingPunct="1"/>
            <a:r>
              <a:rPr sz="2400" dirty="0"/>
              <a:t>No computer has more responsibility to provide or shared resources</a:t>
            </a:r>
            <a:endParaRPr sz="2400" dirty="0"/>
          </a:p>
          <a:p>
            <a:pPr eaLnBrk="1" hangingPunct="1"/>
            <a:r>
              <a:rPr sz="2400" dirty="0"/>
              <a:t>Figure 1-5 shows typical peer-to-peer network</a:t>
            </a:r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150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Peer-to-Peer Network</a:t>
            </a:r>
            <a:endParaRPr dirty="0"/>
          </a:p>
        </p:txBody>
      </p:sp>
      <p:pic>
        <p:nvPicPr>
          <p:cNvPr id="21509" name="Picture 5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295400" y="1681163"/>
            <a:ext cx="6781800" cy="4340225"/>
          </a:xfrm>
          <a:ln/>
        </p:spPr>
      </p:pic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Footer Placeholder 3"/>
          <p:cNvSpPr txBox="1">
            <a:spLocks noGrp="1"/>
          </p:cNvSpPr>
          <p:nvPr>
            <p:ph type="ftr" sz="quarter" idx="10"/>
          </p:nvPr>
        </p:nvSpPr>
        <p:spPr>
          <a:xfrm>
            <a:off x="457200" y="6248400"/>
            <a:ext cx="6398260" cy="457200"/>
          </a:xfrm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en-US" sz="1200" dirty="0"/>
              <a:t>Department of computer Science and Engineering</a:t>
            </a:r>
            <a:endParaRPr lang="en-US" sz="1200" dirty="0"/>
          </a:p>
        </p:txBody>
      </p:sp>
      <p:sp>
        <p:nvSpPr>
          <p:cNvPr id="409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100" name="Rectang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Learning Objectives</a:t>
            </a:r>
            <a:endParaRPr dirty="0"/>
          </a:p>
        </p:txBody>
      </p:sp>
      <p:sp>
        <p:nvSpPr>
          <p:cNvPr id="4101" name="Rectangle 5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958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400" dirty="0"/>
              <a:t>Understand basic networked communications </a:t>
            </a:r>
            <a:br>
              <a:rPr sz="2400" dirty="0"/>
            </a:br>
            <a:r>
              <a:rPr sz="2400" dirty="0"/>
              <a:t>and services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Identify essential network components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Describe the benefits of networking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Understand and compare peer-to-peer and </a:t>
            </a:r>
            <a:br>
              <a:rPr sz="2400" dirty="0"/>
            </a:br>
            <a:r>
              <a:rPr sz="2400" dirty="0"/>
              <a:t>server-based networks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Apply your knowledge when selecting an appropriate network type for small business use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Suggest possible redesigns for a small but </a:t>
            </a:r>
            <a:br>
              <a:rPr sz="2400" dirty="0"/>
            </a:br>
            <a:r>
              <a:rPr sz="2400" dirty="0"/>
              <a:t>expanding network</a:t>
            </a:r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253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2532" name="Rectang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Peer-to-Peer Networking Advantages</a:t>
            </a:r>
            <a:endParaRPr dirty="0"/>
          </a:p>
        </p:txBody>
      </p:sp>
      <p:sp>
        <p:nvSpPr>
          <p:cNvPr id="22533" name="Rectangle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sz="2400" dirty="0"/>
              <a:t>Easy to install and configure</a:t>
            </a:r>
            <a:endParaRPr sz="2400" dirty="0"/>
          </a:p>
          <a:p>
            <a:pPr eaLnBrk="1" hangingPunct="1"/>
            <a:r>
              <a:rPr sz="2400" dirty="0"/>
              <a:t>No dedicated server</a:t>
            </a:r>
            <a:endParaRPr sz="2400" dirty="0"/>
          </a:p>
          <a:p>
            <a:pPr eaLnBrk="1" hangingPunct="1"/>
            <a:r>
              <a:rPr sz="2400" dirty="0"/>
              <a:t>Users control own shared resources</a:t>
            </a:r>
            <a:endParaRPr sz="2400" dirty="0"/>
          </a:p>
          <a:p>
            <a:pPr eaLnBrk="1" hangingPunct="1"/>
            <a:r>
              <a:rPr sz="2400" dirty="0"/>
              <a:t>Inexpensive to purchase and operate</a:t>
            </a:r>
            <a:endParaRPr sz="2400" dirty="0"/>
          </a:p>
          <a:p>
            <a:pPr eaLnBrk="1" hangingPunct="1"/>
            <a:r>
              <a:rPr sz="2400" dirty="0"/>
              <a:t>No additional equipment or software</a:t>
            </a:r>
            <a:endParaRPr sz="2400" dirty="0"/>
          </a:p>
          <a:p>
            <a:pPr eaLnBrk="1" hangingPunct="1"/>
            <a:r>
              <a:rPr sz="2400" dirty="0"/>
              <a:t>No dedicated administrators </a:t>
            </a:r>
            <a:endParaRPr sz="2400" dirty="0"/>
          </a:p>
          <a:p>
            <a:pPr eaLnBrk="1" hangingPunct="1"/>
            <a:r>
              <a:rPr sz="2400" dirty="0"/>
              <a:t>Works best with 10 or fewer users</a:t>
            </a:r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355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355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Peer-to-Peer Networking Disadvantages</a:t>
            </a:r>
            <a:endParaRPr dirty="0"/>
          </a:p>
        </p:txBody>
      </p:sp>
      <p:sp>
        <p:nvSpPr>
          <p:cNvPr id="23557" name="Rectangle 3"/>
          <p:cNvSpPr>
            <a:spLocks noGrp="1"/>
          </p:cNvSpPr>
          <p:nvPr>
            <p:ph idx="1"/>
          </p:nvPr>
        </p:nvSpPr>
        <p:spPr>
          <a:xfrm>
            <a:off x="914400" y="1901825"/>
            <a:ext cx="7696200" cy="45751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Security applies to single resource at a time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Users may have many different passwords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Must back up each machine individually 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Machine sharing resources may suffer reduced performance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No centralized organization scheme to locate or control access to data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Does not usually work well with more than </a:t>
            </a:r>
            <a:br>
              <a:rPr dirty="0"/>
            </a:br>
            <a:r>
              <a:rPr dirty="0"/>
              <a:t>10 users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457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4580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Server-Based Networks</a:t>
            </a:r>
            <a:endParaRPr dirty="0"/>
          </a:p>
        </p:txBody>
      </p:sp>
      <p:sp>
        <p:nvSpPr>
          <p:cNvPr id="24581" name="Rectangle 3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9561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Server responds to client requests</a:t>
            </a:r>
            <a:endParaRPr dirty="0"/>
          </a:p>
          <a:p>
            <a:pPr eaLnBrk="1" hangingPunct="1"/>
            <a:r>
              <a:rPr dirty="0"/>
              <a:t>Next slide shows a typical server-based network</a:t>
            </a:r>
            <a:endParaRPr dirty="0"/>
          </a:p>
          <a:p>
            <a:pPr eaLnBrk="1" hangingPunct="1"/>
            <a:r>
              <a:rPr dirty="0"/>
              <a:t>Provide centralized control over resources</a:t>
            </a:r>
            <a:endParaRPr dirty="0"/>
          </a:p>
          <a:p>
            <a:pPr eaLnBrk="1" hangingPunct="1"/>
            <a:r>
              <a:rPr dirty="0"/>
              <a:t>Servers require faster CPUs, more memory, larger disk drives, and extra peripherals such as tape drives</a:t>
            </a:r>
            <a:endParaRPr dirty="0"/>
          </a:p>
          <a:p>
            <a:pPr eaLnBrk="1" hangingPunct="1"/>
            <a:r>
              <a:rPr dirty="0"/>
              <a:t>May be dedicated, handling only requests from client communities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560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560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Server-Based Networks </a:t>
            </a:r>
            <a:r>
              <a:rPr sz="2800" dirty="0"/>
              <a:t>(continued)</a:t>
            </a:r>
            <a:endParaRPr sz="2800" dirty="0"/>
          </a:p>
        </p:txBody>
      </p:sp>
      <p:pic>
        <p:nvPicPr>
          <p:cNvPr id="25605" name="Picture 5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838200" y="1954213"/>
            <a:ext cx="7543800" cy="3900487"/>
          </a:xfrm>
          <a:ln/>
        </p:spPr>
      </p:pic>
    </p:spTree>
  </p:cSld>
  <p:clrMapOvr>
    <a:masterClrMapping/>
  </p:clrMapOvr>
  <p:transition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662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662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Server-Based Networks </a:t>
            </a:r>
            <a:r>
              <a:rPr sz="2800" dirty="0"/>
              <a:t>(continued)</a:t>
            </a:r>
            <a:endParaRPr sz="2800" dirty="0"/>
          </a:p>
        </p:txBody>
      </p:sp>
      <p:sp>
        <p:nvSpPr>
          <p:cNvPr id="26629" name="Rectangle 3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61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One or more servers may do centralized verification of user accounts and passwords</a:t>
            </a:r>
            <a:endParaRPr dirty="0"/>
          </a:p>
          <a:p>
            <a:pPr eaLnBrk="1" hangingPunct="1"/>
            <a:r>
              <a:rPr dirty="0"/>
              <a:t>Novell and Windows servers use a directory service</a:t>
            </a:r>
            <a:endParaRPr dirty="0"/>
          </a:p>
          <a:p>
            <a:pPr lvl="1" eaLnBrk="1" hangingPunct="1"/>
            <a:r>
              <a:rPr dirty="0"/>
              <a:t>Checks account names and passwords against database</a:t>
            </a:r>
            <a:endParaRPr dirty="0"/>
          </a:p>
          <a:p>
            <a:pPr lvl="1" eaLnBrk="1" hangingPunct="1"/>
            <a:r>
              <a:rPr dirty="0"/>
              <a:t>Manage shared resources</a:t>
            </a:r>
            <a:endParaRPr dirty="0"/>
          </a:p>
          <a:p>
            <a:pPr lvl="1" eaLnBrk="1" hangingPunct="1"/>
            <a:r>
              <a:rPr dirty="0"/>
              <a:t>Windows 2000/2003 calls it </a:t>
            </a:r>
            <a:r>
              <a:rPr b="1" dirty="0"/>
              <a:t>Active Directory</a:t>
            </a:r>
            <a:endParaRPr b="1" dirty="0"/>
          </a:p>
          <a:p>
            <a:pPr lvl="1" eaLnBrk="1" hangingPunct="1"/>
            <a:r>
              <a:rPr dirty="0"/>
              <a:t>Novell NetWare calls it </a:t>
            </a:r>
            <a:r>
              <a:rPr b="1" dirty="0"/>
              <a:t>Novell Directory Services</a:t>
            </a:r>
            <a:r>
              <a:rPr dirty="0"/>
              <a:t> (NDS)</a:t>
            </a:r>
            <a:endParaRPr dirty="0"/>
          </a:p>
          <a:p>
            <a:pPr eaLnBrk="1" hangingPunct="1"/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765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765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002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Server-Based Networks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27653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Easier to scale</a:t>
            </a:r>
            <a:endParaRPr dirty="0"/>
          </a:p>
          <a:p>
            <a:pPr eaLnBrk="1" hangingPunct="1"/>
            <a:r>
              <a:rPr dirty="0"/>
              <a:t>May handle thousands of users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867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867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Server-Based Networking Advantages</a:t>
            </a:r>
            <a:endParaRPr dirty="0"/>
          </a:p>
        </p:txBody>
      </p:sp>
      <p:sp>
        <p:nvSpPr>
          <p:cNvPr id="2867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Simplifies network administration </a:t>
            </a:r>
            <a:endParaRPr dirty="0"/>
          </a:p>
          <a:p>
            <a:pPr eaLnBrk="1" hangingPunct="1"/>
            <a:r>
              <a:rPr dirty="0"/>
              <a:t>Centralizes user accounts, security, and access controls</a:t>
            </a:r>
            <a:endParaRPr dirty="0"/>
          </a:p>
          <a:p>
            <a:pPr eaLnBrk="1" hangingPunct="1"/>
            <a:r>
              <a:rPr dirty="0"/>
              <a:t>More powerful equipment</a:t>
            </a:r>
            <a:endParaRPr dirty="0"/>
          </a:p>
          <a:p>
            <a:pPr eaLnBrk="1" hangingPunct="1"/>
            <a:r>
              <a:rPr dirty="0"/>
              <a:t>More efficient access to network resources</a:t>
            </a:r>
            <a:endParaRPr dirty="0"/>
          </a:p>
          <a:p>
            <a:pPr eaLnBrk="1" hangingPunct="1"/>
            <a:r>
              <a:rPr dirty="0"/>
              <a:t>Single password for network logon </a:t>
            </a:r>
            <a:endParaRPr dirty="0"/>
          </a:p>
          <a:p>
            <a:pPr eaLnBrk="1" hangingPunct="1"/>
            <a:r>
              <a:rPr dirty="0"/>
              <a:t>Best choice for networks with 10 or more users or network with heavily-used resources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2969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2970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Server-Based Networking Disadvantages</a:t>
            </a:r>
            <a:endParaRPr dirty="0"/>
          </a:p>
        </p:txBody>
      </p:sp>
      <p:sp>
        <p:nvSpPr>
          <p:cNvPr id="2970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At worst, server failure renders network unusable </a:t>
            </a:r>
            <a:endParaRPr dirty="0"/>
          </a:p>
          <a:p>
            <a:pPr eaLnBrk="1" hangingPunct="1"/>
            <a:r>
              <a:rPr dirty="0"/>
              <a:t>At least, server failure causes loss of </a:t>
            </a:r>
            <a:br>
              <a:rPr dirty="0"/>
            </a:br>
            <a:r>
              <a:rPr dirty="0"/>
              <a:t>network resources</a:t>
            </a:r>
            <a:endParaRPr dirty="0"/>
          </a:p>
          <a:p>
            <a:pPr eaLnBrk="1" hangingPunct="1"/>
            <a:r>
              <a:rPr dirty="0"/>
              <a:t>More expensive</a:t>
            </a:r>
            <a:endParaRPr dirty="0"/>
          </a:p>
          <a:p>
            <a:pPr eaLnBrk="1" hangingPunct="1"/>
            <a:r>
              <a:rPr dirty="0"/>
              <a:t>Requires expert staff to handle complex </a:t>
            </a:r>
            <a:br>
              <a:rPr dirty="0"/>
            </a:br>
            <a:r>
              <a:rPr dirty="0"/>
              <a:t>server software</a:t>
            </a:r>
            <a:endParaRPr dirty="0"/>
          </a:p>
          <a:p>
            <a:pPr eaLnBrk="1" hangingPunct="1"/>
            <a:r>
              <a:rPr dirty="0"/>
              <a:t>Requires dedicated hardware and specialized software 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072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072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Storage-Area Networks (SANs)</a:t>
            </a:r>
            <a:endParaRPr dirty="0"/>
          </a:p>
        </p:txBody>
      </p:sp>
      <p:sp>
        <p:nvSpPr>
          <p:cNvPr id="3072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Uses high-speed network links between servers in enterprise and centralized storage systems 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Data and applications reside on centralized storage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Sideband link connecting SAN components is completely separate from network that links </a:t>
            </a:r>
            <a:br>
              <a:rPr dirty="0"/>
            </a:br>
            <a:r>
              <a:rPr dirty="0"/>
              <a:t>clients and servers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Figure 1-7 shows typical storage area network 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174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174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Storage-Area Networks </a:t>
            </a:r>
            <a:r>
              <a:rPr sz="2800" dirty="0"/>
              <a:t>(continued)</a:t>
            </a:r>
            <a:endParaRPr sz="2800" dirty="0"/>
          </a:p>
        </p:txBody>
      </p:sp>
      <p:pic>
        <p:nvPicPr>
          <p:cNvPr id="31749" name="Picture 5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66800" y="1697038"/>
            <a:ext cx="7086600" cy="4406900"/>
          </a:xfrm>
          <a:ln/>
        </p:spPr>
      </p:pic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12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What is Networking?</a:t>
            </a:r>
            <a:endParaRPr dirty="0"/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Connecting computers to share information and resources</a:t>
            </a:r>
            <a:endParaRPr dirty="0"/>
          </a:p>
          <a:p>
            <a:pPr eaLnBrk="1" hangingPunct="1"/>
            <a:r>
              <a:rPr dirty="0"/>
              <a:t>Complex and varied technology</a:t>
            </a:r>
            <a:endParaRPr dirty="0"/>
          </a:p>
          <a:p>
            <a:pPr eaLnBrk="1" hangingPunct="1"/>
            <a:r>
              <a:rPr dirty="0"/>
              <a:t>Many choices for physical connections and related software</a:t>
            </a:r>
            <a:endParaRPr dirty="0"/>
          </a:p>
        </p:txBody>
      </p:sp>
      <p:sp>
        <p:nvSpPr>
          <p:cNvPr id="4098" name="Footer Placeholder 3"/>
          <p:cNvSpPr txBox="1">
            <a:spLocks noGrp="1"/>
          </p:cNvSpPr>
          <p:nvPr>
            <p:ph type="ftr" sz="quarter" idx="10"/>
          </p:nvPr>
        </p:nvSpPr>
        <p:spPr>
          <a:xfrm>
            <a:off x="457200" y="6324600"/>
            <a:ext cx="6398260" cy="457200"/>
          </a:xfrm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en-US" sz="1200" dirty="0"/>
              <a:t>Department of computer Science and Engineering</a:t>
            </a:r>
            <a:endParaRPr lang="en-US" sz="1200" dirty="0"/>
          </a:p>
        </p:txBody>
      </p:sp>
    </p:spTree>
  </p:cSld>
  <p:clrMapOvr>
    <a:masterClrMapping/>
  </p:clrMapOvr>
  <p:transition>
    <p:newsfla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277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277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Storage-Area Networks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32773" name="Rectangle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Provide centralized control over network storage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Much more expensive than conventional storage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379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379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Storage-Area Networks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3379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Offer many advantages, including:</a:t>
            </a:r>
            <a:endParaRPr dirty="0"/>
          </a:p>
          <a:p>
            <a:pPr lvl="1" eaLnBrk="1" hangingPunct="1"/>
            <a:r>
              <a:rPr dirty="0"/>
              <a:t>Fast access to SAN storage</a:t>
            </a:r>
            <a:endParaRPr dirty="0"/>
          </a:p>
          <a:p>
            <a:pPr lvl="1" eaLnBrk="1" hangingPunct="1"/>
            <a:r>
              <a:rPr dirty="0"/>
              <a:t>Backups from single location</a:t>
            </a:r>
            <a:endParaRPr dirty="0"/>
          </a:p>
          <a:p>
            <a:pPr lvl="1" eaLnBrk="1" hangingPunct="1"/>
            <a:r>
              <a:rPr dirty="0"/>
              <a:t>Fastest, more reliable storage subsystems, including hot-swappable power supplies and disk drives</a:t>
            </a:r>
            <a:endParaRPr dirty="0"/>
          </a:p>
          <a:p>
            <a:pPr lvl="1" eaLnBrk="1" hangingPunct="1"/>
            <a:r>
              <a:rPr dirty="0"/>
              <a:t>Extra level of security and access control</a:t>
            </a:r>
            <a:endParaRPr dirty="0"/>
          </a:p>
          <a:p>
            <a:pPr lvl="1" eaLnBrk="1" hangingPunct="1"/>
            <a:r>
              <a:rPr dirty="0"/>
              <a:t>Easier to increase storage capacity</a:t>
            </a:r>
            <a:endParaRPr dirty="0"/>
          </a:p>
          <a:p>
            <a:pPr eaLnBrk="1" hangingPunct="1"/>
            <a:endParaRPr dirty="0"/>
          </a:p>
        </p:txBody>
      </p:sp>
    </p:spTree>
  </p:cSld>
  <p:clrMapOvr>
    <a:masterClrMapping/>
  </p:clrMapOvr>
  <p:transition>
    <p:newsfla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481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482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Wireless Personal Area Networks (WPANs)</a:t>
            </a:r>
            <a:endParaRPr dirty="0"/>
          </a:p>
        </p:txBody>
      </p:sp>
      <p:sp>
        <p:nvSpPr>
          <p:cNvPr id="34821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1910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Short-range networking technology used to connect personal computing and communication devices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Include devices that user wears or comes in close contact with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Cell phones, pagers, personal digital assistants (PDAs), and even watches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Short range transmission, typically 10 meters or less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Use secure access method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584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5844" name="Rectangle 2"/>
          <p:cNvSpPr>
            <a:spLocks noGrp="1"/>
          </p:cNvSpPr>
          <p:nvPr>
            <p:ph type="title"/>
          </p:nvPr>
        </p:nvSpPr>
        <p:spPr>
          <a:xfrm>
            <a:off x="228600" y="685800"/>
            <a:ext cx="8763000" cy="1371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Wireless Personal Area Networks (WPANs)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35845" name="Rectangle 3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No single standard exists for PANs</a:t>
            </a:r>
            <a:endParaRPr dirty="0"/>
          </a:p>
          <a:p>
            <a:pPr eaLnBrk="1" hangingPunct="1"/>
            <a:r>
              <a:rPr dirty="0"/>
              <a:t>Ericcson developed short-range networking technology called </a:t>
            </a:r>
            <a:r>
              <a:rPr b="1" dirty="0"/>
              <a:t>Bluetooth</a:t>
            </a:r>
            <a:endParaRPr b="1" dirty="0"/>
          </a:p>
          <a:p>
            <a:pPr eaLnBrk="1" hangingPunct="1"/>
            <a:r>
              <a:rPr dirty="0"/>
              <a:t>Emerging standard is </a:t>
            </a:r>
            <a:r>
              <a:rPr b="1" dirty="0"/>
              <a:t>IEEE</a:t>
            </a:r>
            <a:r>
              <a:rPr dirty="0"/>
              <a:t> </a:t>
            </a:r>
            <a:r>
              <a:rPr b="1" dirty="0"/>
              <a:t>802.15</a:t>
            </a:r>
            <a:r>
              <a:rPr dirty="0"/>
              <a:t>, dubbed </a:t>
            </a:r>
            <a:r>
              <a:rPr b="1" dirty="0"/>
              <a:t>wireless personal area network</a:t>
            </a:r>
            <a:r>
              <a:rPr dirty="0"/>
              <a:t> (WPAN)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686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686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Hybrid Networks</a:t>
            </a:r>
            <a:endParaRPr dirty="0"/>
          </a:p>
        </p:txBody>
      </p:sp>
      <p:sp>
        <p:nvSpPr>
          <p:cNvPr id="3686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Combination networks</a:t>
            </a:r>
            <a:endParaRPr dirty="0"/>
          </a:p>
          <a:p>
            <a:pPr eaLnBrk="1" hangingPunct="1"/>
            <a:r>
              <a:rPr dirty="0"/>
              <a:t>Workstations function simultaneously as </a:t>
            </a:r>
            <a:br>
              <a:rPr dirty="0"/>
            </a:br>
            <a:r>
              <a:rPr dirty="0"/>
              <a:t>peers on a peer-to-peer network and as </a:t>
            </a:r>
            <a:br>
              <a:rPr dirty="0"/>
            </a:br>
            <a:r>
              <a:rPr dirty="0"/>
              <a:t>clients on server-based networks</a:t>
            </a:r>
            <a:endParaRPr dirty="0"/>
          </a:p>
          <a:p>
            <a:pPr eaLnBrk="1" hangingPunct="1"/>
            <a:r>
              <a:rPr dirty="0"/>
              <a:t>Modern operating systems can function both </a:t>
            </a:r>
            <a:br>
              <a:rPr dirty="0"/>
            </a:br>
            <a:r>
              <a:rPr dirty="0"/>
              <a:t>as peers and as clients</a:t>
            </a:r>
            <a:endParaRPr dirty="0"/>
          </a:p>
          <a:p>
            <a:pPr lvl="1" eaLnBrk="1" hangingPunct="1"/>
            <a:r>
              <a:rPr dirty="0"/>
              <a:t>Windows Server 2003, Windows 2000, Windows XP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789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789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Server Hardware Requirements</a:t>
            </a:r>
            <a:endParaRPr dirty="0"/>
          </a:p>
        </p:txBody>
      </p:sp>
      <p:sp>
        <p:nvSpPr>
          <p:cNvPr id="37893" name="Rectangle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Equip server with fastest CPU, as much RAM as possible, as much disk space as it will hold, and fastest NIC available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Windows 2000 Server and Windows Server 2003 </a:t>
            </a:r>
            <a:br>
              <a:rPr dirty="0"/>
            </a:br>
            <a:r>
              <a:rPr dirty="0"/>
              <a:t>handle up to 32 CPUs in single system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Specialized versions handle 64 or more processors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891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891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Application Servers</a:t>
            </a:r>
            <a:endParaRPr dirty="0"/>
          </a:p>
        </p:txBody>
      </p:sp>
      <p:sp>
        <p:nvSpPr>
          <p:cNvPr id="3891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Supply server side of client/server applications</a:t>
            </a:r>
            <a:endParaRPr dirty="0"/>
          </a:p>
          <a:p>
            <a:pPr eaLnBrk="1" hangingPunct="1"/>
            <a:r>
              <a:rPr dirty="0"/>
              <a:t>Provide processing service and handle requests for file or print services</a:t>
            </a:r>
            <a:endParaRPr dirty="0"/>
          </a:p>
          <a:p>
            <a:pPr lvl="1" eaLnBrk="1" hangingPunct="1"/>
            <a:r>
              <a:rPr dirty="0"/>
              <a:t>Example: database server supplies query-processing and data-analysis facilities; repository for huge amounts of data within database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3993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39940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Communication Servers</a:t>
            </a:r>
            <a:endParaRPr dirty="0"/>
          </a:p>
        </p:txBody>
      </p:sp>
      <p:sp>
        <p:nvSpPr>
          <p:cNvPr id="39941" name="Rectangle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Allow users outside network to access network’s resources (inbound communications) </a:t>
            </a:r>
            <a:endParaRPr dirty="0"/>
          </a:p>
          <a:p>
            <a:pPr eaLnBrk="1" hangingPunct="1"/>
            <a:r>
              <a:rPr dirty="0"/>
              <a:t>Sometimes permit users on network to </a:t>
            </a:r>
            <a:br>
              <a:rPr dirty="0"/>
            </a:br>
            <a:r>
              <a:rPr dirty="0"/>
              <a:t>access resources outside network </a:t>
            </a:r>
            <a:br>
              <a:rPr dirty="0"/>
            </a:br>
            <a:r>
              <a:rPr dirty="0"/>
              <a:t>(outbound communications)</a:t>
            </a:r>
            <a:endParaRPr dirty="0"/>
          </a:p>
          <a:p>
            <a:pPr eaLnBrk="1" hangingPunct="1"/>
            <a:r>
              <a:rPr dirty="0"/>
              <a:t>Users may dial into network with modem </a:t>
            </a:r>
            <a:endParaRPr dirty="0"/>
          </a:p>
          <a:p>
            <a:pPr lvl="1" eaLnBrk="1" hangingPunct="1"/>
            <a:r>
              <a:rPr dirty="0"/>
              <a:t>Example: Windows 2000/2003 Server includes </a:t>
            </a:r>
            <a:br>
              <a:rPr dirty="0"/>
            </a:br>
            <a:r>
              <a:rPr b="1" dirty="0"/>
              <a:t>Remote Routing and Access Server</a:t>
            </a:r>
            <a:r>
              <a:rPr dirty="0"/>
              <a:t> (RRAS)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096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0964" name="Rectang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371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Domain Controllers/</a:t>
            </a:r>
            <a:br>
              <a:rPr dirty="0"/>
            </a:br>
            <a:r>
              <a:rPr dirty="0"/>
              <a:t>Directory Servers</a:t>
            </a:r>
            <a:endParaRPr dirty="0"/>
          </a:p>
        </p:txBody>
      </p:sp>
      <p:sp>
        <p:nvSpPr>
          <p:cNvPr id="40965" name="Rectangle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Let users locate, store, and secure information </a:t>
            </a:r>
            <a:br>
              <a:rPr dirty="0"/>
            </a:br>
            <a:r>
              <a:rPr dirty="0"/>
              <a:t>about network and its resources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Windows Servers combine computers, </a:t>
            </a:r>
            <a:br>
              <a:rPr dirty="0"/>
            </a:br>
            <a:r>
              <a:rPr dirty="0"/>
              <a:t>users, groups, and resources into logical domains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198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1988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8288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Domain Controllers/</a:t>
            </a:r>
            <a:br>
              <a:rPr dirty="0"/>
            </a:br>
            <a:r>
              <a:rPr dirty="0"/>
              <a:t>Directory Servers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41989" name="Rectangle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b="1" dirty="0"/>
              <a:t>Domain controller</a:t>
            </a:r>
            <a:r>
              <a:rPr dirty="0"/>
              <a:t> or </a:t>
            </a:r>
            <a:r>
              <a:rPr b="1" dirty="0"/>
              <a:t>directory server</a:t>
            </a:r>
            <a:r>
              <a:rPr dirty="0"/>
              <a:t> handles </a:t>
            </a:r>
            <a:br>
              <a:rPr dirty="0"/>
            </a:br>
            <a:r>
              <a:rPr dirty="0"/>
              <a:t>logon service </a:t>
            </a:r>
            <a:endParaRPr dirty="0"/>
          </a:p>
          <a:p>
            <a:pPr lvl="1" eaLnBrk="1" hangingPunct="1"/>
            <a:r>
              <a:rPr dirty="0"/>
              <a:t>By logging onto domain, user has access to </a:t>
            </a:r>
            <a:br>
              <a:rPr dirty="0"/>
            </a:br>
            <a:r>
              <a:rPr dirty="0"/>
              <a:t>all permitted resources and information</a:t>
            </a:r>
            <a:r>
              <a:rPr sz="2000" dirty="0"/>
              <a:t> </a:t>
            </a:r>
            <a:endParaRPr sz="2000" dirty="0"/>
          </a:p>
          <a:p>
            <a:pPr lvl="1" eaLnBrk="1" hangingPunct="1"/>
            <a:r>
              <a:rPr dirty="0"/>
              <a:t>Windows 2000/2003 Server and NetWare 4.x and newer versions include software to let server function as domain controller or directory server</a:t>
            </a:r>
            <a:endParaRPr dirty="0"/>
          </a:p>
          <a:p>
            <a:pPr lvl="1" eaLnBrk="1" hangingPunct="1"/>
            <a:r>
              <a:rPr dirty="0"/>
              <a:t>Linux directory service is called NIS</a:t>
            </a:r>
            <a:endParaRPr dirty="0"/>
          </a:p>
          <a:p>
            <a:pPr eaLnBrk="1" hangingPunct="1"/>
            <a:endParaRPr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614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614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Networking Fundamentals</a:t>
            </a:r>
            <a:endParaRPr dirty="0"/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As simple as two computers connected with a cable that can transmit data </a:t>
            </a:r>
            <a:endParaRPr dirty="0"/>
          </a:p>
          <a:p>
            <a:pPr eaLnBrk="1" hangingPunct="1"/>
            <a:r>
              <a:rPr dirty="0"/>
              <a:t>Allows users to share data quickly and efficiently</a:t>
            </a:r>
            <a:endParaRPr dirty="0"/>
          </a:p>
          <a:p>
            <a:pPr eaLnBrk="1" hangingPunct="1"/>
            <a:r>
              <a:rPr dirty="0"/>
              <a:t>Access to shared peripheral devices such as printers, scanners, and fax machines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301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301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Fax Servers</a:t>
            </a:r>
            <a:endParaRPr dirty="0"/>
          </a:p>
        </p:txBody>
      </p:sp>
      <p:sp>
        <p:nvSpPr>
          <p:cNvPr id="4301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Manage fax traffic on network</a:t>
            </a:r>
            <a:endParaRPr dirty="0"/>
          </a:p>
          <a:p>
            <a:pPr eaLnBrk="1" hangingPunct="1"/>
            <a:r>
              <a:rPr dirty="0"/>
              <a:t>Receive incoming faxes via telephone</a:t>
            </a:r>
            <a:endParaRPr dirty="0"/>
          </a:p>
          <a:p>
            <a:pPr eaLnBrk="1" hangingPunct="1"/>
            <a:r>
              <a:rPr dirty="0"/>
              <a:t>Distribute faxes to recipients</a:t>
            </a:r>
            <a:endParaRPr dirty="0"/>
          </a:p>
          <a:p>
            <a:pPr eaLnBrk="1" hangingPunct="1"/>
            <a:r>
              <a:rPr dirty="0"/>
              <a:t>Collect outgoing faxes to send via telephone</a:t>
            </a:r>
            <a:endParaRPr dirty="0"/>
          </a:p>
          <a:p>
            <a:pPr eaLnBrk="1" hangingPunct="1"/>
            <a:r>
              <a:rPr dirty="0"/>
              <a:t>Must have at least one fax modem interface</a:t>
            </a:r>
            <a:endParaRPr dirty="0"/>
          </a:p>
          <a:p>
            <a:pPr eaLnBrk="1" hangingPunct="1"/>
            <a:r>
              <a:rPr dirty="0"/>
              <a:t>Third-party vendors supply software to </a:t>
            </a:r>
            <a:br>
              <a:rPr dirty="0"/>
            </a:br>
            <a:r>
              <a:rPr dirty="0"/>
              <a:t>create Windows, NetWare, or Linux-based </a:t>
            </a:r>
            <a:br>
              <a:rPr dirty="0"/>
            </a:br>
            <a:r>
              <a:rPr dirty="0"/>
              <a:t>fax servers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403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403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File and Print Servers</a:t>
            </a:r>
            <a:endParaRPr dirty="0"/>
          </a:p>
        </p:txBody>
      </p:sp>
      <p:sp>
        <p:nvSpPr>
          <p:cNvPr id="4403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Provide basic network file storage and retrieval </a:t>
            </a:r>
            <a:endParaRPr dirty="0"/>
          </a:p>
          <a:p>
            <a:pPr eaLnBrk="1" hangingPunct="1"/>
            <a:r>
              <a:rPr dirty="0"/>
              <a:t>Provide access to networked printers</a:t>
            </a:r>
            <a:endParaRPr dirty="0"/>
          </a:p>
          <a:p>
            <a:pPr eaLnBrk="1" hangingPunct="1"/>
            <a:r>
              <a:rPr dirty="0"/>
              <a:t>Users run applications locally but keep </a:t>
            </a:r>
            <a:br>
              <a:rPr dirty="0"/>
            </a:br>
            <a:r>
              <a:rPr dirty="0"/>
              <a:t>data files on server and print hard-copies</a:t>
            </a:r>
            <a:endParaRPr dirty="0"/>
          </a:p>
          <a:p>
            <a:pPr eaLnBrk="1" hangingPunct="1"/>
            <a:r>
              <a:rPr dirty="0"/>
              <a:t>Any Windows, NetWare, or Linux server </a:t>
            </a:r>
            <a:br>
              <a:rPr dirty="0"/>
            </a:br>
            <a:r>
              <a:rPr dirty="0"/>
              <a:t>can act as file and print server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505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5060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Mail Servers</a:t>
            </a:r>
            <a:endParaRPr dirty="0"/>
          </a:p>
        </p:txBody>
      </p:sp>
      <p:sp>
        <p:nvSpPr>
          <p:cNvPr id="45061" name="Rectangle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Handle e-mail messages</a:t>
            </a:r>
            <a:endParaRPr dirty="0"/>
          </a:p>
          <a:p>
            <a:pPr eaLnBrk="1" hangingPunct="1"/>
            <a:r>
              <a:rPr dirty="0"/>
              <a:t>Provide “store and forward” services</a:t>
            </a:r>
            <a:endParaRPr dirty="0"/>
          </a:p>
          <a:p>
            <a:pPr eaLnBrk="1" hangingPunct="1"/>
            <a:r>
              <a:rPr dirty="0"/>
              <a:t>Hold incoming e-mail messages until users access them</a:t>
            </a:r>
            <a:endParaRPr dirty="0"/>
          </a:p>
          <a:p>
            <a:pPr eaLnBrk="1" hangingPunct="1"/>
            <a:r>
              <a:rPr dirty="0"/>
              <a:t>Can hold outgoing e-mail messages until forwarded to their destinations</a:t>
            </a:r>
            <a:endParaRPr dirty="0"/>
          </a:p>
          <a:p>
            <a:pPr eaLnBrk="1" hangingPunct="1"/>
            <a:r>
              <a:rPr dirty="0"/>
              <a:t>Microsoft Exchange Server runs on Windows 2000/2003; NetWare and Linux use other e-mail server programs 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608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6084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Web Servers</a:t>
            </a:r>
            <a:endParaRPr dirty="0"/>
          </a:p>
        </p:txBody>
      </p:sp>
      <p:sp>
        <p:nvSpPr>
          <p:cNvPr id="46085" name="Rectangle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400" dirty="0"/>
              <a:t>Has gained popularity faster than any other single service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Many companies use WWW and TCP/IP protocol </a:t>
            </a:r>
            <a:br>
              <a:rPr sz="2400" dirty="0"/>
            </a:br>
            <a:r>
              <a:rPr sz="2400" dirty="0"/>
              <a:t>to distribute information via the Internet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May set up Web server to handle Internet traffic</a:t>
            </a:r>
            <a:endParaRPr sz="2400"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Windows .NET Server and Windows 2000 </a:t>
            </a:r>
            <a:br>
              <a:rPr dirty="0"/>
            </a:br>
            <a:r>
              <a:rPr dirty="0"/>
              <a:t>Server include Internet Information Server (IIS), </a:t>
            </a:r>
            <a:br>
              <a:rPr dirty="0"/>
            </a:br>
            <a:r>
              <a:rPr dirty="0"/>
              <a:t>a complete Web server 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NetWare versions 4.x and 5.x include Netscape Web server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Apache Web server is available free for Linux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710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710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Web-Based Networks</a:t>
            </a:r>
            <a:endParaRPr dirty="0"/>
          </a:p>
        </p:txBody>
      </p:sp>
      <p:sp>
        <p:nvSpPr>
          <p:cNvPr id="4710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400" dirty="0"/>
              <a:t>Internet and the WWW are becoming part of our everyday lives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Most computers are connected to Internet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Handheld devices such as cell phones and PDAs </a:t>
            </a:r>
            <a:br>
              <a:rPr sz="2400" dirty="0"/>
            </a:br>
            <a:r>
              <a:rPr sz="2400" dirty="0"/>
              <a:t>are connected through wireless communications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Cable modems and high-speed connections are common at work and home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New technologies such as Microsoft .NET will further integrate Web into our lives so that the Web is the network</a:t>
            </a:r>
            <a:endParaRPr sz="2400" dirty="0"/>
          </a:p>
        </p:txBody>
      </p:sp>
    </p:spTree>
  </p:cSld>
  <p:clrMapOvr>
    <a:masterClrMapping/>
  </p:clrMapOvr>
  <p:transition>
    <p:newsflash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813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813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.NET Computing</a:t>
            </a:r>
            <a:endParaRPr dirty="0"/>
          </a:p>
        </p:txBody>
      </p:sp>
      <p:sp>
        <p:nvSpPr>
          <p:cNvPr id="4813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Uses Web to deliver information and applications; allows devices to communicate and share data</a:t>
            </a:r>
            <a:endParaRPr dirty="0"/>
          </a:p>
          <a:p>
            <a:pPr eaLnBrk="1" hangingPunct="1"/>
            <a:r>
              <a:rPr dirty="0"/>
              <a:t>Permits handheld computers to transfer information to and from network server using the Web</a:t>
            </a:r>
            <a:endParaRPr dirty="0"/>
          </a:p>
          <a:p>
            <a:pPr eaLnBrk="1" hangingPunct="1"/>
            <a:r>
              <a:rPr dirty="0"/>
              <a:t>Allows transfer of information with unprecedented ease and convenience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4915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49156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Web-Enabled Devices</a:t>
            </a:r>
            <a:endParaRPr dirty="0"/>
          </a:p>
        </p:txBody>
      </p:sp>
      <p:sp>
        <p:nvSpPr>
          <p:cNvPr id="49157" name="Rectangle 5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400" dirty="0"/>
              <a:t>WPANs include many Web-enabled devices that can transmit information via the Internet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Other devices are becoming Web-enabled such as automobiles with wireless navigation systems</a:t>
            </a:r>
            <a:endParaRPr sz="2400" dirty="0"/>
          </a:p>
          <a:p>
            <a:pPr eaLnBrk="1" hangingPunct="1">
              <a:lnSpc>
                <a:spcPct val="90000"/>
              </a:lnSpc>
            </a:pPr>
            <a:r>
              <a:rPr sz="2400" dirty="0"/>
              <a:t>Networking paradigm is shifting from clients and servers to Web-enabled or not Web-enabled</a:t>
            </a:r>
            <a:endParaRPr sz="2400"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Client will be any Web-enabled device that needs information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Server will be any Web-enabled device that provides information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5017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018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Selecting the Right Type of Network</a:t>
            </a:r>
            <a:endParaRPr dirty="0"/>
          </a:p>
        </p:txBody>
      </p:sp>
      <p:sp>
        <p:nvSpPr>
          <p:cNvPr id="5018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Choose peer-to-peer networking only if all these conditions are true:</a:t>
            </a:r>
            <a:endParaRPr dirty="0"/>
          </a:p>
          <a:p>
            <a:pPr lvl="1" eaLnBrk="1" hangingPunct="1"/>
            <a:r>
              <a:rPr dirty="0"/>
              <a:t>Network includes no more than 10 users</a:t>
            </a:r>
            <a:endParaRPr dirty="0"/>
          </a:p>
          <a:p>
            <a:pPr lvl="1" eaLnBrk="1" hangingPunct="1"/>
            <a:r>
              <a:rPr dirty="0"/>
              <a:t>All networked machines are close enough to form a single LAN</a:t>
            </a:r>
            <a:endParaRPr dirty="0"/>
          </a:p>
          <a:p>
            <a:pPr lvl="1" eaLnBrk="1" hangingPunct="1"/>
            <a:r>
              <a:rPr dirty="0"/>
              <a:t>Budget considerations are paramount</a:t>
            </a:r>
            <a:endParaRPr dirty="0"/>
          </a:p>
          <a:p>
            <a:pPr lvl="1" eaLnBrk="1" hangingPunct="1"/>
            <a:r>
              <a:rPr dirty="0"/>
              <a:t>No specialized servers are needed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5120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120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Selecting the Right Type of Network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51205" name="Rectangle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Choose server-based network when one or more of the following conditions is true: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More than 10 users share network access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Centralized control, security, resource management, or backup is desirable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Need specialized servers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Heavy demands for network resources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Use Internetwork or require WAN access</a:t>
            </a:r>
            <a:endParaRPr dirty="0"/>
          </a:p>
          <a:p>
            <a:pPr eaLnBrk="1" hangingPunct="1">
              <a:lnSpc>
                <a:spcPct val="90000"/>
              </a:lnSpc>
              <a:buNone/>
            </a:pPr>
            <a:endParaRPr dirty="0"/>
          </a:p>
        </p:txBody>
      </p:sp>
    </p:spTree>
  </p:cSld>
  <p:clrMapOvr>
    <a:masterClrMapping/>
  </p:clrMapOvr>
  <p:transition>
    <p:newsflash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5222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2228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764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Selecting the Right Type of Network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52229" name="Rectangle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Consider future growth</a:t>
            </a:r>
            <a:endParaRPr dirty="0"/>
          </a:p>
          <a:p>
            <a:pPr lvl="1" eaLnBrk="1" hangingPunct="1"/>
            <a:r>
              <a:rPr dirty="0"/>
              <a:t>Even if peer-to-peer network serves current needs, may be best to implement server-based network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717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7172" name="Rectangle 6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Advantages of Networks</a:t>
            </a:r>
            <a:endParaRPr dirty="0"/>
          </a:p>
        </p:txBody>
      </p:sp>
      <p:sp>
        <p:nvSpPr>
          <p:cNvPr id="7173" name="Rectangle 7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Allow groups of users to exchange information and share data</a:t>
            </a:r>
            <a:endParaRPr dirty="0"/>
          </a:p>
          <a:p>
            <a:pPr eaLnBrk="1" hangingPunct="1"/>
            <a:r>
              <a:rPr dirty="0"/>
              <a:t>Allow easy and efficient communication among individuals, including electronic mail (e-mail)</a:t>
            </a:r>
            <a:endParaRPr dirty="0"/>
          </a:p>
          <a:p>
            <a:pPr eaLnBrk="1" hangingPunct="1"/>
            <a:r>
              <a:rPr dirty="0"/>
              <a:t>Device sharing can reduce costs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53251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3252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Chapter Summary</a:t>
            </a:r>
            <a:endParaRPr dirty="0"/>
          </a:p>
        </p:txBody>
      </p:sp>
      <p:sp>
        <p:nvSpPr>
          <p:cNvPr id="53253" name="Rectangle 5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Basic elements of networks include networking medium (cabling) and computers with physical interface (network adapter) to medium</a:t>
            </a:r>
            <a:endParaRPr dirty="0"/>
          </a:p>
          <a:p>
            <a:pPr eaLnBrk="1" hangingPunct="1"/>
            <a:r>
              <a:rPr dirty="0"/>
              <a:t>Computers must also have network protocol and network software to send and receive messages across network</a:t>
            </a:r>
            <a:endParaRPr dirty="0"/>
          </a:p>
          <a:p>
            <a:pPr eaLnBrk="1" hangingPunct="1"/>
            <a:r>
              <a:rPr dirty="0"/>
              <a:t>Network services include file sharing, printing, e-mail, and other messaging services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54275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4276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Chapter Summary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54277" name="Rectangle 5"/>
          <p:cNvSpPr>
            <a:spLocks noGrp="1"/>
          </p:cNvSpPr>
          <p:nvPr>
            <p:ph idx="1"/>
          </p:nvPr>
        </p:nvSpPr>
        <p:spPr>
          <a:xfrm>
            <a:off x="228600" y="1825625"/>
            <a:ext cx="8763000" cy="49561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dirty="0"/>
              <a:t>Four basic types of networks include </a:t>
            </a:r>
            <a:br>
              <a:rPr dirty="0"/>
            </a:br>
            <a:r>
              <a:rPr dirty="0"/>
              <a:t>peer-to-peer, server-based, storage-area, and hybrid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Wireless personal area network (WPAN) is new kind of network limited to small area around a person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dirty="0"/>
              <a:t>Major criteria for selecting network type include budget, number of users, types of applications or network services, and requirements for centralized administration and control 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55299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5530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Chapter Summary </a:t>
            </a:r>
            <a:r>
              <a:rPr sz="2800" dirty="0"/>
              <a:t>(continued)</a:t>
            </a:r>
            <a:endParaRPr dirty="0"/>
          </a:p>
        </p:txBody>
      </p:sp>
      <p:sp>
        <p:nvSpPr>
          <p:cNvPr id="5530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dirty="0"/>
              <a:t>Servers require specialized hardware and software</a:t>
            </a:r>
            <a:endParaRPr dirty="0"/>
          </a:p>
          <a:p>
            <a:pPr eaLnBrk="1" hangingPunct="1"/>
            <a:r>
              <a:rPr dirty="0"/>
              <a:t>Servers may take specific roles, serving as </a:t>
            </a:r>
            <a:br>
              <a:rPr dirty="0"/>
            </a:br>
            <a:r>
              <a:rPr dirty="0"/>
              <a:t>file and print servers, fax servers, e-mail servers, application servers, and so on</a:t>
            </a:r>
            <a:endParaRPr dirty="0"/>
          </a:p>
          <a:p>
            <a:pPr eaLnBrk="1" hangingPunct="1"/>
            <a:endParaRPr dirty="0"/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Footer Placeholder 4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8195" name="Slide Number Placeholder 5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819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Standalone Computer and a “Sneakernet”</a:t>
            </a:r>
            <a:endParaRPr dirty="0"/>
          </a:p>
        </p:txBody>
      </p:sp>
      <p:sp>
        <p:nvSpPr>
          <p:cNvPr id="8197" name="Rectangle 3"/>
          <p:cNvSpPr>
            <a:spLocks noGrp="1"/>
          </p:cNvSpPr>
          <p:nvPr>
            <p:ph type="body" sz="half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</a:pPr>
            <a:r>
              <a:rPr sz="2000" b="1" dirty="0"/>
              <a:t>Standalone computer</a:t>
            </a:r>
            <a:endParaRPr sz="2000" b="1" dirty="0"/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anose="05000000000000000000" pitchFamily="2" charset="2"/>
            </a:pPr>
            <a:r>
              <a:rPr sz="2100" dirty="0"/>
              <a:t>Single computer not attached to a network</a:t>
            </a:r>
            <a:endParaRPr sz="2100" dirty="0"/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anose="05000000000000000000" pitchFamily="2" charset="2"/>
            </a:pPr>
            <a:r>
              <a:rPr sz="2100" dirty="0"/>
              <a:t>Cannot match power and convenience of network</a:t>
            </a:r>
            <a:r>
              <a:rPr sz="2000" dirty="0"/>
              <a:t> </a:t>
            </a:r>
            <a:endParaRPr sz="2000" dirty="0"/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</a:pPr>
            <a:r>
              <a:rPr sz="2000" b="1" dirty="0"/>
              <a:t>“Sneakernet” </a:t>
            </a:r>
            <a:endParaRPr sz="2000" b="1" dirty="0"/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anose="05000000000000000000" pitchFamily="2" charset="2"/>
            </a:pPr>
            <a:r>
              <a:rPr sz="2100" dirty="0"/>
              <a:t>Passing floppy disk from machine to machine </a:t>
            </a:r>
            <a:endParaRPr sz="2100" dirty="0"/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anose="05000000000000000000" pitchFamily="2" charset="2"/>
            </a:pPr>
            <a:r>
              <a:rPr sz="2100" dirty="0"/>
              <a:t>Old alternative to networking</a:t>
            </a:r>
            <a:endParaRPr sz="2100" dirty="0"/>
          </a:p>
        </p:txBody>
      </p:sp>
      <p:pic>
        <p:nvPicPr>
          <p:cNvPr id="8198" name="Picture 7"/>
          <p:cNvPicPr>
            <a:picLocks noChangeAspect="1"/>
          </p:cNvPicPr>
          <p:nvPr>
            <p:ph sz="half" idx="2"/>
          </p:nvPr>
        </p:nvPicPr>
        <p:blipFill>
          <a:blip r:embed="rId1"/>
          <a:srcRect/>
          <a:stretch>
            <a:fillRect/>
          </a:stretch>
        </p:blipFill>
        <p:spPr>
          <a:xfrm>
            <a:off x="4911725" y="2362200"/>
            <a:ext cx="3167063" cy="3505200"/>
          </a:xfrm>
          <a:ln/>
        </p:spPr>
      </p:pic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Footer Placeholder 4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9219" name="Slide Number Placeholder 5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922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sz="4000" dirty="0"/>
              <a:t>Sharing Resources on a Simple Network</a:t>
            </a:r>
            <a:endParaRPr sz="4000" dirty="0"/>
          </a:p>
        </p:txBody>
      </p:sp>
      <p:sp>
        <p:nvSpPr>
          <p:cNvPr id="9221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3352800" cy="3886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>
                <a:schemeClr val="bg2"/>
              </a:buClr>
              <a:buSzPct val="75000"/>
              <a:buFont typeface="Wingdings" panose="05000000000000000000" pitchFamily="2" charset="2"/>
            </a:pPr>
            <a:r>
              <a:rPr sz="2000" dirty="0"/>
              <a:t>Networking computers allows them to:</a:t>
            </a:r>
            <a:endParaRPr sz="2000" dirty="0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</a:pPr>
            <a:r>
              <a:rPr sz="1800" dirty="0"/>
              <a:t>Share data</a:t>
            </a:r>
            <a:endParaRPr sz="1800" dirty="0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</a:pPr>
            <a:r>
              <a:rPr sz="1800" dirty="0"/>
              <a:t>Access shared printer and other equipment</a:t>
            </a:r>
            <a:endParaRPr sz="1800" dirty="0"/>
          </a:p>
        </p:txBody>
      </p:sp>
      <p:pic>
        <p:nvPicPr>
          <p:cNvPr id="9222" name="Picture 7"/>
          <p:cNvPicPr>
            <a:picLocks noChangeAspect="1"/>
          </p:cNvPicPr>
          <p:nvPr>
            <p:ph sz="half" idx="2"/>
          </p:nvPr>
        </p:nvPicPr>
        <p:blipFill>
          <a:blip r:embed="rId1"/>
          <a:srcRect/>
          <a:stretch>
            <a:fillRect/>
          </a:stretch>
        </p:blipFill>
        <p:spPr>
          <a:xfrm>
            <a:off x="3886200" y="1981200"/>
            <a:ext cx="4876800" cy="3405188"/>
          </a:xfrm>
          <a:ln/>
        </p:spPr>
      </p:pic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0243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0244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sz="3600" dirty="0"/>
              <a:t>Local Area Networks (LANs) and Internetworks</a:t>
            </a:r>
            <a:endParaRPr sz="3600" dirty="0"/>
          </a:p>
        </p:txBody>
      </p:sp>
      <p:sp>
        <p:nvSpPr>
          <p:cNvPr id="10245" name="Rectangle 5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267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b="1" dirty="0"/>
              <a:t>Early networks</a:t>
            </a:r>
            <a:r>
              <a:rPr dirty="0"/>
              <a:t> – custom-built, expensive, severe restrictions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b="1" dirty="0"/>
              <a:t>Early Ethernet</a:t>
            </a:r>
            <a:r>
              <a:rPr dirty="0"/>
              <a:t> – no more than 30 users with total span of 607 feet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b="1" dirty="0"/>
              <a:t>Local area network (LAN)</a:t>
            </a:r>
            <a:r>
              <a:rPr dirty="0"/>
              <a:t> – works within limited geographic area</a:t>
            </a:r>
            <a:endParaRPr dirty="0"/>
          </a:p>
          <a:p>
            <a:pPr lvl="1" eaLnBrk="1" hangingPunct="1">
              <a:lnSpc>
                <a:spcPct val="90000"/>
              </a:lnSpc>
            </a:pPr>
            <a:r>
              <a:rPr dirty="0"/>
              <a:t>Building block for constructing larger networks, called internetworks</a:t>
            </a:r>
            <a:endParaRPr dirty="0"/>
          </a:p>
          <a:p>
            <a:pPr eaLnBrk="1" hangingPunct="1">
              <a:lnSpc>
                <a:spcPct val="90000"/>
              </a:lnSpc>
            </a:pPr>
            <a:r>
              <a:rPr b="1" dirty="0"/>
              <a:t>Internetwork</a:t>
            </a:r>
            <a:r>
              <a:rPr dirty="0"/>
              <a:t> – network 100 or more computers at distances in excess of 1000 feet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Footer Placeholder 3"/>
          <p:cNvSpPr txBox="1">
            <a:spLocks noGrp="1"/>
          </p:cNvSpPr>
          <p:nvPr>
            <p:ph type="ftr" sz="quarter" idx="10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1200" dirty="0"/>
              <a:t>Department of computer Science and Engineering</a:t>
            </a:r>
            <a:endParaRPr sz="1200" dirty="0"/>
          </a:p>
        </p:txBody>
      </p:sp>
      <p:sp>
        <p:nvSpPr>
          <p:cNvPr id="11267" name="Slide Number Placeholder 4"/>
          <p:cNvSpPr txBox="1">
            <a:spLocks noGrp="1"/>
          </p:cNvSpPr>
          <p:nvPr>
            <p:ph type="sldNum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126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sz="3600" dirty="0"/>
              <a:t>Wide Area Networks (WANs) and the Internet</a:t>
            </a:r>
            <a:endParaRPr sz="3600" dirty="0"/>
          </a:p>
        </p:txBody>
      </p:sp>
      <p:sp>
        <p:nvSpPr>
          <p:cNvPr id="1126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b="1" dirty="0"/>
              <a:t>Wide area network (WAN)</a:t>
            </a:r>
            <a:r>
              <a:rPr dirty="0"/>
              <a:t> – spans distances measured in miles; links two or more separate LANS</a:t>
            </a:r>
            <a:endParaRPr dirty="0"/>
          </a:p>
          <a:p>
            <a:pPr eaLnBrk="1" hangingPunct="1"/>
            <a:r>
              <a:rPr b="1" dirty="0"/>
              <a:t>Metropolitan area network</a:t>
            </a:r>
            <a:r>
              <a:rPr dirty="0"/>
              <a:t> </a:t>
            </a:r>
            <a:r>
              <a:rPr b="1" dirty="0"/>
              <a:t>(MAN)</a:t>
            </a:r>
            <a:r>
              <a:rPr dirty="0"/>
              <a:t> – uses WAN technology to interconnect LANs within a specific geographic region</a:t>
            </a:r>
            <a:endParaRPr dirty="0"/>
          </a:p>
          <a:p>
            <a:pPr eaLnBrk="1" hangingPunct="1"/>
            <a:r>
              <a:rPr b="1" dirty="0"/>
              <a:t>Internet</a:t>
            </a:r>
            <a:r>
              <a:rPr dirty="0"/>
              <a:t> – global WAN internetwork; includes millions of machines and users worldwide</a:t>
            </a:r>
            <a:endParaRPr dirty="0"/>
          </a:p>
        </p:txBody>
      </p:sp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rect">
            <a:fillToRect r="100000" b="10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rect">
            <a:fillToRect r="100000" b="10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0</TotalTime>
  <Words>15870</Words>
  <Application>WPS Presentation</Application>
  <PresentationFormat>Letter Paper (8.5x11 in)</PresentationFormat>
  <Paragraphs>557</Paragraphs>
  <Slides>52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1" baseType="lpstr">
      <vt:lpstr>Arial</vt:lpstr>
      <vt:lpstr>SimSun</vt:lpstr>
      <vt:lpstr>Wingdings</vt:lpstr>
      <vt:lpstr>Book Antiqua</vt:lpstr>
      <vt:lpstr>Times New Roman</vt:lpstr>
      <vt:lpstr>Arial Black</vt:lpstr>
      <vt:lpstr>Microsoft YaHei</vt:lpstr>
      <vt:lpstr>Arial Unicode MS</vt:lpstr>
      <vt:lpstr>Pixel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  <Pages>2</Pag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to Networking Essentials: Chapter 1</dc:title>
  <dc:creator>G. Tomsho</dc:creator>
  <dc:subject>Guide to Networking Essentials</dc:subject>
  <cp:lastModifiedBy>Hp</cp:lastModifiedBy>
  <cp:revision>160</cp:revision>
  <cp:lastPrinted>2009-04-22T19:24:48Z</cp:lastPrinted>
  <dcterms:created xsi:type="dcterms:W3CDTF">1997-12-04T16:52:30Z</dcterms:created>
  <dcterms:modified xsi:type="dcterms:W3CDTF">2025-02-21T08:40:41Z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A23A57EA881545809BCDB5A4CE589470_13</vt:lpwstr>
  </property>
  <property fmtid="{D5CDD505-2E9C-101B-9397-08002B2CF9AE}" pid="3" name="KSOProductBuildVer">
    <vt:lpwstr>1033-12.2.0.19805</vt:lpwstr>
  </property>
</Properties>
</file>