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4" r:id="rId1"/>
  </p:sldMasterIdLst>
  <p:notesMasterIdLst>
    <p:notesMasterId r:id="rId32"/>
  </p:notesMasterIdLst>
  <p:handoutMasterIdLst>
    <p:handoutMasterId r:id="rId33"/>
  </p:handoutMasterIdLst>
  <p:sldIdLst>
    <p:sldId id="782" r:id="rId2"/>
    <p:sldId id="783" r:id="rId3"/>
    <p:sldId id="784" r:id="rId4"/>
    <p:sldId id="785" r:id="rId5"/>
    <p:sldId id="943" r:id="rId6"/>
    <p:sldId id="944" r:id="rId7"/>
    <p:sldId id="786" r:id="rId8"/>
    <p:sldId id="945" r:id="rId9"/>
    <p:sldId id="878" r:id="rId10"/>
    <p:sldId id="883" r:id="rId11"/>
    <p:sldId id="884" r:id="rId12"/>
    <p:sldId id="947" r:id="rId13"/>
    <p:sldId id="888" r:id="rId14"/>
    <p:sldId id="886" r:id="rId15"/>
    <p:sldId id="946" r:id="rId16"/>
    <p:sldId id="788" r:id="rId17"/>
    <p:sldId id="890" r:id="rId18"/>
    <p:sldId id="948" r:id="rId19"/>
    <p:sldId id="880" r:id="rId20"/>
    <p:sldId id="949" r:id="rId21"/>
    <p:sldId id="895" r:id="rId22"/>
    <p:sldId id="789" r:id="rId23"/>
    <p:sldId id="892" r:id="rId24"/>
    <p:sldId id="950" r:id="rId25"/>
    <p:sldId id="893" r:id="rId26"/>
    <p:sldId id="894" r:id="rId27"/>
    <p:sldId id="790" r:id="rId28"/>
    <p:sldId id="792" r:id="rId29"/>
    <p:sldId id="939" r:id="rId30"/>
    <p:sldId id="940" r:id="rId31"/>
  </p:sldIdLst>
  <p:sldSz cx="9144000" cy="6858000" type="screen4x3"/>
  <p:notesSz cx="9601200" cy="7315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434" autoAdjust="0"/>
  </p:normalViewPr>
  <p:slideViewPr>
    <p:cSldViewPr>
      <p:cViewPr varScale="1">
        <p:scale>
          <a:sx n="65" d="100"/>
          <a:sy n="65" d="100"/>
        </p:scale>
        <p:origin x="1320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25722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160838" cy="365125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3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438775" y="0"/>
            <a:ext cx="4160838" cy="365125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300">
                <a:latin typeface="+mn-lt"/>
              </a:defRPr>
            </a:lvl1pPr>
          </a:lstStyle>
          <a:p>
            <a:pPr>
              <a:defRPr/>
            </a:pPr>
            <a:fld id="{B912C26B-C1B9-47F8-AAA4-7F547DFAA43D}" type="datetimeFigureOut">
              <a:rPr lang="en-US"/>
              <a:pPr>
                <a:defRPr/>
              </a:pPr>
              <a:t>8/9/2024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948488"/>
            <a:ext cx="4160838" cy="365125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3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438775" y="6948488"/>
            <a:ext cx="4160838" cy="365125"/>
          </a:xfrm>
          <a:prstGeom prst="rect">
            <a:avLst/>
          </a:prstGeom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300"/>
            </a:lvl1pPr>
          </a:lstStyle>
          <a:p>
            <a:fld id="{FBD69880-33EC-48C1-961A-0625D21A64B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2567760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160838" cy="365125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3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438775" y="0"/>
            <a:ext cx="4160838" cy="365125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300">
                <a:latin typeface="+mn-lt"/>
              </a:defRPr>
            </a:lvl1pPr>
          </a:lstStyle>
          <a:p>
            <a:pPr>
              <a:defRPr/>
            </a:pPr>
            <a:fld id="{40D43BFF-7FC6-4FDC-943C-14F942390041}" type="datetimeFigureOut">
              <a:rPr lang="en-US"/>
              <a:pPr>
                <a:defRPr/>
              </a:pPr>
              <a:t>8/9/2024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971800" y="549275"/>
            <a:ext cx="3657600" cy="27432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60438" y="3475038"/>
            <a:ext cx="7680325" cy="3290887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948488"/>
            <a:ext cx="4160838" cy="365125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3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438775" y="6948488"/>
            <a:ext cx="4160838" cy="365125"/>
          </a:xfrm>
          <a:prstGeom prst="rect">
            <a:avLst/>
          </a:prstGeom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300"/>
            </a:lvl1pPr>
          </a:lstStyle>
          <a:p>
            <a:fld id="{037F748D-5766-4987-9611-FD8C150D686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7337291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75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1075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5EAB9144-01F6-4767-9746-B06EDF082E0E}" type="slidenum">
              <a:rPr lang="en-US" altLang="en-US"/>
              <a:pPr/>
              <a:t>1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1837952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latin typeface="Palatino Linotype" panose="0204050205050503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  <a:latin typeface="Palatino Linotype" panose="02040502050505030304" pitchFamily="18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>
                <a:latin typeface="Palatino Linotype" panose="02040502050505030304" pitchFamily="18" charset="0"/>
              </a:defRPr>
            </a:lvl1pPr>
          </a:lstStyle>
          <a:p>
            <a:pPr>
              <a:defRPr/>
            </a:pPr>
            <a:fld id="{58BF2835-E7F6-4DAA-8E19-01498362492A}" type="datetime1">
              <a:rPr lang="en-US" smtClean="0"/>
              <a:pPr>
                <a:defRPr/>
              </a:pPr>
              <a:t>8/9/2024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>
                <a:solidFill>
                  <a:schemeClr val="tx1">
                    <a:tint val="75000"/>
                  </a:schemeClr>
                </a:solidFill>
                <a:latin typeface="Palatino Linotype" panose="02040502050505030304" pitchFamily="18" charset="0"/>
              </a:defRPr>
            </a:lvl1pPr>
          </a:lstStyle>
          <a:p>
            <a:pPr>
              <a:defRPr/>
            </a:pPr>
            <a:r>
              <a:rPr lang="en-US"/>
              <a:t>© 2014 Prepared By Ddamba AbdulKarim – MUBS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r">
              <a:defRPr>
                <a:latin typeface="Palatino Linotype" panose="02040502050505030304" pitchFamily="18" charset="0"/>
              </a:defRPr>
            </a:lvl1pPr>
          </a:lstStyle>
          <a:p>
            <a:fld id="{4B343125-AD9C-4106-A5BA-AE4DEE23791E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248799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pPr>
              <a:defRPr/>
            </a:pPr>
            <a:fld id="{032D8C67-8792-4812-9EB9-A19AE086FF32}" type="datetime1">
              <a:rPr lang="en-US"/>
              <a:pPr>
                <a:defRPr/>
              </a:pPr>
              <a:t>8/9/2024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en-US"/>
              <a:t>© 2014 Prepared By Ddamba AbdulKarim – MUBS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r">
              <a:defRPr/>
            </a:lvl1pPr>
          </a:lstStyle>
          <a:p>
            <a:fld id="{07078D35-B0EB-4946-97C3-00E193B9C78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836164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pPr>
              <a:defRPr/>
            </a:pPr>
            <a:fld id="{8738F8A4-A9A6-4BE6-9178-204DF7E1DBFA}" type="datetime1">
              <a:rPr lang="en-US"/>
              <a:pPr>
                <a:defRPr/>
              </a:pPr>
              <a:t>8/9/2024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en-US"/>
              <a:t>© 2014 Prepared By Ddamba AbdulKarim – MUBS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r">
              <a:defRPr/>
            </a:lvl1pPr>
          </a:lstStyle>
          <a:p>
            <a:fld id="{4E796A98-7E2B-44F3-9948-B654AA33598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602981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4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 marL="465138" indent="-465138">
              <a:lnSpc>
                <a:spcPct val="120000"/>
              </a:lnSpc>
              <a:spcBef>
                <a:spcPts val="600"/>
              </a:spcBef>
              <a:buSzPct val="100000"/>
              <a:buFont typeface="Wingdings" pitchFamily="2" charset="2"/>
              <a:buChar char="q"/>
              <a:defRPr sz="2800" b="1">
                <a:latin typeface="Palatino Linotype" panose="02040502050505030304" pitchFamily="18" charset="0"/>
              </a:defRPr>
            </a:lvl1pPr>
            <a:lvl2pPr marL="798513" indent="-341313">
              <a:lnSpc>
                <a:spcPct val="120000"/>
              </a:lnSpc>
              <a:spcBef>
                <a:spcPts val="600"/>
              </a:spcBef>
              <a:buSzPct val="100000"/>
              <a:buFont typeface="Wingdings" pitchFamily="2" charset="2"/>
              <a:buChar char="§"/>
              <a:defRPr sz="2500">
                <a:latin typeface="Palatino Linotype" panose="02040502050505030304" pitchFamily="18" charset="0"/>
              </a:defRPr>
            </a:lvl2pPr>
            <a:lvl3pPr marL="1146175" indent="-347663">
              <a:lnSpc>
                <a:spcPct val="120000"/>
              </a:lnSpc>
              <a:spcBef>
                <a:spcPts val="600"/>
              </a:spcBef>
              <a:buSzPct val="100000"/>
              <a:buFont typeface="Palatino Linotype" panose="02040502050505030304" pitchFamily="18" charset="0"/>
              <a:buChar char="•"/>
              <a:defRPr sz="2200">
                <a:latin typeface="Palatino Linotype" panose="02040502050505030304" pitchFamily="18" charset="0"/>
              </a:defRPr>
            </a:lvl3pPr>
            <a:lvl4pPr>
              <a:lnSpc>
                <a:spcPct val="120000"/>
              </a:lnSpc>
              <a:spcBef>
                <a:spcPts val="600"/>
              </a:spcBef>
              <a:defRPr sz="2000">
                <a:latin typeface="Palatino Linotype" panose="02040502050505030304" pitchFamily="18" charset="0"/>
              </a:defRPr>
            </a:lvl4pPr>
            <a:lvl5pPr>
              <a:lnSpc>
                <a:spcPct val="120000"/>
              </a:lnSpc>
              <a:spcBef>
                <a:spcPts val="600"/>
              </a:spcBef>
              <a:defRPr sz="3000">
                <a:latin typeface="Palatino Linotype" panose="02040502050505030304" pitchFamily="18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Palatino Linotype" panose="02040502050505030304" pitchFamily="18" charset="0"/>
              </a:defRPr>
            </a:lvl1pPr>
          </a:lstStyle>
          <a:p>
            <a:pPr>
              <a:defRPr/>
            </a:pPr>
            <a:fld id="{D6E2F332-48CE-4742-9167-0CF00359A338}" type="datetime1">
              <a:rPr lang="en-US" smtClean="0"/>
              <a:pPr>
                <a:defRPr/>
              </a:pPr>
              <a:t>8/9/2024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>
                <a:solidFill>
                  <a:schemeClr val="tx1">
                    <a:tint val="75000"/>
                  </a:schemeClr>
                </a:solidFill>
                <a:latin typeface="Palatino Linotype" panose="02040502050505030304" pitchFamily="18" charset="0"/>
              </a:defRPr>
            </a:lvl1pPr>
          </a:lstStyle>
          <a:p>
            <a:pPr>
              <a:defRPr/>
            </a:pPr>
            <a:r>
              <a:rPr lang="en-US" dirty="0"/>
              <a:t>© 2014 Prepared By Ddamba AbdulKarim – MUBS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Palatino Linotype" panose="02040502050505030304" pitchFamily="18" charset="0"/>
              </a:defRPr>
            </a:lvl1pPr>
          </a:lstStyle>
          <a:p>
            <a:fld id="{7CF2F32B-6AA0-4961-8D8F-DE36166B7B5C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993309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pPr>
              <a:defRPr/>
            </a:pPr>
            <a:fld id="{40A0B995-EB05-45CA-AB0C-235AB8C71CC1}" type="datetime1">
              <a:rPr lang="en-US"/>
              <a:pPr>
                <a:defRPr/>
              </a:pPr>
              <a:t>8/9/2024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en-US"/>
              <a:t>© 2014 Prepared By Ddamba AbdulKarim – MUBS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r">
              <a:defRPr/>
            </a:lvl1pPr>
          </a:lstStyle>
          <a:p>
            <a:fld id="{7F162CA9-7C3F-47D3-AFD4-BB73A01A319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356764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pPr>
              <a:defRPr/>
            </a:pPr>
            <a:fld id="{FCA5F454-269F-4CC9-95AE-1F3C9E4056E2}" type="datetime1">
              <a:rPr lang="en-US"/>
              <a:pPr>
                <a:defRPr/>
              </a:pPr>
              <a:t>8/9/2024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en-US"/>
              <a:t>© 2014 Prepared By Ddamba AbdulKarim – MUBS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r">
              <a:defRPr/>
            </a:lvl1pPr>
          </a:lstStyle>
          <a:p>
            <a:fld id="{BAF6EC30-66FB-4229-91E0-5641A504382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510895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pPr>
              <a:defRPr/>
            </a:pPr>
            <a:fld id="{10EE88F6-A4B8-46E5-A526-424E78F9D7EE}" type="datetime1">
              <a:rPr lang="en-US"/>
              <a:pPr>
                <a:defRPr/>
              </a:pPr>
              <a:t>8/9/2024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en-US"/>
              <a:t>© 2014 Prepared By Ddamba AbdulKarim – MUBS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r">
              <a:defRPr/>
            </a:lvl1pPr>
          </a:lstStyle>
          <a:p>
            <a:fld id="{4E624DC6-8D06-479E-990C-A798A6199C9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703629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825642-F08A-4B8A-9BC6-1F5EE72FEA19}" type="datetime1">
              <a:rPr lang="en-US"/>
              <a:pPr>
                <a:defRPr/>
              </a:pPr>
              <a:t>8/9/2024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en-US"/>
              <a:t>© 2014 Prepared By Ddamba AbdulKarim – MUBS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702B503-CD6E-4E7A-B774-34C8D7EAF86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118273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pPr>
              <a:defRPr/>
            </a:pPr>
            <a:fld id="{0B83472B-0D3A-456D-82A9-8B4B736D32A0}" type="datetime1">
              <a:rPr lang="en-US"/>
              <a:pPr>
                <a:defRPr/>
              </a:pPr>
              <a:t>8/9/2024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en-US"/>
              <a:t>© 2014 Prepared By Ddamba AbdulKarim – MUBS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r">
              <a:defRPr/>
            </a:lvl1pPr>
          </a:lstStyle>
          <a:p>
            <a:fld id="{F5385257-2F16-44DA-876C-B9EBC47A06C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806264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841441-50D9-4F1A-99F2-B8225872F636}" type="datetime1">
              <a:rPr lang="en-US"/>
              <a:pPr>
                <a:defRPr/>
              </a:pPr>
              <a:t>8/9/2024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en-US"/>
              <a:t>© 2014 Prepared By Ddamba AbdulKarim – MUBS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39E7C5-1589-4EEB-83B4-0989E8ACCA5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593362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2FA324-190A-4868-BDC3-2331E5A692F5}" type="datetime1">
              <a:rPr lang="en-US"/>
              <a:pPr>
                <a:defRPr/>
              </a:pPr>
              <a:t>8/9/2024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en-US"/>
              <a:t>© 2014 Prepared By Ddamba AbdulKarim – MUBS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C46163-2EB6-4C68-A26A-A05A359401F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916542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409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Palatino Linotype" panose="02040502050505030304" pitchFamily="18" charset="0"/>
              </a:defRPr>
            </a:lvl1pPr>
          </a:lstStyle>
          <a:p>
            <a:pPr>
              <a:defRPr/>
            </a:pPr>
            <a:fld id="{2E126BF8-7E2C-46D0-98BE-FAF363C3D296}" type="datetime1">
              <a:rPr lang="en-US" smtClean="0"/>
              <a:pPr>
                <a:defRPr/>
              </a:pPr>
              <a:t>8/9/2024</a:t>
            </a:fld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2"/>
                </a:solidFill>
                <a:latin typeface="Palatino Linotype" panose="02040502050505030304" pitchFamily="18" charset="0"/>
              </a:defRPr>
            </a:lvl1pPr>
          </a:lstStyle>
          <a:p>
            <a:pPr>
              <a:defRPr/>
            </a:pPr>
            <a:r>
              <a:rPr lang="en-US"/>
              <a:t>© 2014 Prepared By Ddamba AbdulKarim – MUBS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solidFill>
                  <a:srgbClr val="898989"/>
                </a:solidFill>
                <a:latin typeface="Palatino Linotype" panose="02040502050505030304" pitchFamily="18" charset="0"/>
              </a:defRPr>
            </a:lvl1pPr>
          </a:lstStyle>
          <a:p>
            <a:fld id="{A04F2D66-647D-4DE3-BFD4-F2848ACDD15A}" type="slidenum">
              <a:rPr lang="en-US" altLang="en-US" smtClean="0"/>
              <a:pPr/>
              <a:t>‹#›</a:t>
            </a:fld>
            <a:endParaRPr lang="en-US" altLang="en-US" sz="1400" b="1">
              <a:solidFill>
                <a:srgbClr val="FFFFFF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05" r:id="rId1"/>
    <p:sldLayoutId id="2147483906" r:id="rId2"/>
    <p:sldLayoutId id="2147483907" r:id="rId3"/>
    <p:sldLayoutId id="2147483908" r:id="rId4"/>
    <p:sldLayoutId id="2147483909" r:id="rId5"/>
    <p:sldLayoutId id="2147483910" r:id="rId6"/>
    <p:sldLayoutId id="2147483911" r:id="rId7"/>
    <p:sldLayoutId id="2147483912" r:id="rId8"/>
    <p:sldLayoutId id="2147483913" r:id="rId9"/>
    <p:sldLayoutId id="2147483914" r:id="rId10"/>
    <p:sldLayoutId id="2147483915" r:id="rId11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 kern="1200">
          <a:solidFill>
            <a:srgbClr val="FF0000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Palatino Linotype" panose="02040502050505030304" pitchFamily="18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FF0000"/>
          </a:solidFill>
          <a:latin typeface="Arial Narrow" panose="020B0606020202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FF0000"/>
          </a:solidFill>
          <a:latin typeface="Arial Narrow" panose="020B0606020202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FF0000"/>
          </a:solidFill>
          <a:latin typeface="Arial Narrow" panose="020B0606020202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FF0000"/>
          </a:solidFill>
          <a:latin typeface="Arial Narrow" panose="020B0606020202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rgbClr val="FF0000"/>
          </a:solidFill>
          <a:latin typeface="Arial Narrow" panose="020B0606020202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rgbClr val="FF0000"/>
          </a:solidFill>
          <a:latin typeface="Arial Narrow" panose="020B0606020202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rgbClr val="FF0000"/>
          </a:solidFill>
          <a:latin typeface="Arial Narrow" panose="020B0606020202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rgbClr val="FF0000"/>
          </a:solidFill>
          <a:latin typeface="Arial Narrow" panose="020B0606020202030204" pitchFamily="34" charset="0"/>
        </a:defRPr>
      </a:lvl9pPr>
    </p:titleStyle>
    <p:bodyStyle>
      <a:lvl1pPr marL="465138" indent="-465138" algn="l" rtl="0" eaLnBrk="0" fontAlgn="base" hangingPunct="0">
        <a:spcBef>
          <a:spcPct val="0"/>
        </a:spcBef>
        <a:spcAft>
          <a:spcPct val="0"/>
        </a:spcAft>
        <a:buSzPct val="80000"/>
        <a:buFont typeface="Wingdings" panose="05000000000000000000" pitchFamily="2" charset="2"/>
        <a:buChar char="q"/>
        <a:defRPr sz="2800" b="1" kern="1200">
          <a:solidFill>
            <a:srgbClr val="0000CC"/>
          </a:solidFill>
          <a:latin typeface="Palatino Linotype" panose="02040502050505030304" pitchFamily="18" charset="0"/>
          <a:ea typeface="+mn-ea"/>
          <a:cs typeface="+mn-cs"/>
        </a:defRPr>
      </a:lvl1pPr>
      <a:lvl2pPr marL="798513" indent="-341313" algn="l" rtl="0" eaLnBrk="0" fontAlgn="base" hangingPunct="0">
        <a:spcBef>
          <a:spcPct val="0"/>
        </a:spcBef>
        <a:spcAft>
          <a:spcPct val="0"/>
        </a:spcAft>
        <a:buSzPct val="80000"/>
        <a:buFont typeface="Wingdings" panose="05000000000000000000" pitchFamily="2" charset="2"/>
        <a:buChar char="§"/>
        <a:defRPr sz="2500" kern="1200">
          <a:solidFill>
            <a:schemeClr val="tx1"/>
          </a:solidFill>
          <a:latin typeface="Palatino Linotype" panose="02040502050505030304" pitchFamily="18" charset="0"/>
          <a:ea typeface="+mn-ea"/>
          <a:cs typeface="+mn-cs"/>
        </a:defRPr>
      </a:lvl2pPr>
      <a:lvl3pPr marL="1146175" indent="-347663" algn="l" rtl="0" eaLnBrk="0" fontAlgn="base" hangingPunct="0">
        <a:spcBef>
          <a:spcPct val="0"/>
        </a:spcBef>
        <a:spcAft>
          <a:spcPct val="0"/>
        </a:spcAft>
        <a:buSzPct val="80000"/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Palatino Linotype" panose="02040502050505030304" pitchFamily="18" charset="0"/>
          <a:ea typeface="+mn-ea"/>
          <a:cs typeface="+mn-cs"/>
        </a:defRPr>
      </a:lvl3pPr>
      <a:lvl4pPr marL="1600200" indent="-228600" algn="l" rtl="0" eaLnBrk="0" fontAlgn="base" hangingPunct="0">
        <a:spcBef>
          <a:spcPct val="0"/>
        </a:spcBef>
        <a:spcAft>
          <a:spcPct val="0"/>
        </a:spcAft>
        <a:buSzPct val="80000"/>
        <a:buFont typeface="Arial" panose="020B0604020202020204" pitchFamily="34" charset="0"/>
        <a:buChar char="–"/>
        <a:defRPr sz="1900" kern="1200">
          <a:solidFill>
            <a:schemeClr val="tx1"/>
          </a:solidFill>
          <a:latin typeface="Palatino Linotype" panose="02040502050505030304" pitchFamily="18" charset="0"/>
          <a:ea typeface="+mn-ea"/>
          <a:cs typeface="+mn-cs"/>
        </a:defRPr>
      </a:lvl4pPr>
      <a:lvl5pPr marL="2057400" indent="-228600" algn="l" rtl="0" eaLnBrk="0" fontAlgn="base" hangingPunct="0">
        <a:spcBef>
          <a:spcPct val="0"/>
        </a:spcBef>
        <a:spcAft>
          <a:spcPct val="0"/>
        </a:spcAft>
        <a:buSzPct val="80000"/>
        <a:buFont typeface="Arial" panose="020B0604020202020204" pitchFamily="34" charset="0"/>
        <a:buChar char="»"/>
        <a:defRPr sz="2800" kern="1200">
          <a:solidFill>
            <a:schemeClr val="tx1"/>
          </a:solidFill>
          <a:latin typeface="Palatino Linotype" panose="02040502050505030304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xmlns="" id="{BA16A45B-FE02-04C0-0D6D-1DE3415302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8259" y="371475"/>
            <a:ext cx="8767482" cy="2386013"/>
          </a:xfrm>
        </p:spPr>
        <p:txBody>
          <a:bodyPr>
            <a:noAutofit/>
          </a:bodyPr>
          <a:lstStyle/>
          <a:p>
            <a:r>
              <a:rPr lang="en-US" sz="4500" dirty="0">
                <a:ln w="0">
                  <a:solidFill>
                    <a:schemeClr val="accent5"/>
                  </a:solidFill>
                </a:ln>
                <a:solidFill>
                  <a:srgbClr val="FF0000"/>
                </a:solidFill>
                <a:effectLst>
                  <a:reflection blurRad="6350" stA="53000" endA="300" endPos="35500" dir="5400000" sy="-90000" algn="bl" rotWithShape="0"/>
                </a:effectLst>
                <a:latin typeface="Palatino Linotype" panose="02040502050505030304" pitchFamily="18" charset="0"/>
              </a:rPr>
              <a:t>INTRODUCTION </a:t>
            </a:r>
            <a:br>
              <a:rPr lang="en-US" sz="4500" dirty="0">
                <a:ln w="0">
                  <a:solidFill>
                    <a:schemeClr val="accent5"/>
                  </a:solidFill>
                </a:ln>
                <a:solidFill>
                  <a:srgbClr val="FF0000"/>
                </a:solidFill>
                <a:effectLst>
                  <a:reflection blurRad="6350" stA="53000" endA="300" endPos="35500" dir="5400000" sy="-90000" algn="bl" rotWithShape="0"/>
                </a:effectLst>
                <a:latin typeface="Palatino Linotype" panose="02040502050505030304" pitchFamily="18" charset="0"/>
              </a:rPr>
            </a:br>
            <a:r>
              <a:rPr lang="en-US" sz="4500" dirty="0">
                <a:ln w="0">
                  <a:solidFill>
                    <a:schemeClr val="accent5"/>
                  </a:solidFill>
                </a:ln>
                <a:solidFill>
                  <a:srgbClr val="FF0000"/>
                </a:solidFill>
                <a:effectLst>
                  <a:reflection blurRad="6350" stA="53000" endA="300" endPos="35500" dir="5400000" sy="-90000" algn="bl" rotWithShape="0"/>
                </a:effectLst>
                <a:latin typeface="Palatino Linotype" panose="02040502050505030304" pitchFamily="18" charset="0"/>
              </a:rPr>
              <a:t>TO OBJECT-ORIENTED PROGRAMMING</a:t>
            </a:r>
            <a:endParaRPr lang="en-US" sz="4500" i="1" dirty="0">
              <a:ln w="0">
                <a:solidFill>
                  <a:schemeClr val="accent5"/>
                </a:solidFill>
              </a:ln>
              <a:solidFill>
                <a:srgbClr val="FF0000"/>
              </a:solidFill>
              <a:effectLst>
                <a:reflection blurRad="6350" stA="53000" endA="300" endPos="35500" dir="5400000" sy="-90000" algn="bl" rotWithShape="0"/>
              </a:effectLst>
              <a:latin typeface="Palatino Linotype" panose="02040502050505030304" pitchFamily="18" charset="0"/>
            </a:endParaRP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xmlns="" id="{84255FD4-4D0D-5F52-8C30-499A7AE685FF}"/>
              </a:ext>
            </a:extLst>
          </p:cNvPr>
          <p:cNvSpPr txBox="1">
            <a:spLocks/>
          </p:cNvSpPr>
          <p:nvPr/>
        </p:nvSpPr>
        <p:spPr>
          <a:xfrm>
            <a:off x="188259" y="3187505"/>
            <a:ext cx="8767482" cy="144537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20000"/>
              </a:lnSpc>
              <a:spcBef>
                <a:spcPts val="0"/>
              </a:spcBef>
              <a:defRPr/>
            </a:pPr>
            <a:r>
              <a:rPr lang="en-US" sz="2000" b="1" i="1" dirty="0">
                <a:ln w="0"/>
                <a:solidFill>
                  <a:srgbClr val="0000FF"/>
                </a:solidFill>
                <a:effectLst>
                  <a:reflection blurRad="6350" stA="53000" endA="300" endPos="35500" dir="5400000" sy="-90000" algn="bl" rotWithShape="0"/>
                </a:effectLst>
                <a:latin typeface="Palatino Linotype" panose="02040502050505030304" pitchFamily="18" charset="0"/>
              </a:rPr>
              <a:t>BBC 2, Object-oriented Programming (BUC2125)</a:t>
            </a:r>
          </a:p>
          <a:p>
            <a:pPr>
              <a:lnSpc>
                <a:spcPct val="120000"/>
              </a:lnSpc>
              <a:spcBef>
                <a:spcPts val="0"/>
              </a:spcBef>
              <a:defRPr/>
            </a:pPr>
            <a:r>
              <a:rPr lang="en-US" sz="2000" b="1" i="1" dirty="0">
                <a:ln w="0"/>
                <a:solidFill>
                  <a:srgbClr val="0000FF"/>
                </a:solidFill>
                <a:effectLst>
                  <a:reflection blurRad="6350" stA="53000" endA="300" endPos="35500" dir="5400000" sy="-90000" algn="bl" rotWithShape="0"/>
                </a:effectLst>
                <a:latin typeface="Palatino Linotype" panose="02040502050505030304" pitchFamily="18" charset="0"/>
              </a:rPr>
              <a:t>Academic Year, 2023/ 2024, Semester  – I</a:t>
            </a:r>
          </a:p>
        </p:txBody>
      </p:sp>
    </p:spTree>
    <p:extLst>
      <p:ext uri="{BB962C8B-B14F-4D97-AF65-F5344CB8AC3E}">
        <p14:creationId xmlns:p14="http://schemas.microsoft.com/office/powerpoint/2010/main" val="15224973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"/>
          </a:xfrm>
          <a:ln>
            <a:solidFill>
              <a:schemeClr val="bg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eaLnBrk="1" fontAlgn="auto" hangingPunct="1">
              <a:spcBef>
                <a:spcPct val="20000"/>
              </a:spcBef>
              <a:spcAft>
                <a:spcPts val="0"/>
              </a:spcAft>
              <a:defRPr/>
            </a:pPr>
            <a:r>
              <a:rPr kumimoji="1" lang="en-US" sz="5000" dirty="0"/>
              <a:t>Examples of POP Languages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838200"/>
            <a:ext cx="9144000" cy="5713413"/>
          </a:xfr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>
            <a:noAutofit/>
          </a:bodyPr>
          <a:lstStyle/>
          <a:p>
            <a:pPr>
              <a:defRPr/>
            </a:pPr>
            <a:r>
              <a:rPr lang="en-US" dirty="0"/>
              <a:t>Examples of OOP Languages.</a:t>
            </a:r>
          </a:p>
          <a:p>
            <a:pPr lvl="1">
              <a:defRPr/>
            </a:pPr>
            <a:r>
              <a:rPr lang="en-US" dirty="0"/>
              <a:t>Two examples of popular object-oriented programming languages are Java and C++.</a:t>
            </a:r>
          </a:p>
          <a:p>
            <a:pPr lvl="1">
              <a:defRPr/>
            </a:pPr>
            <a:r>
              <a:rPr lang="en-US" dirty="0"/>
              <a:t>Some other well-known object-oriented programming languages include;</a:t>
            </a:r>
          </a:p>
          <a:p>
            <a:pPr marL="1143000" lvl="2" indent="-344488">
              <a:defRPr/>
            </a:pPr>
            <a:r>
              <a:rPr lang="en-US" dirty="0" err="1"/>
              <a:t>Simula</a:t>
            </a:r>
            <a:r>
              <a:rPr lang="en-US" dirty="0"/>
              <a:t>,</a:t>
            </a:r>
          </a:p>
          <a:p>
            <a:pPr marL="1143000" lvl="2" indent="-344488">
              <a:defRPr/>
            </a:pPr>
            <a:r>
              <a:rPr lang="en-US" dirty="0"/>
              <a:t>Smalltalk,</a:t>
            </a:r>
          </a:p>
          <a:p>
            <a:pPr marL="1143000" lvl="2" indent="-344488">
              <a:defRPr/>
            </a:pPr>
            <a:r>
              <a:rPr lang="en-US" dirty="0"/>
              <a:t>Eiffel,</a:t>
            </a:r>
          </a:p>
          <a:p>
            <a:pPr marL="1143000" lvl="2" indent="-344488">
              <a:defRPr/>
            </a:pPr>
            <a:r>
              <a:rPr lang="en-US" dirty="0"/>
              <a:t>JADE,</a:t>
            </a:r>
          </a:p>
          <a:p>
            <a:pPr marL="1143000" lvl="2" indent="-344488">
              <a:defRPr/>
            </a:pPr>
            <a:r>
              <a:rPr lang="en-US" dirty="0"/>
              <a:t>C#, 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0" y="762000"/>
            <a:ext cx="9144000" cy="76200"/>
          </a:xfrm>
          <a:prstGeom prst="round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Palatino Linotype" panose="02040502050505030304" pitchFamily="18" charset="0"/>
            </a:endParaRPr>
          </a:p>
        </p:txBody>
      </p:sp>
      <p:sp>
        <p:nvSpPr>
          <p:cNvPr id="9" name="Content Placeholder 2"/>
          <p:cNvSpPr txBox="1">
            <a:spLocks/>
          </p:cNvSpPr>
          <p:nvPr/>
        </p:nvSpPr>
        <p:spPr bwMode="auto">
          <a:xfrm>
            <a:off x="0" y="838200"/>
            <a:ext cx="9144000" cy="5713413"/>
          </a:xfrm>
          <a:prstGeom prst="rect">
            <a:avLst/>
          </a:prstGeom>
          <a:ln w="25400" cap="flat" cmpd="sng" algn="ctr">
            <a:solidFill>
              <a:schemeClr val="bg1"/>
            </a:solidFill>
            <a:prstDash val="soli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>
            <a:lvl1pPr marL="465138" indent="-465138" algn="l" rtl="0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SzPct val="80000"/>
              <a:buFont typeface="Wingdings" pitchFamily="2" charset="2"/>
              <a:buChar char="q"/>
              <a:defRPr sz="3000" b="1" kern="1200">
                <a:solidFill>
                  <a:schemeClr val="dk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798513" indent="-341313" algn="l" rtl="0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SzPct val="80000"/>
              <a:buFont typeface="Wingdings" pitchFamily="2" charset="2"/>
              <a:buChar char="§"/>
              <a:defRPr sz="3000" kern="1200">
                <a:solidFill>
                  <a:schemeClr val="dk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1030288" indent="-231775" algn="l" rtl="0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SzPct val="80000"/>
              <a:buFont typeface="Wingdings" pitchFamily="2" charset="2"/>
              <a:buChar char="ü"/>
              <a:defRPr sz="3000" kern="1200">
                <a:solidFill>
                  <a:schemeClr val="dk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SzPct val="80000"/>
              <a:buFont typeface="Arial" panose="020B0604020202020204" pitchFamily="34" charset="0"/>
              <a:buChar char="–"/>
              <a:defRPr sz="3000" kern="1200">
                <a:solidFill>
                  <a:schemeClr val="dk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SzPct val="80000"/>
              <a:buFont typeface="Arial" panose="020B0604020202020204" pitchFamily="34" charset="0"/>
              <a:buChar char="»"/>
              <a:defRPr sz="3000" kern="1200">
                <a:solidFill>
                  <a:schemeClr val="dk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SzPct val="100000"/>
              <a:defRPr/>
            </a:pPr>
            <a:r>
              <a:rPr lang="en-US" sz="2800" dirty="0">
                <a:solidFill>
                  <a:srgbClr val="0000CC"/>
                </a:solidFill>
                <a:latin typeface="Palatino Linotype" panose="02040502050505030304" pitchFamily="18" charset="0"/>
              </a:rPr>
              <a:t>Examples of popular PURE POP languages are;</a:t>
            </a:r>
          </a:p>
          <a:p>
            <a:pPr marL="457200" lvl="1" indent="0">
              <a:buNone/>
              <a:defRPr/>
            </a:pPr>
            <a:endParaRPr lang="en-US" sz="2500" b="0" dirty="0">
              <a:latin typeface="Palatino Linotype" panose="02040502050505030304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571500" y="1786622"/>
            <a:ext cx="8343900" cy="221599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457200" lvl="2" indent="-457200">
              <a:buFont typeface="Palatino Linotype" panose="02040502050505030304" pitchFamily="18" charset="0"/>
              <a:buChar char="•"/>
              <a:defRPr/>
            </a:pPr>
            <a:r>
              <a:rPr lang="en-US" sz="2300" dirty="0">
                <a:latin typeface="Palatino Linotype" panose="02040502050505030304" pitchFamily="18" charset="0"/>
                <a:cs typeface="Courier New" panose="02070309020205020404" pitchFamily="49" charset="0"/>
              </a:rPr>
              <a:t>C</a:t>
            </a:r>
          </a:p>
          <a:p>
            <a:pPr marL="457200" lvl="2" indent="-457200">
              <a:buFont typeface="Palatino Linotype" panose="02040502050505030304" pitchFamily="18" charset="0"/>
              <a:buChar char="•"/>
              <a:defRPr/>
            </a:pPr>
            <a:r>
              <a:rPr lang="en-US" sz="2300" dirty="0">
                <a:latin typeface="Palatino Linotype" panose="02040502050505030304" pitchFamily="18" charset="0"/>
                <a:cs typeface="Courier New" panose="02070309020205020404" pitchFamily="49" charset="0"/>
              </a:rPr>
              <a:t>Pascal</a:t>
            </a:r>
          </a:p>
          <a:p>
            <a:pPr marL="457200" lvl="2" indent="-457200">
              <a:buFont typeface="Palatino Linotype" panose="02040502050505030304" pitchFamily="18" charset="0"/>
              <a:buChar char="•"/>
              <a:defRPr/>
            </a:pPr>
            <a:r>
              <a:rPr lang="en-US" sz="2300" dirty="0">
                <a:latin typeface="Palatino Linotype" panose="02040502050505030304" pitchFamily="18" charset="0"/>
                <a:cs typeface="Courier New" panose="02070309020205020404" pitchFamily="49" charset="0"/>
              </a:rPr>
              <a:t>FORTRAN </a:t>
            </a:r>
            <a:r>
              <a:rPr lang="en-US" sz="2300" dirty="0">
                <a:latin typeface="Palatino Linotype" panose="02040502050505030304" pitchFamily="18" charset="0"/>
              </a:rPr>
              <a:t>(Formula Translation)</a:t>
            </a:r>
          </a:p>
          <a:p>
            <a:pPr marL="457200" lvl="2" indent="-457200">
              <a:buFont typeface="Palatino Linotype" panose="02040502050505030304" pitchFamily="18" charset="0"/>
              <a:buChar char="•"/>
              <a:defRPr/>
            </a:pPr>
            <a:r>
              <a:rPr lang="en-US" sz="2300" dirty="0">
                <a:latin typeface="Palatino Linotype" panose="02040502050505030304" pitchFamily="18" charset="0"/>
                <a:cs typeface="Courier New" panose="02070309020205020404" pitchFamily="49" charset="0"/>
              </a:rPr>
              <a:t>COBOL </a:t>
            </a:r>
            <a:r>
              <a:rPr lang="en-US" sz="2300" dirty="0">
                <a:latin typeface="Palatino Linotype" panose="02040502050505030304" pitchFamily="18" charset="0"/>
              </a:rPr>
              <a:t>(Common Business-Oriented Language) </a:t>
            </a:r>
          </a:p>
          <a:p>
            <a:pPr marL="457200" lvl="2" indent="-457200">
              <a:buFont typeface="Palatino Linotype" panose="02040502050505030304" pitchFamily="18" charset="0"/>
              <a:buChar char="•"/>
              <a:defRPr/>
            </a:pPr>
            <a:r>
              <a:rPr lang="en-US" sz="2300" dirty="0">
                <a:latin typeface="Palatino Linotype" panose="02040502050505030304" pitchFamily="18" charset="0"/>
                <a:cs typeface="Courier New" panose="02070309020205020404" pitchFamily="49" charset="0"/>
              </a:rPr>
              <a:t>Ada</a:t>
            </a:r>
          </a:p>
          <a:p>
            <a:pPr marL="457200" lvl="2" indent="-457200">
              <a:buFont typeface="Palatino Linotype" panose="02040502050505030304" pitchFamily="18" charset="0"/>
              <a:buChar char="•"/>
              <a:defRPr/>
            </a:pPr>
            <a:r>
              <a:rPr lang="en-US" sz="2300" dirty="0">
                <a:latin typeface="Palatino Linotype" panose="02040502050505030304" pitchFamily="18" charset="0"/>
                <a:cs typeface="Courier New" panose="02070309020205020404" pitchFamily="49" charset="0"/>
              </a:rPr>
              <a:t>BASIC </a:t>
            </a:r>
            <a:r>
              <a:rPr lang="en-US" sz="2300" dirty="0">
                <a:latin typeface="Palatino Linotype" panose="02040502050505030304" pitchFamily="18" charset="0"/>
              </a:rPr>
              <a:t>(Beginner’s All-purpose Symbolic Instruction Code)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xmlns="" id="{6E2B7C4C-EA5F-73F6-02B3-47AB496E93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xfrm>
            <a:off x="0" y="6553200"/>
            <a:ext cx="4419600" cy="30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l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b="1" i="1" dirty="0">
                <a:latin typeface="Palatino Linotype" panose="02040502050505030304" pitchFamily="18" charset="0"/>
              </a:rPr>
              <a:t>Chap-1: Introduction to Object-oriented Programming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E2C7BC86-BC8F-9CB6-6723-FC0250DCA38C}"/>
              </a:ext>
            </a:extLst>
          </p:cNvPr>
          <p:cNvSpPr txBox="1">
            <a:spLocks/>
          </p:cNvSpPr>
          <p:nvPr/>
        </p:nvSpPr>
        <p:spPr bwMode="auto">
          <a:xfrm>
            <a:off x="5181600" y="6551613"/>
            <a:ext cx="39624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US" altLang="en-US" sz="1200" b="1" i="1" dirty="0">
                <a:latin typeface="Palatino Linotype" panose="02040502050505030304" pitchFamily="18" charset="0"/>
              </a:rPr>
              <a:t>© 2023 Prepared By Ddamba Abdul For BBC-2 – MUBS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xmlns="" id="{82AFAB3F-5B15-E7A4-FD8C-52C52F1B93B6}"/>
              </a:ext>
            </a:extLst>
          </p:cNvPr>
          <p:cNvCxnSpPr/>
          <p:nvPr/>
        </p:nvCxnSpPr>
        <p:spPr>
          <a:xfrm>
            <a:off x="0" y="6477000"/>
            <a:ext cx="9144000" cy="1587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xmlns="" id="{7246A6E5-857F-1791-E01B-8FA897BA4B44}"/>
              </a:ext>
            </a:extLst>
          </p:cNvPr>
          <p:cNvSpPr txBox="1">
            <a:spLocks/>
          </p:cNvSpPr>
          <p:nvPr/>
        </p:nvSpPr>
        <p:spPr bwMode="auto">
          <a:xfrm>
            <a:off x="4038600" y="6551613"/>
            <a:ext cx="1143000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fld id="{DB234F95-CF33-49A6-841D-A3C2308ADA6E}" type="slidenum">
              <a:rPr lang="en-US" altLang="en-US" sz="2000" b="1" i="1">
                <a:latin typeface="Palatino Linotype" panose="02040502050505030304" pitchFamily="18" charset="0"/>
              </a:rPr>
              <a:pPr algn="ctr" eaLnBrk="1" hangingPunct="1"/>
              <a:t>10</a:t>
            </a:fld>
            <a:endParaRPr lang="en-US" altLang="en-US" sz="2000" b="1" i="1" dirty="0">
              <a:latin typeface="Palatino Linotype" panose="02040502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36230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"/>
          </a:xfrm>
          <a:ln>
            <a:solidFill>
              <a:schemeClr val="bg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eaLnBrk="1" fontAlgn="auto" hangingPunct="1">
              <a:spcBef>
                <a:spcPct val="20000"/>
              </a:spcBef>
              <a:spcAft>
                <a:spcPts val="0"/>
              </a:spcAft>
              <a:defRPr/>
            </a:pPr>
            <a:r>
              <a:rPr kumimoji="1" lang="en-US" sz="5000" dirty="0"/>
              <a:t>Features of POP Approach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838200"/>
            <a:ext cx="9144000" cy="5713413"/>
          </a:xfr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>
            <a:noAutofit/>
          </a:bodyPr>
          <a:lstStyle/>
          <a:p>
            <a:pPr>
              <a:buSzPct val="100000"/>
              <a:defRPr/>
            </a:pPr>
            <a:r>
              <a:rPr lang="en-US" dirty="0">
                <a:solidFill>
                  <a:srgbClr val="0000CC"/>
                </a:solidFill>
              </a:rPr>
              <a:t>Programs divided into functions or procedures</a:t>
            </a:r>
          </a:p>
          <a:p>
            <a:pPr lvl="1">
              <a:defRPr/>
            </a:pPr>
            <a:r>
              <a:rPr lang="en-US" b="0" dirty="0"/>
              <a:t>When program become larger, it is divided into functions (procedures) &amp; each function has clearly defined purpose.</a:t>
            </a:r>
          </a:p>
          <a:p>
            <a:pPr marL="1143000" lvl="2" indent="-344488">
              <a:defRPr/>
            </a:pPr>
            <a:endParaRPr lang="en-US" b="0" dirty="0"/>
          </a:p>
          <a:p>
            <a:pPr marL="1143000" lvl="2" indent="-344488">
              <a:defRPr/>
            </a:pPr>
            <a:r>
              <a:rPr lang="en-US" b="0" dirty="0"/>
              <a:t>Procedures, also known as a “</a:t>
            </a:r>
            <a:r>
              <a:rPr lang="en-US" b="0" i="1" dirty="0"/>
              <a:t>set of subroutines</a:t>
            </a:r>
            <a:r>
              <a:rPr lang="en-US" b="0" dirty="0"/>
              <a:t>” or a “</a:t>
            </a:r>
            <a:r>
              <a:rPr lang="en-US" b="0" i="1" dirty="0"/>
              <a:t>set of functions”</a:t>
            </a:r>
            <a:r>
              <a:rPr lang="en-US" b="0" dirty="0"/>
              <a:t> are groups of logically related instructions that accomplishes a particular task in a step-by-step order.</a:t>
            </a:r>
          </a:p>
          <a:p>
            <a:pPr marL="1143000" lvl="2" indent="-344488">
              <a:defRPr/>
            </a:pPr>
            <a:endParaRPr lang="en-US" b="0" dirty="0"/>
          </a:p>
          <a:p>
            <a:pPr marL="1143000" lvl="2" indent="-344488">
              <a:defRPr/>
            </a:pPr>
            <a:r>
              <a:rPr lang="en-US" dirty="0"/>
              <a:t>These procedures (functions) are called repeatedly in a program to execute tasks performed by them.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0" y="762000"/>
            <a:ext cx="9144000" cy="76200"/>
          </a:xfrm>
          <a:prstGeom prst="round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xmlns="" id="{7A7B9655-848B-144B-6856-AA7C906C49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xfrm>
            <a:off x="0" y="6553200"/>
            <a:ext cx="4419600" cy="30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l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b="1" i="1" dirty="0">
                <a:latin typeface="Palatino Linotype" panose="02040502050505030304" pitchFamily="18" charset="0"/>
              </a:rPr>
              <a:t>Chap-1: Introduction to Object-oriented Programming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23D3308C-E9D3-B784-4D6C-7592200F7EEA}"/>
              </a:ext>
            </a:extLst>
          </p:cNvPr>
          <p:cNvSpPr txBox="1">
            <a:spLocks/>
          </p:cNvSpPr>
          <p:nvPr/>
        </p:nvSpPr>
        <p:spPr bwMode="auto">
          <a:xfrm>
            <a:off x="5181600" y="6551613"/>
            <a:ext cx="39624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US" altLang="en-US" sz="1200" b="1" i="1" dirty="0">
                <a:latin typeface="Palatino Linotype" panose="02040502050505030304" pitchFamily="18" charset="0"/>
              </a:rPr>
              <a:t>© 2023 Prepared By Ddamba Abdul For BBC-2 – MUBS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xmlns="" id="{096EBA80-BD8E-621C-E01A-1CD0FCABC4E8}"/>
              </a:ext>
            </a:extLst>
          </p:cNvPr>
          <p:cNvCxnSpPr/>
          <p:nvPr/>
        </p:nvCxnSpPr>
        <p:spPr>
          <a:xfrm>
            <a:off x="0" y="6477000"/>
            <a:ext cx="9144000" cy="1587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xmlns="" id="{A7815FAC-9391-7E71-E5F1-B724A6DC7999}"/>
              </a:ext>
            </a:extLst>
          </p:cNvPr>
          <p:cNvSpPr txBox="1">
            <a:spLocks/>
          </p:cNvSpPr>
          <p:nvPr/>
        </p:nvSpPr>
        <p:spPr bwMode="auto">
          <a:xfrm>
            <a:off x="4038600" y="6551613"/>
            <a:ext cx="1143000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fld id="{DB234F95-CF33-49A6-841D-A3C2308ADA6E}" type="slidenum">
              <a:rPr lang="en-US" altLang="en-US" sz="2000" b="1" i="1">
                <a:latin typeface="Palatino Linotype" panose="02040502050505030304" pitchFamily="18" charset="0"/>
              </a:rPr>
              <a:pPr algn="ctr" eaLnBrk="1" hangingPunct="1"/>
              <a:t>11</a:t>
            </a:fld>
            <a:endParaRPr lang="en-US" altLang="en-US" sz="2000" b="1" i="1" dirty="0">
              <a:latin typeface="Palatino Linotype" panose="02040502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48672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"/>
          </a:xfrm>
          <a:ln>
            <a:solidFill>
              <a:schemeClr val="bg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eaLnBrk="1" fontAlgn="auto" hangingPunct="1">
              <a:spcBef>
                <a:spcPct val="20000"/>
              </a:spcBef>
              <a:spcAft>
                <a:spcPts val="0"/>
              </a:spcAft>
              <a:defRPr/>
            </a:pPr>
            <a:r>
              <a:rPr kumimoji="1" lang="en-US" sz="5000" dirty="0"/>
              <a:t>Features of POP Approach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838200"/>
            <a:ext cx="9144000" cy="5713413"/>
          </a:xfr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>
            <a:noAutofit/>
          </a:bodyPr>
          <a:lstStyle/>
          <a:p>
            <a:pPr>
              <a:buSzPct val="100000"/>
              <a:defRPr/>
            </a:pPr>
            <a:r>
              <a:rPr lang="en-US" dirty="0">
                <a:solidFill>
                  <a:srgbClr val="0000CC"/>
                </a:solidFill>
              </a:rPr>
              <a:t>It employs an imperative programming technique</a:t>
            </a:r>
          </a:p>
          <a:p>
            <a:pPr lvl="1">
              <a:defRPr/>
            </a:pPr>
            <a:r>
              <a:rPr lang="en-US" dirty="0"/>
              <a:t>Imperative programming involves writing a program as a series of instructions (procedural statements) that can actively modify the program data (variables or memory). </a:t>
            </a:r>
          </a:p>
          <a:p>
            <a:pPr marL="1143000" lvl="2" indent="-344488">
              <a:defRPr/>
            </a:pPr>
            <a:r>
              <a:rPr lang="en-US" dirty="0"/>
              <a:t>Procedures operate on the data to change the values contained in the variables.</a:t>
            </a:r>
          </a:p>
          <a:p>
            <a:pPr marL="1143000" lvl="2" indent="-344488">
              <a:defRPr/>
            </a:pPr>
            <a:r>
              <a:rPr lang="en-US" dirty="0"/>
              <a:t>Imperative programming focuses on </a:t>
            </a:r>
            <a:r>
              <a:rPr lang="en-US" b="1" i="1" dirty="0"/>
              <a:t>how</a:t>
            </a:r>
            <a:r>
              <a:rPr lang="en-US" dirty="0"/>
              <a:t>, in the sense that you express the logic of your program based on how the computer would execute it.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0" y="762000"/>
            <a:ext cx="9144000" cy="76200"/>
          </a:xfrm>
          <a:prstGeom prst="round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xmlns="" id="{7A7B9655-848B-144B-6856-AA7C906C49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xfrm>
            <a:off x="0" y="6553200"/>
            <a:ext cx="4419600" cy="30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l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b="1" i="1" dirty="0">
                <a:latin typeface="Palatino Linotype" panose="02040502050505030304" pitchFamily="18" charset="0"/>
              </a:rPr>
              <a:t>Chap-1: Introduction to Object-oriented Programming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23D3308C-E9D3-B784-4D6C-7592200F7EEA}"/>
              </a:ext>
            </a:extLst>
          </p:cNvPr>
          <p:cNvSpPr txBox="1">
            <a:spLocks/>
          </p:cNvSpPr>
          <p:nvPr/>
        </p:nvSpPr>
        <p:spPr bwMode="auto">
          <a:xfrm>
            <a:off x="5181600" y="6551613"/>
            <a:ext cx="39624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US" altLang="en-US" sz="1200" b="1" i="1" dirty="0">
                <a:latin typeface="Palatino Linotype" panose="02040502050505030304" pitchFamily="18" charset="0"/>
              </a:rPr>
              <a:t>© 2023 Prepared By Ddamba Abdul For BBC-2 – MUBS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xmlns="" id="{096EBA80-BD8E-621C-E01A-1CD0FCABC4E8}"/>
              </a:ext>
            </a:extLst>
          </p:cNvPr>
          <p:cNvCxnSpPr/>
          <p:nvPr/>
        </p:nvCxnSpPr>
        <p:spPr>
          <a:xfrm>
            <a:off x="0" y="6477000"/>
            <a:ext cx="9144000" cy="1587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xmlns="" id="{A7815FAC-9391-7E71-E5F1-B724A6DC7999}"/>
              </a:ext>
            </a:extLst>
          </p:cNvPr>
          <p:cNvSpPr txBox="1">
            <a:spLocks/>
          </p:cNvSpPr>
          <p:nvPr/>
        </p:nvSpPr>
        <p:spPr bwMode="auto">
          <a:xfrm>
            <a:off x="4038600" y="6551613"/>
            <a:ext cx="1143000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fld id="{DB234F95-CF33-49A6-841D-A3C2308ADA6E}" type="slidenum">
              <a:rPr lang="en-US" altLang="en-US" sz="2000" b="1" i="1">
                <a:latin typeface="Palatino Linotype" panose="02040502050505030304" pitchFamily="18" charset="0"/>
              </a:rPr>
              <a:pPr algn="ctr" eaLnBrk="1" hangingPunct="1"/>
              <a:t>12</a:t>
            </a:fld>
            <a:endParaRPr lang="en-US" altLang="en-US" sz="2000" b="1" i="1" dirty="0">
              <a:latin typeface="Palatino Linotype" panose="02040502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117516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"/>
          </a:xfrm>
          <a:ln>
            <a:solidFill>
              <a:schemeClr val="bg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eaLnBrk="1" fontAlgn="auto" hangingPunct="1">
              <a:spcBef>
                <a:spcPct val="20000"/>
              </a:spcBef>
              <a:spcAft>
                <a:spcPts val="0"/>
              </a:spcAft>
              <a:defRPr/>
            </a:pPr>
            <a:r>
              <a:rPr kumimoji="1" lang="en-US" sz="5000" dirty="0"/>
              <a:t>Features of POP Approach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838200"/>
            <a:ext cx="9144000" cy="5713413"/>
          </a:xfr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>
            <a:noAutofit/>
          </a:bodyPr>
          <a:lstStyle/>
          <a:p>
            <a:pPr>
              <a:buSzPct val="100000"/>
              <a:defRPr/>
            </a:pPr>
            <a:r>
              <a:rPr lang="en-US" dirty="0">
                <a:solidFill>
                  <a:srgbClr val="0000CC"/>
                </a:solidFill>
              </a:rPr>
              <a:t>Functions share and access global data</a:t>
            </a:r>
          </a:p>
          <a:p>
            <a:pPr lvl="1">
              <a:defRPr/>
            </a:pPr>
            <a:r>
              <a:rPr lang="en-US" altLang="zh-CN" b="0" dirty="0">
                <a:solidFill>
                  <a:schemeClr val="tx1"/>
                </a:solidFill>
              </a:rPr>
              <a:t>POP languages consists of global data held in </a:t>
            </a:r>
            <a:r>
              <a:rPr lang="en-US" altLang="zh-CN" b="0" i="1" dirty="0">
                <a:solidFill>
                  <a:schemeClr val="tx1"/>
                </a:solidFill>
              </a:rPr>
              <a:t>variables</a:t>
            </a:r>
            <a:r>
              <a:rPr lang="en-US" altLang="zh-CN" b="0" dirty="0">
                <a:solidFill>
                  <a:schemeClr val="tx1"/>
                </a:solidFill>
              </a:rPr>
              <a:t>, that is separated from procedures or functions.</a:t>
            </a:r>
          </a:p>
          <a:p>
            <a:pPr lvl="1">
              <a:defRPr/>
            </a:pPr>
            <a:endParaRPr lang="en-US" altLang="zh-CN" b="0" dirty="0">
              <a:solidFill>
                <a:schemeClr val="tx1"/>
              </a:solidFill>
            </a:endParaRPr>
          </a:p>
          <a:p>
            <a:pPr lvl="2">
              <a:defRPr/>
            </a:pPr>
            <a:r>
              <a:rPr lang="en-US" b="0" dirty="0"/>
              <a:t>All functions share &amp; access the same global data (variables). </a:t>
            </a:r>
          </a:p>
          <a:p>
            <a:pPr lvl="2">
              <a:defRPr/>
            </a:pPr>
            <a:r>
              <a:rPr lang="en-US" b="0" dirty="0"/>
              <a:t>This data are more vulnerable to an inadvertent change by a function</a:t>
            </a:r>
            <a:r>
              <a:rPr lang="en-US" dirty="0"/>
              <a:t>, since it is</a:t>
            </a:r>
            <a:r>
              <a:rPr lang="en-US" altLang="zh-CN" b="0" dirty="0">
                <a:solidFill>
                  <a:schemeClr val="tx1"/>
                </a:solidFill>
              </a:rPr>
              <a:t> shared by all the functions of procedures.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0" y="762000"/>
            <a:ext cx="9144000" cy="76200"/>
          </a:xfrm>
          <a:prstGeom prst="round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xmlns="" id="{BBF01EBF-6C38-B7F6-D33C-DE7BA0F5A1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xfrm>
            <a:off x="0" y="6553200"/>
            <a:ext cx="4419600" cy="30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l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b="1" i="1" dirty="0">
                <a:latin typeface="Palatino Linotype" panose="02040502050505030304" pitchFamily="18" charset="0"/>
              </a:rPr>
              <a:t>Chap-1: Introduction to Object-oriented Programming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8F568D68-99B6-13A0-DD44-64127569DD90}"/>
              </a:ext>
            </a:extLst>
          </p:cNvPr>
          <p:cNvSpPr txBox="1">
            <a:spLocks/>
          </p:cNvSpPr>
          <p:nvPr/>
        </p:nvSpPr>
        <p:spPr bwMode="auto">
          <a:xfrm>
            <a:off x="5181600" y="6551613"/>
            <a:ext cx="39624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US" altLang="en-US" sz="1200" b="1" i="1" dirty="0">
                <a:latin typeface="Palatino Linotype" panose="02040502050505030304" pitchFamily="18" charset="0"/>
              </a:rPr>
              <a:t>© 2023 Prepared By Ddamba Abdul For BBC-2 – MUBS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xmlns="" id="{D54A02EB-1095-2058-E921-C289F1A2EE9F}"/>
              </a:ext>
            </a:extLst>
          </p:cNvPr>
          <p:cNvCxnSpPr/>
          <p:nvPr/>
        </p:nvCxnSpPr>
        <p:spPr>
          <a:xfrm>
            <a:off x="0" y="6477000"/>
            <a:ext cx="9144000" cy="1587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xmlns="" id="{13CF28F0-D962-FBE1-A563-9AF7061B85BC}"/>
              </a:ext>
            </a:extLst>
          </p:cNvPr>
          <p:cNvSpPr txBox="1">
            <a:spLocks/>
          </p:cNvSpPr>
          <p:nvPr/>
        </p:nvSpPr>
        <p:spPr bwMode="auto">
          <a:xfrm>
            <a:off x="4038600" y="6551613"/>
            <a:ext cx="1143000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fld id="{DB234F95-CF33-49A6-841D-A3C2308ADA6E}" type="slidenum">
              <a:rPr lang="en-US" altLang="en-US" sz="2000" b="1" i="1">
                <a:latin typeface="Palatino Linotype" panose="02040502050505030304" pitchFamily="18" charset="0"/>
              </a:rPr>
              <a:pPr algn="ctr" eaLnBrk="1" hangingPunct="1"/>
              <a:t>13</a:t>
            </a:fld>
            <a:endParaRPr lang="en-US" altLang="en-US" sz="2000" b="1" i="1" dirty="0">
              <a:latin typeface="Palatino Linotype" panose="02040502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664110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"/>
          </a:xfrm>
          <a:ln>
            <a:solidFill>
              <a:schemeClr val="bg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eaLnBrk="1" fontAlgn="auto" hangingPunct="1">
              <a:spcBef>
                <a:spcPct val="20000"/>
              </a:spcBef>
              <a:spcAft>
                <a:spcPts val="0"/>
              </a:spcAft>
              <a:defRPr/>
            </a:pPr>
            <a:r>
              <a:rPr kumimoji="1" lang="en-US" sz="5000" dirty="0"/>
              <a:t>Features of POP Approach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838200"/>
            <a:ext cx="9144000" cy="5713413"/>
          </a:xfr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>
            <a:noAutofit/>
          </a:bodyPr>
          <a:lstStyle/>
          <a:p>
            <a:pPr>
              <a:buSzPct val="100000"/>
              <a:defRPr/>
            </a:pPr>
            <a:r>
              <a:rPr lang="en-US" dirty="0">
                <a:solidFill>
                  <a:srgbClr val="0000CC"/>
                </a:solidFill>
              </a:rPr>
              <a:t>Employs top-down approach in program design</a:t>
            </a:r>
          </a:p>
          <a:p>
            <a:pPr lvl="1">
              <a:defRPr/>
            </a:pPr>
            <a:r>
              <a:rPr lang="en-US" b="0" dirty="0"/>
              <a:t>Also known as </a:t>
            </a:r>
            <a:r>
              <a:rPr lang="en-US" b="1" i="1" dirty="0">
                <a:solidFill>
                  <a:srgbClr val="FF0000"/>
                </a:solidFill>
              </a:rPr>
              <a:t>step-wise design </a:t>
            </a:r>
            <a:r>
              <a:rPr lang="en-US" b="0" dirty="0"/>
              <a:t>which is the breaking down of entire program into smaller manageable pieces to gain insight into its computational sub-systems.</a:t>
            </a:r>
          </a:p>
          <a:p>
            <a:pPr lvl="1">
              <a:defRPr/>
            </a:pPr>
            <a:endParaRPr lang="en-US" b="0" dirty="0"/>
          </a:p>
          <a:p>
            <a:pPr lvl="2">
              <a:defRPr/>
            </a:pPr>
            <a:r>
              <a:rPr lang="en-US" dirty="0"/>
              <a:t>Top-down approach first focus on abstract of overall system, then later, it focuses on detail development.</a:t>
            </a:r>
          </a:p>
          <a:p>
            <a:pPr marL="1143000" lvl="2" indent="-344488">
              <a:defRPr/>
            </a:pPr>
            <a:r>
              <a:rPr lang="en-US" dirty="0"/>
              <a:t>The programmer has to write code for main function. In main function they will call other sub function. At last they will write code for each sub function.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0" y="762000"/>
            <a:ext cx="9144000" cy="76200"/>
          </a:xfrm>
          <a:prstGeom prst="round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xmlns="" id="{A2368C5F-A198-8B96-A640-0DBD996418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xfrm>
            <a:off x="0" y="6553200"/>
            <a:ext cx="4419600" cy="30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l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b="1" i="1" dirty="0">
                <a:latin typeface="Palatino Linotype" panose="02040502050505030304" pitchFamily="18" charset="0"/>
              </a:rPr>
              <a:t>Chap-1: Introduction to Object-oriented Programming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039C77D4-F128-190A-2DF9-46CE47359CCA}"/>
              </a:ext>
            </a:extLst>
          </p:cNvPr>
          <p:cNvSpPr txBox="1">
            <a:spLocks/>
          </p:cNvSpPr>
          <p:nvPr/>
        </p:nvSpPr>
        <p:spPr bwMode="auto">
          <a:xfrm>
            <a:off x="5181600" y="6551613"/>
            <a:ext cx="39624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US" altLang="en-US" sz="1200" b="1" i="1" dirty="0">
                <a:latin typeface="Palatino Linotype" panose="02040502050505030304" pitchFamily="18" charset="0"/>
              </a:rPr>
              <a:t>© 2023 Prepared By Ddamba Abdul For BBC-2 – MUBS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xmlns="" id="{622C96A3-88AC-8952-51B1-00CA64666979}"/>
              </a:ext>
            </a:extLst>
          </p:cNvPr>
          <p:cNvCxnSpPr/>
          <p:nvPr/>
        </p:nvCxnSpPr>
        <p:spPr>
          <a:xfrm>
            <a:off x="0" y="6477000"/>
            <a:ext cx="9144000" cy="1587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xmlns="" id="{C064FF94-7871-C181-EFDD-B2C27784B2EB}"/>
              </a:ext>
            </a:extLst>
          </p:cNvPr>
          <p:cNvSpPr txBox="1">
            <a:spLocks/>
          </p:cNvSpPr>
          <p:nvPr/>
        </p:nvSpPr>
        <p:spPr bwMode="auto">
          <a:xfrm>
            <a:off x="4038600" y="6551613"/>
            <a:ext cx="1143000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fld id="{DB234F95-CF33-49A6-841D-A3C2308ADA6E}" type="slidenum">
              <a:rPr lang="en-US" altLang="en-US" sz="2000" b="1" i="1">
                <a:latin typeface="Palatino Linotype" panose="02040502050505030304" pitchFamily="18" charset="0"/>
              </a:rPr>
              <a:pPr algn="ctr" eaLnBrk="1" hangingPunct="1"/>
              <a:t>14</a:t>
            </a:fld>
            <a:endParaRPr lang="en-US" altLang="en-US" sz="2000" b="1" i="1" dirty="0">
              <a:latin typeface="Palatino Linotype" panose="02040502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86461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"/>
          </a:xfrm>
          <a:ln>
            <a:solidFill>
              <a:schemeClr val="bg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eaLnBrk="1" fontAlgn="auto" hangingPunct="1">
              <a:spcBef>
                <a:spcPct val="20000"/>
              </a:spcBef>
              <a:spcAft>
                <a:spcPts val="0"/>
              </a:spcAft>
              <a:defRPr/>
            </a:pPr>
            <a:r>
              <a:rPr kumimoji="1" lang="en-US" sz="5000" dirty="0"/>
              <a:t>Features of POP Approach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838200"/>
            <a:ext cx="9144000" cy="5713413"/>
          </a:xfr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>
            <a:noAutofit/>
          </a:bodyPr>
          <a:lstStyle/>
          <a:p>
            <a:pPr>
              <a:buSzPct val="100000"/>
              <a:defRPr/>
            </a:pPr>
            <a:r>
              <a:rPr lang="en-US" b="1" dirty="0">
                <a:solidFill>
                  <a:srgbClr val="0000CC"/>
                </a:solidFill>
              </a:rPr>
              <a:t>Free movement of data around the system</a:t>
            </a:r>
            <a:endParaRPr lang="en-US" dirty="0">
              <a:solidFill>
                <a:srgbClr val="0000CC"/>
              </a:solidFill>
            </a:endParaRPr>
          </a:p>
          <a:p>
            <a:pPr lvl="1">
              <a:defRPr/>
            </a:pPr>
            <a:r>
              <a:rPr lang="en-US" dirty="0"/>
              <a:t>Data moves openly around the system from function to function.</a:t>
            </a:r>
          </a:p>
          <a:p>
            <a:pPr lvl="2">
              <a:defRPr/>
            </a:pPr>
            <a:r>
              <a:rPr lang="en-US" dirty="0"/>
              <a:t>No security to data, i.e. POP approach does not have any access specifiers that impose restrictions on the data access by the program functions.</a:t>
            </a:r>
          </a:p>
          <a:p>
            <a:pPr lvl="2">
              <a:defRPr/>
            </a:pPr>
            <a:r>
              <a:rPr lang="en-US" dirty="0"/>
              <a:t>This therefore gives program function absolute powers to </a:t>
            </a:r>
            <a:r>
              <a:rPr lang="en-US" dirty="0" smtClean="0"/>
              <a:t>transform </a:t>
            </a:r>
            <a:r>
              <a:rPr lang="en-US" dirty="0"/>
              <a:t>data from one form to another.</a:t>
            </a:r>
          </a:p>
          <a:p>
            <a:pPr lvl="2">
              <a:defRPr/>
            </a:pPr>
            <a:r>
              <a:rPr lang="en-US" dirty="0"/>
              <a:t>In a large program it is very difficult to identify what data is used by which function. This provides an opportunity for bugs to creep in.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0" y="762000"/>
            <a:ext cx="9144000" cy="76200"/>
          </a:xfrm>
          <a:prstGeom prst="round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xmlns="" id="{A2368C5F-A198-8B96-A640-0DBD996418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xfrm>
            <a:off x="0" y="6553200"/>
            <a:ext cx="4419600" cy="30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l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b="1" i="1" dirty="0">
                <a:latin typeface="Palatino Linotype" panose="02040502050505030304" pitchFamily="18" charset="0"/>
              </a:rPr>
              <a:t>Chap-1: Introduction to Object-oriented Programming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039C77D4-F128-190A-2DF9-46CE47359CCA}"/>
              </a:ext>
            </a:extLst>
          </p:cNvPr>
          <p:cNvSpPr txBox="1">
            <a:spLocks/>
          </p:cNvSpPr>
          <p:nvPr/>
        </p:nvSpPr>
        <p:spPr bwMode="auto">
          <a:xfrm>
            <a:off x="5181600" y="6551613"/>
            <a:ext cx="39624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US" altLang="en-US" sz="1200" b="1" i="1" dirty="0">
                <a:latin typeface="Palatino Linotype" panose="02040502050505030304" pitchFamily="18" charset="0"/>
              </a:rPr>
              <a:t>© 2023 Prepared By Ddamba Abdul For BBC-2 – MUBS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xmlns="" id="{622C96A3-88AC-8952-51B1-00CA64666979}"/>
              </a:ext>
            </a:extLst>
          </p:cNvPr>
          <p:cNvCxnSpPr/>
          <p:nvPr/>
        </p:nvCxnSpPr>
        <p:spPr>
          <a:xfrm>
            <a:off x="0" y="6477000"/>
            <a:ext cx="9144000" cy="1587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xmlns="" id="{C064FF94-7871-C181-EFDD-B2C27784B2EB}"/>
              </a:ext>
            </a:extLst>
          </p:cNvPr>
          <p:cNvSpPr txBox="1">
            <a:spLocks/>
          </p:cNvSpPr>
          <p:nvPr/>
        </p:nvSpPr>
        <p:spPr bwMode="auto">
          <a:xfrm>
            <a:off x="4038600" y="6551613"/>
            <a:ext cx="1143000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fld id="{DB234F95-CF33-49A6-841D-A3C2308ADA6E}" type="slidenum">
              <a:rPr lang="en-US" altLang="en-US" sz="2000" b="1" i="1">
                <a:latin typeface="Palatino Linotype" panose="02040502050505030304" pitchFamily="18" charset="0"/>
              </a:rPr>
              <a:pPr algn="ctr" eaLnBrk="1" hangingPunct="1"/>
              <a:t>15</a:t>
            </a:fld>
            <a:endParaRPr lang="en-US" altLang="en-US" sz="2000" b="1" i="1" dirty="0">
              <a:latin typeface="Palatino Linotype" panose="02040502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158612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"/>
          </a:xfrm>
          <a:ln>
            <a:solidFill>
              <a:schemeClr val="bg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eaLnBrk="1" fontAlgn="auto" hangingPunct="1">
              <a:spcBef>
                <a:spcPct val="20000"/>
              </a:spcBef>
              <a:spcAft>
                <a:spcPts val="0"/>
              </a:spcAft>
              <a:defRPr/>
            </a:pPr>
            <a:r>
              <a:rPr kumimoji="1" lang="en-US" dirty="0"/>
              <a:t>Limitations of the POP Approach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838200"/>
            <a:ext cx="9144000" cy="5713413"/>
          </a:xfr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>
            <a:noAutofit/>
          </a:bodyPr>
          <a:lstStyle/>
          <a:p>
            <a:pPr>
              <a:buSzPct val="100000"/>
              <a:defRPr/>
            </a:pPr>
            <a:r>
              <a:rPr lang="en-US" dirty="0">
                <a:solidFill>
                  <a:srgbClr val="0000CC"/>
                </a:solidFill>
              </a:rPr>
              <a:t>There’s no restrictions by the procedures to accessing the global </a:t>
            </a:r>
            <a:r>
              <a:rPr lang="en-US" dirty="0" smtClean="0">
                <a:solidFill>
                  <a:srgbClr val="0000CC"/>
                </a:solidFill>
              </a:rPr>
              <a:t>data</a:t>
            </a:r>
            <a:endParaRPr lang="en-US" dirty="0">
              <a:solidFill>
                <a:srgbClr val="0000CC"/>
              </a:solidFill>
            </a:endParaRPr>
          </a:p>
          <a:p>
            <a:pPr lvl="1">
              <a:defRPr/>
            </a:pPr>
            <a:r>
              <a:rPr lang="en-US" dirty="0" smtClean="0"/>
              <a:t>This causes </a:t>
            </a:r>
            <a:r>
              <a:rPr lang="en-US" dirty="0"/>
              <a:t>program insecurity as data contained in </a:t>
            </a:r>
            <a:r>
              <a:rPr lang="en-US" dirty="0" smtClean="0"/>
              <a:t>the program can </a:t>
            </a:r>
            <a:r>
              <a:rPr lang="en-US" dirty="0"/>
              <a:t>be accessed freely from any function present in the program.</a:t>
            </a:r>
          </a:p>
          <a:p>
            <a:pPr lvl="2">
              <a:defRPr/>
            </a:pPr>
            <a:r>
              <a:rPr lang="en-US" dirty="0"/>
              <a:t>For example the new programmer can corrupt the data accidentally by creating function.</a:t>
            </a:r>
          </a:p>
          <a:p>
            <a:pPr lvl="2">
              <a:defRPr/>
            </a:pPr>
            <a:endParaRPr lang="en-US" sz="600" dirty="0"/>
          </a:p>
          <a:p>
            <a:pPr>
              <a:buSzPct val="100000"/>
              <a:defRPr/>
            </a:pPr>
            <a:r>
              <a:rPr lang="en-US" dirty="0">
                <a:solidFill>
                  <a:srgbClr val="0000CC"/>
                </a:solidFill>
              </a:rPr>
              <a:t>It is difficult to create new data types</a:t>
            </a:r>
          </a:p>
          <a:p>
            <a:pPr lvl="1">
              <a:defRPr/>
            </a:pPr>
            <a:r>
              <a:rPr lang="en-US" dirty="0"/>
              <a:t>The ability to create the new data type of its own is called extensibility.</a:t>
            </a:r>
          </a:p>
          <a:p>
            <a:pPr>
              <a:defRPr/>
            </a:pPr>
            <a:endParaRPr lang="en-US" dirty="0">
              <a:solidFill>
                <a:srgbClr val="0000CC"/>
              </a:solidFill>
            </a:endParaRPr>
          </a:p>
          <a:p>
            <a:pPr lvl="2">
              <a:defRPr/>
            </a:pPr>
            <a:endParaRPr lang="en-US" dirty="0"/>
          </a:p>
        </p:txBody>
      </p:sp>
      <p:sp>
        <p:nvSpPr>
          <p:cNvPr id="7" name="Rounded Rectangle 6"/>
          <p:cNvSpPr/>
          <p:nvPr/>
        </p:nvSpPr>
        <p:spPr>
          <a:xfrm>
            <a:off x="0" y="762000"/>
            <a:ext cx="9144000" cy="76200"/>
          </a:xfrm>
          <a:prstGeom prst="round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xmlns="" id="{E995D22D-4C6F-87D2-DAF8-B1CB59393B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xfrm>
            <a:off x="0" y="6553200"/>
            <a:ext cx="4419600" cy="30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l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b="1" i="1" dirty="0">
                <a:latin typeface="Palatino Linotype" panose="02040502050505030304" pitchFamily="18" charset="0"/>
              </a:rPr>
              <a:t>Chap-1: Introduction to Object-oriented Programming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6C409797-866C-1CEE-6EF6-A48CE7E77A4E}"/>
              </a:ext>
            </a:extLst>
          </p:cNvPr>
          <p:cNvSpPr txBox="1">
            <a:spLocks/>
          </p:cNvSpPr>
          <p:nvPr/>
        </p:nvSpPr>
        <p:spPr bwMode="auto">
          <a:xfrm>
            <a:off x="5181600" y="6551613"/>
            <a:ext cx="39624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US" altLang="en-US" sz="1200" b="1" i="1" dirty="0">
                <a:latin typeface="Palatino Linotype" panose="02040502050505030304" pitchFamily="18" charset="0"/>
              </a:rPr>
              <a:t>© 2023 Prepared By Ddamba Abdul For BBC-2 – MUBS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xmlns="" id="{145E0A22-2480-B347-852D-54A3076A2CF1}"/>
              </a:ext>
            </a:extLst>
          </p:cNvPr>
          <p:cNvCxnSpPr/>
          <p:nvPr/>
        </p:nvCxnSpPr>
        <p:spPr>
          <a:xfrm>
            <a:off x="0" y="6477000"/>
            <a:ext cx="9144000" cy="1587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xmlns="" id="{B42D6E0F-6F37-1BE9-5C0C-487DE0BB10A9}"/>
              </a:ext>
            </a:extLst>
          </p:cNvPr>
          <p:cNvSpPr txBox="1">
            <a:spLocks/>
          </p:cNvSpPr>
          <p:nvPr/>
        </p:nvSpPr>
        <p:spPr bwMode="auto">
          <a:xfrm>
            <a:off x="4038600" y="6551613"/>
            <a:ext cx="1143000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fld id="{DB234F95-CF33-49A6-841D-A3C2308ADA6E}" type="slidenum">
              <a:rPr lang="en-US" altLang="en-US" sz="2000" b="1" i="1">
                <a:latin typeface="Palatino Linotype" panose="02040502050505030304" pitchFamily="18" charset="0"/>
              </a:rPr>
              <a:pPr algn="ctr" eaLnBrk="1" hangingPunct="1"/>
              <a:t>16</a:t>
            </a:fld>
            <a:endParaRPr lang="en-US" altLang="en-US" sz="2000" b="1" i="1" dirty="0">
              <a:latin typeface="Palatino Linotype" panose="02040502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540838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"/>
          </a:xfrm>
          <a:ln>
            <a:solidFill>
              <a:schemeClr val="bg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eaLnBrk="1" fontAlgn="auto" hangingPunct="1">
              <a:spcBef>
                <a:spcPct val="20000"/>
              </a:spcBef>
              <a:spcAft>
                <a:spcPts val="0"/>
              </a:spcAft>
              <a:defRPr/>
            </a:pPr>
            <a:r>
              <a:rPr kumimoji="1" lang="en-US" sz="4900" dirty="0">
                <a:latin typeface="Arial Narrow" pitchFamily="34" charset="0"/>
              </a:rPr>
              <a:t>Limitations of the POP Approach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838200"/>
            <a:ext cx="9144000" cy="5713413"/>
          </a:xfr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>
            <a:noAutofit/>
          </a:bodyPr>
          <a:lstStyle/>
          <a:p>
            <a:pPr>
              <a:buSzPct val="100000"/>
              <a:defRPr/>
            </a:pPr>
            <a:r>
              <a:rPr lang="en-US" dirty="0">
                <a:solidFill>
                  <a:srgbClr val="0000CC"/>
                </a:solidFill>
              </a:rPr>
              <a:t>Emphasis is put on procedures, than the data</a:t>
            </a:r>
          </a:p>
          <a:p>
            <a:pPr lvl="1">
              <a:defRPr/>
            </a:pPr>
            <a:r>
              <a:rPr lang="en-US" dirty="0"/>
              <a:t>Data is given a second class status even through data is the reason for the existence of the program.</a:t>
            </a:r>
          </a:p>
          <a:p>
            <a:pPr lvl="2">
              <a:defRPr/>
            </a:pPr>
            <a:r>
              <a:rPr lang="en-US" dirty="0"/>
              <a:t>Therefore, for the case of large and more complex program,  changes and updates </a:t>
            </a:r>
            <a:r>
              <a:rPr lang="en-US" dirty="0" smtClean="0"/>
              <a:t>become </a:t>
            </a:r>
            <a:r>
              <a:rPr lang="en-US" dirty="0"/>
              <a:t>more difficult &amp; time consuming.</a:t>
            </a:r>
          </a:p>
          <a:p>
            <a:pPr lvl="3">
              <a:defRPr/>
            </a:pPr>
            <a:r>
              <a:rPr lang="en-US" dirty="0"/>
              <a:t>For example if new data is to be added, all the function </a:t>
            </a:r>
            <a:r>
              <a:rPr lang="en-US" dirty="0" smtClean="0"/>
              <a:t>need </a:t>
            </a:r>
            <a:r>
              <a:rPr lang="en-US" dirty="0"/>
              <a:t>to be modified to access the data.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0" y="762000"/>
            <a:ext cx="9144000" cy="76200"/>
          </a:xfrm>
          <a:prstGeom prst="round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xmlns="" id="{89D244AC-FF84-6724-2577-AE18D61B92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xfrm>
            <a:off x="0" y="6553200"/>
            <a:ext cx="4419600" cy="30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l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b="1" i="1" dirty="0">
                <a:latin typeface="Palatino Linotype" panose="02040502050505030304" pitchFamily="18" charset="0"/>
              </a:rPr>
              <a:t>Chap-1: Introduction to Object-oriented Programming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4DDB8FE2-CE7C-F777-B4CF-E3C3E91F933D}"/>
              </a:ext>
            </a:extLst>
          </p:cNvPr>
          <p:cNvSpPr txBox="1">
            <a:spLocks/>
          </p:cNvSpPr>
          <p:nvPr/>
        </p:nvSpPr>
        <p:spPr bwMode="auto">
          <a:xfrm>
            <a:off x="5181600" y="6551613"/>
            <a:ext cx="39624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US" altLang="en-US" sz="1200" b="1" i="1" dirty="0">
                <a:latin typeface="Palatino Linotype" panose="02040502050505030304" pitchFamily="18" charset="0"/>
              </a:rPr>
              <a:t>© 2023 Prepared By Ddamba Abdul For BBC-2 – MUBS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xmlns="" id="{C26DB29B-3EFE-A04A-A583-19CCDDD14D69}"/>
              </a:ext>
            </a:extLst>
          </p:cNvPr>
          <p:cNvCxnSpPr/>
          <p:nvPr/>
        </p:nvCxnSpPr>
        <p:spPr>
          <a:xfrm>
            <a:off x="0" y="6477000"/>
            <a:ext cx="9144000" cy="1587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xmlns="" id="{B89ABF6B-DCBE-90D8-1C28-918C6C85D731}"/>
              </a:ext>
            </a:extLst>
          </p:cNvPr>
          <p:cNvSpPr txBox="1">
            <a:spLocks/>
          </p:cNvSpPr>
          <p:nvPr/>
        </p:nvSpPr>
        <p:spPr bwMode="auto">
          <a:xfrm>
            <a:off x="4038600" y="6551613"/>
            <a:ext cx="1143000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fld id="{DB234F95-CF33-49A6-841D-A3C2308ADA6E}" type="slidenum">
              <a:rPr lang="en-US" altLang="en-US" sz="2000" b="1" i="1">
                <a:latin typeface="Palatino Linotype" panose="02040502050505030304" pitchFamily="18" charset="0"/>
              </a:rPr>
              <a:pPr algn="ctr" eaLnBrk="1" hangingPunct="1"/>
              <a:t>17</a:t>
            </a:fld>
            <a:endParaRPr lang="en-US" altLang="en-US" sz="2000" b="1" i="1" dirty="0">
              <a:latin typeface="Palatino Linotype" panose="02040502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310502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"/>
          </a:xfrm>
          <a:ln>
            <a:solidFill>
              <a:schemeClr val="bg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eaLnBrk="1" fontAlgn="auto" hangingPunct="1">
              <a:spcBef>
                <a:spcPct val="20000"/>
              </a:spcBef>
              <a:spcAft>
                <a:spcPts val="0"/>
              </a:spcAft>
              <a:defRPr/>
            </a:pPr>
            <a:r>
              <a:rPr kumimoji="1" lang="en-US" sz="4900" dirty="0">
                <a:latin typeface="Arial Narrow" pitchFamily="34" charset="0"/>
              </a:rPr>
              <a:t>Limitations of the POP Approach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838200"/>
            <a:ext cx="9144000" cy="5713413"/>
          </a:xfr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>
            <a:noAutofit/>
          </a:bodyPr>
          <a:lstStyle/>
          <a:p>
            <a:pPr>
              <a:buSzPct val="100000"/>
              <a:defRPr/>
            </a:pPr>
            <a:r>
              <a:rPr lang="en-US" dirty="0">
                <a:solidFill>
                  <a:srgbClr val="0000CC"/>
                </a:solidFill>
              </a:rPr>
              <a:t>Reduced Code Reusability</a:t>
            </a:r>
          </a:p>
          <a:p>
            <a:pPr lvl="1">
              <a:defRPr/>
            </a:pPr>
            <a:r>
              <a:rPr lang="en-US" dirty="0"/>
              <a:t>The absence of class-based inheritance &amp; polymorphism in procedural languages can limit code reusability, making it necessary to duplicate code in some cases.</a:t>
            </a:r>
          </a:p>
          <a:p>
            <a:pPr>
              <a:defRPr/>
            </a:pPr>
            <a:endParaRPr lang="en-US" sz="600" dirty="0">
              <a:solidFill>
                <a:srgbClr val="0000CC"/>
              </a:solidFill>
            </a:endParaRPr>
          </a:p>
          <a:p>
            <a:pPr>
              <a:buSzPct val="100000"/>
              <a:defRPr/>
            </a:pPr>
            <a:r>
              <a:rPr lang="en-US" dirty="0">
                <a:solidFill>
                  <a:srgbClr val="0000CC"/>
                </a:solidFill>
              </a:rPr>
              <a:t>Difficult to design</a:t>
            </a:r>
          </a:p>
          <a:p>
            <a:pPr lvl="1"/>
            <a:r>
              <a:rPr lang="en-US" dirty="0"/>
              <a:t>POP’s functions and data structures have limited support to model real-world objects and their interactions.</a:t>
            </a:r>
          </a:p>
          <a:p>
            <a:pPr lvl="2"/>
            <a:r>
              <a:rPr lang="en-US" dirty="0"/>
              <a:t>For example, in designing </a:t>
            </a:r>
            <a:r>
              <a:rPr lang="en-US" dirty="0" smtClean="0"/>
              <a:t>graphical user </a:t>
            </a:r>
            <a:r>
              <a:rPr lang="en-US" dirty="0"/>
              <a:t>interface, the focus is placed on what “</a:t>
            </a:r>
            <a:r>
              <a:rPr lang="en-US" b="1" i="1" dirty="0">
                <a:solidFill>
                  <a:srgbClr val="FF0000"/>
                </a:solidFill>
              </a:rPr>
              <a:t>functions</a:t>
            </a:r>
            <a:r>
              <a:rPr lang="en-US" dirty="0"/>
              <a:t>, and </a:t>
            </a:r>
            <a:r>
              <a:rPr lang="en-US" b="1" i="1" dirty="0">
                <a:solidFill>
                  <a:srgbClr val="FF0000"/>
                </a:solidFill>
              </a:rPr>
              <a:t>data structures</a:t>
            </a:r>
            <a:r>
              <a:rPr lang="en-US" dirty="0"/>
              <a:t>” are needed instead of which “</a:t>
            </a:r>
            <a:r>
              <a:rPr lang="en-US" b="1" i="1" dirty="0">
                <a:solidFill>
                  <a:srgbClr val="FF0000"/>
                </a:solidFill>
              </a:rPr>
              <a:t>menu</a:t>
            </a:r>
            <a:r>
              <a:rPr lang="en-US" dirty="0"/>
              <a:t>, </a:t>
            </a:r>
            <a:r>
              <a:rPr lang="en-US" b="1" i="1" dirty="0">
                <a:solidFill>
                  <a:srgbClr val="FF0000"/>
                </a:solidFill>
              </a:rPr>
              <a:t>menu item</a:t>
            </a:r>
            <a:r>
              <a:rPr lang="en-US" dirty="0"/>
              <a:t>” and soon.</a:t>
            </a:r>
          </a:p>
          <a:p>
            <a:pPr lvl="1">
              <a:defRPr/>
            </a:pPr>
            <a:endParaRPr lang="en-US" dirty="0"/>
          </a:p>
        </p:txBody>
      </p:sp>
      <p:sp>
        <p:nvSpPr>
          <p:cNvPr id="7" name="Rounded Rectangle 6"/>
          <p:cNvSpPr/>
          <p:nvPr/>
        </p:nvSpPr>
        <p:spPr>
          <a:xfrm>
            <a:off x="0" y="762000"/>
            <a:ext cx="9144000" cy="76200"/>
          </a:xfrm>
          <a:prstGeom prst="round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xmlns="" id="{89D244AC-FF84-6724-2577-AE18D61B92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xfrm>
            <a:off x="0" y="6553200"/>
            <a:ext cx="4419600" cy="30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l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b="1" i="1" dirty="0">
                <a:latin typeface="Palatino Linotype" panose="02040502050505030304" pitchFamily="18" charset="0"/>
              </a:rPr>
              <a:t>Chap-1: Introduction to Object-oriented Programming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4DDB8FE2-CE7C-F777-B4CF-E3C3E91F933D}"/>
              </a:ext>
            </a:extLst>
          </p:cNvPr>
          <p:cNvSpPr txBox="1">
            <a:spLocks/>
          </p:cNvSpPr>
          <p:nvPr/>
        </p:nvSpPr>
        <p:spPr bwMode="auto">
          <a:xfrm>
            <a:off x="5181600" y="6551613"/>
            <a:ext cx="39624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US" altLang="en-US" sz="1200" b="1" i="1" dirty="0">
                <a:latin typeface="Palatino Linotype" panose="02040502050505030304" pitchFamily="18" charset="0"/>
              </a:rPr>
              <a:t>© 2023 Prepared By Ddamba Abdul For BBC-2 – MUBS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xmlns="" id="{C26DB29B-3EFE-A04A-A583-19CCDDD14D69}"/>
              </a:ext>
            </a:extLst>
          </p:cNvPr>
          <p:cNvCxnSpPr/>
          <p:nvPr/>
        </p:nvCxnSpPr>
        <p:spPr>
          <a:xfrm>
            <a:off x="0" y="6477000"/>
            <a:ext cx="9144000" cy="1587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xmlns="" id="{B89ABF6B-DCBE-90D8-1C28-918C6C85D731}"/>
              </a:ext>
            </a:extLst>
          </p:cNvPr>
          <p:cNvSpPr txBox="1">
            <a:spLocks/>
          </p:cNvSpPr>
          <p:nvPr/>
        </p:nvSpPr>
        <p:spPr bwMode="auto">
          <a:xfrm>
            <a:off x="4038600" y="6551613"/>
            <a:ext cx="1143000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fld id="{DB234F95-CF33-49A6-841D-A3C2308ADA6E}" type="slidenum">
              <a:rPr lang="en-US" altLang="en-US" sz="2000" b="1" i="1">
                <a:latin typeface="Palatino Linotype" panose="02040502050505030304" pitchFamily="18" charset="0"/>
              </a:rPr>
              <a:pPr algn="ctr" eaLnBrk="1" hangingPunct="1"/>
              <a:t>18</a:t>
            </a:fld>
            <a:endParaRPr lang="en-US" altLang="en-US" sz="2000" b="1" i="1" dirty="0">
              <a:latin typeface="Palatino Linotype" panose="02040502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094378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"/>
          </a:xfrm>
          <a:ln>
            <a:solidFill>
              <a:schemeClr val="bg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eaLnBrk="1" fontAlgn="auto" hangingPunct="1">
              <a:spcBef>
                <a:spcPct val="20000"/>
              </a:spcBef>
              <a:spcAft>
                <a:spcPts val="0"/>
              </a:spcAft>
              <a:defRPr/>
            </a:pPr>
            <a:r>
              <a:rPr kumimoji="1" lang="en-US" sz="4000" dirty="0"/>
              <a:t>Object-oriented Programming (OOP)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838200"/>
            <a:ext cx="9144000" cy="5713413"/>
          </a:xfr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>
            <a:noAutofit/>
          </a:bodyPr>
          <a:lstStyle/>
          <a:p>
            <a:pPr>
              <a:buSzPct val="100000"/>
              <a:defRPr/>
            </a:pPr>
            <a:r>
              <a:rPr lang="en-US" dirty="0">
                <a:solidFill>
                  <a:srgbClr val="0000CC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OOP languages were designed to overcome POP-related problems</a:t>
            </a:r>
          </a:p>
          <a:p>
            <a:pPr>
              <a:defRPr/>
            </a:pPr>
            <a:endParaRPr lang="en-US" dirty="0">
              <a:solidFill>
                <a:srgbClr val="0000CC"/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defRPr/>
            </a:pPr>
            <a:r>
              <a:rPr lang="en-US" b="0" dirty="0">
                <a:ea typeface="Times New Roman" panose="02020603050405020304" pitchFamily="18" charset="0"/>
                <a:cs typeface="Times New Roman" panose="02020603050405020304" pitchFamily="18" charset="0"/>
              </a:rPr>
              <a:t>This was mainly done through combining the process (function) and data into a unit called an object</a:t>
            </a:r>
            <a:r>
              <a:rPr lang="en-US" dirty="0"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2">
              <a:defRPr/>
            </a:pPr>
            <a:r>
              <a:rPr lang="en-US" b="0" dirty="0">
                <a:ea typeface="Times New Roman" panose="02020603050405020304" pitchFamily="18" charset="0"/>
                <a:cs typeface="Times New Roman" panose="02020603050405020304" pitchFamily="18" charset="0"/>
              </a:rPr>
              <a:t>Thereby giving </a:t>
            </a:r>
            <a:r>
              <a:rPr lang="en-US" b="0" dirty="0"/>
              <a:t>importance to relationships between objects rather than procedural implementation details.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0" y="762000"/>
            <a:ext cx="9144000" cy="76200"/>
          </a:xfrm>
          <a:prstGeom prst="round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xmlns="" id="{235B0A4A-D233-F3EE-91A6-68111ED708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xfrm>
            <a:off x="0" y="6553200"/>
            <a:ext cx="4419600" cy="30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l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b="1" i="1" dirty="0">
                <a:latin typeface="Palatino Linotype" panose="02040502050505030304" pitchFamily="18" charset="0"/>
              </a:rPr>
              <a:t>Chap-1: Introduction to Object-oriented Programming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731A64B-DF59-10DE-8D05-4CFCCC3F3587}"/>
              </a:ext>
            </a:extLst>
          </p:cNvPr>
          <p:cNvSpPr txBox="1">
            <a:spLocks/>
          </p:cNvSpPr>
          <p:nvPr/>
        </p:nvSpPr>
        <p:spPr bwMode="auto">
          <a:xfrm>
            <a:off x="5181600" y="6551613"/>
            <a:ext cx="39624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US" altLang="en-US" sz="1200" b="1" i="1" dirty="0">
                <a:latin typeface="Palatino Linotype" panose="02040502050505030304" pitchFamily="18" charset="0"/>
              </a:rPr>
              <a:t>© 2023 Prepared By Ddamba Abdul For BBC-2 – MUBS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xmlns="" id="{4AA0773E-2C31-221A-95FE-F5B6A3DB9CE5}"/>
              </a:ext>
            </a:extLst>
          </p:cNvPr>
          <p:cNvCxnSpPr/>
          <p:nvPr/>
        </p:nvCxnSpPr>
        <p:spPr>
          <a:xfrm>
            <a:off x="0" y="6477000"/>
            <a:ext cx="9144000" cy="1587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xmlns="" id="{8383EED0-E706-89A8-0947-289E88D398C8}"/>
              </a:ext>
            </a:extLst>
          </p:cNvPr>
          <p:cNvSpPr txBox="1">
            <a:spLocks/>
          </p:cNvSpPr>
          <p:nvPr/>
        </p:nvSpPr>
        <p:spPr bwMode="auto">
          <a:xfrm>
            <a:off x="4038600" y="6551613"/>
            <a:ext cx="1143000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fld id="{DB234F95-CF33-49A6-841D-A3C2308ADA6E}" type="slidenum">
              <a:rPr lang="en-US" altLang="en-US" sz="2000" b="1" i="1">
                <a:latin typeface="Palatino Linotype" panose="02040502050505030304" pitchFamily="18" charset="0"/>
              </a:rPr>
              <a:pPr algn="ctr" eaLnBrk="1" hangingPunct="1"/>
              <a:t>19</a:t>
            </a:fld>
            <a:endParaRPr lang="en-US" altLang="en-US" sz="2000" b="1" i="1" dirty="0">
              <a:latin typeface="Palatino Linotype" panose="02040502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63014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"/>
          </a:xfrm>
          <a:ln>
            <a:solidFill>
              <a:schemeClr val="bg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eaLnBrk="1" fontAlgn="auto" hangingPunct="1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5000" dirty="0">
                <a:latin typeface="Palatino Linotype" panose="02040502050505030304" pitchFamily="18" charset="0"/>
              </a:rPr>
              <a:t>Chapter Learning Outcomes</a:t>
            </a:r>
            <a:endParaRPr kumimoji="1" lang="en-US" sz="5000" dirty="0">
              <a:latin typeface="Palatino Linotype" panose="0204050205050503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838200"/>
            <a:ext cx="9144000" cy="5713413"/>
          </a:xfr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>
            <a:noAutofit/>
          </a:bodyPr>
          <a:lstStyle/>
          <a:p>
            <a:pPr>
              <a:spcBef>
                <a:spcPts val="600"/>
              </a:spcBef>
              <a:buSzPct val="100000"/>
            </a:pPr>
            <a:r>
              <a:rPr lang="en-US" sz="2800" dirty="0">
                <a:solidFill>
                  <a:srgbClr val="0000CC"/>
                </a:solidFill>
                <a:latin typeface="Palatino Linotype" panose="02040502050505030304" pitchFamily="18" charset="0"/>
              </a:rPr>
              <a:t>By the end of this lecture, you should;</a:t>
            </a:r>
          </a:p>
          <a:p>
            <a:pPr lvl="1">
              <a:spcBef>
                <a:spcPts val="600"/>
              </a:spcBef>
              <a:buSzPct val="100000"/>
            </a:pPr>
            <a:r>
              <a:rPr lang="en-US" sz="2500" dirty="0">
                <a:latin typeface="Palatino Linotype" panose="02040502050505030304" pitchFamily="18" charset="0"/>
              </a:rPr>
              <a:t>Understand OOP language paradigm in relation to traditional procedural programming languages,</a:t>
            </a:r>
          </a:p>
          <a:p>
            <a:pPr lvl="1">
              <a:spcBef>
                <a:spcPts val="600"/>
              </a:spcBef>
              <a:buSzPct val="100000"/>
            </a:pPr>
            <a:r>
              <a:rPr lang="en-US" sz="2500" dirty="0">
                <a:latin typeface="Palatino Linotype" panose="02040502050505030304" pitchFamily="18" charset="0"/>
              </a:rPr>
              <a:t>Understand benefits of OOP over POP,</a:t>
            </a:r>
          </a:p>
          <a:p>
            <a:pPr lvl="1">
              <a:spcBef>
                <a:spcPts val="600"/>
              </a:spcBef>
              <a:buSzPct val="100000"/>
            </a:pPr>
            <a:r>
              <a:rPr lang="en-US" sz="2500" dirty="0">
                <a:latin typeface="Palatino Linotype" panose="02040502050505030304" pitchFamily="18" charset="0"/>
              </a:rPr>
              <a:t>Understand the various OOP concepts, i.e. objects, classes, attributes, methods operations,</a:t>
            </a:r>
          </a:p>
          <a:p>
            <a:pPr lvl="1">
              <a:spcBef>
                <a:spcPts val="600"/>
              </a:spcBef>
              <a:buSzPct val="100000"/>
            </a:pPr>
            <a:r>
              <a:rPr lang="en-US" sz="2500" dirty="0">
                <a:latin typeface="Palatino Linotype" panose="02040502050505030304" pitchFamily="18" charset="0"/>
              </a:rPr>
              <a:t>Understand the four pillars of Object-Oriented Programming: Abstraction, Inheritance, Encapsulation and Polymorphism.</a:t>
            </a:r>
          </a:p>
        </p:txBody>
      </p:sp>
      <p:sp>
        <p:nvSpPr>
          <p:cNvPr id="14340" name="Footer Placeholder 4"/>
          <p:cNvSpPr>
            <a:spLocks noGrp="1"/>
          </p:cNvSpPr>
          <p:nvPr>
            <p:ph type="ftr" sz="quarter" idx="11"/>
          </p:nvPr>
        </p:nvSpPr>
        <p:spPr bwMode="auto">
          <a:xfrm>
            <a:off x="0" y="6553200"/>
            <a:ext cx="4419600" cy="30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l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b="1" i="1" dirty="0">
                <a:latin typeface="Palatino Linotype" panose="02040502050505030304" pitchFamily="18" charset="0"/>
              </a:rPr>
              <a:t>Chap-1: Introduction to Object-oriented Programming</a:t>
            </a:r>
          </a:p>
        </p:txBody>
      </p:sp>
      <p:sp>
        <p:nvSpPr>
          <p:cNvPr id="14341" name="Footer Placeholder 4"/>
          <p:cNvSpPr txBox="1">
            <a:spLocks/>
          </p:cNvSpPr>
          <p:nvPr/>
        </p:nvSpPr>
        <p:spPr bwMode="auto">
          <a:xfrm>
            <a:off x="5181600" y="6551613"/>
            <a:ext cx="39624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US" altLang="en-US" sz="1200" b="1" i="1" dirty="0">
                <a:latin typeface="Palatino Linotype" panose="02040502050505030304" pitchFamily="18" charset="0"/>
              </a:rPr>
              <a:t>© 2023 Prepared By Ddamba Abdul For BBC-2 – MUBS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0" y="762000"/>
            <a:ext cx="9144000" cy="76200"/>
          </a:xfrm>
          <a:prstGeom prst="round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Palatino Linotype" panose="02040502050505030304" pitchFamily="18" charset="0"/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>
            <a:off x="0" y="6477000"/>
            <a:ext cx="9144000" cy="1587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344" name="Slide Number Placeholder 7"/>
          <p:cNvSpPr txBox="1">
            <a:spLocks/>
          </p:cNvSpPr>
          <p:nvPr/>
        </p:nvSpPr>
        <p:spPr bwMode="auto">
          <a:xfrm>
            <a:off x="4038600" y="6551613"/>
            <a:ext cx="1143000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fld id="{DB234F95-CF33-49A6-841D-A3C2308ADA6E}" type="slidenum">
              <a:rPr lang="en-US" altLang="en-US" sz="2000" b="1" i="1">
                <a:latin typeface="Palatino Linotype" panose="02040502050505030304" pitchFamily="18" charset="0"/>
              </a:rPr>
              <a:pPr algn="ctr" eaLnBrk="1" hangingPunct="1"/>
              <a:t>2</a:t>
            </a:fld>
            <a:endParaRPr lang="en-US" altLang="en-US" sz="2000" b="1" i="1" dirty="0">
              <a:latin typeface="Palatino Linotype" panose="02040502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580613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"/>
          </a:xfrm>
          <a:ln>
            <a:solidFill>
              <a:schemeClr val="bg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eaLnBrk="1" fontAlgn="auto" hangingPunct="1">
              <a:spcBef>
                <a:spcPct val="20000"/>
              </a:spcBef>
              <a:spcAft>
                <a:spcPts val="0"/>
              </a:spcAft>
              <a:defRPr/>
            </a:pPr>
            <a:r>
              <a:rPr kumimoji="1" lang="en-US" sz="4000" dirty="0"/>
              <a:t>Object-oriented Programming (OOP)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838200"/>
            <a:ext cx="9144000" cy="5713413"/>
          </a:xfr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>
            <a:noAutofit/>
          </a:bodyPr>
          <a:lstStyle/>
          <a:p>
            <a:pPr>
              <a:buSzPct val="100000"/>
              <a:defRPr/>
            </a:pPr>
            <a:r>
              <a:rPr lang="en-US" dirty="0">
                <a:solidFill>
                  <a:srgbClr val="0000CC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What is a OOP paradigm?</a:t>
            </a:r>
            <a:endParaRPr lang="en-US" b="0" dirty="0">
              <a:solidFill>
                <a:srgbClr val="0000CC"/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defRPr/>
            </a:pPr>
            <a:r>
              <a:rPr lang="en-US" dirty="0"/>
              <a:t>The OOP approach uses objects, (</a:t>
            </a:r>
            <a:r>
              <a:rPr lang="en-US" i="1" dirty="0">
                <a:solidFill>
                  <a:srgbClr val="FF0000"/>
                </a:solidFill>
              </a:rPr>
              <a:t>instances</a:t>
            </a:r>
            <a:r>
              <a:rPr lang="en-US" i="1" dirty="0"/>
              <a:t> </a:t>
            </a:r>
            <a:r>
              <a:rPr lang="en-US" i="1" dirty="0">
                <a:solidFill>
                  <a:srgbClr val="FF0000"/>
                </a:solidFill>
              </a:rPr>
              <a:t>of</a:t>
            </a:r>
            <a:r>
              <a:rPr lang="en-US" i="1" dirty="0"/>
              <a:t> </a:t>
            </a:r>
            <a:r>
              <a:rPr lang="en-US" i="1" dirty="0">
                <a:solidFill>
                  <a:srgbClr val="FF0000"/>
                </a:solidFill>
              </a:rPr>
              <a:t>classes</a:t>
            </a:r>
            <a:r>
              <a:rPr lang="en-US" dirty="0"/>
              <a:t>) acting as data structures combining their data (</a:t>
            </a:r>
            <a:r>
              <a:rPr lang="en-US" i="1" dirty="0">
                <a:solidFill>
                  <a:srgbClr val="FF0000"/>
                </a:solidFill>
              </a:rPr>
              <a:t>variables</a:t>
            </a:r>
            <a:r>
              <a:rPr lang="en-US" dirty="0"/>
              <a:t>) and procedures (</a:t>
            </a:r>
            <a:r>
              <a:rPr lang="en-US" i="1" dirty="0">
                <a:solidFill>
                  <a:srgbClr val="FF0000"/>
                </a:solidFill>
              </a:rPr>
              <a:t>functions</a:t>
            </a:r>
            <a:r>
              <a:rPr lang="en-US" dirty="0"/>
              <a:t>) together with their interactions to analyze, design, and implement software systems</a:t>
            </a:r>
          </a:p>
          <a:p>
            <a:pPr lvl="1">
              <a:defRPr/>
            </a:pPr>
            <a:endParaRPr lang="en-US" sz="700" dirty="0"/>
          </a:p>
          <a:p>
            <a:pPr lvl="2">
              <a:defRPr/>
            </a:pPr>
            <a:r>
              <a:rPr lang="en-US" dirty="0"/>
              <a:t>OOP is based on several fundamental principles and concepts that facilitate design and creation of software systems, i.e.;</a:t>
            </a:r>
          </a:p>
          <a:p>
            <a:pPr lvl="3">
              <a:lnSpc>
                <a:spcPct val="100000"/>
              </a:lnSpc>
              <a:defRPr/>
            </a:pPr>
            <a:r>
              <a:rPr lang="en-US" dirty="0"/>
              <a:t>Objects, classes and their relationships</a:t>
            </a:r>
          </a:p>
          <a:p>
            <a:pPr lvl="3">
              <a:lnSpc>
                <a:spcPct val="100000"/>
              </a:lnSpc>
              <a:defRPr/>
            </a:pPr>
            <a:r>
              <a:rPr lang="en-US" dirty="0"/>
              <a:t>Encapsulation</a:t>
            </a:r>
          </a:p>
          <a:p>
            <a:pPr lvl="3">
              <a:lnSpc>
                <a:spcPct val="100000"/>
              </a:lnSpc>
              <a:defRPr/>
            </a:pPr>
            <a:r>
              <a:rPr lang="en-US" dirty="0"/>
              <a:t>Inheritance</a:t>
            </a:r>
          </a:p>
          <a:p>
            <a:pPr lvl="3">
              <a:lnSpc>
                <a:spcPct val="100000"/>
              </a:lnSpc>
              <a:defRPr/>
            </a:pPr>
            <a:r>
              <a:rPr lang="en-US" dirty="0"/>
              <a:t>Polymorphism</a:t>
            </a:r>
          </a:p>
          <a:p>
            <a:pPr lvl="3">
              <a:lnSpc>
                <a:spcPct val="100000"/>
              </a:lnSpc>
              <a:defRPr/>
            </a:pPr>
            <a:r>
              <a:rPr lang="en-US" dirty="0"/>
              <a:t>Abstraction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0" y="762000"/>
            <a:ext cx="9144000" cy="76200"/>
          </a:xfrm>
          <a:prstGeom prst="round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xmlns="" id="{235B0A4A-D233-F3EE-91A6-68111ED708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xfrm>
            <a:off x="0" y="6553200"/>
            <a:ext cx="4419600" cy="30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l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b="1" i="1" dirty="0">
                <a:latin typeface="Palatino Linotype" panose="02040502050505030304" pitchFamily="18" charset="0"/>
              </a:rPr>
              <a:t>Chap-1: Introduction to Object-oriented Programming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731A64B-DF59-10DE-8D05-4CFCCC3F3587}"/>
              </a:ext>
            </a:extLst>
          </p:cNvPr>
          <p:cNvSpPr txBox="1">
            <a:spLocks/>
          </p:cNvSpPr>
          <p:nvPr/>
        </p:nvSpPr>
        <p:spPr bwMode="auto">
          <a:xfrm>
            <a:off x="5181600" y="6551613"/>
            <a:ext cx="39624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US" altLang="en-US" sz="1200" b="1" i="1" dirty="0">
                <a:latin typeface="Palatino Linotype" panose="02040502050505030304" pitchFamily="18" charset="0"/>
              </a:rPr>
              <a:t>© 2023 Prepared By Ddamba Abdul For BBC-2 – MUBS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xmlns="" id="{4AA0773E-2C31-221A-95FE-F5B6A3DB9CE5}"/>
              </a:ext>
            </a:extLst>
          </p:cNvPr>
          <p:cNvCxnSpPr/>
          <p:nvPr/>
        </p:nvCxnSpPr>
        <p:spPr>
          <a:xfrm>
            <a:off x="0" y="6477000"/>
            <a:ext cx="9144000" cy="1587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xmlns="" id="{8383EED0-E706-89A8-0947-289E88D398C8}"/>
              </a:ext>
            </a:extLst>
          </p:cNvPr>
          <p:cNvSpPr txBox="1">
            <a:spLocks/>
          </p:cNvSpPr>
          <p:nvPr/>
        </p:nvSpPr>
        <p:spPr bwMode="auto">
          <a:xfrm>
            <a:off x="4038600" y="6551613"/>
            <a:ext cx="1143000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fld id="{DB234F95-CF33-49A6-841D-A3C2308ADA6E}" type="slidenum">
              <a:rPr lang="en-US" altLang="en-US" sz="2000" b="1" i="1">
                <a:latin typeface="Palatino Linotype" panose="02040502050505030304" pitchFamily="18" charset="0"/>
              </a:rPr>
              <a:pPr algn="ctr" eaLnBrk="1" hangingPunct="1"/>
              <a:t>20</a:t>
            </a:fld>
            <a:endParaRPr lang="en-US" altLang="en-US" sz="2000" b="1" i="1" dirty="0">
              <a:latin typeface="Palatino Linotype" panose="02040502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383470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"/>
          </a:xfrm>
          <a:ln>
            <a:solidFill>
              <a:schemeClr val="bg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eaLnBrk="1" fontAlgn="auto" hangingPunct="1">
              <a:spcBef>
                <a:spcPct val="20000"/>
              </a:spcBef>
              <a:spcAft>
                <a:spcPts val="0"/>
              </a:spcAft>
              <a:defRPr/>
            </a:pPr>
            <a:r>
              <a:rPr kumimoji="1" lang="en-US" sz="4800" dirty="0"/>
              <a:t>Illustration of a OOP Approach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0" y="762000"/>
            <a:ext cx="9144000" cy="76200"/>
          </a:xfrm>
          <a:prstGeom prst="round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Palatino Linotype" panose="02040502050505030304" pitchFamily="18" charset="0"/>
            </a:endParaRPr>
          </a:p>
        </p:txBody>
      </p:sp>
      <p:grpSp>
        <p:nvGrpSpPr>
          <p:cNvPr id="31" name="Group 30"/>
          <p:cNvGrpSpPr/>
          <p:nvPr/>
        </p:nvGrpSpPr>
        <p:grpSpPr>
          <a:xfrm>
            <a:off x="1295400" y="1796355"/>
            <a:ext cx="6553200" cy="4298058"/>
            <a:chOff x="609600" y="563900"/>
            <a:chExt cx="7239000" cy="4910832"/>
          </a:xfrm>
        </p:grpSpPr>
        <p:grpSp>
          <p:nvGrpSpPr>
            <p:cNvPr id="32" name="Group 31"/>
            <p:cNvGrpSpPr/>
            <p:nvPr/>
          </p:nvGrpSpPr>
          <p:grpSpPr>
            <a:xfrm>
              <a:off x="2895600" y="1000690"/>
              <a:ext cx="4953000" cy="1524000"/>
              <a:chOff x="76200" y="1600200"/>
              <a:chExt cx="4953000" cy="1524000"/>
            </a:xfrm>
          </p:grpSpPr>
          <p:sp>
            <p:nvSpPr>
              <p:cNvPr id="72" name="Rectangle 71"/>
              <p:cNvSpPr/>
              <p:nvPr/>
            </p:nvSpPr>
            <p:spPr>
              <a:xfrm>
                <a:off x="2590800" y="1600200"/>
                <a:ext cx="2438400" cy="1524000"/>
              </a:xfrm>
              <a:prstGeom prst="rect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Palatino Linotype" panose="02040502050505030304" pitchFamily="18" charset="0"/>
                  <a:cs typeface="Arial" panose="020B0604020202020204" pitchFamily="34" charset="0"/>
                </a:endParaRPr>
              </a:p>
            </p:txBody>
          </p:sp>
          <p:grpSp>
            <p:nvGrpSpPr>
              <p:cNvPr id="73" name="Group 72"/>
              <p:cNvGrpSpPr/>
              <p:nvPr/>
            </p:nvGrpSpPr>
            <p:grpSpPr>
              <a:xfrm>
                <a:off x="2771775" y="1767384"/>
                <a:ext cx="2076450" cy="1219200"/>
                <a:chOff x="3657600" y="3733800"/>
                <a:chExt cx="2076450" cy="1219200"/>
              </a:xfrm>
            </p:grpSpPr>
            <p:cxnSp>
              <p:nvCxnSpPr>
                <p:cNvPr id="75" name="Straight Arrow Connector 74"/>
                <p:cNvCxnSpPr/>
                <p:nvPr/>
              </p:nvCxnSpPr>
              <p:spPr>
                <a:xfrm>
                  <a:off x="4695825" y="4199532"/>
                  <a:ext cx="0" cy="274320"/>
                </a:xfrm>
                <a:prstGeom prst="straightConnector1">
                  <a:avLst/>
                </a:prstGeom>
                <a:ln>
                  <a:tailEnd type="triangle"/>
                </a:ln>
              </p:spPr>
              <p:style>
                <a:lnRef idx="2">
                  <a:schemeClr val="accent2"/>
                </a:lnRef>
                <a:fillRef idx="0">
                  <a:schemeClr val="accent2"/>
                </a:fillRef>
                <a:effectRef idx="1">
                  <a:schemeClr val="accent2"/>
                </a:effectRef>
                <a:fontRef idx="minor">
                  <a:schemeClr val="tx1"/>
                </a:fontRef>
              </p:style>
            </p:cxnSp>
            <p:sp>
              <p:nvSpPr>
                <p:cNvPr id="76" name="Rectangle 75"/>
                <p:cNvSpPr/>
                <p:nvPr/>
              </p:nvSpPr>
              <p:spPr>
                <a:xfrm>
                  <a:off x="4067175" y="3733800"/>
                  <a:ext cx="1219200" cy="427632"/>
                </a:xfrm>
                <a:prstGeom prst="rect">
                  <a:avLst/>
                </a:prstGeom>
              </p:spPr>
              <p:style>
                <a:lnRef idx="1">
                  <a:schemeClr val="accent1"/>
                </a:lnRef>
                <a:fillRef idx="2">
                  <a:schemeClr val="accent1"/>
                </a:fillRef>
                <a:effectRef idx="1">
                  <a:schemeClr val="accent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>
                      <a:ln w="0"/>
                      <a:solidFill>
                        <a:schemeClr val="tx1"/>
                      </a:solidFill>
                      <a:effectLst>
                        <a:outerShdw blurRad="38100" dist="19050" dir="2700000" algn="tl" rotWithShape="0">
                          <a:schemeClr val="dk1">
                            <a:alpha val="40000"/>
                          </a:schemeClr>
                        </a:outerShdw>
                      </a:effectLst>
                      <a:latin typeface="Palatino Linotype" panose="02040502050505030304" pitchFamily="18" charset="0"/>
                      <a:cs typeface="Arial" panose="020B0604020202020204" pitchFamily="34" charset="0"/>
                    </a:rPr>
                    <a:t>Data</a:t>
                  </a:r>
                </a:p>
              </p:txBody>
            </p:sp>
            <p:sp>
              <p:nvSpPr>
                <p:cNvPr id="77" name="Rectangle 76"/>
                <p:cNvSpPr/>
                <p:nvPr/>
              </p:nvSpPr>
              <p:spPr>
                <a:xfrm>
                  <a:off x="3657600" y="4525368"/>
                  <a:ext cx="2076450" cy="427632"/>
                </a:xfrm>
                <a:prstGeom prst="rect">
                  <a:avLst/>
                </a:prstGeom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>
                      <a:ln w="0"/>
                      <a:solidFill>
                        <a:schemeClr val="tx1"/>
                      </a:solidFill>
                      <a:effectLst>
                        <a:outerShdw blurRad="38100" dist="19050" dir="2700000" algn="tl" rotWithShape="0">
                          <a:schemeClr val="dk1">
                            <a:alpha val="40000"/>
                          </a:schemeClr>
                        </a:outerShdw>
                      </a:effectLst>
                      <a:latin typeface="Palatino Linotype" panose="02040502050505030304" pitchFamily="18" charset="0"/>
                      <a:cs typeface="Arial" panose="020B0604020202020204" pitchFamily="34" charset="0"/>
                    </a:rPr>
                    <a:t>Functions</a:t>
                  </a:r>
                </a:p>
              </p:txBody>
            </p:sp>
          </p:grpSp>
          <p:sp>
            <p:nvSpPr>
              <p:cNvPr id="74" name="TextBox 73"/>
              <p:cNvSpPr txBox="1"/>
              <p:nvPr/>
            </p:nvSpPr>
            <p:spPr>
              <a:xfrm>
                <a:off x="76200" y="2363778"/>
                <a:ext cx="245268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b="1" i="1" dirty="0">
                    <a:latin typeface="Palatino Linotype" panose="02040502050505030304" pitchFamily="18" charset="0"/>
                    <a:cs typeface="Arial" panose="020B0604020202020204" pitchFamily="34" charset="0"/>
                  </a:rPr>
                  <a:t>Communication </a:t>
                </a:r>
              </a:p>
            </p:txBody>
          </p:sp>
        </p:grpSp>
        <p:grpSp>
          <p:nvGrpSpPr>
            <p:cNvPr id="55" name="Group 54"/>
            <p:cNvGrpSpPr/>
            <p:nvPr/>
          </p:nvGrpSpPr>
          <p:grpSpPr>
            <a:xfrm>
              <a:off x="609600" y="563900"/>
              <a:ext cx="6838950" cy="1936144"/>
              <a:chOff x="2590800" y="1188056"/>
              <a:chExt cx="6838950" cy="1936144"/>
            </a:xfrm>
          </p:grpSpPr>
          <p:sp>
            <p:nvSpPr>
              <p:cNvPr id="65" name="Rectangle 64"/>
              <p:cNvSpPr/>
              <p:nvPr/>
            </p:nvSpPr>
            <p:spPr>
              <a:xfrm>
                <a:off x="2590800" y="1600200"/>
                <a:ext cx="2438400" cy="1524000"/>
              </a:xfrm>
              <a:prstGeom prst="rect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Palatino Linotype" panose="02040502050505030304" pitchFamily="18" charset="0"/>
                  <a:cs typeface="Arial" panose="020B0604020202020204" pitchFamily="34" charset="0"/>
                </a:endParaRPr>
              </a:p>
            </p:txBody>
          </p:sp>
          <p:grpSp>
            <p:nvGrpSpPr>
              <p:cNvPr id="66" name="Group 65"/>
              <p:cNvGrpSpPr/>
              <p:nvPr/>
            </p:nvGrpSpPr>
            <p:grpSpPr>
              <a:xfrm>
                <a:off x="2771775" y="1767384"/>
                <a:ext cx="2076450" cy="1219200"/>
                <a:chOff x="3657600" y="3733800"/>
                <a:chExt cx="2076450" cy="1219200"/>
              </a:xfrm>
            </p:grpSpPr>
            <p:cxnSp>
              <p:nvCxnSpPr>
                <p:cNvPr id="69" name="Straight Arrow Connector 68"/>
                <p:cNvCxnSpPr/>
                <p:nvPr/>
              </p:nvCxnSpPr>
              <p:spPr>
                <a:xfrm>
                  <a:off x="4695825" y="4199532"/>
                  <a:ext cx="0" cy="274320"/>
                </a:xfrm>
                <a:prstGeom prst="straightConnector1">
                  <a:avLst/>
                </a:prstGeom>
                <a:ln>
                  <a:tailEnd type="triangle"/>
                </a:ln>
              </p:spPr>
              <p:style>
                <a:lnRef idx="2">
                  <a:schemeClr val="accent2"/>
                </a:lnRef>
                <a:fillRef idx="0">
                  <a:schemeClr val="accent2"/>
                </a:fillRef>
                <a:effectRef idx="1">
                  <a:schemeClr val="accent2"/>
                </a:effectRef>
                <a:fontRef idx="minor">
                  <a:schemeClr val="tx1"/>
                </a:fontRef>
              </p:style>
            </p:cxnSp>
            <p:sp>
              <p:nvSpPr>
                <p:cNvPr id="70" name="Rectangle 69"/>
                <p:cNvSpPr/>
                <p:nvPr/>
              </p:nvSpPr>
              <p:spPr>
                <a:xfrm>
                  <a:off x="4067175" y="3733800"/>
                  <a:ext cx="1219200" cy="427632"/>
                </a:xfrm>
                <a:prstGeom prst="rect">
                  <a:avLst/>
                </a:prstGeom>
              </p:spPr>
              <p:style>
                <a:lnRef idx="1">
                  <a:schemeClr val="accent1"/>
                </a:lnRef>
                <a:fillRef idx="2">
                  <a:schemeClr val="accent1"/>
                </a:fillRef>
                <a:effectRef idx="1">
                  <a:schemeClr val="accent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>
                      <a:ln w="0"/>
                      <a:solidFill>
                        <a:schemeClr val="tx1"/>
                      </a:solidFill>
                      <a:effectLst>
                        <a:outerShdw blurRad="38100" dist="19050" dir="2700000" algn="tl" rotWithShape="0">
                          <a:schemeClr val="dk1">
                            <a:alpha val="40000"/>
                          </a:schemeClr>
                        </a:outerShdw>
                      </a:effectLst>
                      <a:latin typeface="Palatino Linotype" panose="02040502050505030304" pitchFamily="18" charset="0"/>
                      <a:cs typeface="Arial" panose="020B0604020202020204" pitchFamily="34" charset="0"/>
                    </a:rPr>
                    <a:t>Data</a:t>
                  </a:r>
                </a:p>
              </p:txBody>
            </p:sp>
            <p:sp>
              <p:nvSpPr>
                <p:cNvPr id="71" name="Rectangle 70"/>
                <p:cNvSpPr/>
                <p:nvPr/>
              </p:nvSpPr>
              <p:spPr>
                <a:xfrm>
                  <a:off x="3657600" y="4525368"/>
                  <a:ext cx="2076450" cy="427632"/>
                </a:xfrm>
                <a:prstGeom prst="rect">
                  <a:avLst/>
                </a:prstGeom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>
                      <a:ln w="0"/>
                      <a:solidFill>
                        <a:schemeClr val="tx1"/>
                      </a:solidFill>
                      <a:effectLst>
                        <a:outerShdw blurRad="38100" dist="19050" dir="2700000" algn="tl" rotWithShape="0">
                          <a:schemeClr val="dk1">
                            <a:alpha val="40000"/>
                          </a:schemeClr>
                        </a:outerShdw>
                      </a:effectLst>
                      <a:latin typeface="Palatino Linotype" panose="02040502050505030304" pitchFamily="18" charset="0"/>
                      <a:cs typeface="Arial" panose="020B0604020202020204" pitchFamily="34" charset="0"/>
                    </a:rPr>
                    <a:t>Functions</a:t>
                  </a:r>
                </a:p>
              </p:txBody>
            </p:sp>
          </p:grpSp>
          <p:sp>
            <p:nvSpPr>
              <p:cNvPr id="67" name="TextBox 66"/>
              <p:cNvSpPr txBox="1"/>
              <p:nvPr/>
            </p:nvSpPr>
            <p:spPr>
              <a:xfrm>
                <a:off x="2971800" y="1230868"/>
                <a:ext cx="16764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b="1" i="1" dirty="0">
                    <a:latin typeface="Palatino Linotype" panose="02040502050505030304" pitchFamily="18" charset="0"/>
                    <a:cs typeface="Arial" panose="020B0604020202020204" pitchFamily="34" charset="0"/>
                  </a:rPr>
                  <a:t>Object A</a:t>
                </a:r>
              </a:p>
            </p:txBody>
          </p:sp>
          <p:sp>
            <p:nvSpPr>
              <p:cNvPr id="68" name="TextBox 67"/>
              <p:cNvSpPr txBox="1"/>
              <p:nvPr/>
            </p:nvSpPr>
            <p:spPr>
              <a:xfrm>
                <a:off x="7753350" y="1188056"/>
                <a:ext cx="16764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b="1" i="1" dirty="0">
                    <a:latin typeface="Palatino Linotype" panose="02040502050505030304" pitchFamily="18" charset="0"/>
                    <a:cs typeface="Arial" panose="020B0604020202020204" pitchFamily="34" charset="0"/>
                  </a:rPr>
                  <a:t>Object B</a:t>
                </a:r>
              </a:p>
            </p:txBody>
          </p:sp>
        </p:grpSp>
        <p:grpSp>
          <p:nvGrpSpPr>
            <p:cNvPr id="56" name="Group 55"/>
            <p:cNvGrpSpPr/>
            <p:nvPr/>
          </p:nvGrpSpPr>
          <p:grpSpPr>
            <a:xfrm>
              <a:off x="2971800" y="3581400"/>
              <a:ext cx="2438400" cy="1893332"/>
              <a:chOff x="2971800" y="3581400"/>
              <a:chExt cx="2438400" cy="1893332"/>
            </a:xfrm>
          </p:grpSpPr>
          <p:sp>
            <p:nvSpPr>
              <p:cNvPr id="60" name="Rectangle 59"/>
              <p:cNvSpPr/>
              <p:nvPr/>
            </p:nvSpPr>
            <p:spPr>
              <a:xfrm>
                <a:off x="2971800" y="3950732"/>
                <a:ext cx="2438400" cy="1524000"/>
              </a:xfrm>
              <a:prstGeom prst="rect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Palatino Linotype" panose="02040502050505030304" pitchFamily="18" charset="0"/>
                  <a:cs typeface="Arial" panose="020B0604020202020204" pitchFamily="34" charset="0"/>
                </a:endParaRPr>
              </a:p>
            </p:txBody>
          </p:sp>
          <p:cxnSp>
            <p:nvCxnSpPr>
              <p:cNvPr id="61" name="Straight Arrow Connector 60"/>
              <p:cNvCxnSpPr/>
              <p:nvPr/>
            </p:nvCxnSpPr>
            <p:spPr>
              <a:xfrm rot="10800000" flipH="1">
                <a:off x="4191000" y="4583648"/>
                <a:ext cx="0" cy="274320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</p:cxnSp>
          <p:sp>
            <p:nvSpPr>
              <p:cNvPr id="62" name="Rectangle 61"/>
              <p:cNvSpPr/>
              <p:nvPr/>
            </p:nvSpPr>
            <p:spPr>
              <a:xfrm>
                <a:off x="3581400" y="4876800"/>
                <a:ext cx="1219200" cy="427632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ln w="0"/>
                    <a:solidFill>
                      <a:schemeClr val="tx1"/>
                    </a:solidFill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  <a:latin typeface="Palatino Linotype" panose="02040502050505030304" pitchFamily="18" charset="0"/>
                    <a:cs typeface="Arial" panose="020B0604020202020204" pitchFamily="34" charset="0"/>
                  </a:rPr>
                  <a:t>Data</a:t>
                </a:r>
              </a:p>
            </p:txBody>
          </p:sp>
          <p:sp>
            <p:nvSpPr>
              <p:cNvPr id="63" name="Rectangle 62"/>
              <p:cNvSpPr/>
              <p:nvPr/>
            </p:nvSpPr>
            <p:spPr>
              <a:xfrm>
                <a:off x="3124200" y="4144368"/>
                <a:ext cx="2076450" cy="427632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ln w="0"/>
                    <a:solidFill>
                      <a:schemeClr val="tx1"/>
                    </a:solidFill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  <a:latin typeface="Palatino Linotype" panose="02040502050505030304" pitchFamily="18" charset="0"/>
                    <a:cs typeface="Arial" panose="020B0604020202020204" pitchFamily="34" charset="0"/>
                  </a:rPr>
                  <a:t>Functions</a:t>
                </a:r>
              </a:p>
            </p:txBody>
          </p:sp>
          <p:sp>
            <p:nvSpPr>
              <p:cNvPr id="64" name="TextBox 63"/>
              <p:cNvSpPr txBox="1"/>
              <p:nvPr/>
            </p:nvSpPr>
            <p:spPr>
              <a:xfrm>
                <a:off x="3352800" y="3581400"/>
                <a:ext cx="16764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b="1" i="1" dirty="0">
                    <a:latin typeface="Palatino Linotype" panose="02040502050505030304" pitchFamily="18" charset="0"/>
                    <a:cs typeface="Arial" panose="020B0604020202020204" pitchFamily="34" charset="0"/>
                  </a:rPr>
                  <a:t>Object C</a:t>
                </a:r>
              </a:p>
            </p:txBody>
          </p:sp>
        </p:grpSp>
        <p:cxnSp>
          <p:nvCxnSpPr>
            <p:cNvPr id="57" name="Straight Arrow Connector 56"/>
            <p:cNvCxnSpPr>
              <a:stCxn id="71" idx="3"/>
              <a:endCxn id="77" idx="1"/>
            </p:cNvCxnSpPr>
            <p:nvPr/>
          </p:nvCxnSpPr>
          <p:spPr>
            <a:xfrm>
              <a:off x="2867025" y="2148612"/>
              <a:ext cx="2724150" cy="0"/>
            </a:xfrm>
            <a:prstGeom prst="straightConnector1">
              <a:avLst/>
            </a:prstGeom>
            <a:ln>
              <a:headEnd type="triangle" w="med" len="med"/>
              <a:tailEnd type="triangle" w="med" len="med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58" name="Straight Arrow Connector 57"/>
            <p:cNvCxnSpPr>
              <a:stCxn id="71" idx="2"/>
            </p:cNvCxnSpPr>
            <p:nvPr/>
          </p:nvCxnSpPr>
          <p:spPr>
            <a:xfrm>
              <a:off x="1828800" y="2362428"/>
              <a:ext cx="1295400" cy="1781940"/>
            </a:xfrm>
            <a:prstGeom prst="straightConnector1">
              <a:avLst/>
            </a:prstGeom>
            <a:ln>
              <a:headEnd type="triangle" w="med" len="med"/>
              <a:tailEnd type="triangle" w="med" len="med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59" name="Straight Arrow Connector 58"/>
            <p:cNvCxnSpPr>
              <a:stCxn id="77" idx="2"/>
            </p:cNvCxnSpPr>
            <p:nvPr/>
          </p:nvCxnSpPr>
          <p:spPr>
            <a:xfrm flipH="1">
              <a:off x="5200650" y="2387074"/>
              <a:ext cx="1428750" cy="1757294"/>
            </a:xfrm>
            <a:prstGeom prst="straightConnector1">
              <a:avLst/>
            </a:prstGeom>
            <a:ln>
              <a:headEnd type="triangle" w="med" len="med"/>
              <a:tailEnd type="triangle" w="med" len="med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5" name="Rectangle 4"/>
          <p:cNvSpPr/>
          <p:nvPr/>
        </p:nvSpPr>
        <p:spPr>
          <a:xfrm>
            <a:off x="76200" y="914400"/>
            <a:ext cx="90678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i="1" dirty="0">
                <a:solidFill>
                  <a:srgbClr val="0000CC"/>
                </a:solidFill>
                <a:latin typeface="Palatino Linotype" panose="02040502050505030304" pitchFamily="18" charset="0"/>
              </a:rPr>
              <a:t>Object of the program interact </a:t>
            </a:r>
            <a:r>
              <a:rPr lang="en-US" sz="2400" b="1" i="1" dirty="0" smtClean="0">
                <a:solidFill>
                  <a:srgbClr val="0000CC"/>
                </a:solidFill>
                <a:latin typeface="Palatino Linotype" panose="02040502050505030304" pitchFamily="18" charset="0"/>
              </a:rPr>
              <a:t>by </a:t>
            </a:r>
            <a:r>
              <a:rPr lang="en-US" sz="2400" b="1" i="1" dirty="0">
                <a:solidFill>
                  <a:srgbClr val="0000CC"/>
                </a:solidFill>
                <a:latin typeface="Palatino Linotype" panose="02040502050505030304" pitchFamily="18" charset="0"/>
              </a:rPr>
              <a:t>sending messages to each other </a:t>
            </a:r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xmlns="" id="{A89754AB-10E2-69CC-95B6-33D520B2B3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xfrm>
            <a:off x="0" y="6553200"/>
            <a:ext cx="4419600" cy="30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l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b="1" i="1" dirty="0">
                <a:latin typeface="Palatino Linotype" panose="02040502050505030304" pitchFamily="18" charset="0"/>
              </a:rPr>
              <a:t>Chap-1: Introduction to Object-oriented Programming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xmlns="" id="{81B8025E-BE1C-142A-A05B-75C374A0C38B}"/>
              </a:ext>
            </a:extLst>
          </p:cNvPr>
          <p:cNvSpPr txBox="1">
            <a:spLocks/>
          </p:cNvSpPr>
          <p:nvPr/>
        </p:nvSpPr>
        <p:spPr bwMode="auto">
          <a:xfrm>
            <a:off x="5181600" y="6551613"/>
            <a:ext cx="39624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US" altLang="en-US" sz="1200" b="1" i="1" dirty="0">
                <a:latin typeface="Palatino Linotype" panose="02040502050505030304" pitchFamily="18" charset="0"/>
              </a:rPr>
              <a:t>© 2023 Prepared By Ddamba Abdul For BBC-2 – MUBS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xmlns="" id="{3303CE4A-8D4A-480B-AA68-2045EB26705F}"/>
              </a:ext>
            </a:extLst>
          </p:cNvPr>
          <p:cNvCxnSpPr/>
          <p:nvPr/>
        </p:nvCxnSpPr>
        <p:spPr>
          <a:xfrm>
            <a:off x="0" y="6477000"/>
            <a:ext cx="9144000" cy="1587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xmlns="" id="{CFF80720-3F22-6581-49D9-F10417D1AAC7}"/>
              </a:ext>
            </a:extLst>
          </p:cNvPr>
          <p:cNvSpPr txBox="1">
            <a:spLocks/>
          </p:cNvSpPr>
          <p:nvPr/>
        </p:nvSpPr>
        <p:spPr bwMode="auto">
          <a:xfrm>
            <a:off x="4038600" y="6551613"/>
            <a:ext cx="1143000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fld id="{DB234F95-CF33-49A6-841D-A3C2308ADA6E}" type="slidenum">
              <a:rPr lang="en-US" altLang="en-US" sz="2000" b="1" i="1">
                <a:latin typeface="Palatino Linotype" panose="02040502050505030304" pitchFamily="18" charset="0"/>
              </a:rPr>
              <a:pPr algn="ctr" eaLnBrk="1" hangingPunct="1"/>
              <a:t>21</a:t>
            </a:fld>
            <a:endParaRPr lang="en-US" altLang="en-US" sz="2000" b="1" i="1" dirty="0">
              <a:latin typeface="Palatino Linotype" panose="02040502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48589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"/>
          </a:xfrm>
          <a:ln>
            <a:solidFill>
              <a:schemeClr val="bg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eaLnBrk="1" fontAlgn="auto" hangingPunct="1">
              <a:spcBef>
                <a:spcPct val="20000"/>
              </a:spcBef>
              <a:spcAft>
                <a:spcPts val="0"/>
              </a:spcAft>
              <a:defRPr/>
            </a:pPr>
            <a:r>
              <a:rPr kumimoji="1" lang="en-US" sz="4900" dirty="0"/>
              <a:t>Features of OOP Approach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838201"/>
            <a:ext cx="9144000" cy="5562600"/>
          </a:xfr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>
            <a:noAutofit/>
          </a:bodyPr>
          <a:lstStyle/>
          <a:p>
            <a:r>
              <a:rPr lang="en-US" dirty="0">
                <a:solidFill>
                  <a:srgbClr val="0000CC"/>
                </a:solidFill>
              </a:rPr>
              <a:t>Programs are divided into objects</a:t>
            </a:r>
          </a:p>
          <a:p>
            <a:pPr lvl="1"/>
            <a:r>
              <a:rPr lang="en-US" b="0" dirty="0"/>
              <a:t>The building-block of OOP approach, is the object</a:t>
            </a:r>
          </a:p>
          <a:p>
            <a:pPr lvl="1"/>
            <a:endParaRPr lang="en-US" b="0" dirty="0"/>
          </a:p>
          <a:p>
            <a:pPr lvl="2"/>
            <a:r>
              <a:rPr lang="en-US" dirty="0"/>
              <a:t>The object acts</a:t>
            </a:r>
            <a:r>
              <a:rPr lang="en-US" b="0" dirty="0"/>
              <a:t> as a data structure</a:t>
            </a:r>
            <a:endParaRPr lang="en-US" dirty="0"/>
          </a:p>
          <a:p>
            <a:pPr lvl="3"/>
            <a:r>
              <a:rPr lang="en-US" dirty="0"/>
              <a:t>Each object combines its own data with its own functions (</a:t>
            </a:r>
            <a:r>
              <a:rPr lang="en-US" i="1" dirty="0"/>
              <a:t>logic or methods or algorithms or procedures</a:t>
            </a:r>
            <a:r>
              <a:rPr lang="en-US" dirty="0"/>
              <a:t>) into a single unit.</a:t>
            </a:r>
          </a:p>
          <a:p>
            <a:pPr lvl="3"/>
            <a:r>
              <a:rPr lang="en-US" b="0" dirty="0"/>
              <a:t>The procedures are written to manipulate these objects.</a:t>
            </a:r>
          </a:p>
          <a:p>
            <a:pPr marL="1143000" lvl="2" indent="-344488"/>
            <a:r>
              <a:rPr lang="en-US" b="0" dirty="0"/>
              <a:t>Data in an object are known as </a:t>
            </a:r>
            <a:r>
              <a:rPr lang="en-US" i="1" dirty="0"/>
              <a:t>attributes</a:t>
            </a:r>
            <a:r>
              <a:rPr lang="en-US" b="0" dirty="0"/>
              <a:t>.</a:t>
            </a:r>
          </a:p>
          <a:p>
            <a:pPr marL="1143000" lvl="2" indent="-344488"/>
            <a:r>
              <a:rPr lang="en-US" dirty="0"/>
              <a:t>P</a:t>
            </a:r>
            <a:r>
              <a:rPr lang="en-US" b="0" dirty="0"/>
              <a:t>rocedures/functions in an object are known as </a:t>
            </a:r>
            <a:r>
              <a:rPr lang="en-US" i="1" dirty="0"/>
              <a:t>methods</a:t>
            </a:r>
            <a:r>
              <a:rPr lang="en-US" b="0" dirty="0"/>
              <a:t>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0" y="762000"/>
            <a:ext cx="9144000" cy="76200"/>
          </a:xfrm>
          <a:prstGeom prst="round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xmlns="" id="{DE6643AE-08FA-FDD6-28C0-53D53CD535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xfrm>
            <a:off x="0" y="6553200"/>
            <a:ext cx="4419600" cy="30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l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b="1" i="1" dirty="0">
                <a:latin typeface="Palatino Linotype" panose="02040502050505030304" pitchFamily="18" charset="0"/>
              </a:rPr>
              <a:t>Chap-1: Introduction to Object-oriented Programming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C31A1F8A-B274-90B8-362A-FDC4C186F110}"/>
              </a:ext>
            </a:extLst>
          </p:cNvPr>
          <p:cNvSpPr txBox="1">
            <a:spLocks/>
          </p:cNvSpPr>
          <p:nvPr/>
        </p:nvSpPr>
        <p:spPr bwMode="auto">
          <a:xfrm>
            <a:off x="5181600" y="6551613"/>
            <a:ext cx="39624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US" altLang="en-US" sz="1200" b="1" i="1" dirty="0">
                <a:latin typeface="Palatino Linotype" panose="02040502050505030304" pitchFamily="18" charset="0"/>
              </a:rPr>
              <a:t>© 2023 Prepared By Ddamba Abdul For BBC-2 – MUBS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xmlns="" id="{7D480598-583A-9AF5-4B9D-DEBFB542AED7}"/>
              </a:ext>
            </a:extLst>
          </p:cNvPr>
          <p:cNvCxnSpPr/>
          <p:nvPr/>
        </p:nvCxnSpPr>
        <p:spPr>
          <a:xfrm>
            <a:off x="0" y="6477000"/>
            <a:ext cx="9144000" cy="1587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xmlns="" id="{119F1A85-E9BF-ED28-B9F9-385D2B288735}"/>
              </a:ext>
            </a:extLst>
          </p:cNvPr>
          <p:cNvSpPr txBox="1">
            <a:spLocks/>
          </p:cNvSpPr>
          <p:nvPr/>
        </p:nvSpPr>
        <p:spPr bwMode="auto">
          <a:xfrm>
            <a:off x="4038600" y="6551613"/>
            <a:ext cx="1143000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fld id="{DB234F95-CF33-49A6-841D-A3C2308ADA6E}" type="slidenum">
              <a:rPr lang="en-US" altLang="en-US" sz="2000" b="1" i="1">
                <a:latin typeface="Palatino Linotype" panose="02040502050505030304" pitchFamily="18" charset="0"/>
              </a:rPr>
              <a:pPr algn="ctr" eaLnBrk="1" hangingPunct="1"/>
              <a:t>22</a:t>
            </a:fld>
            <a:endParaRPr lang="en-US" altLang="en-US" sz="2000" b="1" i="1" dirty="0">
              <a:latin typeface="Palatino Linotype" panose="02040502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704959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"/>
          </a:xfrm>
          <a:ln>
            <a:solidFill>
              <a:schemeClr val="bg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eaLnBrk="1" fontAlgn="auto" hangingPunct="1">
              <a:spcBef>
                <a:spcPct val="20000"/>
              </a:spcBef>
              <a:spcAft>
                <a:spcPts val="0"/>
              </a:spcAft>
              <a:defRPr/>
            </a:pPr>
            <a:r>
              <a:rPr kumimoji="1" lang="en-US" sz="4900" dirty="0"/>
              <a:t>Features of OOP Approach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838201"/>
            <a:ext cx="9144000" cy="5562600"/>
          </a:xfr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>
            <a:noAutofit/>
          </a:bodyPr>
          <a:lstStyle/>
          <a:p>
            <a:r>
              <a:rPr lang="en-US" dirty="0">
                <a:solidFill>
                  <a:srgbClr val="0000CC"/>
                </a:solidFill>
              </a:rPr>
              <a:t>Focus is on the data objects</a:t>
            </a:r>
          </a:p>
          <a:p>
            <a:pPr lvl="1"/>
            <a:r>
              <a:rPr lang="en-US" b="0" dirty="0"/>
              <a:t>OOP is centered on creating </a:t>
            </a:r>
            <a:r>
              <a:rPr lang="en-US" dirty="0"/>
              <a:t>objects </a:t>
            </a:r>
            <a:r>
              <a:rPr lang="en-US" b="0" dirty="0"/>
              <a:t>rather than procedures</a:t>
            </a:r>
          </a:p>
          <a:p>
            <a:pPr lvl="1"/>
            <a:r>
              <a:rPr lang="en-US" b="0" dirty="0"/>
              <a:t>The program data have a principle / active role.</a:t>
            </a:r>
          </a:p>
          <a:p>
            <a:endParaRPr lang="en-US" b="1" dirty="0">
              <a:solidFill>
                <a:srgbClr val="0000CC"/>
              </a:solidFill>
            </a:endParaRPr>
          </a:p>
          <a:p>
            <a:r>
              <a:rPr lang="en-US" b="1" dirty="0">
                <a:solidFill>
                  <a:srgbClr val="0000CC"/>
                </a:solidFill>
              </a:rPr>
              <a:t>Data and procedures are combined (</a:t>
            </a:r>
            <a:r>
              <a:rPr lang="en-US" b="1" i="1" dirty="0">
                <a:solidFill>
                  <a:srgbClr val="FF0000"/>
                </a:solidFill>
              </a:rPr>
              <a:t>Encapsulation</a:t>
            </a:r>
            <a:r>
              <a:rPr lang="en-US" b="1" dirty="0">
                <a:solidFill>
                  <a:srgbClr val="0000CC"/>
                </a:solidFill>
              </a:rPr>
              <a:t>)</a:t>
            </a:r>
          </a:p>
          <a:p>
            <a:pPr lvl="1"/>
            <a:r>
              <a:rPr lang="en-US" dirty="0"/>
              <a:t>Functions that operate on the data are tied together in the data structure (object).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0" y="762000"/>
            <a:ext cx="9144000" cy="76200"/>
          </a:xfrm>
          <a:prstGeom prst="round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xmlns="" id="{80408B7C-99C9-74D9-9AD0-E674BC6721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xfrm>
            <a:off x="0" y="6553200"/>
            <a:ext cx="4419600" cy="30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l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b="1" i="1" dirty="0">
                <a:latin typeface="Palatino Linotype" panose="02040502050505030304" pitchFamily="18" charset="0"/>
              </a:rPr>
              <a:t>Chap-1: Introduction to Object-oriented Programming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A70F5C9-B367-770E-F16E-495DE004F620}"/>
              </a:ext>
            </a:extLst>
          </p:cNvPr>
          <p:cNvSpPr txBox="1">
            <a:spLocks/>
          </p:cNvSpPr>
          <p:nvPr/>
        </p:nvSpPr>
        <p:spPr bwMode="auto">
          <a:xfrm>
            <a:off x="5181600" y="6551613"/>
            <a:ext cx="39624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US" altLang="en-US" sz="1200" b="1" i="1" dirty="0">
                <a:latin typeface="Palatino Linotype" panose="02040502050505030304" pitchFamily="18" charset="0"/>
              </a:rPr>
              <a:t>© 2023 Prepared By Ddamba Abdul For BBC-2 – MUBS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xmlns="" id="{519F95F1-F4B4-0D42-4EC8-E37ACA59FE9C}"/>
              </a:ext>
            </a:extLst>
          </p:cNvPr>
          <p:cNvCxnSpPr/>
          <p:nvPr/>
        </p:nvCxnSpPr>
        <p:spPr>
          <a:xfrm>
            <a:off x="0" y="6477000"/>
            <a:ext cx="9144000" cy="1587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xmlns="" id="{8040D7F4-DD39-9685-A2F7-9C9C97655FF3}"/>
              </a:ext>
            </a:extLst>
          </p:cNvPr>
          <p:cNvSpPr txBox="1">
            <a:spLocks/>
          </p:cNvSpPr>
          <p:nvPr/>
        </p:nvSpPr>
        <p:spPr bwMode="auto">
          <a:xfrm>
            <a:off x="4038600" y="6551613"/>
            <a:ext cx="1143000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fld id="{DB234F95-CF33-49A6-841D-A3C2308ADA6E}" type="slidenum">
              <a:rPr lang="en-US" altLang="en-US" sz="2000" b="1" i="1">
                <a:latin typeface="Palatino Linotype" panose="02040502050505030304" pitchFamily="18" charset="0"/>
              </a:rPr>
              <a:pPr algn="ctr" eaLnBrk="1" hangingPunct="1"/>
              <a:t>23</a:t>
            </a:fld>
            <a:endParaRPr lang="en-US" altLang="en-US" sz="2000" b="1" i="1" dirty="0">
              <a:latin typeface="Palatino Linotype" panose="02040502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407260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"/>
          </a:xfrm>
          <a:ln>
            <a:solidFill>
              <a:schemeClr val="bg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eaLnBrk="1" fontAlgn="auto" hangingPunct="1">
              <a:spcBef>
                <a:spcPct val="20000"/>
              </a:spcBef>
              <a:spcAft>
                <a:spcPts val="0"/>
              </a:spcAft>
              <a:defRPr/>
            </a:pPr>
            <a:r>
              <a:rPr kumimoji="1" lang="en-US" sz="4900" dirty="0"/>
              <a:t>Features of OOP Approach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838201"/>
            <a:ext cx="9144000" cy="5562600"/>
          </a:xfr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>
            <a:noAutofit/>
          </a:bodyPr>
          <a:lstStyle/>
          <a:p>
            <a:pPr>
              <a:defRPr/>
            </a:pPr>
            <a:r>
              <a:rPr lang="en-US" dirty="0">
                <a:solidFill>
                  <a:srgbClr val="0000CC"/>
                </a:solidFill>
              </a:rPr>
              <a:t>Object interactions</a:t>
            </a:r>
          </a:p>
          <a:p>
            <a:pPr lvl="1">
              <a:defRPr/>
            </a:pPr>
            <a:r>
              <a:rPr lang="en-US" b="0" dirty="0"/>
              <a:t>Objects communicate with each other through </a:t>
            </a:r>
            <a:r>
              <a:rPr lang="en-US" b="1" i="1" dirty="0">
                <a:solidFill>
                  <a:srgbClr val="0000CC"/>
                </a:solidFill>
              </a:rPr>
              <a:t>functions</a:t>
            </a:r>
            <a:r>
              <a:rPr lang="en-US" b="0" dirty="0"/>
              <a:t> (</a:t>
            </a:r>
            <a:r>
              <a:rPr lang="en-US" b="1" i="1" dirty="0">
                <a:solidFill>
                  <a:srgbClr val="FF0000"/>
                </a:solidFill>
              </a:rPr>
              <a:t>methods</a:t>
            </a:r>
            <a:r>
              <a:rPr lang="en-US" b="0" dirty="0"/>
              <a:t>).</a:t>
            </a:r>
          </a:p>
          <a:p>
            <a:pPr lvl="2">
              <a:defRPr/>
            </a:pPr>
            <a:r>
              <a:rPr lang="en-US" dirty="0"/>
              <a:t>These functions are </a:t>
            </a:r>
            <a:r>
              <a:rPr lang="en-US" b="0" dirty="0"/>
              <a:t>the procedures that allow various program objects to interact so that they can perform specified tasks</a:t>
            </a:r>
          </a:p>
          <a:p>
            <a:pPr lvl="2">
              <a:defRPr/>
            </a:pPr>
            <a:endParaRPr lang="en-US" sz="800" b="0" dirty="0"/>
          </a:p>
          <a:p>
            <a:pPr>
              <a:defRPr/>
            </a:pPr>
            <a:r>
              <a:rPr lang="en-US" b="1" dirty="0">
                <a:solidFill>
                  <a:srgbClr val="0000CC"/>
                </a:solidFill>
              </a:rPr>
              <a:t>Permits higher-level abstraction</a:t>
            </a:r>
          </a:p>
          <a:p>
            <a:pPr lvl="1">
              <a:defRPr/>
            </a:pPr>
            <a:r>
              <a:rPr lang="en-US" dirty="0"/>
              <a:t>OOP is problem oriented, rather than process-oriented</a:t>
            </a:r>
          </a:p>
          <a:p>
            <a:pPr lvl="2">
              <a:defRPr/>
            </a:pPr>
            <a:r>
              <a:rPr lang="en-US" dirty="0"/>
              <a:t>It simulates a human thinking in the real world</a:t>
            </a:r>
          </a:p>
          <a:p>
            <a:pPr lvl="3">
              <a:defRPr/>
            </a:pPr>
            <a:r>
              <a:rPr lang="en-US" dirty="0"/>
              <a:t>This is because a lot of real life problems involve things that are objects (e.g. Bank, Card, Spaceship, Bullet), hence easier for programmers to design the program easily.</a:t>
            </a:r>
            <a:endParaRPr lang="en-US" b="0" dirty="0">
              <a:solidFill>
                <a:srgbClr val="FF0000"/>
              </a:solidFill>
            </a:endParaRPr>
          </a:p>
          <a:p>
            <a:pPr lvl="1">
              <a:defRPr/>
            </a:pPr>
            <a:endParaRPr lang="en-US" b="0" dirty="0"/>
          </a:p>
        </p:txBody>
      </p:sp>
      <p:sp>
        <p:nvSpPr>
          <p:cNvPr id="7" name="Rounded Rectangle 6"/>
          <p:cNvSpPr/>
          <p:nvPr/>
        </p:nvSpPr>
        <p:spPr>
          <a:xfrm>
            <a:off x="0" y="762000"/>
            <a:ext cx="9144000" cy="76200"/>
          </a:xfrm>
          <a:prstGeom prst="round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xmlns="" id="{80408B7C-99C9-74D9-9AD0-E674BC6721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xfrm>
            <a:off x="0" y="6553200"/>
            <a:ext cx="4419600" cy="30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l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b="1" i="1" dirty="0">
                <a:latin typeface="Palatino Linotype" panose="02040502050505030304" pitchFamily="18" charset="0"/>
              </a:rPr>
              <a:t>Chap-1: Introduction to Object-oriented Programming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A70F5C9-B367-770E-F16E-495DE004F620}"/>
              </a:ext>
            </a:extLst>
          </p:cNvPr>
          <p:cNvSpPr txBox="1">
            <a:spLocks/>
          </p:cNvSpPr>
          <p:nvPr/>
        </p:nvSpPr>
        <p:spPr bwMode="auto">
          <a:xfrm>
            <a:off x="5181600" y="6551613"/>
            <a:ext cx="39624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US" altLang="en-US" sz="1200" b="1" i="1" dirty="0">
                <a:latin typeface="Palatino Linotype" panose="02040502050505030304" pitchFamily="18" charset="0"/>
              </a:rPr>
              <a:t>© 2023 Prepared By Ddamba Abdul For BBC-2 – MUBS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xmlns="" id="{519F95F1-F4B4-0D42-4EC8-E37ACA59FE9C}"/>
              </a:ext>
            </a:extLst>
          </p:cNvPr>
          <p:cNvCxnSpPr/>
          <p:nvPr/>
        </p:nvCxnSpPr>
        <p:spPr>
          <a:xfrm>
            <a:off x="0" y="6477000"/>
            <a:ext cx="9144000" cy="1587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xmlns="" id="{8040D7F4-DD39-9685-A2F7-9C9C97655FF3}"/>
              </a:ext>
            </a:extLst>
          </p:cNvPr>
          <p:cNvSpPr txBox="1">
            <a:spLocks/>
          </p:cNvSpPr>
          <p:nvPr/>
        </p:nvSpPr>
        <p:spPr bwMode="auto">
          <a:xfrm>
            <a:off x="4038600" y="6551613"/>
            <a:ext cx="1143000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fld id="{DB234F95-CF33-49A6-841D-A3C2308ADA6E}" type="slidenum">
              <a:rPr lang="en-US" altLang="en-US" sz="2000" b="1" i="1">
                <a:latin typeface="Palatino Linotype" panose="02040502050505030304" pitchFamily="18" charset="0"/>
              </a:rPr>
              <a:pPr algn="ctr" eaLnBrk="1" hangingPunct="1"/>
              <a:t>24</a:t>
            </a:fld>
            <a:endParaRPr lang="en-US" altLang="en-US" sz="2000" b="1" i="1" dirty="0">
              <a:latin typeface="Palatino Linotype" panose="02040502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474552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"/>
          </a:xfrm>
          <a:ln>
            <a:solidFill>
              <a:schemeClr val="bg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eaLnBrk="1" fontAlgn="auto" hangingPunct="1">
              <a:spcBef>
                <a:spcPct val="20000"/>
              </a:spcBef>
              <a:spcAft>
                <a:spcPts val="0"/>
              </a:spcAft>
              <a:defRPr/>
            </a:pPr>
            <a:r>
              <a:rPr kumimoji="1" lang="en-US" sz="4900" dirty="0"/>
              <a:t>Features of OOP Approach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838201"/>
            <a:ext cx="9144000" cy="5562600"/>
          </a:xfr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>
            <a:noAutofit/>
          </a:bodyPr>
          <a:lstStyle/>
          <a:p>
            <a:r>
              <a:rPr lang="en-US" dirty="0">
                <a:solidFill>
                  <a:srgbClr val="0000CC"/>
                </a:solidFill>
              </a:rPr>
              <a:t>Access and sharing of the data is restricted</a:t>
            </a:r>
          </a:p>
          <a:p>
            <a:pPr lvl="1"/>
            <a:r>
              <a:rPr lang="en-US" b="0" dirty="0"/>
              <a:t>Data can’t freely move from one function to another</a:t>
            </a:r>
            <a:endParaRPr lang="en-US" dirty="0"/>
          </a:p>
          <a:p>
            <a:pPr lvl="2"/>
            <a:r>
              <a:rPr lang="en-US" b="0" dirty="0"/>
              <a:t>Internal object data can be hidden away from the external functions.</a:t>
            </a:r>
          </a:p>
          <a:p>
            <a:pPr lvl="3"/>
            <a:r>
              <a:rPr lang="en-US" b="0" dirty="0"/>
              <a:t>This is because data can be kept private and hidden since it can be kept public or private. This ensures program security.</a:t>
            </a:r>
          </a:p>
          <a:p>
            <a:pPr lvl="2">
              <a:defRPr/>
            </a:pPr>
            <a:endParaRPr lang="en-US" sz="600" dirty="0"/>
          </a:p>
          <a:p>
            <a:pPr>
              <a:defRPr/>
            </a:pPr>
            <a:r>
              <a:rPr lang="en-US" dirty="0">
                <a:solidFill>
                  <a:srgbClr val="0000CC"/>
                </a:solidFill>
              </a:rPr>
              <a:t>Flexibility</a:t>
            </a:r>
          </a:p>
          <a:p>
            <a:pPr lvl="1">
              <a:defRPr/>
            </a:pPr>
            <a:r>
              <a:rPr lang="en-US" b="0" dirty="0"/>
              <a:t>OOP supports the creation of extensible and adaptable software systems</a:t>
            </a:r>
            <a:endParaRPr lang="en-US" dirty="0"/>
          </a:p>
          <a:p>
            <a:pPr lvl="2">
              <a:defRPr/>
            </a:pPr>
            <a:r>
              <a:rPr lang="en-US" b="0" dirty="0"/>
              <a:t>Changes to one part of the system can be made without affecting unrelated parts.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0" y="762000"/>
            <a:ext cx="9144000" cy="76200"/>
          </a:xfrm>
          <a:prstGeom prst="round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xmlns="" id="{40CAED6B-794C-7533-DA2F-DFDCE2EB7F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xfrm>
            <a:off x="0" y="6553200"/>
            <a:ext cx="4419600" cy="30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l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b="1" i="1" dirty="0">
                <a:latin typeface="Palatino Linotype" panose="02040502050505030304" pitchFamily="18" charset="0"/>
              </a:rPr>
              <a:t>Chap-1: Introduction to Object-oriented Programming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C6E784AC-163F-1A45-8E0D-648C69262486}"/>
              </a:ext>
            </a:extLst>
          </p:cNvPr>
          <p:cNvSpPr txBox="1">
            <a:spLocks/>
          </p:cNvSpPr>
          <p:nvPr/>
        </p:nvSpPr>
        <p:spPr bwMode="auto">
          <a:xfrm>
            <a:off x="5181600" y="6551613"/>
            <a:ext cx="39624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US" altLang="en-US" sz="1200" b="1" i="1" dirty="0">
                <a:latin typeface="Palatino Linotype" panose="02040502050505030304" pitchFamily="18" charset="0"/>
              </a:rPr>
              <a:t>© 2023 Prepared By Ddamba Abdul For BBC-2 – MUBS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xmlns="" id="{7B9F9030-43D6-E008-1109-17B21DCD9FBD}"/>
              </a:ext>
            </a:extLst>
          </p:cNvPr>
          <p:cNvCxnSpPr/>
          <p:nvPr/>
        </p:nvCxnSpPr>
        <p:spPr>
          <a:xfrm>
            <a:off x="0" y="6477000"/>
            <a:ext cx="9144000" cy="1587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xmlns="" id="{9D902C38-5A62-8599-319A-66487514161C}"/>
              </a:ext>
            </a:extLst>
          </p:cNvPr>
          <p:cNvSpPr txBox="1">
            <a:spLocks/>
          </p:cNvSpPr>
          <p:nvPr/>
        </p:nvSpPr>
        <p:spPr bwMode="auto">
          <a:xfrm>
            <a:off x="4038600" y="6551613"/>
            <a:ext cx="1143000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fld id="{DB234F95-CF33-49A6-841D-A3C2308ADA6E}" type="slidenum">
              <a:rPr lang="en-US" altLang="en-US" sz="2000" b="1" i="1">
                <a:latin typeface="Palatino Linotype" panose="02040502050505030304" pitchFamily="18" charset="0"/>
              </a:rPr>
              <a:pPr algn="ctr" eaLnBrk="1" hangingPunct="1"/>
              <a:t>25</a:t>
            </a:fld>
            <a:endParaRPr lang="en-US" altLang="en-US" sz="2000" b="1" i="1" dirty="0">
              <a:latin typeface="Palatino Linotype" panose="02040502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322402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"/>
          </a:xfrm>
          <a:ln>
            <a:solidFill>
              <a:schemeClr val="bg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eaLnBrk="1" fontAlgn="auto" hangingPunct="1">
              <a:spcBef>
                <a:spcPct val="20000"/>
              </a:spcBef>
              <a:spcAft>
                <a:spcPts val="0"/>
              </a:spcAft>
              <a:defRPr/>
            </a:pPr>
            <a:r>
              <a:rPr kumimoji="1" lang="en-US" sz="4900" dirty="0"/>
              <a:t>Features of OOP Approach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838201"/>
            <a:ext cx="9144000" cy="5562600"/>
          </a:xfr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>
            <a:noAutofit/>
          </a:bodyPr>
          <a:lstStyle/>
          <a:p>
            <a:pPr>
              <a:defRPr/>
            </a:pPr>
            <a:r>
              <a:rPr lang="en-US" dirty="0">
                <a:solidFill>
                  <a:srgbClr val="0000CC"/>
                </a:solidFill>
              </a:rPr>
              <a:t>Employs a bottom-up approach to program design</a:t>
            </a:r>
          </a:p>
          <a:p>
            <a:pPr lvl="1">
              <a:defRPr/>
            </a:pPr>
            <a:r>
              <a:rPr lang="en-US" b="0" dirty="0">
                <a:solidFill>
                  <a:schemeClr val="tx1"/>
                </a:solidFill>
              </a:rPr>
              <a:t>Program organization start from the bottom to the top</a:t>
            </a:r>
          </a:p>
          <a:p>
            <a:pPr lvl="2">
              <a:defRPr/>
            </a:pPr>
            <a:r>
              <a:rPr lang="en-US" dirty="0">
                <a:solidFill>
                  <a:schemeClr val="tx1"/>
                </a:solidFill>
              </a:rPr>
              <a:t>It means we make the smallest (simple) pieces of program first and then use them to build a bigger(complex) program.</a:t>
            </a:r>
          </a:p>
          <a:p>
            <a:pPr>
              <a:defRPr/>
            </a:pPr>
            <a:endParaRPr lang="en-US" i="1" dirty="0"/>
          </a:p>
          <a:p>
            <a:pPr>
              <a:defRPr/>
            </a:pPr>
            <a:r>
              <a:rPr lang="en-US" dirty="0">
                <a:solidFill>
                  <a:srgbClr val="0000CC"/>
                </a:solidFill>
              </a:rPr>
              <a:t>Code reusability</a:t>
            </a:r>
          </a:p>
          <a:p>
            <a:pPr lvl="1">
              <a:defRPr/>
            </a:pPr>
            <a:r>
              <a:rPr lang="en-US" b="0" dirty="0"/>
              <a:t>A piece of code written earlier in a program can be used later through </a:t>
            </a:r>
            <a:r>
              <a:rPr lang="en-US" dirty="0"/>
              <a:t>“</a:t>
            </a:r>
            <a:r>
              <a:rPr lang="en-US" b="1" i="1" dirty="0">
                <a:solidFill>
                  <a:srgbClr val="0000CC"/>
                </a:solidFill>
              </a:rPr>
              <a:t>inheritance</a:t>
            </a:r>
            <a:r>
              <a:rPr lang="en-US" dirty="0"/>
              <a:t>”.</a:t>
            </a:r>
          </a:p>
          <a:p>
            <a:pPr lvl="2">
              <a:defRPr/>
            </a:pPr>
            <a:r>
              <a:rPr lang="en-US" b="0" dirty="0"/>
              <a:t>By using inheritance, one class can acquire the properties of another class.</a:t>
            </a:r>
            <a:endParaRPr lang="en-US" b="0" dirty="0">
              <a:solidFill>
                <a:srgbClr val="FF0000"/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0" y="762000"/>
            <a:ext cx="9144000" cy="76200"/>
          </a:xfrm>
          <a:prstGeom prst="round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xmlns="" id="{D6FD1F4D-870E-0A95-07E0-F92BDF3CDD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xfrm>
            <a:off x="0" y="6553200"/>
            <a:ext cx="4419600" cy="30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l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b="1" i="1" dirty="0">
                <a:latin typeface="Palatino Linotype" panose="02040502050505030304" pitchFamily="18" charset="0"/>
              </a:rPr>
              <a:t>Chap-1: Introduction to Object-oriented Programming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2D8E64C7-9711-0D21-1364-0BCBFFE72CFD}"/>
              </a:ext>
            </a:extLst>
          </p:cNvPr>
          <p:cNvSpPr txBox="1">
            <a:spLocks/>
          </p:cNvSpPr>
          <p:nvPr/>
        </p:nvSpPr>
        <p:spPr bwMode="auto">
          <a:xfrm>
            <a:off x="5181600" y="6551613"/>
            <a:ext cx="39624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US" altLang="en-US" sz="1200" b="1" i="1" dirty="0">
                <a:latin typeface="Palatino Linotype" panose="02040502050505030304" pitchFamily="18" charset="0"/>
              </a:rPr>
              <a:t>© 2023 Prepared By Ddamba Abdul For BBC-2 – MUBS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xmlns="" id="{AC088BEF-37FB-BDCD-DEF2-EB71877229D4}"/>
              </a:ext>
            </a:extLst>
          </p:cNvPr>
          <p:cNvCxnSpPr/>
          <p:nvPr/>
        </p:nvCxnSpPr>
        <p:spPr>
          <a:xfrm>
            <a:off x="0" y="6477000"/>
            <a:ext cx="9144000" cy="1587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xmlns="" id="{BF60092A-E87C-01B3-AFE2-7FCE2FF48D13}"/>
              </a:ext>
            </a:extLst>
          </p:cNvPr>
          <p:cNvSpPr txBox="1">
            <a:spLocks/>
          </p:cNvSpPr>
          <p:nvPr/>
        </p:nvSpPr>
        <p:spPr bwMode="auto">
          <a:xfrm>
            <a:off x="4038600" y="6551613"/>
            <a:ext cx="1143000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fld id="{DB234F95-CF33-49A6-841D-A3C2308ADA6E}" type="slidenum">
              <a:rPr lang="en-US" altLang="en-US" sz="2000" b="1" i="1">
                <a:latin typeface="Palatino Linotype" panose="02040502050505030304" pitchFamily="18" charset="0"/>
              </a:rPr>
              <a:pPr algn="ctr" eaLnBrk="1" hangingPunct="1"/>
              <a:t>26</a:t>
            </a:fld>
            <a:endParaRPr lang="en-US" altLang="en-US" sz="2000" b="1" i="1" dirty="0">
              <a:latin typeface="Palatino Linotype" panose="02040502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234864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"/>
          </a:xfrm>
          <a:ln>
            <a:solidFill>
              <a:schemeClr val="bg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eaLnBrk="1" fontAlgn="auto" hangingPunct="1">
              <a:spcBef>
                <a:spcPct val="20000"/>
              </a:spcBef>
              <a:spcAft>
                <a:spcPts val="0"/>
              </a:spcAft>
              <a:defRPr/>
            </a:pPr>
            <a:r>
              <a:rPr kumimoji="1" lang="en-US" sz="5000" dirty="0"/>
              <a:t>Examples of OOP Languages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838200"/>
            <a:ext cx="9144000" cy="5713413"/>
          </a:xfr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>
            <a:noAutofit/>
          </a:bodyPr>
          <a:lstStyle/>
          <a:p>
            <a:pPr>
              <a:defRPr/>
            </a:pPr>
            <a:r>
              <a:rPr lang="en-US" dirty="0"/>
              <a:t>Examples of OOP Languages.</a:t>
            </a:r>
          </a:p>
          <a:p>
            <a:pPr lvl="1">
              <a:defRPr/>
            </a:pPr>
            <a:r>
              <a:rPr lang="en-US" dirty="0"/>
              <a:t>Two examples of popular object-oriented programming languages are Java and C++.</a:t>
            </a:r>
          </a:p>
          <a:p>
            <a:pPr lvl="1">
              <a:defRPr/>
            </a:pPr>
            <a:r>
              <a:rPr lang="en-US" dirty="0"/>
              <a:t>Some other well-known object-oriented programming languages include;</a:t>
            </a:r>
          </a:p>
          <a:p>
            <a:pPr marL="1143000" lvl="2" indent="-344488">
              <a:defRPr/>
            </a:pPr>
            <a:r>
              <a:rPr lang="en-US" dirty="0" err="1"/>
              <a:t>Simula</a:t>
            </a:r>
            <a:r>
              <a:rPr lang="en-US" dirty="0"/>
              <a:t>,</a:t>
            </a:r>
          </a:p>
          <a:p>
            <a:pPr marL="1143000" lvl="2" indent="-344488">
              <a:defRPr/>
            </a:pPr>
            <a:r>
              <a:rPr lang="en-US" dirty="0"/>
              <a:t>Smalltalk,</a:t>
            </a:r>
          </a:p>
          <a:p>
            <a:pPr marL="1143000" lvl="2" indent="-344488">
              <a:defRPr/>
            </a:pPr>
            <a:r>
              <a:rPr lang="en-US" dirty="0"/>
              <a:t>Eiffel,</a:t>
            </a:r>
          </a:p>
          <a:p>
            <a:pPr marL="1143000" lvl="2" indent="-344488">
              <a:defRPr/>
            </a:pPr>
            <a:r>
              <a:rPr lang="en-US" dirty="0"/>
              <a:t>JADE,</a:t>
            </a:r>
          </a:p>
          <a:p>
            <a:pPr marL="1143000" lvl="2" indent="-344488">
              <a:defRPr/>
            </a:pPr>
            <a:r>
              <a:rPr lang="en-US" dirty="0"/>
              <a:t>C#, 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0" y="762000"/>
            <a:ext cx="9144000" cy="76200"/>
          </a:xfrm>
          <a:prstGeom prst="round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9" name="Content Placeholder 2"/>
          <p:cNvSpPr txBox="1">
            <a:spLocks/>
          </p:cNvSpPr>
          <p:nvPr/>
        </p:nvSpPr>
        <p:spPr bwMode="auto">
          <a:xfrm>
            <a:off x="0" y="838200"/>
            <a:ext cx="9144000" cy="5713413"/>
          </a:xfrm>
          <a:prstGeom prst="rect">
            <a:avLst/>
          </a:prstGeom>
          <a:ln w="25400" cap="flat" cmpd="sng" algn="ctr">
            <a:solidFill>
              <a:schemeClr val="bg1"/>
            </a:solidFill>
            <a:prstDash val="soli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>
            <a:lvl1pPr marL="465138" indent="-465138" algn="l" rtl="0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SzPct val="80000"/>
              <a:buFont typeface="Wingdings" pitchFamily="2" charset="2"/>
              <a:buChar char="q"/>
              <a:defRPr sz="3000" b="1" kern="1200">
                <a:solidFill>
                  <a:schemeClr val="dk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798513" indent="-341313" algn="l" rtl="0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SzPct val="80000"/>
              <a:buFont typeface="Wingdings" pitchFamily="2" charset="2"/>
              <a:buChar char="§"/>
              <a:defRPr sz="3000" kern="1200">
                <a:solidFill>
                  <a:schemeClr val="dk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1030288" indent="-231775" algn="l" rtl="0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SzPct val="80000"/>
              <a:buFont typeface="Wingdings" pitchFamily="2" charset="2"/>
              <a:buChar char="ü"/>
              <a:defRPr sz="3000" kern="1200">
                <a:solidFill>
                  <a:schemeClr val="dk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SzPct val="80000"/>
              <a:buFont typeface="Arial" panose="020B0604020202020204" pitchFamily="34" charset="0"/>
              <a:buChar char="–"/>
              <a:defRPr sz="3000" kern="1200">
                <a:solidFill>
                  <a:schemeClr val="dk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SzPct val="80000"/>
              <a:buFont typeface="Arial" panose="020B0604020202020204" pitchFamily="34" charset="0"/>
              <a:buChar char="»"/>
              <a:defRPr sz="3000" kern="1200">
                <a:solidFill>
                  <a:schemeClr val="dk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z="2800" dirty="0">
                <a:solidFill>
                  <a:srgbClr val="0000CC"/>
                </a:solidFill>
                <a:latin typeface="Palatino Linotype" panose="02040502050505030304" pitchFamily="18" charset="0"/>
              </a:rPr>
              <a:t>Some well-known object-oriented programming languages include;</a:t>
            </a:r>
          </a:p>
        </p:txBody>
      </p:sp>
      <p:sp>
        <p:nvSpPr>
          <p:cNvPr id="13" name="Rectangle 12"/>
          <p:cNvSpPr/>
          <p:nvPr/>
        </p:nvSpPr>
        <p:spPr>
          <a:xfrm>
            <a:off x="533400" y="2057400"/>
            <a:ext cx="3810000" cy="3693319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457200" lvl="2" indent="-457200">
              <a:buFont typeface="Courier New" panose="02070309020205020404" pitchFamily="49" charset="0"/>
              <a:buChar char="•"/>
              <a:defRPr/>
            </a:pPr>
            <a:r>
              <a:rPr lang="en-US" sz="2600" dirty="0">
                <a:latin typeface="Courier New" panose="02070309020205020404" pitchFamily="49" charset="0"/>
                <a:cs typeface="Courier New" panose="02070309020205020404" pitchFamily="49" charset="0"/>
              </a:rPr>
              <a:t>Java</a:t>
            </a:r>
          </a:p>
          <a:p>
            <a:pPr marL="457200" lvl="2" indent="-457200">
              <a:buFont typeface="Courier New" panose="02070309020205020404" pitchFamily="49" charset="0"/>
              <a:buChar char="•"/>
              <a:defRPr/>
            </a:pPr>
            <a:r>
              <a:rPr lang="en-US" sz="2600" dirty="0">
                <a:latin typeface="Courier New" panose="02070309020205020404" pitchFamily="49" charset="0"/>
                <a:cs typeface="Courier New" panose="02070309020205020404" pitchFamily="49" charset="0"/>
              </a:rPr>
              <a:t>C++</a:t>
            </a:r>
          </a:p>
          <a:p>
            <a:pPr marL="457200" lvl="2" indent="-457200">
              <a:buFont typeface="Courier New" panose="02070309020205020404" pitchFamily="49" charset="0"/>
              <a:buChar char="•"/>
              <a:defRPr/>
            </a:pPr>
            <a:r>
              <a:rPr lang="en-US" sz="2600" dirty="0">
                <a:latin typeface="Courier New" panose="02070309020205020404" pitchFamily="49" charset="0"/>
                <a:cs typeface="Courier New" panose="02070309020205020404" pitchFamily="49" charset="0"/>
              </a:rPr>
              <a:t>C#</a:t>
            </a:r>
          </a:p>
          <a:p>
            <a:pPr marL="457200" lvl="2" indent="-457200">
              <a:buFont typeface="Courier New" panose="02070309020205020404" pitchFamily="49" charset="0"/>
              <a:buChar char="•"/>
              <a:defRPr/>
            </a:pPr>
            <a:r>
              <a:rPr lang="en-US" sz="2600" dirty="0">
                <a:latin typeface="Courier New" panose="02070309020205020404" pitchFamily="49" charset="0"/>
                <a:cs typeface="Courier New" panose="02070309020205020404" pitchFamily="49" charset="0"/>
              </a:rPr>
              <a:t>Python</a:t>
            </a:r>
          </a:p>
          <a:p>
            <a:pPr marL="457200" lvl="2" indent="-457200">
              <a:buFont typeface="Courier New" panose="02070309020205020404" pitchFamily="49" charset="0"/>
              <a:buChar char="•"/>
              <a:defRPr/>
            </a:pPr>
            <a:r>
              <a:rPr lang="en-US" sz="2600" dirty="0">
                <a:latin typeface="Courier New" panose="02070309020205020404" pitchFamily="49" charset="0"/>
                <a:cs typeface="Courier New" panose="02070309020205020404" pitchFamily="49" charset="0"/>
              </a:rPr>
              <a:t>Ruby</a:t>
            </a:r>
          </a:p>
          <a:p>
            <a:pPr marL="457200" lvl="2" indent="-457200">
              <a:buFont typeface="Courier New" panose="02070309020205020404" pitchFamily="49" charset="0"/>
              <a:buChar char="•"/>
              <a:defRPr/>
            </a:pPr>
            <a:r>
              <a:rPr lang="en-US" sz="2600" dirty="0">
                <a:latin typeface="Courier New" panose="02070309020205020404" pitchFamily="49" charset="0"/>
                <a:cs typeface="Courier New" panose="02070309020205020404" pitchFamily="49" charset="0"/>
              </a:rPr>
              <a:t>Swift</a:t>
            </a:r>
          </a:p>
          <a:p>
            <a:pPr marL="457200" lvl="2" indent="-457200">
              <a:buFont typeface="Courier New" panose="02070309020205020404" pitchFamily="49" charset="0"/>
              <a:buChar char="•"/>
              <a:defRPr/>
            </a:pPr>
            <a:r>
              <a:rPr lang="en-US" sz="2600" dirty="0">
                <a:latin typeface="Courier New" panose="02070309020205020404" pitchFamily="49" charset="0"/>
                <a:cs typeface="Courier New" panose="02070309020205020404" pitchFamily="49" charset="0"/>
              </a:rPr>
              <a:t>PHP</a:t>
            </a:r>
          </a:p>
          <a:p>
            <a:pPr marL="457200" lvl="2" indent="-457200">
              <a:buFont typeface="Courier New" panose="02070309020205020404" pitchFamily="49" charset="0"/>
              <a:buChar char="•"/>
              <a:defRPr/>
            </a:pPr>
            <a:r>
              <a:rPr lang="en-US" sz="2600" dirty="0">
                <a:latin typeface="Courier New" panose="02070309020205020404" pitchFamily="49" charset="0"/>
                <a:cs typeface="Courier New" panose="02070309020205020404" pitchFamily="49" charset="0"/>
              </a:rPr>
              <a:t>Scala</a:t>
            </a:r>
          </a:p>
          <a:p>
            <a:pPr marL="457200" lvl="2" indent="-457200">
              <a:buFont typeface="Courier New" panose="02070309020205020404" pitchFamily="49" charset="0"/>
              <a:buChar char="•"/>
              <a:defRPr/>
            </a:pPr>
            <a:r>
              <a:rPr lang="en-US" sz="2600" dirty="0">
                <a:latin typeface="Courier New" panose="02070309020205020404" pitchFamily="49" charset="0"/>
                <a:cs typeface="Courier New" panose="02070309020205020404" pitchFamily="49" charset="0"/>
              </a:rPr>
              <a:t>Kotlin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xmlns="" id="{447B724E-5FD7-6455-FB44-635366FE10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xfrm>
            <a:off x="0" y="6553200"/>
            <a:ext cx="4419600" cy="30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l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b="1" i="1" dirty="0">
                <a:latin typeface="Palatino Linotype" panose="02040502050505030304" pitchFamily="18" charset="0"/>
              </a:rPr>
              <a:t>Chap-1: Introduction to Object-oriented Programming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A3D2557-7908-0AAA-FFE5-2652DB41CA89}"/>
              </a:ext>
            </a:extLst>
          </p:cNvPr>
          <p:cNvSpPr txBox="1">
            <a:spLocks/>
          </p:cNvSpPr>
          <p:nvPr/>
        </p:nvSpPr>
        <p:spPr bwMode="auto">
          <a:xfrm>
            <a:off x="5181600" y="6551613"/>
            <a:ext cx="39624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US" altLang="en-US" sz="1200" b="1" i="1" dirty="0">
                <a:latin typeface="Palatino Linotype" panose="02040502050505030304" pitchFamily="18" charset="0"/>
              </a:rPr>
              <a:t>© 2023 Prepared By Ddamba Abdul For BBC-2 – MUBS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xmlns="" id="{600F5758-A1A8-49C6-548D-EDFC13C20994}"/>
              </a:ext>
            </a:extLst>
          </p:cNvPr>
          <p:cNvCxnSpPr/>
          <p:nvPr/>
        </p:nvCxnSpPr>
        <p:spPr>
          <a:xfrm>
            <a:off x="0" y="6477000"/>
            <a:ext cx="9144000" cy="1587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xmlns="" id="{4FF7FB1D-E385-34BD-C586-9D5F3FB57E9B}"/>
              </a:ext>
            </a:extLst>
          </p:cNvPr>
          <p:cNvSpPr txBox="1">
            <a:spLocks/>
          </p:cNvSpPr>
          <p:nvPr/>
        </p:nvSpPr>
        <p:spPr bwMode="auto">
          <a:xfrm>
            <a:off x="4038600" y="6551613"/>
            <a:ext cx="1143000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fld id="{DB234F95-CF33-49A6-841D-A3C2308ADA6E}" type="slidenum">
              <a:rPr lang="en-US" altLang="en-US" sz="2000" b="1" i="1">
                <a:latin typeface="Palatino Linotype" panose="02040502050505030304" pitchFamily="18" charset="0"/>
              </a:rPr>
              <a:pPr algn="ctr" eaLnBrk="1" hangingPunct="1"/>
              <a:t>27</a:t>
            </a:fld>
            <a:endParaRPr lang="en-US" altLang="en-US" sz="2000" b="1" i="1" dirty="0">
              <a:latin typeface="Palatino Linotype" panose="02040502050505030304" pitchFamily="18" charset="0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0EC62D00-644F-9D83-AB63-E40377648584}"/>
              </a:ext>
            </a:extLst>
          </p:cNvPr>
          <p:cNvSpPr/>
          <p:nvPr/>
        </p:nvSpPr>
        <p:spPr>
          <a:xfrm>
            <a:off x="4800600" y="2057400"/>
            <a:ext cx="3810000" cy="3693319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457200" lvl="2" indent="-457200">
              <a:buFont typeface="Courier New" panose="02070309020205020404" pitchFamily="49" charset="0"/>
              <a:buChar char="•"/>
              <a:defRPr/>
            </a:pPr>
            <a:r>
              <a:rPr lang="en-US" sz="2600" dirty="0">
                <a:latin typeface="Courier New" panose="02070309020205020404" pitchFamily="49" charset="0"/>
                <a:cs typeface="Courier New" panose="02070309020205020404" pitchFamily="49" charset="0"/>
              </a:rPr>
              <a:t>Simula</a:t>
            </a:r>
          </a:p>
          <a:p>
            <a:pPr marL="457200" lvl="2" indent="-457200">
              <a:buFont typeface="Courier New" panose="02070309020205020404" pitchFamily="49" charset="0"/>
              <a:buChar char="•"/>
              <a:defRPr/>
            </a:pPr>
            <a:r>
              <a:rPr lang="en-US" sz="2600" dirty="0">
                <a:latin typeface="Courier New" panose="02070309020205020404" pitchFamily="49" charset="0"/>
                <a:cs typeface="Courier New" panose="02070309020205020404" pitchFamily="49" charset="0"/>
              </a:rPr>
              <a:t>Smalltalk</a:t>
            </a:r>
          </a:p>
          <a:p>
            <a:pPr marL="457200" lvl="2" indent="-457200">
              <a:buFont typeface="Courier New" panose="02070309020205020404" pitchFamily="49" charset="0"/>
              <a:buChar char="•"/>
              <a:defRPr/>
            </a:pPr>
            <a:r>
              <a:rPr lang="en-US" sz="2600" dirty="0">
                <a:latin typeface="Courier New" panose="02070309020205020404" pitchFamily="49" charset="0"/>
                <a:cs typeface="Courier New" panose="02070309020205020404" pitchFamily="49" charset="0"/>
              </a:rPr>
              <a:t>Eiffel</a:t>
            </a:r>
          </a:p>
          <a:p>
            <a:pPr marL="457200" lvl="2" indent="-457200">
              <a:buFont typeface="Courier New" panose="02070309020205020404" pitchFamily="49" charset="0"/>
              <a:buChar char="•"/>
              <a:defRPr/>
            </a:pPr>
            <a:r>
              <a:rPr lang="en-US" sz="2600" dirty="0">
                <a:latin typeface="Courier New" panose="02070309020205020404" pitchFamily="49" charset="0"/>
                <a:cs typeface="Courier New" panose="02070309020205020404" pitchFamily="49" charset="0"/>
              </a:rPr>
              <a:t>JADE</a:t>
            </a:r>
          </a:p>
          <a:p>
            <a:pPr marL="457200" lvl="2" indent="-457200">
              <a:buFont typeface="Courier New" panose="02070309020205020404" pitchFamily="49" charset="0"/>
              <a:buChar char="•"/>
              <a:defRPr/>
            </a:pPr>
            <a:r>
              <a:rPr lang="en-US" sz="2600" dirty="0">
                <a:latin typeface="Courier New" panose="02070309020205020404" pitchFamily="49" charset="0"/>
                <a:cs typeface="Courier New" panose="02070309020205020404" pitchFamily="49" charset="0"/>
              </a:rPr>
              <a:t>Objective C</a:t>
            </a:r>
          </a:p>
          <a:p>
            <a:pPr marL="457200" lvl="2" indent="-457200">
              <a:buFont typeface="Courier New" panose="02070309020205020404" pitchFamily="49" charset="0"/>
              <a:buChar char="•"/>
              <a:defRPr/>
            </a:pPr>
            <a:r>
              <a:rPr lang="en-US" sz="2600" dirty="0">
                <a:latin typeface="Courier New" panose="02070309020205020404" pitchFamily="49" charset="0"/>
                <a:cs typeface="Courier New" panose="02070309020205020404" pitchFamily="49" charset="0"/>
              </a:rPr>
              <a:t>Delphi</a:t>
            </a:r>
          </a:p>
          <a:p>
            <a:pPr marL="457200" lvl="2" indent="-457200">
              <a:buFont typeface="Courier New" panose="02070309020205020404" pitchFamily="49" charset="0"/>
              <a:buChar char="•"/>
              <a:defRPr/>
            </a:pPr>
            <a:r>
              <a:rPr lang="en-US" sz="2600" dirty="0">
                <a:latin typeface="Courier New" panose="02070309020205020404" pitchFamily="49" charset="0"/>
                <a:cs typeface="Courier New" panose="02070309020205020404" pitchFamily="49" charset="0"/>
              </a:rPr>
              <a:t>F#</a:t>
            </a:r>
          </a:p>
          <a:p>
            <a:pPr marL="457200" lvl="2" indent="-457200">
              <a:buFont typeface="Courier New" panose="02070309020205020404" pitchFamily="49" charset="0"/>
              <a:buChar char="•"/>
              <a:defRPr/>
            </a:pPr>
            <a:r>
              <a:rPr lang="en-US" sz="2600" dirty="0">
                <a:latin typeface="Courier New" panose="02070309020205020404" pitchFamily="49" charset="0"/>
                <a:cs typeface="Courier New" panose="02070309020205020404" pitchFamily="49" charset="0"/>
              </a:rPr>
              <a:t>Perl</a:t>
            </a:r>
          </a:p>
          <a:p>
            <a:pPr marL="457200" lvl="2" indent="-457200">
              <a:buFont typeface="Courier New" panose="02070309020205020404" pitchFamily="49" charset="0"/>
              <a:buChar char="•"/>
              <a:defRPr/>
            </a:pPr>
            <a:r>
              <a:rPr lang="en-US" sz="2600" dirty="0">
                <a:latin typeface="Courier New" panose="02070309020205020404" pitchFamily="49" charset="0"/>
                <a:cs typeface="Courier New" panose="02070309020205020404" pitchFamily="49" charset="0"/>
              </a:rPr>
              <a:t>VisualBasic.NET</a:t>
            </a:r>
          </a:p>
        </p:txBody>
      </p:sp>
    </p:spTree>
    <p:extLst>
      <p:ext uri="{BB962C8B-B14F-4D97-AF65-F5344CB8AC3E}">
        <p14:creationId xmlns:p14="http://schemas.microsoft.com/office/powerpoint/2010/main" val="325609936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"/>
          </a:xfrm>
          <a:ln>
            <a:solidFill>
              <a:schemeClr val="bg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eaLnBrk="1" fontAlgn="auto" hangingPunct="1">
              <a:spcBef>
                <a:spcPct val="20000"/>
              </a:spcBef>
              <a:spcAft>
                <a:spcPts val="0"/>
              </a:spcAft>
              <a:defRPr/>
            </a:pPr>
            <a:r>
              <a:rPr kumimoji="1" lang="en-US" sz="4800" dirty="0">
                <a:latin typeface="Arial Narrow" pitchFamily="34" charset="0"/>
              </a:rPr>
              <a:t>Advantages of OO Programming</a:t>
            </a:r>
            <a:endParaRPr kumimoji="1" lang="en-US" sz="4900" dirty="0">
              <a:latin typeface="Arial Narrow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838200"/>
            <a:ext cx="9144000" cy="5608637"/>
          </a:xfrm>
          <a:ln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>
            <a:noAutofit/>
            <a:scene3d>
              <a:camera prst="perspectiveLeft"/>
              <a:lightRig rig="threePt" dir="t"/>
            </a:scene3d>
          </a:bodyPr>
          <a:lstStyle/>
          <a:p>
            <a:r>
              <a:rPr lang="en-US" dirty="0"/>
              <a:t>OOP offers several benefits as seen below;</a:t>
            </a:r>
          </a:p>
          <a:p>
            <a:pPr lvl="1"/>
            <a:r>
              <a:rPr lang="en-US" dirty="0"/>
              <a:t>Ease in software design</a:t>
            </a:r>
          </a:p>
          <a:p>
            <a:pPr lvl="1"/>
            <a:r>
              <a:rPr lang="en-US" dirty="0"/>
              <a:t>Development of re-usable software</a:t>
            </a:r>
          </a:p>
          <a:p>
            <a:pPr lvl="1"/>
            <a:r>
              <a:rPr lang="en-US" dirty="0"/>
              <a:t>Software extensibility</a:t>
            </a:r>
          </a:p>
          <a:p>
            <a:pPr lvl="1"/>
            <a:r>
              <a:rPr lang="en-US" dirty="0"/>
              <a:t>Improved software maintainability</a:t>
            </a:r>
          </a:p>
          <a:p>
            <a:pPr lvl="1"/>
            <a:r>
              <a:rPr lang="en-US" dirty="0"/>
              <a:t>Faster development</a:t>
            </a:r>
          </a:p>
          <a:p>
            <a:pPr lvl="1"/>
            <a:r>
              <a:rPr lang="en-US" dirty="0"/>
              <a:t>Lower cost of development</a:t>
            </a:r>
          </a:p>
          <a:p>
            <a:pPr lvl="1"/>
            <a:r>
              <a:rPr lang="en-US" dirty="0"/>
              <a:t>Higher-quality software</a:t>
            </a:r>
          </a:p>
          <a:p>
            <a:pPr lvl="1"/>
            <a:r>
              <a:rPr lang="en-US" dirty="0"/>
              <a:t>Development of secure programs</a:t>
            </a:r>
          </a:p>
          <a:p>
            <a:pPr lvl="1"/>
            <a:r>
              <a:rPr lang="en-US" dirty="0"/>
              <a:t>Modularity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0" y="762000"/>
            <a:ext cx="9144000" cy="76200"/>
          </a:xfrm>
          <a:prstGeom prst="round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xmlns="" id="{0CD79A6F-A757-E6B1-967E-E78681A246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xfrm>
            <a:off x="0" y="6553200"/>
            <a:ext cx="4419600" cy="30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l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b="1" i="1" dirty="0">
                <a:latin typeface="Palatino Linotype" panose="02040502050505030304" pitchFamily="18" charset="0"/>
              </a:rPr>
              <a:t>Chap-1: Introduction to Object-oriented Programming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3E4A2D7C-4A9E-8226-3237-33A887DA0EAA}"/>
              </a:ext>
            </a:extLst>
          </p:cNvPr>
          <p:cNvSpPr txBox="1">
            <a:spLocks/>
          </p:cNvSpPr>
          <p:nvPr/>
        </p:nvSpPr>
        <p:spPr bwMode="auto">
          <a:xfrm>
            <a:off x="5181600" y="6551613"/>
            <a:ext cx="39624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US" altLang="en-US" sz="1200" b="1" i="1" dirty="0">
                <a:latin typeface="Palatino Linotype" panose="02040502050505030304" pitchFamily="18" charset="0"/>
              </a:rPr>
              <a:t>© 2023 Prepared By Ddamba Abdul For BBC-2 – MUBS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xmlns="" id="{09C6DD11-549F-4F6C-1023-90EE3985AB5C}"/>
              </a:ext>
            </a:extLst>
          </p:cNvPr>
          <p:cNvCxnSpPr/>
          <p:nvPr/>
        </p:nvCxnSpPr>
        <p:spPr>
          <a:xfrm>
            <a:off x="0" y="6477000"/>
            <a:ext cx="9144000" cy="1587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xmlns="" id="{2190680F-4D5C-7BC2-8645-88E22294C794}"/>
              </a:ext>
            </a:extLst>
          </p:cNvPr>
          <p:cNvSpPr txBox="1">
            <a:spLocks/>
          </p:cNvSpPr>
          <p:nvPr/>
        </p:nvSpPr>
        <p:spPr bwMode="auto">
          <a:xfrm>
            <a:off x="4038600" y="6551613"/>
            <a:ext cx="1143000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fld id="{DB234F95-CF33-49A6-841D-A3C2308ADA6E}" type="slidenum">
              <a:rPr lang="en-US" altLang="en-US" sz="2000" b="1" i="1">
                <a:latin typeface="Palatino Linotype" panose="02040502050505030304" pitchFamily="18" charset="0"/>
              </a:rPr>
              <a:pPr algn="ctr" eaLnBrk="1" hangingPunct="1"/>
              <a:t>28</a:t>
            </a:fld>
            <a:endParaRPr lang="en-US" altLang="en-US" sz="2000" b="1" i="1" dirty="0">
              <a:latin typeface="Palatino Linotype" panose="02040502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528337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"/>
          </a:xfrm>
          <a:ln>
            <a:solidFill>
              <a:schemeClr val="bg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eaLnBrk="1" fontAlgn="auto" hangingPunct="1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dirty="0"/>
              <a:t>END OF CHAPTER QUESTIONS</a:t>
            </a:r>
            <a:endParaRPr kumimoji="1"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838200"/>
            <a:ext cx="9144000" cy="5713413"/>
          </a:xfr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>
            <a:noAutofit/>
          </a:bodyPr>
          <a:lstStyle/>
          <a:p>
            <a:pPr lvl="0"/>
            <a:r>
              <a:rPr lang="en-US" sz="2400" dirty="0"/>
              <a:t>Question – 1: </a:t>
            </a:r>
            <a:r>
              <a:rPr lang="en-US" sz="2400" b="0" dirty="0"/>
              <a:t>Using an illustrative diagram, distinguish between POP and OOP approaches to programming.</a:t>
            </a:r>
          </a:p>
          <a:p>
            <a:r>
              <a:rPr lang="en-US" sz="2400" dirty="0"/>
              <a:t>Question – 2: </a:t>
            </a:r>
            <a:r>
              <a:rPr lang="en-US" sz="2400" b="0" dirty="0"/>
              <a:t>Discuss the distinguishing features of POP and OOP approaches to programming.</a:t>
            </a:r>
          </a:p>
          <a:p>
            <a:pPr lvl="0"/>
            <a:r>
              <a:rPr lang="en-US" sz="2400" dirty="0"/>
              <a:t>Question – 3: </a:t>
            </a:r>
            <a:r>
              <a:rPr lang="en-US" sz="2400" b="0" dirty="0"/>
              <a:t>Using an appropriate diagram, distinguish between step-wise refinement and bottom-up program design. Give reasons to justify why you would use each of the above design methods.</a:t>
            </a:r>
          </a:p>
          <a:p>
            <a:r>
              <a:rPr lang="en-US" sz="2400" dirty="0"/>
              <a:t>Question – 4: </a:t>
            </a:r>
            <a:r>
              <a:rPr lang="en-US" sz="2400" b="0" dirty="0"/>
              <a:t>Examine the limitations of POP approach and how they paved way for the emergence of OOP approach. 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0" y="762000"/>
            <a:ext cx="9144000" cy="76200"/>
          </a:xfrm>
          <a:prstGeom prst="round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xmlns="" id="{7946327D-FACB-6E48-C482-F980D9F0F3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xfrm>
            <a:off x="0" y="6553200"/>
            <a:ext cx="4419600" cy="30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l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b="1" i="1" dirty="0">
                <a:latin typeface="Palatino Linotype" panose="02040502050505030304" pitchFamily="18" charset="0"/>
              </a:rPr>
              <a:t>Chap-1: Introduction to Object-oriented Programming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92745CAC-C533-ED52-E464-4D1F31B17691}"/>
              </a:ext>
            </a:extLst>
          </p:cNvPr>
          <p:cNvSpPr txBox="1">
            <a:spLocks/>
          </p:cNvSpPr>
          <p:nvPr/>
        </p:nvSpPr>
        <p:spPr bwMode="auto">
          <a:xfrm>
            <a:off x="5181600" y="6551613"/>
            <a:ext cx="39624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US" altLang="en-US" sz="1200" b="1" i="1" dirty="0">
                <a:latin typeface="Palatino Linotype" panose="02040502050505030304" pitchFamily="18" charset="0"/>
              </a:rPr>
              <a:t>© 2023 Prepared By Ddamba Abdul For BBC-2 – MUBS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xmlns="" id="{272EA30C-0F56-2017-2D7A-AA33266E0B75}"/>
              </a:ext>
            </a:extLst>
          </p:cNvPr>
          <p:cNvCxnSpPr/>
          <p:nvPr/>
        </p:nvCxnSpPr>
        <p:spPr>
          <a:xfrm>
            <a:off x="0" y="6477000"/>
            <a:ext cx="9144000" cy="1587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xmlns="" id="{6D49A09E-58A5-AE33-2E40-BA27A5154E1E}"/>
              </a:ext>
            </a:extLst>
          </p:cNvPr>
          <p:cNvSpPr txBox="1">
            <a:spLocks/>
          </p:cNvSpPr>
          <p:nvPr/>
        </p:nvSpPr>
        <p:spPr bwMode="auto">
          <a:xfrm>
            <a:off x="4038600" y="6551613"/>
            <a:ext cx="1143000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fld id="{DB234F95-CF33-49A6-841D-A3C2308ADA6E}" type="slidenum">
              <a:rPr lang="en-US" altLang="en-US" sz="2000" b="1" i="1">
                <a:latin typeface="Palatino Linotype" panose="02040502050505030304" pitchFamily="18" charset="0"/>
              </a:rPr>
              <a:pPr algn="ctr" eaLnBrk="1" hangingPunct="1"/>
              <a:t>29</a:t>
            </a:fld>
            <a:endParaRPr lang="en-US" altLang="en-US" sz="2000" b="1" i="1" dirty="0">
              <a:latin typeface="Palatino Linotype" panose="02040502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63820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"/>
          </a:xfrm>
          <a:ln>
            <a:solidFill>
              <a:schemeClr val="bg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eaLnBrk="1" fontAlgn="auto" hangingPunct="1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5000" dirty="0">
                <a:latin typeface="Palatino Linotype" panose="02040502050505030304" pitchFamily="18" charset="0"/>
              </a:rPr>
              <a:t>Introduction</a:t>
            </a:r>
            <a:endParaRPr kumimoji="1" lang="en-US" sz="5000" dirty="0">
              <a:latin typeface="Palatino Linotype" panose="0204050205050503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838200"/>
            <a:ext cx="9144000" cy="5713413"/>
          </a:xfr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>
            <a:noAutofit/>
          </a:bodyPr>
          <a:lstStyle/>
          <a:p>
            <a:pPr>
              <a:spcBef>
                <a:spcPts val="600"/>
              </a:spcBef>
              <a:buSzPct val="100000"/>
            </a:pPr>
            <a:r>
              <a:rPr lang="en-US" sz="2800" dirty="0">
                <a:solidFill>
                  <a:srgbClr val="0000CC"/>
                </a:solidFill>
                <a:latin typeface="Palatino Linotype" panose="02040502050505030304" pitchFamily="18" charset="0"/>
              </a:rPr>
              <a:t>Programming is a creative process involving instructing a computer on how to do a task.</a:t>
            </a:r>
          </a:p>
          <a:p>
            <a:pPr lvl="1">
              <a:spcBef>
                <a:spcPts val="600"/>
              </a:spcBef>
              <a:buSzPct val="100000"/>
            </a:pPr>
            <a:endParaRPr lang="en-US" sz="400" dirty="0">
              <a:latin typeface="Palatino Linotype" panose="02040502050505030304" pitchFamily="18" charset="0"/>
            </a:endParaRPr>
          </a:p>
          <a:p>
            <a:pPr lvl="1">
              <a:spcBef>
                <a:spcPts val="600"/>
              </a:spcBef>
              <a:buSzPct val="100000"/>
            </a:pPr>
            <a:r>
              <a:rPr lang="en-US" sz="2500" dirty="0">
                <a:latin typeface="Palatino Linotype" panose="02040502050505030304" pitchFamily="18" charset="0"/>
              </a:rPr>
              <a:t>A program is a set of instructions that tells a computer what to do in order to solve a particular problem.</a:t>
            </a:r>
          </a:p>
          <a:p>
            <a:pPr marL="1150938" lvl="2" indent="-354013">
              <a:spcBef>
                <a:spcPts val="60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sz="2300" dirty="0">
                <a:latin typeface="Palatino Linotype" panose="02040502050505030304" pitchFamily="18" charset="0"/>
              </a:rPr>
              <a:t>Alternatively as according to Niklaus Wirth,</a:t>
            </a:r>
          </a:p>
          <a:p>
            <a:pPr marL="1485900" lvl="3" indent="-342900">
              <a:spcBef>
                <a:spcPts val="600"/>
              </a:spcBef>
              <a:buSzPct val="100000"/>
            </a:pPr>
            <a:r>
              <a:rPr lang="en-US" sz="2100" b="1" i="1" dirty="0">
                <a:solidFill>
                  <a:srgbClr val="FF0000"/>
                </a:solidFill>
                <a:latin typeface="Palatino Linotype" panose="02040502050505030304" pitchFamily="18" charset="0"/>
              </a:rPr>
              <a:t>“a computer program = algorithms + data structures”.</a:t>
            </a:r>
          </a:p>
          <a:p>
            <a:pPr marL="1485900" lvl="3" indent="-342900">
              <a:spcBef>
                <a:spcPts val="600"/>
              </a:spcBef>
              <a:buSzPct val="100000"/>
            </a:pPr>
            <a:endParaRPr lang="en-US" sz="600" b="1" i="1" dirty="0">
              <a:solidFill>
                <a:srgbClr val="FF0000"/>
              </a:solidFill>
              <a:latin typeface="Palatino Linotype" panose="02040502050505030304" pitchFamily="18" charset="0"/>
            </a:endParaRPr>
          </a:p>
          <a:p>
            <a:pPr marL="1943100" lvl="4" indent="-342900">
              <a:spcBef>
                <a:spcPts val="600"/>
              </a:spcBef>
              <a:buSzPct val="100000"/>
              <a:buFont typeface="Courier New" panose="02070309020205020404" pitchFamily="49" charset="0"/>
              <a:buChar char="o"/>
            </a:pPr>
            <a:r>
              <a:rPr lang="en-US" sz="2000" dirty="0">
                <a:latin typeface="Palatino Linotype" panose="02040502050505030304" pitchFamily="18" charset="0"/>
              </a:rPr>
              <a:t>An </a:t>
            </a:r>
            <a:r>
              <a:rPr lang="en-US" sz="2000" b="1" i="1" dirty="0">
                <a:solidFill>
                  <a:srgbClr val="FF0000"/>
                </a:solidFill>
                <a:latin typeface="Palatino Linotype" panose="02040502050505030304" pitchFamily="18" charset="0"/>
              </a:rPr>
              <a:t>algorithm</a:t>
            </a:r>
            <a:r>
              <a:rPr lang="en-US" sz="2000" dirty="0">
                <a:latin typeface="Palatino Linotype" panose="02040502050505030304" pitchFamily="18" charset="0"/>
              </a:rPr>
              <a:t> is a set of instructions for solving a given computational problem.</a:t>
            </a:r>
          </a:p>
          <a:p>
            <a:pPr marL="1943100" lvl="4" indent="-342900">
              <a:spcBef>
                <a:spcPts val="600"/>
              </a:spcBef>
              <a:buSzPct val="100000"/>
              <a:buFont typeface="Courier New" panose="02070309020205020404" pitchFamily="49" charset="0"/>
              <a:buChar char="o"/>
            </a:pPr>
            <a:r>
              <a:rPr lang="en-US" sz="2000" dirty="0">
                <a:latin typeface="Palatino Linotype" panose="02040502050505030304" pitchFamily="18" charset="0"/>
              </a:rPr>
              <a:t>A </a:t>
            </a:r>
            <a:r>
              <a:rPr lang="en-US" sz="2000" b="1" i="1" dirty="0">
                <a:solidFill>
                  <a:srgbClr val="FF0000"/>
                </a:solidFill>
                <a:latin typeface="Palatino Linotype" panose="02040502050505030304" pitchFamily="18" charset="0"/>
              </a:rPr>
              <a:t>data structure </a:t>
            </a:r>
            <a:r>
              <a:rPr lang="en-US" sz="2000" dirty="0">
                <a:latin typeface="Palatino Linotype" panose="02040502050505030304" pitchFamily="18" charset="0"/>
              </a:rPr>
              <a:t>is a construct used </a:t>
            </a:r>
            <a:r>
              <a:rPr lang="en-US" sz="2000" dirty="0" smtClean="0">
                <a:latin typeface="Palatino Linotype" panose="02040502050505030304" pitchFamily="18" charset="0"/>
              </a:rPr>
              <a:t>to organize </a:t>
            </a:r>
            <a:r>
              <a:rPr lang="en-US" sz="2000" dirty="0">
                <a:latin typeface="Palatino Linotype" panose="02040502050505030304" pitchFamily="18" charset="0"/>
              </a:rPr>
              <a:t>data in a specific way which has to be used in a program.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0" y="762000"/>
            <a:ext cx="9144000" cy="76200"/>
          </a:xfrm>
          <a:prstGeom prst="round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Palatino Linotype" panose="02040502050505030304" pitchFamily="18" charset="0"/>
            </a:endParaRP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xmlns="" id="{3F55AC88-6E96-E251-ADED-053892833D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xfrm>
            <a:off x="0" y="6553200"/>
            <a:ext cx="4419600" cy="30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l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b="1" i="1" dirty="0">
                <a:latin typeface="Palatino Linotype" panose="02040502050505030304" pitchFamily="18" charset="0"/>
              </a:rPr>
              <a:t>Chap-1: Introduction to Object-oriented Programming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30916C38-BDE9-7D97-D12D-CAB69A36D22E}"/>
              </a:ext>
            </a:extLst>
          </p:cNvPr>
          <p:cNvSpPr txBox="1">
            <a:spLocks/>
          </p:cNvSpPr>
          <p:nvPr/>
        </p:nvSpPr>
        <p:spPr bwMode="auto">
          <a:xfrm>
            <a:off x="5181600" y="6551613"/>
            <a:ext cx="39624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US" altLang="en-US" sz="1200" b="1" i="1" dirty="0">
                <a:latin typeface="Palatino Linotype" panose="02040502050505030304" pitchFamily="18" charset="0"/>
              </a:rPr>
              <a:t>© 2023 Prepared By Ddamba Abdul For BBC-2 – MUBS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xmlns="" id="{84690330-7B3A-DCB8-8D24-ED1E47607C21}"/>
              </a:ext>
            </a:extLst>
          </p:cNvPr>
          <p:cNvCxnSpPr/>
          <p:nvPr/>
        </p:nvCxnSpPr>
        <p:spPr>
          <a:xfrm>
            <a:off x="0" y="6477000"/>
            <a:ext cx="9144000" cy="1587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xmlns="" id="{30AB4E4A-5DF4-27FB-34C1-93A419DA42FB}"/>
              </a:ext>
            </a:extLst>
          </p:cNvPr>
          <p:cNvSpPr txBox="1">
            <a:spLocks/>
          </p:cNvSpPr>
          <p:nvPr/>
        </p:nvSpPr>
        <p:spPr bwMode="auto">
          <a:xfrm>
            <a:off x="4038600" y="6551613"/>
            <a:ext cx="1143000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fld id="{DB234F95-CF33-49A6-841D-A3C2308ADA6E}" type="slidenum">
              <a:rPr lang="en-US" altLang="en-US" sz="2000" b="1" i="1">
                <a:latin typeface="Palatino Linotype" panose="02040502050505030304" pitchFamily="18" charset="0"/>
              </a:rPr>
              <a:pPr algn="ctr" eaLnBrk="1" hangingPunct="1"/>
              <a:t>3</a:t>
            </a:fld>
            <a:endParaRPr lang="en-US" altLang="en-US" sz="2000" b="1" i="1" dirty="0">
              <a:latin typeface="Palatino Linotype" panose="02040502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59350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"/>
          </a:xfrm>
          <a:ln>
            <a:solidFill>
              <a:schemeClr val="bg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eaLnBrk="1" fontAlgn="auto" hangingPunct="1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dirty="0"/>
              <a:t>END OF CHAPTER QUESTIONS</a:t>
            </a:r>
            <a:endParaRPr kumimoji="1" lang="en-US" dirty="0">
              <a:latin typeface="Arial Narrow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838200"/>
            <a:ext cx="9144000" cy="5713413"/>
          </a:xfr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>
            <a:noAutofit/>
          </a:bodyPr>
          <a:lstStyle/>
          <a:p>
            <a:pPr lvl="0"/>
            <a:r>
              <a:rPr lang="en-US" sz="2400" dirty="0"/>
              <a:t>Question – 5: </a:t>
            </a:r>
            <a:r>
              <a:rPr lang="en-US" sz="2400" b="0" dirty="0"/>
              <a:t>Discuss how the development of OOP approach sought to solve problems associated with POP approach.</a:t>
            </a:r>
          </a:p>
          <a:p>
            <a:r>
              <a:rPr lang="en-US" sz="2400" dirty="0"/>
              <a:t>Question – 6: </a:t>
            </a:r>
            <a:r>
              <a:rPr lang="en-US" sz="2400" b="0" dirty="0"/>
              <a:t>Using illustrations and appropriate diagrams, explain all the concepts of OOP technique.</a:t>
            </a:r>
          </a:p>
          <a:p>
            <a:pPr lvl="0"/>
            <a:r>
              <a:rPr lang="en-US" sz="2400" dirty="0"/>
              <a:t>Question – 7: </a:t>
            </a:r>
            <a:r>
              <a:rPr lang="en-US" sz="2400" b="0" dirty="0"/>
              <a:t>Using any given examples, explain what is meant with an object and state all the main differences that exist  between objects and classes.</a:t>
            </a:r>
          </a:p>
          <a:p>
            <a:r>
              <a:rPr lang="en-US" sz="2400" dirty="0"/>
              <a:t>Question – 8: </a:t>
            </a:r>
            <a:r>
              <a:rPr lang="en-US" sz="2400" b="0" dirty="0"/>
              <a:t>Using real-world practical examples, discuss the concepts of abstraction, encapsulation, inheritance and polymorphism as used in OOP technique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0" y="762000"/>
            <a:ext cx="9144000" cy="76200"/>
          </a:xfrm>
          <a:prstGeom prst="round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xmlns="" id="{407F1E5D-0FD2-8C3E-F0B7-0F176F79CF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xfrm>
            <a:off x="0" y="6553200"/>
            <a:ext cx="4419600" cy="30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l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b="1" i="1" dirty="0">
                <a:latin typeface="Palatino Linotype" panose="02040502050505030304" pitchFamily="18" charset="0"/>
              </a:rPr>
              <a:t>Chap-1: Introduction to Object-oriented Programming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EACB3139-3B5D-D3B9-88E5-CEEBDE904ADD}"/>
              </a:ext>
            </a:extLst>
          </p:cNvPr>
          <p:cNvSpPr txBox="1">
            <a:spLocks/>
          </p:cNvSpPr>
          <p:nvPr/>
        </p:nvSpPr>
        <p:spPr bwMode="auto">
          <a:xfrm>
            <a:off x="5181600" y="6551613"/>
            <a:ext cx="39624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US" altLang="en-US" sz="1200" b="1" i="1" dirty="0">
                <a:latin typeface="Palatino Linotype" panose="02040502050505030304" pitchFamily="18" charset="0"/>
              </a:rPr>
              <a:t>© 2023 Prepared By Ddamba Abdul For BBC-2 – MUBS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xmlns="" id="{478118D2-8C97-6CC1-E8D8-0E1B7B944FBD}"/>
              </a:ext>
            </a:extLst>
          </p:cNvPr>
          <p:cNvCxnSpPr/>
          <p:nvPr/>
        </p:nvCxnSpPr>
        <p:spPr>
          <a:xfrm>
            <a:off x="0" y="6477000"/>
            <a:ext cx="9144000" cy="1587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xmlns="" id="{A7EAF514-FDB4-18F5-8B81-619737EFD1F8}"/>
              </a:ext>
            </a:extLst>
          </p:cNvPr>
          <p:cNvSpPr txBox="1">
            <a:spLocks/>
          </p:cNvSpPr>
          <p:nvPr/>
        </p:nvSpPr>
        <p:spPr bwMode="auto">
          <a:xfrm>
            <a:off x="4038600" y="6551613"/>
            <a:ext cx="1143000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fld id="{DB234F95-CF33-49A6-841D-A3C2308ADA6E}" type="slidenum">
              <a:rPr lang="en-US" altLang="en-US" sz="2000" b="1" i="1">
                <a:latin typeface="Palatino Linotype" panose="02040502050505030304" pitchFamily="18" charset="0"/>
              </a:rPr>
              <a:pPr algn="ctr" eaLnBrk="1" hangingPunct="1"/>
              <a:t>30</a:t>
            </a:fld>
            <a:endParaRPr lang="en-US" altLang="en-US" sz="2000" b="1" i="1" dirty="0">
              <a:latin typeface="Palatino Linotype" panose="02040502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42819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"/>
          </a:xfrm>
          <a:ln>
            <a:solidFill>
              <a:schemeClr val="bg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eaLnBrk="1" fontAlgn="auto" hangingPunct="1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5000" dirty="0">
                <a:latin typeface="Palatino Linotype" panose="02040502050505030304" pitchFamily="18" charset="0"/>
              </a:rPr>
              <a:t>Programming Paradigm</a:t>
            </a:r>
            <a:endParaRPr kumimoji="1" lang="en-US" sz="5000" dirty="0">
              <a:latin typeface="Palatino Linotype" panose="0204050205050503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838200"/>
            <a:ext cx="9144000" cy="5713413"/>
          </a:xfr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>
            <a:noAutofit/>
          </a:bodyPr>
          <a:lstStyle/>
          <a:p>
            <a:pPr>
              <a:spcBef>
                <a:spcPts val="600"/>
              </a:spcBef>
              <a:buSzPct val="100000"/>
            </a:pPr>
            <a:r>
              <a:rPr lang="en-US" sz="2800" dirty="0">
                <a:solidFill>
                  <a:srgbClr val="0000CC"/>
                </a:solidFill>
                <a:latin typeface="Palatino Linotype" panose="02040502050505030304" pitchFamily="18" charset="0"/>
              </a:rPr>
              <a:t>A programming paradigm </a:t>
            </a:r>
            <a:r>
              <a:rPr lang="en-US" sz="2800" b="0" dirty="0">
                <a:latin typeface="Palatino Linotype" panose="02040502050505030304" pitchFamily="18" charset="0"/>
              </a:rPr>
              <a:t>is a…</a:t>
            </a:r>
          </a:p>
          <a:p>
            <a:pPr lvl="1">
              <a:spcBef>
                <a:spcPts val="600"/>
              </a:spcBef>
              <a:buSzPct val="100000"/>
            </a:pPr>
            <a:r>
              <a:rPr lang="en-US" sz="2500" dirty="0">
                <a:latin typeface="Palatino Linotype" panose="02040502050505030304" pitchFamily="18" charset="0"/>
              </a:rPr>
              <a:t>Fundamental style or approach to programming that guides how software is designed, organized, and written. </a:t>
            </a:r>
          </a:p>
          <a:p>
            <a:pPr marL="1146175" lvl="2" indent="-347663">
              <a:spcBef>
                <a:spcPts val="600"/>
              </a:spcBef>
              <a:buSzPct val="100000"/>
              <a:buFont typeface="Arial" panose="020B0604020202020204" pitchFamily="34" charset="0"/>
              <a:buChar char="•"/>
            </a:pPr>
            <a:endParaRPr lang="en-US" sz="2300" dirty="0">
              <a:latin typeface="Palatino Linotype" panose="02040502050505030304" pitchFamily="18" charset="0"/>
            </a:endParaRPr>
          </a:p>
          <a:p>
            <a:pPr marL="1146175" lvl="2" indent="-347663">
              <a:spcBef>
                <a:spcPts val="600"/>
              </a:spcBef>
              <a:buSzPct val="100000"/>
              <a:buFont typeface="Palatino Linotype" panose="02040502050505030304" pitchFamily="18" charset="0"/>
              <a:buChar char="•"/>
            </a:pPr>
            <a:r>
              <a:rPr lang="en-US" sz="2300" dirty="0">
                <a:latin typeface="Palatino Linotype" panose="02040502050505030304" pitchFamily="18" charset="0"/>
              </a:rPr>
              <a:t>A paradigm defines the principles, concepts, &amp; methodologies that programmers use to build the structure and elements of computer programs.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0" y="762000"/>
            <a:ext cx="9144000" cy="76200"/>
          </a:xfrm>
          <a:prstGeom prst="round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Palatino Linotype" panose="02040502050505030304" pitchFamily="18" charset="0"/>
            </a:endParaRP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xmlns="" id="{0C002CF2-697E-D41C-B922-FFB9BE57A1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xfrm>
            <a:off x="0" y="6553200"/>
            <a:ext cx="4419600" cy="30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l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b="1" i="1" dirty="0">
                <a:latin typeface="Palatino Linotype" panose="02040502050505030304" pitchFamily="18" charset="0"/>
              </a:rPr>
              <a:t>Chap-1: Introduction to Object-oriented Programming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056DB86D-9E74-C4A1-724D-2309324D8426}"/>
              </a:ext>
            </a:extLst>
          </p:cNvPr>
          <p:cNvSpPr txBox="1">
            <a:spLocks/>
          </p:cNvSpPr>
          <p:nvPr/>
        </p:nvSpPr>
        <p:spPr bwMode="auto">
          <a:xfrm>
            <a:off x="5181600" y="6551613"/>
            <a:ext cx="39624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US" altLang="en-US" sz="1200" b="1" i="1" dirty="0">
                <a:latin typeface="Palatino Linotype" panose="02040502050505030304" pitchFamily="18" charset="0"/>
              </a:rPr>
              <a:t>© 2023 Prepared By Ddamba Abdul For BBC-2 – MUBS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xmlns="" id="{C7DA4936-4562-30B7-5CB6-14D56416EDDD}"/>
              </a:ext>
            </a:extLst>
          </p:cNvPr>
          <p:cNvCxnSpPr/>
          <p:nvPr/>
        </p:nvCxnSpPr>
        <p:spPr>
          <a:xfrm>
            <a:off x="0" y="6477000"/>
            <a:ext cx="9144000" cy="1587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xmlns="" id="{015D55B1-88B0-7DAC-960C-476AFDB97930}"/>
              </a:ext>
            </a:extLst>
          </p:cNvPr>
          <p:cNvSpPr txBox="1">
            <a:spLocks/>
          </p:cNvSpPr>
          <p:nvPr/>
        </p:nvSpPr>
        <p:spPr bwMode="auto">
          <a:xfrm>
            <a:off x="4038600" y="6551613"/>
            <a:ext cx="1143000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fld id="{DB234F95-CF33-49A6-841D-A3C2308ADA6E}" type="slidenum">
              <a:rPr lang="en-US" altLang="en-US" sz="2000" b="1" i="1">
                <a:latin typeface="Palatino Linotype" panose="02040502050505030304" pitchFamily="18" charset="0"/>
              </a:rPr>
              <a:pPr algn="ctr" eaLnBrk="1" hangingPunct="1"/>
              <a:t>4</a:t>
            </a:fld>
            <a:endParaRPr lang="en-US" altLang="en-US" sz="2000" b="1" i="1" dirty="0">
              <a:latin typeface="Palatino Linotype" panose="02040502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2109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"/>
          </a:xfrm>
          <a:ln>
            <a:solidFill>
              <a:schemeClr val="bg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eaLnBrk="1" fontAlgn="auto" hangingPunct="1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4500" dirty="0">
                <a:latin typeface="Palatino Linotype" panose="02040502050505030304" pitchFamily="18" charset="0"/>
              </a:rPr>
              <a:t>Kinds of Programming Paradigms</a:t>
            </a:r>
            <a:endParaRPr kumimoji="1" lang="en-US" sz="4500" dirty="0">
              <a:latin typeface="Palatino Linotype" panose="0204050205050503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838200"/>
            <a:ext cx="9144000" cy="5713413"/>
          </a:xfr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>
            <a:noAutofit/>
          </a:bodyPr>
          <a:lstStyle/>
          <a:p>
            <a:pPr>
              <a:spcBef>
                <a:spcPts val="600"/>
              </a:spcBef>
              <a:buSzPct val="100000"/>
            </a:pPr>
            <a:r>
              <a:rPr lang="en-US" sz="2800" dirty="0">
                <a:solidFill>
                  <a:srgbClr val="0000CC"/>
                </a:solidFill>
                <a:latin typeface="Palatino Linotype" panose="02040502050505030304" pitchFamily="18" charset="0"/>
              </a:rPr>
              <a:t>Different paradigms have evolved over time to address various programming challenges &amp; needs. </a:t>
            </a:r>
          </a:p>
          <a:p>
            <a:pPr lvl="1">
              <a:spcBef>
                <a:spcPts val="600"/>
              </a:spcBef>
              <a:buSzPct val="100000"/>
            </a:pPr>
            <a:r>
              <a:rPr lang="en-US" sz="2500" dirty="0">
                <a:latin typeface="Palatino Linotype" panose="02040502050505030304" pitchFamily="18" charset="0"/>
              </a:rPr>
              <a:t>Some common programming paradigms include:</a:t>
            </a:r>
          </a:p>
          <a:p>
            <a:pPr lvl="1">
              <a:spcBef>
                <a:spcPts val="600"/>
              </a:spcBef>
              <a:buSzPct val="100000"/>
            </a:pPr>
            <a:endParaRPr lang="en-US" sz="600" dirty="0">
              <a:latin typeface="Palatino Linotype" panose="02040502050505030304" pitchFamily="18" charset="0"/>
            </a:endParaRPr>
          </a:p>
          <a:p>
            <a:pPr marL="1146175" lvl="2" indent="-347663">
              <a:lnSpc>
                <a:spcPct val="100000"/>
              </a:lnSpc>
              <a:spcBef>
                <a:spcPts val="600"/>
              </a:spcBef>
              <a:buSzPct val="100000"/>
              <a:buFont typeface="Palatino Linotype" panose="02040502050505030304" pitchFamily="18" charset="0"/>
              <a:buChar char="•"/>
            </a:pPr>
            <a:r>
              <a:rPr lang="en-US" sz="2000" dirty="0">
                <a:latin typeface="Palatino Linotype" panose="02040502050505030304" pitchFamily="18" charset="0"/>
              </a:rPr>
              <a:t>Imperative programming</a:t>
            </a:r>
          </a:p>
          <a:p>
            <a:pPr marL="1146175" lvl="2" indent="-347663">
              <a:lnSpc>
                <a:spcPct val="100000"/>
              </a:lnSpc>
              <a:spcBef>
                <a:spcPts val="600"/>
              </a:spcBef>
              <a:buSzPct val="100000"/>
              <a:buFont typeface="Palatino Linotype" panose="02040502050505030304" pitchFamily="18" charset="0"/>
              <a:buChar char="•"/>
            </a:pPr>
            <a:r>
              <a:rPr lang="en-US" sz="2000" dirty="0">
                <a:latin typeface="Palatino Linotype" panose="02040502050505030304" pitchFamily="18" charset="0"/>
              </a:rPr>
              <a:t>Procedural programming</a:t>
            </a:r>
          </a:p>
          <a:p>
            <a:pPr marL="1146175" lvl="2" indent="-347663">
              <a:lnSpc>
                <a:spcPct val="100000"/>
              </a:lnSpc>
              <a:spcBef>
                <a:spcPts val="600"/>
              </a:spcBef>
              <a:buSzPct val="100000"/>
              <a:buFont typeface="Palatino Linotype" panose="02040502050505030304" pitchFamily="18" charset="0"/>
              <a:buChar char="•"/>
            </a:pPr>
            <a:r>
              <a:rPr lang="en-US" sz="2000" dirty="0">
                <a:latin typeface="Palatino Linotype" panose="02040502050505030304" pitchFamily="18" charset="0"/>
              </a:rPr>
              <a:t>Structured programming</a:t>
            </a:r>
          </a:p>
          <a:p>
            <a:pPr marL="1146175" lvl="2" indent="-347663">
              <a:lnSpc>
                <a:spcPct val="100000"/>
              </a:lnSpc>
              <a:spcBef>
                <a:spcPts val="600"/>
              </a:spcBef>
              <a:buSzPct val="100000"/>
              <a:buFont typeface="Palatino Linotype" panose="02040502050505030304" pitchFamily="18" charset="0"/>
              <a:buChar char="•"/>
            </a:pPr>
            <a:r>
              <a:rPr lang="en-US" sz="2000" dirty="0">
                <a:latin typeface="Palatino Linotype" panose="02040502050505030304" pitchFamily="18" charset="0"/>
              </a:rPr>
              <a:t>Object-oriented programming</a:t>
            </a:r>
          </a:p>
          <a:p>
            <a:pPr marL="1146175" lvl="2" indent="-347663">
              <a:lnSpc>
                <a:spcPct val="100000"/>
              </a:lnSpc>
              <a:spcBef>
                <a:spcPts val="600"/>
              </a:spcBef>
              <a:buSzPct val="100000"/>
              <a:buFont typeface="Palatino Linotype" panose="02040502050505030304" pitchFamily="18" charset="0"/>
              <a:buChar char="•"/>
            </a:pPr>
            <a:r>
              <a:rPr lang="en-US" sz="2000" dirty="0">
                <a:latin typeface="Palatino Linotype" panose="02040502050505030304" pitchFamily="18" charset="0"/>
              </a:rPr>
              <a:t>Concurrent programming</a:t>
            </a:r>
          </a:p>
          <a:p>
            <a:pPr marL="798512" lvl="2" indent="0">
              <a:lnSpc>
                <a:spcPct val="100000"/>
              </a:lnSpc>
              <a:spcBef>
                <a:spcPts val="600"/>
              </a:spcBef>
              <a:buSzPct val="100000"/>
              <a:buNone/>
            </a:pPr>
            <a:endParaRPr lang="en-US" sz="600" dirty="0">
              <a:latin typeface="Palatino Linotype" panose="02040502050505030304" pitchFamily="18" charset="0"/>
            </a:endParaRPr>
          </a:p>
          <a:p>
            <a:pPr marL="798512" lvl="2" indent="0">
              <a:lnSpc>
                <a:spcPct val="100000"/>
              </a:lnSpc>
              <a:spcBef>
                <a:spcPts val="600"/>
              </a:spcBef>
              <a:buSzPct val="100000"/>
              <a:buNone/>
            </a:pPr>
            <a:endParaRPr lang="en-US" sz="600" dirty="0">
              <a:latin typeface="Palatino Linotype" panose="02040502050505030304" pitchFamily="18" charset="0"/>
            </a:endParaRPr>
          </a:p>
          <a:p>
            <a:pPr marL="798512" lvl="2" indent="0">
              <a:lnSpc>
                <a:spcPct val="100000"/>
              </a:lnSpc>
              <a:spcBef>
                <a:spcPts val="600"/>
              </a:spcBef>
              <a:buSzPct val="100000"/>
              <a:buNone/>
            </a:pPr>
            <a:endParaRPr lang="en-US" sz="600" dirty="0">
              <a:latin typeface="Palatino Linotype" panose="02040502050505030304" pitchFamily="18" charset="0"/>
            </a:endParaRPr>
          </a:p>
          <a:p>
            <a:pPr marL="798512" lvl="2" indent="0">
              <a:lnSpc>
                <a:spcPct val="100000"/>
              </a:lnSpc>
              <a:spcBef>
                <a:spcPts val="600"/>
              </a:spcBef>
              <a:buSzPct val="100000"/>
              <a:buNone/>
            </a:pPr>
            <a:endParaRPr lang="en-US" sz="600" dirty="0">
              <a:latin typeface="Palatino Linotype" panose="02040502050505030304" pitchFamily="18" charset="0"/>
            </a:endParaRPr>
          </a:p>
          <a:p>
            <a:pPr marL="798513" lvl="2" indent="-333375">
              <a:lnSpc>
                <a:spcPct val="100000"/>
              </a:lnSpc>
              <a:spcBef>
                <a:spcPts val="600"/>
              </a:spcBef>
              <a:buSzPct val="100000"/>
              <a:buFont typeface="Wingdings" panose="05000000000000000000" pitchFamily="2" charset="2"/>
              <a:buChar char="§"/>
            </a:pPr>
            <a:r>
              <a:rPr lang="en-US" sz="2500" dirty="0">
                <a:latin typeface="Palatino Linotype" panose="02040502050505030304" pitchFamily="18" charset="0"/>
              </a:rPr>
              <a:t>Programmers select a suitable programming paradigm based on the needs of a particular project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0" y="762000"/>
            <a:ext cx="9144000" cy="76200"/>
          </a:xfrm>
          <a:prstGeom prst="round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Palatino Linotype" panose="02040502050505030304" pitchFamily="18" charset="0"/>
            </a:endParaRP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xmlns="" id="{0C002CF2-697E-D41C-B922-FFB9BE57A1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xfrm>
            <a:off x="0" y="6553200"/>
            <a:ext cx="4419600" cy="30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l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b="1" i="1" dirty="0">
                <a:latin typeface="Palatino Linotype" panose="02040502050505030304" pitchFamily="18" charset="0"/>
              </a:rPr>
              <a:t>Chap-1: Introduction to Object-oriented Programming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056DB86D-9E74-C4A1-724D-2309324D8426}"/>
              </a:ext>
            </a:extLst>
          </p:cNvPr>
          <p:cNvSpPr txBox="1">
            <a:spLocks/>
          </p:cNvSpPr>
          <p:nvPr/>
        </p:nvSpPr>
        <p:spPr bwMode="auto">
          <a:xfrm>
            <a:off x="5181600" y="6551613"/>
            <a:ext cx="39624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US" altLang="en-US" sz="1200" b="1" i="1" dirty="0">
                <a:latin typeface="Palatino Linotype" panose="02040502050505030304" pitchFamily="18" charset="0"/>
              </a:rPr>
              <a:t>© 2023 Prepared By Ddamba Abdul For BBC-2 – MUBS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xmlns="" id="{C7DA4936-4562-30B7-5CB6-14D56416EDDD}"/>
              </a:ext>
            </a:extLst>
          </p:cNvPr>
          <p:cNvCxnSpPr/>
          <p:nvPr/>
        </p:nvCxnSpPr>
        <p:spPr>
          <a:xfrm>
            <a:off x="0" y="6477000"/>
            <a:ext cx="9144000" cy="1587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xmlns="" id="{015D55B1-88B0-7DAC-960C-476AFDB97930}"/>
              </a:ext>
            </a:extLst>
          </p:cNvPr>
          <p:cNvSpPr txBox="1">
            <a:spLocks/>
          </p:cNvSpPr>
          <p:nvPr/>
        </p:nvSpPr>
        <p:spPr bwMode="auto">
          <a:xfrm>
            <a:off x="4038600" y="6551613"/>
            <a:ext cx="1143000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fld id="{DB234F95-CF33-49A6-841D-A3C2308ADA6E}" type="slidenum">
              <a:rPr lang="en-US" altLang="en-US" sz="2000" b="1" i="1">
                <a:latin typeface="Palatino Linotype" panose="02040502050505030304" pitchFamily="18" charset="0"/>
              </a:rPr>
              <a:pPr algn="ctr" eaLnBrk="1" hangingPunct="1"/>
              <a:t>5</a:t>
            </a:fld>
            <a:endParaRPr lang="en-US" altLang="en-US" sz="2000" b="1" i="1" dirty="0">
              <a:latin typeface="Palatino Linotype" panose="02040502050505030304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ACBC038B-7616-55EB-8658-A8B9F02A2D87}"/>
              </a:ext>
            </a:extLst>
          </p:cNvPr>
          <p:cNvSpPr txBox="1"/>
          <p:nvPr/>
        </p:nvSpPr>
        <p:spPr>
          <a:xfrm>
            <a:off x="4310743" y="2728064"/>
            <a:ext cx="4680857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030288" lvl="2" indent="-347663">
              <a:lnSpc>
                <a:spcPct val="100000"/>
              </a:lnSpc>
              <a:spcBef>
                <a:spcPts val="600"/>
              </a:spcBef>
              <a:buSzPct val="100000"/>
              <a:buFont typeface="Palatino Linotype" panose="02040502050505030304" pitchFamily="18" charset="0"/>
              <a:buChar char="•"/>
            </a:pPr>
            <a:r>
              <a:rPr lang="en-US" sz="2000" dirty="0">
                <a:latin typeface="Palatino Linotype" panose="02040502050505030304" pitchFamily="18" charset="0"/>
              </a:rPr>
              <a:t>Functional programming</a:t>
            </a:r>
          </a:p>
          <a:p>
            <a:pPr marL="1030288" lvl="2" indent="-347663">
              <a:lnSpc>
                <a:spcPct val="100000"/>
              </a:lnSpc>
              <a:spcBef>
                <a:spcPts val="600"/>
              </a:spcBef>
              <a:buSzPct val="100000"/>
              <a:buFont typeface="Palatino Linotype" panose="02040502050505030304" pitchFamily="18" charset="0"/>
              <a:buChar char="•"/>
            </a:pPr>
            <a:r>
              <a:rPr lang="en-US" sz="2000" dirty="0">
                <a:latin typeface="Palatino Linotype" panose="02040502050505030304" pitchFamily="18" charset="0"/>
              </a:rPr>
              <a:t>Logical programming</a:t>
            </a:r>
          </a:p>
          <a:p>
            <a:pPr marL="1030288" lvl="2" indent="-347663">
              <a:lnSpc>
                <a:spcPct val="100000"/>
              </a:lnSpc>
              <a:spcBef>
                <a:spcPts val="600"/>
              </a:spcBef>
              <a:buSzPct val="100000"/>
              <a:buFont typeface="Palatino Linotype" panose="02040502050505030304" pitchFamily="18" charset="0"/>
              <a:buChar char="•"/>
            </a:pPr>
            <a:r>
              <a:rPr lang="en-US" sz="2000" dirty="0">
                <a:latin typeface="Palatino Linotype" panose="02040502050505030304" pitchFamily="18" charset="0"/>
              </a:rPr>
              <a:t>Event-driven programming</a:t>
            </a:r>
          </a:p>
          <a:p>
            <a:pPr marL="1030288" lvl="2" indent="-347663">
              <a:lnSpc>
                <a:spcPct val="100000"/>
              </a:lnSpc>
              <a:spcBef>
                <a:spcPts val="600"/>
              </a:spcBef>
              <a:buSzPct val="100000"/>
              <a:buFont typeface="Palatino Linotype" panose="02040502050505030304" pitchFamily="18" charset="0"/>
              <a:buChar char="•"/>
            </a:pPr>
            <a:r>
              <a:rPr lang="en-US" sz="2000" dirty="0">
                <a:latin typeface="Palatino Linotype" panose="02040502050505030304" pitchFamily="18" charset="0"/>
              </a:rPr>
              <a:t>Declarative programming</a:t>
            </a:r>
          </a:p>
          <a:p>
            <a:pPr marL="1030288" lvl="2" indent="-347663">
              <a:lnSpc>
                <a:spcPct val="100000"/>
              </a:lnSpc>
              <a:spcBef>
                <a:spcPts val="600"/>
              </a:spcBef>
              <a:buSzPct val="100000"/>
              <a:buFont typeface="Palatino Linotype" panose="02040502050505030304" pitchFamily="18" charset="0"/>
              <a:buChar char="•"/>
            </a:pPr>
            <a:r>
              <a:rPr lang="en-US" sz="2000" dirty="0">
                <a:latin typeface="Palatino Linotype" panose="02040502050505030304" pitchFamily="18" charset="0"/>
              </a:rPr>
              <a:t>Multi-paradigm programming</a:t>
            </a:r>
          </a:p>
        </p:txBody>
      </p:sp>
    </p:spTree>
    <p:extLst>
      <p:ext uri="{BB962C8B-B14F-4D97-AF65-F5344CB8AC3E}">
        <p14:creationId xmlns:p14="http://schemas.microsoft.com/office/powerpoint/2010/main" val="2994400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"/>
          </a:xfrm>
          <a:ln>
            <a:solidFill>
              <a:schemeClr val="bg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eaLnBrk="1" fontAlgn="auto" hangingPunct="1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4500" dirty="0">
                <a:latin typeface="Palatino Linotype" panose="02040502050505030304" pitchFamily="18" charset="0"/>
              </a:rPr>
              <a:t>OOP vs Procedural</a:t>
            </a:r>
            <a:endParaRPr kumimoji="1" lang="en-US" sz="4500" dirty="0">
              <a:latin typeface="Palatino Linotype" panose="0204050205050503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838200"/>
            <a:ext cx="9144000" cy="5713413"/>
          </a:xfr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>
            <a:noAutofit/>
          </a:bodyPr>
          <a:lstStyle/>
          <a:p>
            <a:pPr>
              <a:spcBef>
                <a:spcPts val="600"/>
              </a:spcBef>
              <a:buSzPct val="100000"/>
            </a:pPr>
            <a:r>
              <a:rPr lang="en-US" sz="2800" dirty="0">
                <a:solidFill>
                  <a:srgbClr val="0000CC"/>
                </a:solidFill>
                <a:latin typeface="Palatino Linotype" panose="02040502050505030304" pitchFamily="18" charset="0"/>
              </a:rPr>
              <a:t>There are a number of alternative approaches to the programming process, however, two of the most important programming approaches are;</a:t>
            </a:r>
          </a:p>
          <a:p>
            <a:pPr>
              <a:spcBef>
                <a:spcPts val="600"/>
              </a:spcBef>
              <a:buSzPct val="100000"/>
            </a:pPr>
            <a:endParaRPr lang="en-US" sz="2800" dirty="0">
              <a:solidFill>
                <a:srgbClr val="0000CC"/>
              </a:solidFill>
              <a:latin typeface="Palatino Linotype" panose="02040502050505030304" pitchFamily="18" charset="0"/>
            </a:endParaRPr>
          </a:p>
          <a:p>
            <a:pPr lvl="1">
              <a:spcBef>
                <a:spcPts val="600"/>
              </a:spcBef>
              <a:buSzPct val="100000"/>
              <a:tabLst>
                <a:tab pos="1262063" algn="l"/>
              </a:tabLst>
            </a:pPr>
            <a:r>
              <a:rPr lang="en-US" sz="2500" dirty="0">
                <a:latin typeface="Palatino Linotype" panose="02040502050505030304" pitchFamily="18" charset="0"/>
              </a:rPr>
              <a:t>Procedural paradigm and the</a:t>
            </a:r>
          </a:p>
          <a:p>
            <a:pPr lvl="1">
              <a:spcBef>
                <a:spcPts val="600"/>
              </a:spcBef>
              <a:buSzPct val="100000"/>
              <a:tabLst>
                <a:tab pos="1262063" algn="l"/>
              </a:tabLst>
            </a:pPr>
            <a:r>
              <a:rPr lang="en-US" sz="2500" dirty="0">
                <a:latin typeface="Palatino Linotype" panose="02040502050505030304" pitchFamily="18" charset="0"/>
              </a:rPr>
              <a:t>Object-oriented paradigm.</a:t>
            </a:r>
          </a:p>
          <a:p>
            <a:pPr>
              <a:spcBef>
                <a:spcPts val="600"/>
              </a:spcBef>
              <a:buSzPct val="100000"/>
            </a:pPr>
            <a:endParaRPr lang="en-US" sz="2800" dirty="0">
              <a:solidFill>
                <a:srgbClr val="0000CC"/>
              </a:solidFill>
              <a:latin typeface="Palatino Linotype" panose="02040502050505030304" pitchFamily="18" charset="0"/>
            </a:endParaRPr>
          </a:p>
          <a:p>
            <a:pPr>
              <a:spcBef>
                <a:spcPts val="600"/>
              </a:spcBef>
              <a:buSzPct val="100000"/>
            </a:pPr>
            <a:r>
              <a:rPr lang="en-US" sz="2800" b="0" dirty="0">
                <a:solidFill>
                  <a:srgbClr val="0000CC"/>
                </a:solidFill>
                <a:latin typeface="Palatino Linotype" panose="02040502050505030304" pitchFamily="18" charset="0"/>
              </a:rPr>
              <a:t>You can write a program in either way but there are notable differences between both approaches.</a:t>
            </a:r>
          </a:p>
          <a:p>
            <a:pPr>
              <a:spcBef>
                <a:spcPts val="600"/>
              </a:spcBef>
              <a:buSzPct val="100000"/>
            </a:pPr>
            <a:endParaRPr lang="en-US" sz="2800" dirty="0">
              <a:solidFill>
                <a:srgbClr val="0000CC"/>
              </a:solidFill>
              <a:latin typeface="Palatino Linotype" panose="02040502050505030304" pitchFamily="18" charset="0"/>
            </a:endParaRPr>
          </a:p>
          <a:p>
            <a:pPr>
              <a:spcBef>
                <a:spcPts val="600"/>
              </a:spcBef>
              <a:buSzPct val="100000"/>
            </a:pPr>
            <a:endParaRPr lang="en-US" sz="2800" dirty="0">
              <a:solidFill>
                <a:srgbClr val="0000CC"/>
              </a:solidFill>
              <a:latin typeface="Palatino Linotype" panose="02040502050505030304" pitchFamily="18" charset="0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0" y="762000"/>
            <a:ext cx="9144000" cy="76200"/>
          </a:xfrm>
          <a:prstGeom prst="round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Palatino Linotype" panose="02040502050505030304" pitchFamily="18" charset="0"/>
            </a:endParaRP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xmlns="" id="{0C002CF2-697E-D41C-B922-FFB9BE57A1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xfrm>
            <a:off x="0" y="6553200"/>
            <a:ext cx="4419600" cy="30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l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b="1" i="1" dirty="0">
                <a:latin typeface="Palatino Linotype" panose="02040502050505030304" pitchFamily="18" charset="0"/>
              </a:rPr>
              <a:t>Chap-1: Introduction to Object-oriented Programming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056DB86D-9E74-C4A1-724D-2309324D8426}"/>
              </a:ext>
            </a:extLst>
          </p:cNvPr>
          <p:cNvSpPr txBox="1">
            <a:spLocks/>
          </p:cNvSpPr>
          <p:nvPr/>
        </p:nvSpPr>
        <p:spPr bwMode="auto">
          <a:xfrm>
            <a:off x="5181600" y="6551613"/>
            <a:ext cx="39624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US" altLang="en-US" sz="1200" b="1" i="1" dirty="0">
                <a:latin typeface="Palatino Linotype" panose="02040502050505030304" pitchFamily="18" charset="0"/>
              </a:rPr>
              <a:t>© 2023 Prepared By Ddamba Abdul For BBC-2 – MUBS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xmlns="" id="{C7DA4936-4562-30B7-5CB6-14D56416EDDD}"/>
              </a:ext>
            </a:extLst>
          </p:cNvPr>
          <p:cNvCxnSpPr/>
          <p:nvPr/>
        </p:nvCxnSpPr>
        <p:spPr>
          <a:xfrm>
            <a:off x="0" y="6477000"/>
            <a:ext cx="9144000" cy="1587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xmlns="" id="{015D55B1-88B0-7DAC-960C-476AFDB97930}"/>
              </a:ext>
            </a:extLst>
          </p:cNvPr>
          <p:cNvSpPr txBox="1">
            <a:spLocks/>
          </p:cNvSpPr>
          <p:nvPr/>
        </p:nvSpPr>
        <p:spPr bwMode="auto">
          <a:xfrm>
            <a:off x="4038600" y="6551613"/>
            <a:ext cx="1143000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fld id="{DB234F95-CF33-49A6-841D-A3C2308ADA6E}" type="slidenum">
              <a:rPr lang="en-US" altLang="en-US" sz="2000" b="1" i="1">
                <a:latin typeface="Palatino Linotype" panose="02040502050505030304" pitchFamily="18" charset="0"/>
              </a:rPr>
              <a:pPr algn="ctr" eaLnBrk="1" hangingPunct="1"/>
              <a:t>6</a:t>
            </a:fld>
            <a:endParaRPr lang="en-US" altLang="en-US" sz="2000" b="1" i="1" dirty="0">
              <a:latin typeface="Palatino Linotype" panose="02040502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24435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"/>
          </a:xfrm>
          <a:ln>
            <a:solidFill>
              <a:schemeClr val="bg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eaLnBrk="1" fontAlgn="auto" hangingPunct="1">
              <a:spcBef>
                <a:spcPct val="20000"/>
              </a:spcBef>
              <a:spcAft>
                <a:spcPts val="0"/>
              </a:spcAft>
              <a:defRPr/>
            </a:pPr>
            <a:r>
              <a:rPr kumimoji="1" lang="en-US" dirty="0">
                <a:latin typeface="Palatino Linotype" panose="02040502050505030304" pitchFamily="18" charset="0"/>
              </a:rPr>
              <a:t>Procedure-oriented Programming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838200"/>
            <a:ext cx="9144000" cy="5713413"/>
          </a:xfr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>
            <a:noAutofit/>
          </a:bodyPr>
          <a:lstStyle/>
          <a:p>
            <a:pPr>
              <a:spcBef>
                <a:spcPts val="600"/>
              </a:spcBef>
              <a:buSzPct val="100000"/>
              <a:defRPr/>
            </a:pPr>
            <a:r>
              <a:rPr lang="en-US" sz="2800" dirty="0">
                <a:solidFill>
                  <a:srgbClr val="0000CC"/>
                </a:solidFill>
                <a:latin typeface="Palatino Linotype" panose="02040502050505030304" pitchFamily="18" charset="0"/>
              </a:rPr>
              <a:t>A type of imperative programming, that;</a:t>
            </a:r>
          </a:p>
          <a:p>
            <a:pPr lvl="1">
              <a:spcBef>
                <a:spcPts val="600"/>
              </a:spcBef>
              <a:buSzPct val="100000"/>
              <a:defRPr/>
            </a:pPr>
            <a:r>
              <a:rPr lang="en-US" sz="2500" dirty="0"/>
              <a:t>Focuses on organizing code (a list of instructions) into groups known as functions (procedures or sub-routines).</a:t>
            </a:r>
          </a:p>
          <a:p>
            <a:pPr lvl="1">
              <a:spcBef>
                <a:spcPts val="600"/>
              </a:spcBef>
              <a:buSzPct val="100000"/>
              <a:defRPr/>
            </a:pPr>
            <a:endParaRPr lang="en-US" sz="2500" dirty="0"/>
          </a:p>
          <a:p>
            <a:pPr lvl="2">
              <a:spcBef>
                <a:spcPts val="600"/>
              </a:spcBef>
              <a:defRPr/>
            </a:pPr>
            <a:r>
              <a:rPr lang="en-US" dirty="0"/>
              <a:t>In this paradigm, the program is divided into a series of procedures, each of which performs a specific task or operation.</a:t>
            </a:r>
          </a:p>
          <a:p>
            <a:pPr lvl="2">
              <a:spcBef>
                <a:spcPts val="600"/>
              </a:spcBef>
              <a:defRPr/>
            </a:pPr>
            <a:r>
              <a:rPr lang="en-US" b="0" dirty="0"/>
              <a:t>These procedures can be called and reused as needed to perform different tasks, promoting code modularity and reusability.</a:t>
            </a:r>
            <a:endParaRPr lang="en-US" sz="2500" dirty="0">
              <a:latin typeface="Palatino Linotype" panose="02040502050505030304" pitchFamily="18" charset="0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0" y="762000"/>
            <a:ext cx="9144000" cy="76200"/>
          </a:xfrm>
          <a:prstGeom prst="round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Palatino Linotype" panose="02040502050505030304" pitchFamily="18" charset="0"/>
            </a:endParaRP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xmlns="" id="{DCB96334-92E3-C401-B8EB-838EFE0E7F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xfrm>
            <a:off x="0" y="6553200"/>
            <a:ext cx="4419600" cy="30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l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b="1" i="1" dirty="0">
                <a:latin typeface="Palatino Linotype" panose="02040502050505030304" pitchFamily="18" charset="0"/>
              </a:rPr>
              <a:t>Chap-1: Introduction to Object-oriented Programming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89123B03-FF6F-BD2E-9CB3-86417149BC65}"/>
              </a:ext>
            </a:extLst>
          </p:cNvPr>
          <p:cNvSpPr txBox="1">
            <a:spLocks/>
          </p:cNvSpPr>
          <p:nvPr/>
        </p:nvSpPr>
        <p:spPr bwMode="auto">
          <a:xfrm>
            <a:off x="5181600" y="6551613"/>
            <a:ext cx="39624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US" altLang="en-US" sz="1200" b="1" i="1" dirty="0">
                <a:latin typeface="Palatino Linotype" panose="02040502050505030304" pitchFamily="18" charset="0"/>
              </a:rPr>
              <a:t>© 2023 Prepared By Ddamba Abdul For BBC-2 – MUBS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xmlns="" id="{745EAEBA-F007-A1BD-6D19-2D3D19619CF5}"/>
              </a:ext>
            </a:extLst>
          </p:cNvPr>
          <p:cNvCxnSpPr/>
          <p:nvPr/>
        </p:nvCxnSpPr>
        <p:spPr>
          <a:xfrm>
            <a:off x="0" y="6477000"/>
            <a:ext cx="9144000" cy="1587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xmlns="" id="{146CBCC5-2192-3500-3C89-56D45BCEC15A}"/>
              </a:ext>
            </a:extLst>
          </p:cNvPr>
          <p:cNvSpPr txBox="1">
            <a:spLocks/>
          </p:cNvSpPr>
          <p:nvPr/>
        </p:nvSpPr>
        <p:spPr bwMode="auto">
          <a:xfrm>
            <a:off x="4038600" y="6551613"/>
            <a:ext cx="1143000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fld id="{DB234F95-CF33-49A6-841D-A3C2308ADA6E}" type="slidenum">
              <a:rPr lang="en-US" altLang="en-US" sz="2000" b="1" i="1">
                <a:latin typeface="Palatino Linotype" panose="02040502050505030304" pitchFamily="18" charset="0"/>
              </a:rPr>
              <a:pPr algn="ctr" eaLnBrk="1" hangingPunct="1"/>
              <a:t>7</a:t>
            </a:fld>
            <a:endParaRPr lang="en-US" altLang="en-US" sz="2000" b="1" i="1" dirty="0">
              <a:latin typeface="Palatino Linotype" panose="02040502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89752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"/>
          </a:xfrm>
          <a:ln>
            <a:solidFill>
              <a:schemeClr val="bg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eaLnBrk="1" fontAlgn="auto" hangingPunct="1">
              <a:spcBef>
                <a:spcPct val="20000"/>
              </a:spcBef>
              <a:spcAft>
                <a:spcPts val="0"/>
              </a:spcAft>
              <a:defRPr/>
            </a:pPr>
            <a:r>
              <a:rPr kumimoji="1" lang="en-US" dirty="0">
                <a:latin typeface="Palatino Linotype" panose="02040502050505030304" pitchFamily="18" charset="0"/>
              </a:rPr>
              <a:t>Procedure-oriented Programming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838200"/>
            <a:ext cx="9144000" cy="5713413"/>
          </a:xfr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>
            <a:noAutofit/>
          </a:bodyPr>
          <a:lstStyle/>
          <a:p>
            <a:pPr>
              <a:spcBef>
                <a:spcPts val="600"/>
              </a:spcBef>
              <a:buSzPct val="100000"/>
              <a:defRPr/>
            </a:pPr>
            <a:r>
              <a:rPr lang="en-US" sz="2800" b="1" dirty="0">
                <a:solidFill>
                  <a:srgbClr val="0000CC"/>
                </a:solidFill>
              </a:rPr>
              <a:t>It focuses on process (functions) rather than data</a:t>
            </a:r>
          </a:p>
          <a:p>
            <a:pPr lvl="1">
              <a:defRPr/>
            </a:pPr>
            <a:r>
              <a:rPr lang="en-US" dirty="0"/>
              <a:t>Emphasis is given to the procedural process, i.e. specifying a sequence of actions (algorithms) to be performed.</a:t>
            </a:r>
          </a:p>
          <a:p>
            <a:pPr lvl="2">
              <a:defRPr/>
            </a:pPr>
            <a:r>
              <a:rPr lang="en-US" sz="2200" dirty="0"/>
              <a:t>The functions (procedures) contain steps to be performed that change the values of the program variables.</a:t>
            </a:r>
          </a:p>
          <a:p>
            <a:pPr lvl="1">
              <a:defRPr/>
            </a:pPr>
            <a:endParaRPr lang="en-US" dirty="0"/>
          </a:p>
          <a:p>
            <a:pPr lvl="1">
              <a:defRPr/>
            </a:pPr>
            <a:r>
              <a:rPr lang="en-US" dirty="0"/>
              <a:t>The data is then defined independently of the procedures.</a:t>
            </a:r>
          </a:p>
          <a:p>
            <a:pPr lvl="2">
              <a:defRPr/>
            </a:pPr>
            <a:r>
              <a:rPr lang="en-US" sz="2200" dirty="0"/>
              <a:t>This actually means that there’s very little </a:t>
            </a:r>
            <a:r>
              <a:rPr lang="en-US" sz="2200" dirty="0" smtClean="0"/>
              <a:t>attention given </a:t>
            </a:r>
            <a:r>
              <a:rPr lang="en-US" sz="2200" dirty="0"/>
              <a:t>to the data being processed by various functions. </a:t>
            </a:r>
          </a:p>
          <a:p>
            <a:pPr lvl="2">
              <a:defRPr/>
            </a:pPr>
            <a:r>
              <a:rPr lang="en-US" sz="2200" dirty="0"/>
              <a:t>Therefore, data has a passive role.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0" y="762000"/>
            <a:ext cx="9144000" cy="76200"/>
          </a:xfrm>
          <a:prstGeom prst="round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Palatino Linotype" panose="02040502050505030304" pitchFamily="18" charset="0"/>
            </a:endParaRP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xmlns="" id="{DCB96334-92E3-C401-B8EB-838EFE0E7F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xfrm>
            <a:off x="0" y="6553200"/>
            <a:ext cx="4419600" cy="30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l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b="1" i="1" dirty="0">
                <a:latin typeface="Palatino Linotype" panose="02040502050505030304" pitchFamily="18" charset="0"/>
              </a:rPr>
              <a:t>Chap-1: Introduction to Object-oriented Programming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89123B03-FF6F-BD2E-9CB3-86417149BC65}"/>
              </a:ext>
            </a:extLst>
          </p:cNvPr>
          <p:cNvSpPr txBox="1">
            <a:spLocks/>
          </p:cNvSpPr>
          <p:nvPr/>
        </p:nvSpPr>
        <p:spPr bwMode="auto">
          <a:xfrm>
            <a:off x="5181600" y="6551613"/>
            <a:ext cx="39624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US" altLang="en-US" sz="1200" b="1" i="1" dirty="0">
                <a:latin typeface="Palatino Linotype" panose="02040502050505030304" pitchFamily="18" charset="0"/>
              </a:rPr>
              <a:t>© 2023 Prepared By Ddamba Abdul For BBC-2 – MUBS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xmlns="" id="{745EAEBA-F007-A1BD-6D19-2D3D19619CF5}"/>
              </a:ext>
            </a:extLst>
          </p:cNvPr>
          <p:cNvCxnSpPr/>
          <p:nvPr/>
        </p:nvCxnSpPr>
        <p:spPr>
          <a:xfrm>
            <a:off x="0" y="6477000"/>
            <a:ext cx="9144000" cy="1587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xmlns="" id="{146CBCC5-2192-3500-3C89-56D45BCEC15A}"/>
              </a:ext>
            </a:extLst>
          </p:cNvPr>
          <p:cNvSpPr txBox="1">
            <a:spLocks/>
          </p:cNvSpPr>
          <p:nvPr/>
        </p:nvSpPr>
        <p:spPr bwMode="auto">
          <a:xfrm>
            <a:off x="4038600" y="6551613"/>
            <a:ext cx="1143000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fld id="{DB234F95-CF33-49A6-841D-A3C2308ADA6E}" type="slidenum">
              <a:rPr lang="en-US" altLang="en-US" sz="2000" b="1" i="1">
                <a:latin typeface="Palatino Linotype" panose="02040502050505030304" pitchFamily="18" charset="0"/>
              </a:rPr>
              <a:pPr algn="ctr" eaLnBrk="1" hangingPunct="1"/>
              <a:t>8</a:t>
            </a:fld>
            <a:endParaRPr lang="en-US" altLang="en-US" sz="2000" b="1" i="1" dirty="0">
              <a:latin typeface="Palatino Linotype" panose="02040502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59999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"/>
          </a:xfrm>
          <a:ln>
            <a:solidFill>
              <a:schemeClr val="bg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eaLnBrk="1" fontAlgn="auto" hangingPunct="1">
              <a:spcBef>
                <a:spcPct val="20000"/>
              </a:spcBef>
              <a:spcAft>
                <a:spcPts val="0"/>
              </a:spcAft>
              <a:defRPr/>
            </a:pPr>
            <a:r>
              <a:rPr kumimoji="1" lang="en-US" sz="4800" dirty="0"/>
              <a:t>Illustration of a POP Approach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838200"/>
            <a:ext cx="9144000" cy="5713413"/>
          </a:xfr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>
            <a:noAutofit/>
          </a:bodyPr>
          <a:lstStyle/>
          <a:p>
            <a:pPr>
              <a:buSzPct val="100000"/>
              <a:defRPr/>
            </a:pPr>
            <a:r>
              <a:rPr lang="en-US" sz="2400" dirty="0">
                <a:solidFill>
                  <a:srgbClr val="0000CC"/>
                </a:solidFill>
              </a:rPr>
              <a:t>A program may involve around 8 tasks written in a program with the help of 8 different functions using the global data.</a:t>
            </a:r>
          </a:p>
          <a:p>
            <a:pPr>
              <a:defRPr/>
            </a:pPr>
            <a:endParaRPr lang="en-US" altLang="zh-CN" b="0" dirty="0"/>
          </a:p>
        </p:txBody>
      </p:sp>
      <p:sp>
        <p:nvSpPr>
          <p:cNvPr id="7" name="Rounded Rectangle 6"/>
          <p:cNvSpPr/>
          <p:nvPr/>
        </p:nvSpPr>
        <p:spPr>
          <a:xfrm>
            <a:off x="0" y="762000"/>
            <a:ext cx="9144000" cy="76200"/>
          </a:xfrm>
          <a:prstGeom prst="round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Palatino Linotype" panose="02040502050505030304" pitchFamily="18" charset="0"/>
            </a:endParaRPr>
          </a:p>
        </p:txBody>
      </p:sp>
      <p:grpSp>
        <p:nvGrpSpPr>
          <p:cNvPr id="33" name="Group 32"/>
          <p:cNvGrpSpPr/>
          <p:nvPr/>
        </p:nvGrpSpPr>
        <p:grpSpPr>
          <a:xfrm>
            <a:off x="419099" y="2052242"/>
            <a:ext cx="8343902" cy="3967558"/>
            <a:chOff x="38099" y="1585913"/>
            <a:chExt cx="8877302" cy="4272359"/>
          </a:xfrm>
        </p:grpSpPr>
        <p:sp>
          <p:nvSpPr>
            <p:cNvPr id="34" name="Rectangle 33"/>
            <p:cNvSpPr/>
            <p:nvPr/>
          </p:nvSpPr>
          <p:spPr>
            <a:xfrm>
              <a:off x="3505200" y="1585913"/>
              <a:ext cx="1828800" cy="838200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Palatino Linotype" panose="02040502050505030304" pitchFamily="18" charset="0"/>
                  <a:cs typeface="Arial" panose="020B0604020202020204" pitchFamily="34" charset="0"/>
                </a:rPr>
                <a:t>Main Program</a:t>
              </a:r>
            </a:p>
            <a:p>
              <a:pPr algn="ctr"/>
              <a:r>
                <a:rPr lang="en-US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Palatino Linotype" panose="02040502050505030304" pitchFamily="18" charset="0"/>
                  <a:cs typeface="Arial" panose="020B0604020202020204" pitchFamily="34" charset="0"/>
                </a:rPr>
                <a:t>(Global data)</a:t>
              </a:r>
            </a:p>
          </p:txBody>
        </p:sp>
        <p:sp>
          <p:nvSpPr>
            <p:cNvPr id="35" name="Rectangle 34"/>
            <p:cNvSpPr/>
            <p:nvPr/>
          </p:nvSpPr>
          <p:spPr>
            <a:xfrm>
              <a:off x="38099" y="2743994"/>
              <a:ext cx="2933699" cy="456406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Palatino Linotype" panose="02040502050505030304" pitchFamily="18" charset="0"/>
                  <a:cs typeface="Arial" panose="020B0604020202020204" pitchFamily="34" charset="0"/>
                </a:rPr>
                <a:t>Function (Procedure) - 1</a:t>
              </a:r>
            </a:p>
          </p:txBody>
        </p:sp>
        <p:sp>
          <p:nvSpPr>
            <p:cNvPr id="36" name="Rectangle 35"/>
            <p:cNvSpPr/>
            <p:nvPr/>
          </p:nvSpPr>
          <p:spPr>
            <a:xfrm>
              <a:off x="3048000" y="2743994"/>
              <a:ext cx="2846189" cy="456406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Palatino Linotype" panose="02040502050505030304" pitchFamily="18" charset="0"/>
                  <a:cs typeface="Arial" panose="020B0604020202020204" pitchFamily="34" charset="0"/>
                </a:rPr>
                <a:t>Function (Procedure) - 2</a:t>
              </a:r>
            </a:p>
          </p:txBody>
        </p:sp>
        <p:sp>
          <p:nvSpPr>
            <p:cNvPr id="37" name="Rectangle 36"/>
            <p:cNvSpPr/>
            <p:nvPr/>
          </p:nvSpPr>
          <p:spPr>
            <a:xfrm>
              <a:off x="5970392" y="2718991"/>
              <a:ext cx="2945008" cy="456406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Palatino Linotype" panose="02040502050505030304" pitchFamily="18" charset="0"/>
                  <a:cs typeface="Arial" panose="020B0604020202020204" pitchFamily="34" charset="0"/>
                </a:rPr>
                <a:t>Function (Procedure) - 3</a:t>
              </a:r>
            </a:p>
          </p:txBody>
        </p:sp>
        <p:sp>
          <p:nvSpPr>
            <p:cNvPr id="38" name="Rectangle 37"/>
            <p:cNvSpPr/>
            <p:nvPr/>
          </p:nvSpPr>
          <p:spPr>
            <a:xfrm>
              <a:off x="1371599" y="4048720"/>
              <a:ext cx="2886077" cy="456406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Palatino Linotype" panose="02040502050505030304" pitchFamily="18" charset="0"/>
                  <a:cs typeface="Arial" panose="020B0604020202020204" pitchFamily="34" charset="0"/>
                </a:rPr>
                <a:t>Function (Procedure) - 4</a:t>
              </a:r>
            </a:p>
          </p:txBody>
        </p:sp>
        <p:sp>
          <p:nvSpPr>
            <p:cNvPr id="39" name="Rectangle 38"/>
            <p:cNvSpPr/>
            <p:nvPr/>
          </p:nvSpPr>
          <p:spPr>
            <a:xfrm>
              <a:off x="5029200" y="4063007"/>
              <a:ext cx="2832274" cy="456406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Palatino Linotype" panose="02040502050505030304" pitchFamily="18" charset="0"/>
                  <a:cs typeface="Arial" panose="020B0604020202020204" pitchFamily="34" charset="0"/>
                </a:rPr>
                <a:t>Function (Procedure) - 5</a:t>
              </a:r>
            </a:p>
          </p:txBody>
        </p:sp>
        <p:sp>
          <p:nvSpPr>
            <p:cNvPr id="40" name="Rectangle 39"/>
            <p:cNvSpPr/>
            <p:nvPr/>
          </p:nvSpPr>
          <p:spPr>
            <a:xfrm>
              <a:off x="114300" y="5401866"/>
              <a:ext cx="2857498" cy="456406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Palatino Linotype" panose="02040502050505030304" pitchFamily="18" charset="0"/>
                  <a:cs typeface="Arial" panose="020B0604020202020204" pitchFamily="34" charset="0"/>
                </a:rPr>
                <a:t>Function (Procedure) - 6</a:t>
              </a:r>
            </a:p>
          </p:txBody>
        </p:sp>
        <p:sp>
          <p:nvSpPr>
            <p:cNvPr id="41" name="Rectangle 40"/>
            <p:cNvSpPr/>
            <p:nvPr/>
          </p:nvSpPr>
          <p:spPr>
            <a:xfrm>
              <a:off x="3124200" y="5376863"/>
              <a:ext cx="2846192" cy="456406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Palatino Linotype" panose="02040502050505030304" pitchFamily="18" charset="0"/>
                  <a:cs typeface="Arial" panose="020B0604020202020204" pitchFamily="34" charset="0"/>
                </a:rPr>
                <a:t>Function (Procedure) - 7</a:t>
              </a:r>
            </a:p>
          </p:txBody>
        </p:sp>
        <p:sp>
          <p:nvSpPr>
            <p:cNvPr id="42" name="Rectangle 41"/>
            <p:cNvSpPr/>
            <p:nvPr/>
          </p:nvSpPr>
          <p:spPr>
            <a:xfrm>
              <a:off x="6019803" y="5376863"/>
              <a:ext cx="2895598" cy="456406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Palatino Linotype" panose="02040502050505030304" pitchFamily="18" charset="0"/>
                  <a:cs typeface="Arial" panose="020B0604020202020204" pitchFamily="34" charset="0"/>
                </a:rPr>
                <a:t>Function (Procedure) - 8</a:t>
              </a:r>
            </a:p>
          </p:txBody>
        </p:sp>
        <p:cxnSp>
          <p:nvCxnSpPr>
            <p:cNvPr id="43" name="Straight Arrow Connector 42"/>
            <p:cNvCxnSpPr>
              <a:stCxn id="34" idx="1"/>
            </p:cNvCxnSpPr>
            <p:nvPr/>
          </p:nvCxnSpPr>
          <p:spPr>
            <a:xfrm flipH="1">
              <a:off x="1828800" y="2005013"/>
              <a:ext cx="1676400" cy="738981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44" name="Straight Arrow Connector 43"/>
            <p:cNvCxnSpPr>
              <a:stCxn id="34" idx="3"/>
            </p:cNvCxnSpPr>
            <p:nvPr/>
          </p:nvCxnSpPr>
          <p:spPr>
            <a:xfrm>
              <a:off x="5334000" y="2005013"/>
              <a:ext cx="1828800" cy="66357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45" name="Straight Arrow Connector 44"/>
            <p:cNvCxnSpPr/>
            <p:nvPr/>
          </p:nvCxnSpPr>
          <p:spPr>
            <a:xfrm>
              <a:off x="4419600" y="2448818"/>
              <a:ext cx="0" cy="295176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46" name="Straight Arrow Connector 45"/>
            <p:cNvCxnSpPr/>
            <p:nvPr/>
          </p:nvCxnSpPr>
          <p:spPr>
            <a:xfrm flipH="1">
              <a:off x="2514600" y="3200400"/>
              <a:ext cx="1524000" cy="85943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47" name="Straight Arrow Connector 46"/>
            <p:cNvCxnSpPr>
              <a:endCxn id="39" idx="0"/>
            </p:cNvCxnSpPr>
            <p:nvPr/>
          </p:nvCxnSpPr>
          <p:spPr>
            <a:xfrm>
              <a:off x="4886325" y="3214986"/>
              <a:ext cx="1559013" cy="848021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48" name="Straight Arrow Connector 47"/>
            <p:cNvCxnSpPr/>
            <p:nvPr/>
          </p:nvCxnSpPr>
          <p:spPr>
            <a:xfrm>
              <a:off x="4572000" y="3214986"/>
              <a:ext cx="0" cy="2161877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49" name="Straight Arrow Connector 48"/>
            <p:cNvCxnSpPr/>
            <p:nvPr/>
          </p:nvCxnSpPr>
          <p:spPr>
            <a:xfrm flipH="1">
              <a:off x="685801" y="4490840"/>
              <a:ext cx="1719262" cy="898127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50" name="Straight Arrow Connector 49"/>
            <p:cNvCxnSpPr/>
            <p:nvPr/>
          </p:nvCxnSpPr>
          <p:spPr>
            <a:xfrm>
              <a:off x="6781800" y="4540946"/>
              <a:ext cx="1514475" cy="848021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51" name="Straight Arrow Connector 50"/>
            <p:cNvCxnSpPr/>
            <p:nvPr/>
          </p:nvCxnSpPr>
          <p:spPr>
            <a:xfrm>
              <a:off x="1785938" y="3224807"/>
              <a:ext cx="766762" cy="799506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52" name="Straight Arrow Connector 51"/>
            <p:cNvCxnSpPr>
              <a:stCxn id="38" idx="2"/>
            </p:cNvCxnSpPr>
            <p:nvPr/>
          </p:nvCxnSpPr>
          <p:spPr>
            <a:xfrm>
              <a:off x="2814639" y="4505126"/>
              <a:ext cx="1212055" cy="854769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53" name="Straight Arrow Connector 52"/>
            <p:cNvCxnSpPr/>
            <p:nvPr/>
          </p:nvCxnSpPr>
          <p:spPr>
            <a:xfrm flipH="1">
              <a:off x="6331743" y="3180362"/>
              <a:ext cx="1407319" cy="837503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54" name="Straight Arrow Connector 53"/>
            <p:cNvCxnSpPr/>
            <p:nvPr/>
          </p:nvCxnSpPr>
          <p:spPr>
            <a:xfrm flipH="1">
              <a:off x="5029200" y="4509493"/>
              <a:ext cx="916782" cy="850402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4" name="Footer Placeholder 4">
            <a:extLst>
              <a:ext uri="{FF2B5EF4-FFF2-40B4-BE49-F238E27FC236}">
                <a16:creationId xmlns:a16="http://schemas.microsoft.com/office/drawing/2014/main" xmlns="" id="{9854BBC7-D0EE-0538-FC8A-3610B0F181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xfrm>
            <a:off x="0" y="6553200"/>
            <a:ext cx="4419600" cy="30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l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b="1" i="1" dirty="0">
                <a:latin typeface="Palatino Linotype" panose="02040502050505030304" pitchFamily="18" charset="0"/>
              </a:rPr>
              <a:t>Chap-1: Introduction to Object-oriented Programming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350189E4-24BE-E8C3-6A38-BFC69FC57EC3}"/>
              </a:ext>
            </a:extLst>
          </p:cNvPr>
          <p:cNvSpPr txBox="1">
            <a:spLocks/>
          </p:cNvSpPr>
          <p:nvPr/>
        </p:nvSpPr>
        <p:spPr bwMode="auto">
          <a:xfrm>
            <a:off x="5181600" y="6551613"/>
            <a:ext cx="39624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US" altLang="en-US" sz="1200" b="1" i="1" dirty="0">
                <a:latin typeface="Palatino Linotype" panose="02040502050505030304" pitchFamily="18" charset="0"/>
              </a:rPr>
              <a:t>© 2023 Prepared By Ddamba Abdul For BBC-2 – MUBS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xmlns="" id="{FD9AD91C-E280-A475-C177-0AADF19D4233}"/>
              </a:ext>
            </a:extLst>
          </p:cNvPr>
          <p:cNvCxnSpPr/>
          <p:nvPr/>
        </p:nvCxnSpPr>
        <p:spPr>
          <a:xfrm>
            <a:off x="0" y="6477000"/>
            <a:ext cx="9144000" cy="1587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xmlns="" id="{481ACCCC-B3D9-AD0B-33D4-1F5F6DDC62EB}"/>
              </a:ext>
            </a:extLst>
          </p:cNvPr>
          <p:cNvSpPr txBox="1">
            <a:spLocks/>
          </p:cNvSpPr>
          <p:nvPr/>
        </p:nvSpPr>
        <p:spPr bwMode="auto">
          <a:xfrm>
            <a:off x="4038600" y="6551613"/>
            <a:ext cx="1143000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fld id="{DB234F95-CF33-49A6-841D-A3C2308ADA6E}" type="slidenum">
              <a:rPr lang="en-US" altLang="en-US" sz="2000" b="1" i="1">
                <a:latin typeface="Palatino Linotype" panose="02040502050505030304" pitchFamily="18" charset="0"/>
              </a:rPr>
              <a:pPr algn="ctr" eaLnBrk="1" hangingPunct="1"/>
              <a:t>9</a:t>
            </a:fld>
            <a:endParaRPr lang="en-US" altLang="en-US" sz="2000" b="1" i="1" dirty="0">
              <a:latin typeface="Palatino Linotype" panose="02040502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73068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31390</TotalTime>
  <Words>2513</Words>
  <Application>Microsoft Office PowerPoint</Application>
  <PresentationFormat>On-screen Show (4:3)</PresentationFormat>
  <Paragraphs>346</Paragraphs>
  <Slides>30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9" baseType="lpstr">
      <vt:lpstr>宋体</vt:lpstr>
      <vt:lpstr>Arial</vt:lpstr>
      <vt:lpstr>Arial Narrow</vt:lpstr>
      <vt:lpstr>Calibri</vt:lpstr>
      <vt:lpstr>Courier New</vt:lpstr>
      <vt:lpstr>Palatino Linotype</vt:lpstr>
      <vt:lpstr>Times New Roman</vt:lpstr>
      <vt:lpstr>Wingdings</vt:lpstr>
      <vt:lpstr>Office Theme</vt:lpstr>
      <vt:lpstr>INTRODUCTION  TO OBJECT-ORIENTED PROGRAMMING</vt:lpstr>
      <vt:lpstr>Chapter Learning Outcomes</vt:lpstr>
      <vt:lpstr>Introduction</vt:lpstr>
      <vt:lpstr>Programming Paradigm</vt:lpstr>
      <vt:lpstr>Kinds of Programming Paradigms</vt:lpstr>
      <vt:lpstr>OOP vs Procedural</vt:lpstr>
      <vt:lpstr>Procedure-oriented Programming</vt:lpstr>
      <vt:lpstr>Procedure-oriented Programming</vt:lpstr>
      <vt:lpstr>Illustration of a POP Approach</vt:lpstr>
      <vt:lpstr>Examples of POP Languages</vt:lpstr>
      <vt:lpstr>Features of POP Approach</vt:lpstr>
      <vt:lpstr>Features of POP Approach</vt:lpstr>
      <vt:lpstr>Features of POP Approach</vt:lpstr>
      <vt:lpstr>Features of POP Approach</vt:lpstr>
      <vt:lpstr>Features of POP Approach</vt:lpstr>
      <vt:lpstr>Limitations of the POP Approach</vt:lpstr>
      <vt:lpstr>Limitations of the POP Approach</vt:lpstr>
      <vt:lpstr>Limitations of the POP Approach</vt:lpstr>
      <vt:lpstr>Object-oriented Programming (OOP)</vt:lpstr>
      <vt:lpstr>Object-oriented Programming (OOP)</vt:lpstr>
      <vt:lpstr>Illustration of a OOP Approach</vt:lpstr>
      <vt:lpstr>Features of OOP Approach</vt:lpstr>
      <vt:lpstr>Features of OOP Approach</vt:lpstr>
      <vt:lpstr>Features of OOP Approach</vt:lpstr>
      <vt:lpstr>Features of OOP Approach</vt:lpstr>
      <vt:lpstr>Features of OOP Approach</vt:lpstr>
      <vt:lpstr>Examples of OOP Languages</vt:lpstr>
      <vt:lpstr>Advantages of OO Programming</vt:lpstr>
      <vt:lpstr>END OF CHAPTER QUESTIONS</vt:lpstr>
      <vt:lpstr>END OF CHAPTER QUESTIONS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Islamic University In Uganda</dc:title>
  <dc:creator>Ddamba Abdul</dc:creator>
  <cp:lastModifiedBy>Admin</cp:lastModifiedBy>
  <cp:revision>3790</cp:revision>
  <dcterms:created xsi:type="dcterms:W3CDTF">2011-08-15T13:31:54Z</dcterms:created>
  <dcterms:modified xsi:type="dcterms:W3CDTF">2024-08-09T01:12:57Z</dcterms:modified>
</cp:coreProperties>
</file>