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2" r:id="rId47"/>
    <p:sldId id="301"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8" r:id="rId62"/>
    <p:sldId id="316" r:id="rId63"/>
    <p:sldId id="317"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7A4D90-6F21-4C0E-959C-492BC617F2AC}" type="datetimeFigureOut">
              <a:rPr lang="en-US" smtClean="0"/>
              <a:t>10/7/2024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5B58F7-669E-4053-B6D8-0AE95412E580}" type="slidenum">
              <a:rPr lang="en-US" smtClean="0"/>
              <a:t>‹#›</a:t>
            </a:fld>
            <a:endParaRPr lang="en-US"/>
          </a:p>
        </p:txBody>
      </p:sp>
    </p:spTree>
    <p:extLst>
      <p:ext uri="{BB962C8B-B14F-4D97-AF65-F5344CB8AC3E}">
        <p14:creationId xmlns:p14="http://schemas.microsoft.com/office/powerpoint/2010/main" val="2614607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B58F7-669E-4053-B6D8-0AE95412E580}" type="slidenum">
              <a:rPr lang="en-US" smtClean="0"/>
              <a:t>8</a:t>
            </a:fld>
            <a:endParaRPr lang="en-US"/>
          </a:p>
        </p:txBody>
      </p:sp>
    </p:spTree>
    <p:extLst>
      <p:ext uri="{BB962C8B-B14F-4D97-AF65-F5344CB8AC3E}">
        <p14:creationId xmlns:p14="http://schemas.microsoft.com/office/powerpoint/2010/main" val="3593169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B58F7-669E-4053-B6D8-0AE95412E580}" type="slidenum">
              <a:rPr lang="en-US" smtClean="0"/>
              <a:t>45</a:t>
            </a:fld>
            <a:endParaRPr lang="en-US"/>
          </a:p>
        </p:txBody>
      </p:sp>
    </p:spTree>
    <p:extLst>
      <p:ext uri="{BB962C8B-B14F-4D97-AF65-F5344CB8AC3E}">
        <p14:creationId xmlns:p14="http://schemas.microsoft.com/office/powerpoint/2010/main" val="1974072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47777371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116685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2752345"/>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110267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927749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583477820"/>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3207804"/>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93413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9623162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3982772"/>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10162761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235393099"/>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649282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ED60D-A83B-47E8-ADD6-A479446C3199}"/>
              </a:ext>
            </a:extLst>
          </p:cNvPr>
          <p:cNvSpPr>
            <a:spLocks noGrp="1"/>
          </p:cNvSpPr>
          <p:nvPr>
            <p:ph type="ctrTitle"/>
          </p:nvPr>
        </p:nvSpPr>
        <p:spPr/>
        <p:txBody>
          <a:bodyPr/>
          <a:lstStyle/>
          <a:p>
            <a:r>
              <a:rPr lang="en-US" dirty="0"/>
              <a:t>ACCESS CONTROL</a:t>
            </a:r>
          </a:p>
        </p:txBody>
      </p:sp>
      <p:sp>
        <p:nvSpPr>
          <p:cNvPr id="3" name="Subtitle 2">
            <a:extLst>
              <a:ext uri="{FF2B5EF4-FFF2-40B4-BE49-F238E27FC236}">
                <a16:creationId xmlns:a16="http://schemas.microsoft.com/office/drawing/2014/main" id="{95B9233E-A964-46F6-B119-2D6DCD73F8F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19773762"/>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42EF4-4A0E-4DFE-B606-EE4D387C1A1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BC8CEC-0073-4D75-8326-89A510EE8B7A}"/>
              </a:ext>
            </a:extLst>
          </p:cNvPr>
          <p:cNvSpPr>
            <a:spLocks noGrp="1"/>
          </p:cNvSpPr>
          <p:nvPr>
            <p:ph idx="1"/>
          </p:nvPr>
        </p:nvSpPr>
        <p:spPr/>
        <p:txBody>
          <a:bodyPr/>
          <a:lstStyle/>
          <a:p>
            <a:pPr algn="just"/>
            <a:r>
              <a:rPr lang="en-US" altLang="en-US" sz="2600" dirty="0">
                <a:latin typeface="Times New Roman" panose="02020603050405020304" pitchFamily="18" charset="0"/>
              </a:rPr>
              <a:t>Access control components:</a:t>
            </a:r>
          </a:p>
          <a:p>
            <a:pPr lvl="1" algn="just"/>
            <a:r>
              <a:rPr lang="en-US" altLang="en-US" i="1" dirty="0">
                <a:latin typeface="Times New Roman" panose="02020603050405020304" pitchFamily="18" charset="0"/>
              </a:rPr>
              <a:t>Access control policy</a:t>
            </a:r>
            <a:r>
              <a:rPr lang="en-US" altLang="en-US" dirty="0">
                <a:latin typeface="Times New Roman" panose="02020603050405020304" pitchFamily="18" charset="0"/>
              </a:rPr>
              <a:t>: specifies the authorized accesses of a system</a:t>
            </a:r>
          </a:p>
          <a:p>
            <a:pPr lvl="1" algn="just"/>
            <a:r>
              <a:rPr lang="en-US" altLang="en-US" i="1" dirty="0">
                <a:latin typeface="Times New Roman" panose="02020603050405020304" pitchFamily="18" charset="0"/>
              </a:rPr>
              <a:t>Access control mechanism</a:t>
            </a:r>
            <a:r>
              <a:rPr lang="en-US" altLang="en-US" dirty="0">
                <a:latin typeface="Times New Roman" panose="02020603050405020304" pitchFamily="18" charset="0"/>
              </a:rPr>
              <a:t>: implements and enforces the policy</a:t>
            </a:r>
          </a:p>
          <a:p>
            <a:pPr algn="just"/>
            <a:r>
              <a:rPr lang="en-US" altLang="en-US" sz="2600" dirty="0">
                <a:latin typeface="Times New Roman" panose="02020603050405020304" pitchFamily="18" charset="0"/>
              </a:rPr>
              <a:t>Separation of components allows to:</a:t>
            </a:r>
          </a:p>
          <a:p>
            <a:pPr lvl="1" algn="just"/>
            <a:r>
              <a:rPr lang="en-US" altLang="en-US" dirty="0">
                <a:latin typeface="Times New Roman" panose="02020603050405020304" pitchFamily="18" charset="0"/>
              </a:rPr>
              <a:t>Define access requirements independently from implementation</a:t>
            </a:r>
          </a:p>
          <a:p>
            <a:pPr lvl="1" algn="just"/>
            <a:r>
              <a:rPr lang="en-US" altLang="en-US" dirty="0">
                <a:latin typeface="Times New Roman" panose="02020603050405020304" pitchFamily="18" charset="0"/>
              </a:rPr>
              <a:t>Compare different policies</a:t>
            </a:r>
          </a:p>
          <a:p>
            <a:pPr lvl="1" algn="just"/>
            <a:r>
              <a:rPr lang="en-US" altLang="en-US" dirty="0">
                <a:latin typeface="Times New Roman" panose="02020603050405020304" pitchFamily="18" charset="0"/>
              </a:rPr>
              <a:t>Implement mechanisms that can enforce a wide range of policies</a:t>
            </a:r>
          </a:p>
        </p:txBody>
      </p:sp>
    </p:spTree>
    <p:extLst>
      <p:ext uri="{BB962C8B-B14F-4D97-AF65-F5344CB8AC3E}">
        <p14:creationId xmlns:p14="http://schemas.microsoft.com/office/powerpoint/2010/main" val="2273812587"/>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C68D1-9C62-4EC2-A332-3744EA1E13A9}"/>
              </a:ext>
            </a:extLst>
          </p:cNvPr>
          <p:cNvSpPr>
            <a:spLocks noGrp="1"/>
          </p:cNvSpPr>
          <p:nvPr>
            <p:ph type="title"/>
          </p:nvPr>
        </p:nvSpPr>
        <p:spPr/>
        <p:txBody>
          <a:bodyPr/>
          <a:lstStyle/>
          <a:p>
            <a:r>
              <a:rPr lang="en-US" dirty="0"/>
              <a:t>Access Control Models</a:t>
            </a:r>
          </a:p>
        </p:txBody>
      </p:sp>
      <p:sp>
        <p:nvSpPr>
          <p:cNvPr id="3" name="Content Placeholder 2">
            <a:extLst>
              <a:ext uri="{FF2B5EF4-FFF2-40B4-BE49-F238E27FC236}">
                <a16:creationId xmlns:a16="http://schemas.microsoft.com/office/drawing/2014/main" id="{3BDB4F64-E863-4424-A060-EDF0363AC9B3}"/>
              </a:ext>
            </a:extLst>
          </p:cNvPr>
          <p:cNvSpPr>
            <a:spLocks noGrp="1"/>
          </p:cNvSpPr>
          <p:nvPr>
            <p:ph idx="1"/>
          </p:nvPr>
        </p:nvSpPr>
        <p:spPr/>
        <p:txBody>
          <a:bodyPr/>
          <a:lstStyle/>
          <a:p>
            <a:pPr marL="0" indent="0">
              <a:buNone/>
            </a:pPr>
            <a:endParaRPr lang="en-US" dirty="0"/>
          </a:p>
        </p:txBody>
      </p:sp>
      <p:sp>
        <p:nvSpPr>
          <p:cNvPr id="8" name="Oval 3">
            <a:extLst>
              <a:ext uri="{FF2B5EF4-FFF2-40B4-BE49-F238E27FC236}">
                <a16:creationId xmlns:a16="http://schemas.microsoft.com/office/drawing/2014/main" id="{5097A052-A960-44C8-8244-F6860F2D5AF9}"/>
              </a:ext>
            </a:extLst>
          </p:cNvPr>
          <p:cNvSpPr>
            <a:spLocks noChangeArrowheads="1"/>
          </p:cNvSpPr>
          <p:nvPr/>
        </p:nvSpPr>
        <p:spPr bwMode="auto">
          <a:xfrm>
            <a:off x="1905000" y="1981200"/>
            <a:ext cx="5181600" cy="3657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GB" altLang="en-US" sz="1800"/>
          </a:p>
        </p:txBody>
      </p:sp>
      <p:sp>
        <p:nvSpPr>
          <p:cNvPr id="9" name="Oval 4">
            <a:extLst>
              <a:ext uri="{FF2B5EF4-FFF2-40B4-BE49-F238E27FC236}">
                <a16:creationId xmlns:a16="http://schemas.microsoft.com/office/drawing/2014/main" id="{58592832-DD6F-481C-A522-002DDAB3210B}"/>
              </a:ext>
            </a:extLst>
          </p:cNvPr>
          <p:cNvSpPr>
            <a:spLocks noChangeArrowheads="1"/>
          </p:cNvSpPr>
          <p:nvPr/>
        </p:nvSpPr>
        <p:spPr bwMode="auto">
          <a:xfrm>
            <a:off x="3657600" y="2438400"/>
            <a:ext cx="1828800" cy="1828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GB" altLang="en-US" sz="1800"/>
          </a:p>
        </p:txBody>
      </p:sp>
      <p:sp>
        <p:nvSpPr>
          <p:cNvPr id="10" name="Oval 5">
            <a:extLst>
              <a:ext uri="{FF2B5EF4-FFF2-40B4-BE49-F238E27FC236}">
                <a16:creationId xmlns:a16="http://schemas.microsoft.com/office/drawing/2014/main" id="{11B98091-05AC-413B-82AA-E3B4E67CDACE}"/>
              </a:ext>
            </a:extLst>
          </p:cNvPr>
          <p:cNvSpPr>
            <a:spLocks noChangeArrowheads="1"/>
          </p:cNvSpPr>
          <p:nvPr/>
        </p:nvSpPr>
        <p:spPr bwMode="auto">
          <a:xfrm>
            <a:off x="2895600" y="3352800"/>
            <a:ext cx="1828800" cy="1828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GB" altLang="en-US" sz="1800"/>
          </a:p>
        </p:txBody>
      </p:sp>
      <p:sp>
        <p:nvSpPr>
          <p:cNvPr id="11" name="Oval 6">
            <a:extLst>
              <a:ext uri="{FF2B5EF4-FFF2-40B4-BE49-F238E27FC236}">
                <a16:creationId xmlns:a16="http://schemas.microsoft.com/office/drawing/2014/main" id="{C3307D7E-7C45-4E1E-9DDE-142007EFABBD}"/>
              </a:ext>
            </a:extLst>
          </p:cNvPr>
          <p:cNvSpPr>
            <a:spLocks noChangeArrowheads="1"/>
          </p:cNvSpPr>
          <p:nvPr/>
        </p:nvSpPr>
        <p:spPr bwMode="auto">
          <a:xfrm>
            <a:off x="4267200" y="3429000"/>
            <a:ext cx="1828800" cy="1828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GB" altLang="en-US" sz="1800"/>
          </a:p>
        </p:txBody>
      </p:sp>
      <p:sp>
        <p:nvSpPr>
          <p:cNvPr id="12" name="Text Box 7">
            <a:extLst>
              <a:ext uri="{FF2B5EF4-FFF2-40B4-BE49-F238E27FC236}">
                <a16:creationId xmlns:a16="http://schemas.microsoft.com/office/drawing/2014/main" id="{158E4D98-65E6-4064-A1D7-469E5977DF8F}"/>
              </a:ext>
            </a:extLst>
          </p:cNvPr>
          <p:cNvSpPr txBox="1">
            <a:spLocks noChangeArrowheads="1"/>
          </p:cNvSpPr>
          <p:nvPr/>
        </p:nvSpPr>
        <p:spPr bwMode="auto">
          <a:xfrm>
            <a:off x="3641725" y="2022475"/>
            <a:ext cx="1681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2400">
                <a:latin typeface="Times New Roman" panose="02020603050405020304" pitchFamily="18" charset="0"/>
              </a:rPr>
              <a:t>All accesses</a:t>
            </a:r>
          </a:p>
        </p:txBody>
      </p:sp>
      <p:sp>
        <p:nvSpPr>
          <p:cNvPr id="13" name="Text Box 8">
            <a:extLst>
              <a:ext uri="{FF2B5EF4-FFF2-40B4-BE49-F238E27FC236}">
                <a16:creationId xmlns:a16="http://schemas.microsoft.com/office/drawing/2014/main" id="{854C538F-3249-49B0-8942-BD250F808D99}"/>
              </a:ext>
            </a:extLst>
          </p:cNvPr>
          <p:cNvSpPr txBox="1">
            <a:spLocks noChangeArrowheads="1"/>
          </p:cNvSpPr>
          <p:nvPr/>
        </p:nvSpPr>
        <p:spPr bwMode="auto">
          <a:xfrm>
            <a:off x="3733800" y="2895600"/>
            <a:ext cx="17145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600" b="1">
                <a:latin typeface="Times New Roman" panose="02020603050405020304" pitchFamily="18" charset="0"/>
              </a:rPr>
              <a:t>Discretionary AC</a:t>
            </a:r>
          </a:p>
        </p:txBody>
      </p:sp>
      <p:sp>
        <p:nvSpPr>
          <p:cNvPr id="14" name="Text Box 9">
            <a:extLst>
              <a:ext uri="{FF2B5EF4-FFF2-40B4-BE49-F238E27FC236}">
                <a16:creationId xmlns:a16="http://schemas.microsoft.com/office/drawing/2014/main" id="{E259327C-CF72-4B4E-9518-92FBF02E166C}"/>
              </a:ext>
            </a:extLst>
          </p:cNvPr>
          <p:cNvSpPr txBox="1">
            <a:spLocks noChangeArrowheads="1"/>
          </p:cNvSpPr>
          <p:nvPr/>
        </p:nvSpPr>
        <p:spPr bwMode="auto">
          <a:xfrm>
            <a:off x="2895600" y="4191000"/>
            <a:ext cx="1509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600" b="1">
                <a:latin typeface="Times New Roman" panose="02020603050405020304" pitchFamily="18" charset="0"/>
              </a:rPr>
              <a:t>Mandatory AC</a:t>
            </a:r>
          </a:p>
        </p:txBody>
      </p:sp>
      <p:sp>
        <p:nvSpPr>
          <p:cNvPr id="15" name="Text Box 10">
            <a:extLst>
              <a:ext uri="{FF2B5EF4-FFF2-40B4-BE49-F238E27FC236}">
                <a16:creationId xmlns:a16="http://schemas.microsoft.com/office/drawing/2014/main" id="{B2A378BE-5027-423B-BD13-135B57FE109E}"/>
              </a:ext>
            </a:extLst>
          </p:cNvPr>
          <p:cNvSpPr txBox="1">
            <a:spLocks noChangeArrowheads="1"/>
          </p:cNvSpPr>
          <p:nvPr/>
        </p:nvSpPr>
        <p:spPr bwMode="auto">
          <a:xfrm>
            <a:off x="4648200" y="4267200"/>
            <a:ext cx="15097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600" b="1">
                <a:latin typeface="Times New Roman" panose="02020603050405020304" pitchFamily="18" charset="0"/>
              </a:rPr>
              <a:t>Role-Based AC</a:t>
            </a:r>
          </a:p>
        </p:txBody>
      </p:sp>
    </p:spTree>
    <p:extLst>
      <p:ext uri="{BB962C8B-B14F-4D97-AF65-F5344CB8AC3E}">
        <p14:creationId xmlns:p14="http://schemas.microsoft.com/office/powerpoint/2010/main" val="106162907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13241-4E41-427B-8DE4-D2A6D1DECA1E}"/>
              </a:ext>
            </a:extLst>
          </p:cNvPr>
          <p:cNvSpPr>
            <a:spLocks noGrp="1"/>
          </p:cNvSpPr>
          <p:nvPr>
            <p:ph type="title"/>
          </p:nvPr>
        </p:nvSpPr>
        <p:spPr/>
        <p:txBody>
          <a:bodyPr/>
          <a:lstStyle/>
          <a:p>
            <a:r>
              <a:rPr lang="en-US" dirty="0"/>
              <a:t>Discretionary Access Control</a:t>
            </a:r>
          </a:p>
        </p:txBody>
      </p:sp>
      <p:sp>
        <p:nvSpPr>
          <p:cNvPr id="3" name="Content Placeholder 2">
            <a:extLst>
              <a:ext uri="{FF2B5EF4-FFF2-40B4-BE49-F238E27FC236}">
                <a16:creationId xmlns:a16="http://schemas.microsoft.com/office/drawing/2014/main" id="{0D78F1B1-0695-49E2-B93A-251613304282}"/>
              </a:ext>
            </a:extLst>
          </p:cNvPr>
          <p:cNvSpPr>
            <a:spLocks noGrp="1"/>
          </p:cNvSpPr>
          <p:nvPr>
            <p:ph idx="1"/>
          </p:nvPr>
        </p:nvSpPr>
        <p:spPr/>
        <p:txBody>
          <a:bodyPr>
            <a:normAutofit fontScale="85000" lnSpcReduction="20000"/>
          </a:bodyPr>
          <a:lstStyle/>
          <a:p>
            <a:pPr algn="just">
              <a:defRPr/>
            </a:pPr>
            <a:r>
              <a:rPr lang="en-US" altLang="en-US" b="0" dirty="0"/>
              <a:t>Discretionary access control:  (DAC) is an access policy determined by the owner of an object. The owner decides who is allowed to access the object and what privileges they have.</a:t>
            </a:r>
          </a:p>
          <a:p>
            <a:pPr marL="0" indent="0" algn="just">
              <a:buFont typeface="Wingdings" panose="05000000000000000000" pitchFamily="2" charset="2"/>
              <a:buNone/>
              <a:defRPr/>
            </a:pPr>
            <a:r>
              <a:rPr lang="en-US" altLang="en-US" b="0" dirty="0"/>
              <a:t>Two important concepts in DAC are</a:t>
            </a:r>
          </a:p>
          <a:p>
            <a:pPr algn="just">
              <a:defRPr/>
            </a:pPr>
            <a:r>
              <a:rPr lang="en-US" altLang="en-US" b="0" dirty="0"/>
              <a:t>File and data ownership: Every object in the system has an </a:t>
            </a:r>
            <a:r>
              <a:rPr lang="en-US" altLang="en-US" b="0" i="1" dirty="0"/>
              <a:t>owner</a:t>
            </a:r>
            <a:r>
              <a:rPr lang="en-US" altLang="en-US" b="0" dirty="0"/>
              <a:t>. In most DAC systems, each object's initial owner is the subject that caused it to be created. The access policy for an object is determined by its owner.</a:t>
            </a:r>
          </a:p>
          <a:p>
            <a:pPr algn="just">
              <a:defRPr/>
            </a:pPr>
            <a:r>
              <a:rPr lang="en-US" altLang="en-US" b="0" dirty="0"/>
              <a:t>Access rights and permissions: These are the controls that an owner can assign to other subjects for specific resources.</a:t>
            </a:r>
          </a:p>
          <a:p>
            <a:pPr algn="just">
              <a:defRPr/>
            </a:pPr>
            <a:r>
              <a:rPr lang="en-US" altLang="en-US" b="0" dirty="0"/>
              <a:t>Access controls may be discretionary in ACL-based or capability-based access control systems. (In capability-based systems, there is usually no explicit concept of 'owner', but the creator of an object has a similar degree of control over its access policy.)</a:t>
            </a:r>
          </a:p>
        </p:txBody>
      </p:sp>
    </p:spTree>
    <p:extLst>
      <p:ext uri="{BB962C8B-B14F-4D97-AF65-F5344CB8AC3E}">
        <p14:creationId xmlns:p14="http://schemas.microsoft.com/office/powerpoint/2010/main" val="2479765273"/>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2A40B-F017-400E-8AA3-EAFE4DC91321}"/>
              </a:ext>
            </a:extLst>
          </p:cNvPr>
          <p:cNvSpPr>
            <a:spLocks noGrp="1"/>
          </p:cNvSpPr>
          <p:nvPr>
            <p:ph type="title"/>
          </p:nvPr>
        </p:nvSpPr>
        <p:spPr/>
        <p:txBody>
          <a:bodyPr/>
          <a:lstStyle/>
          <a:p>
            <a:r>
              <a:rPr lang="en-US" dirty="0"/>
              <a:t>Discretionary Access Control</a:t>
            </a:r>
          </a:p>
        </p:txBody>
      </p:sp>
      <p:sp>
        <p:nvSpPr>
          <p:cNvPr id="3" name="Content Placeholder 2">
            <a:extLst>
              <a:ext uri="{FF2B5EF4-FFF2-40B4-BE49-F238E27FC236}">
                <a16:creationId xmlns:a16="http://schemas.microsoft.com/office/drawing/2014/main" id="{826E900D-7FC5-4F82-9C5D-CDCDA45D3604}"/>
              </a:ext>
            </a:extLst>
          </p:cNvPr>
          <p:cNvSpPr>
            <a:spLocks noGrp="1"/>
          </p:cNvSpPr>
          <p:nvPr>
            <p:ph idx="1"/>
          </p:nvPr>
        </p:nvSpPr>
        <p:spPr/>
        <p:txBody>
          <a:bodyPr/>
          <a:lstStyle/>
          <a:p>
            <a:pPr marL="0" indent="0" algn="just">
              <a:buNone/>
              <a:defRPr/>
            </a:pPr>
            <a:r>
              <a:rPr lang="en-US" altLang="en-US" sz="2900" dirty="0">
                <a:latin typeface="Times New Roman" panose="02020603050405020304" pitchFamily="18" charset="0"/>
              </a:rPr>
              <a:t>Therefore, in Discretionary Access Control,</a:t>
            </a:r>
          </a:p>
          <a:p>
            <a:pPr algn="just">
              <a:defRPr/>
            </a:pPr>
            <a:r>
              <a:rPr lang="en-US" altLang="en-US" sz="2900" dirty="0">
                <a:latin typeface="Times New Roman" panose="02020603050405020304" pitchFamily="18" charset="0"/>
              </a:rPr>
              <a:t>Access control is based on</a:t>
            </a:r>
          </a:p>
          <a:p>
            <a:pPr lvl="1" algn="just">
              <a:defRPr/>
            </a:pPr>
            <a:r>
              <a:rPr lang="en-US" altLang="en-US" sz="2900" dirty="0">
                <a:latin typeface="Times New Roman" panose="02020603050405020304" pitchFamily="18" charset="0"/>
              </a:rPr>
              <a:t>User’s identity and </a:t>
            </a:r>
          </a:p>
          <a:p>
            <a:pPr lvl="1" algn="just">
              <a:defRPr/>
            </a:pPr>
            <a:r>
              <a:rPr lang="en-US" altLang="en-US" sz="2900" dirty="0">
                <a:latin typeface="Times New Roman" panose="02020603050405020304" pitchFamily="18" charset="0"/>
              </a:rPr>
              <a:t>Access control rules</a:t>
            </a:r>
          </a:p>
          <a:p>
            <a:pPr algn="just">
              <a:defRPr/>
            </a:pPr>
            <a:r>
              <a:rPr lang="en-US" altLang="en-US" sz="2900" dirty="0">
                <a:latin typeface="Times New Roman" panose="02020603050405020304" pitchFamily="18" charset="0"/>
              </a:rPr>
              <a:t>Most common administration: owner based</a:t>
            </a:r>
          </a:p>
          <a:p>
            <a:pPr lvl="1" algn="just">
              <a:defRPr/>
            </a:pPr>
            <a:r>
              <a:rPr lang="en-US" altLang="en-US" sz="2900" dirty="0">
                <a:latin typeface="Times New Roman" panose="02020603050405020304" pitchFamily="18" charset="0"/>
              </a:rPr>
              <a:t>Users can protect what they own</a:t>
            </a:r>
          </a:p>
          <a:p>
            <a:pPr lvl="1" algn="just">
              <a:defRPr/>
            </a:pPr>
            <a:r>
              <a:rPr lang="en-US" altLang="en-US" sz="2900" dirty="0">
                <a:latin typeface="Times New Roman" panose="02020603050405020304" pitchFamily="18" charset="0"/>
              </a:rPr>
              <a:t>Owner may grant access to others</a:t>
            </a:r>
          </a:p>
          <a:p>
            <a:pPr lvl="1" algn="just">
              <a:defRPr/>
            </a:pPr>
            <a:r>
              <a:rPr lang="en-US" altLang="en-US" sz="2900" dirty="0">
                <a:latin typeface="Times New Roman" panose="02020603050405020304" pitchFamily="18" charset="0"/>
              </a:rPr>
              <a:t>Owner may define the type of access given to others</a:t>
            </a:r>
          </a:p>
          <a:p>
            <a:pPr marL="0" indent="0">
              <a:buNone/>
            </a:pPr>
            <a:endParaRPr lang="en-US" dirty="0"/>
          </a:p>
        </p:txBody>
      </p:sp>
    </p:spTree>
    <p:extLst>
      <p:ext uri="{BB962C8B-B14F-4D97-AF65-F5344CB8AC3E}">
        <p14:creationId xmlns:p14="http://schemas.microsoft.com/office/powerpoint/2010/main" val="109601831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C30AB-BBA5-4DAE-8F03-91713EFE475B}"/>
              </a:ext>
            </a:extLst>
          </p:cNvPr>
          <p:cNvSpPr>
            <a:spLocks noGrp="1"/>
          </p:cNvSpPr>
          <p:nvPr>
            <p:ph type="title"/>
          </p:nvPr>
        </p:nvSpPr>
        <p:spPr/>
        <p:txBody>
          <a:bodyPr/>
          <a:lstStyle/>
          <a:p>
            <a:r>
              <a:rPr lang="en-US" dirty="0"/>
              <a:t>DAC Overview</a:t>
            </a:r>
          </a:p>
        </p:txBody>
      </p:sp>
      <p:sp>
        <p:nvSpPr>
          <p:cNvPr id="3" name="Content Placeholder 2">
            <a:extLst>
              <a:ext uri="{FF2B5EF4-FFF2-40B4-BE49-F238E27FC236}">
                <a16:creationId xmlns:a16="http://schemas.microsoft.com/office/drawing/2014/main" id="{EF27348A-6516-4A13-9865-196CB5D2AF84}"/>
              </a:ext>
            </a:extLst>
          </p:cNvPr>
          <p:cNvSpPr>
            <a:spLocks noGrp="1"/>
          </p:cNvSpPr>
          <p:nvPr>
            <p:ph idx="1"/>
          </p:nvPr>
        </p:nvSpPr>
        <p:spPr/>
        <p:txBody>
          <a:bodyPr/>
          <a:lstStyle/>
          <a:p>
            <a:r>
              <a:rPr lang="en-US" altLang="en-US" dirty="0"/>
              <a:t>Advantages:</a:t>
            </a:r>
          </a:p>
          <a:p>
            <a:pPr lvl="1"/>
            <a:r>
              <a:rPr lang="en-US" altLang="en-US" dirty="0"/>
              <a:t>Intuitive</a:t>
            </a:r>
          </a:p>
          <a:p>
            <a:pPr lvl="1"/>
            <a:r>
              <a:rPr lang="en-US" altLang="en-US" dirty="0"/>
              <a:t>Easy to implement</a:t>
            </a:r>
          </a:p>
          <a:p>
            <a:r>
              <a:rPr lang="en-US" altLang="en-US" dirty="0"/>
              <a:t>Disadvantages:</a:t>
            </a:r>
          </a:p>
          <a:p>
            <a:pPr lvl="1"/>
            <a:r>
              <a:rPr lang="en-US" altLang="en-US" dirty="0"/>
              <a:t>Inherent vulnerability </a:t>
            </a:r>
          </a:p>
          <a:p>
            <a:pPr lvl="1"/>
            <a:r>
              <a:rPr lang="en-US" altLang="en-US" dirty="0"/>
              <a:t>Maintenance of ACL or Capability lists</a:t>
            </a:r>
          </a:p>
          <a:p>
            <a:pPr lvl="1"/>
            <a:r>
              <a:rPr lang="en-US" altLang="en-US" dirty="0"/>
              <a:t>Maintenance of Grant/Revoke</a:t>
            </a:r>
          </a:p>
          <a:p>
            <a:pPr lvl="1"/>
            <a:r>
              <a:rPr lang="en-US" altLang="en-US" dirty="0"/>
              <a:t>Limited power of negative authorization</a:t>
            </a:r>
          </a:p>
          <a:p>
            <a:endParaRPr lang="en-US" dirty="0"/>
          </a:p>
        </p:txBody>
      </p:sp>
    </p:spTree>
    <p:extLst>
      <p:ext uri="{BB962C8B-B14F-4D97-AF65-F5344CB8AC3E}">
        <p14:creationId xmlns:p14="http://schemas.microsoft.com/office/powerpoint/2010/main" val="350478804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1DD4-64EC-450F-89C1-223C8A080AFD}"/>
              </a:ext>
            </a:extLst>
          </p:cNvPr>
          <p:cNvSpPr>
            <a:spLocks noGrp="1"/>
          </p:cNvSpPr>
          <p:nvPr>
            <p:ph type="title"/>
          </p:nvPr>
        </p:nvSpPr>
        <p:spPr/>
        <p:txBody>
          <a:bodyPr/>
          <a:lstStyle/>
          <a:p>
            <a:r>
              <a:rPr lang="en-US" dirty="0"/>
              <a:t>Mandatory Access Control</a:t>
            </a:r>
          </a:p>
        </p:txBody>
      </p:sp>
      <p:sp>
        <p:nvSpPr>
          <p:cNvPr id="3" name="Content Placeholder 2">
            <a:extLst>
              <a:ext uri="{FF2B5EF4-FFF2-40B4-BE49-F238E27FC236}">
                <a16:creationId xmlns:a16="http://schemas.microsoft.com/office/drawing/2014/main" id="{D9717BD0-46D6-4203-B999-3E4C8D5EE10F}"/>
              </a:ext>
            </a:extLst>
          </p:cNvPr>
          <p:cNvSpPr>
            <a:spLocks noGrp="1"/>
          </p:cNvSpPr>
          <p:nvPr>
            <p:ph idx="1"/>
          </p:nvPr>
        </p:nvSpPr>
        <p:spPr/>
        <p:txBody>
          <a:bodyPr>
            <a:normAutofit fontScale="85000" lnSpcReduction="20000"/>
          </a:bodyPr>
          <a:lstStyle/>
          <a:p>
            <a:pPr algn="just"/>
            <a:r>
              <a:rPr lang="en-US" altLang="en-US" b="0" dirty="0"/>
              <a:t>Mandatory access control: (MAC) is an access policy determined by the system, not the owner. MAC is used in multilevel systems that process highly sensitive data, such as classified government and military information. A multilevel system is a single computer system that handles multiple classification levels between subjects and objects.</a:t>
            </a:r>
          </a:p>
          <a:p>
            <a:pPr algn="just"/>
            <a:r>
              <a:rPr lang="en-US" altLang="en-US" b="0" dirty="0"/>
              <a:t>Sensitivity labels: In a MAC-based system, all subjects and objects must have labels assigned to them. A subject's sensitivity label specifies its level of trust. An object's sensitivity label specifies the level of trust required for access. In order to access a given object, the subject must have a sensitivity level equal to or higher than the requested object.</a:t>
            </a:r>
          </a:p>
          <a:p>
            <a:pPr algn="just"/>
            <a:r>
              <a:rPr lang="en-US" altLang="en-US" b="0" dirty="0"/>
              <a:t>Data import and export: Controlling the import of information from other systems and export to other systems (including printers) is a critical function of MAC-based systems, which must ensure that sensitivity labels are properly maintained and implemented so that sensitive information is appropriately protected at all times.</a:t>
            </a:r>
          </a:p>
          <a:p>
            <a:endParaRPr lang="en-US" b="0" dirty="0"/>
          </a:p>
        </p:txBody>
      </p:sp>
    </p:spTree>
    <p:extLst>
      <p:ext uri="{BB962C8B-B14F-4D97-AF65-F5344CB8AC3E}">
        <p14:creationId xmlns:p14="http://schemas.microsoft.com/office/powerpoint/2010/main" val="4262958527"/>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2A615-0ACE-4A39-88BA-9F1A851DCE97}"/>
              </a:ext>
            </a:extLst>
          </p:cNvPr>
          <p:cNvSpPr>
            <a:spLocks noGrp="1"/>
          </p:cNvSpPr>
          <p:nvPr>
            <p:ph type="title"/>
          </p:nvPr>
        </p:nvSpPr>
        <p:spPr/>
        <p:txBody>
          <a:bodyPr/>
          <a:lstStyle/>
          <a:p>
            <a:r>
              <a:rPr lang="en-US" dirty="0"/>
              <a:t>Mandatory Access Control</a:t>
            </a:r>
          </a:p>
        </p:txBody>
      </p:sp>
      <p:sp>
        <p:nvSpPr>
          <p:cNvPr id="3" name="Content Placeholder 2">
            <a:extLst>
              <a:ext uri="{FF2B5EF4-FFF2-40B4-BE49-F238E27FC236}">
                <a16:creationId xmlns:a16="http://schemas.microsoft.com/office/drawing/2014/main" id="{ECBA8248-17F4-4A07-9D53-7F99186D80BA}"/>
              </a:ext>
            </a:extLst>
          </p:cNvPr>
          <p:cNvSpPr>
            <a:spLocks noGrp="1"/>
          </p:cNvSpPr>
          <p:nvPr>
            <p:ph idx="1"/>
          </p:nvPr>
        </p:nvSpPr>
        <p:spPr/>
        <p:txBody>
          <a:bodyPr/>
          <a:lstStyle/>
          <a:p>
            <a:pPr algn="just">
              <a:buSzPct val="85000"/>
              <a:buBlip>
                <a:blip r:embed="rId2"/>
              </a:buBlip>
            </a:pPr>
            <a:r>
              <a:rPr lang="en-US" altLang="en-US" i="1" dirty="0">
                <a:latin typeface="Times New Roman" panose="02020603050405020304" pitchFamily="18" charset="0"/>
              </a:rPr>
              <a:t>Objects:</a:t>
            </a:r>
            <a:r>
              <a:rPr lang="en-US" altLang="en-US" dirty="0">
                <a:latin typeface="Times New Roman" panose="02020603050405020304" pitchFamily="18" charset="0"/>
              </a:rPr>
              <a:t> security classification </a:t>
            </a:r>
          </a:p>
          <a:p>
            <a:pPr algn="just">
              <a:buSzPct val="85000"/>
              <a:buNone/>
            </a:pPr>
            <a:r>
              <a:rPr lang="en-US" altLang="en-US" dirty="0">
                <a:latin typeface="Times New Roman" panose="02020603050405020304" pitchFamily="18" charset="0"/>
              </a:rPr>
              <a:t>	</a:t>
            </a:r>
            <a:r>
              <a:rPr lang="en-US" altLang="en-US" sz="2400" dirty="0">
                <a:latin typeface="Times New Roman" panose="02020603050405020304" pitchFamily="18" charset="0"/>
              </a:rPr>
              <a:t>e.g., grades=(confidential, {student-info})</a:t>
            </a:r>
          </a:p>
          <a:p>
            <a:pPr algn="just">
              <a:buSzPct val="85000"/>
              <a:buBlip>
                <a:blip r:embed="rId2"/>
              </a:buBlip>
            </a:pPr>
            <a:r>
              <a:rPr lang="en-US" altLang="en-US" i="1" dirty="0">
                <a:latin typeface="Times New Roman" panose="02020603050405020304" pitchFamily="18" charset="0"/>
              </a:rPr>
              <a:t>Subjects:</a:t>
            </a:r>
            <a:r>
              <a:rPr lang="en-US" altLang="en-US" dirty="0">
                <a:latin typeface="Times New Roman" panose="02020603050405020304" pitchFamily="18" charset="0"/>
              </a:rPr>
              <a:t> security clearances</a:t>
            </a:r>
          </a:p>
          <a:p>
            <a:pPr algn="just">
              <a:buSzPct val="85000"/>
              <a:buNone/>
            </a:pPr>
            <a:r>
              <a:rPr lang="en-US" altLang="en-US" dirty="0">
                <a:latin typeface="Times New Roman" panose="02020603050405020304" pitchFamily="18" charset="0"/>
              </a:rPr>
              <a:t>	</a:t>
            </a:r>
            <a:r>
              <a:rPr lang="en-US" altLang="en-US" sz="2400" dirty="0">
                <a:latin typeface="Times New Roman" panose="02020603050405020304" pitchFamily="18" charset="0"/>
              </a:rPr>
              <a:t>e.g., Joe=(confidential, {student-info})</a:t>
            </a:r>
          </a:p>
          <a:p>
            <a:pPr algn="just">
              <a:buSzPct val="85000"/>
              <a:buBlip>
                <a:blip r:embed="rId2"/>
              </a:buBlip>
            </a:pPr>
            <a:r>
              <a:rPr lang="en-US" altLang="en-US" i="1" dirty="0">
                <a:latin typeface="Times New Roman" panose="02020603050405020304" pitchFamily="18" charset="0"/>
              </a:rPr>
              <a:t>Access rules:</a:t>
            </a:r>
            <a:r>
              <a:rPr lang="en-US" altLang="en-US" dirty="0">
                <a:latin typeface="Times New Roman" panose="02020603050405020304" pitchFamily="18" charset="0"/>
              </a:rPr>
              <a:t> defined by comparing the security classification of the requested objects with the security clearance of the subject </a:t>
            </a:r>
          </a:p>
          <a:p>
            <a:pPr algn="just">
              <a:buSzPct val="85000"/>
              <a:buNone/>
            </a:pPr>
            <a:r>
              <a:rPr lang="en-US" altLang="en-US" dirty="0">
                <a:latin typeface="Times New Roman" panose="02020603050405020304" pitchFamily="18" charset="0"/>
              </a:rPr>
              <a:t>	</a:t>
            </a:r>
            <a:r>
              <a:rPr lang="en-US" altLang="en-US" sz="2400" dirty="0">
                <a:latin typeface="Times New Roman" panose="02020603050405020304" pitchFamily="18" charset="0"/>
              </a:rPr>
              <a:t>e.g., subject can read object only if label(subject) dominates label(object)</a:t>
            </a:r>
          </a:p>
        </p:txBody>
      </p:sp>
    </p:spTree>
    <p:extLst>
      <p:ext uri="{BB962C8B-B14F-4D97-AF65-F5344CB8AC3E}">
        <p14:creationId xmlns:p14="http://schemas.microsoft.com/office/powerpoint/2010/main" val="354923541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98D7-467C-44CA-B0F8-A65519BA8A35}"/>
              </a:ext>
            </a:extLst>
          </p:cNvPr>
          <p:cNvSpPr>
            <a:spLocks noGrp="1"/>
          </p:cNvSpPr>
          <p:nvPr>
            <p:ph type="title"/>
          </p:nvPr>
        </p:nvSpPr>
        <p:spPr/>
        <p:txBody>
          <a:bodyPr/>
          <a:lstStyle/>
          <a:p>
            <a:r>
              <a:rPr lang="en-US" dirty="0"/>
              <a:t>Mandatory Access Control</a:t>
            </a:r>
          </a:p>
        </p:txBody>
      </p:sp>
      <p:sp>
        <p:nvSpPr>
          <p:cNvPr id="3" name="Content Placeholder 2">
            <a:extLst>
              <a:ext uri="{FF2B5EF4-FFF2-40B4-BE49-F238E27FC236}">
                <a16:creationId xmlns:a16="http://schemas.microsoft.com/office/drawing/2014/main" id="{C018FF90-76EA-4B93-B185-44159B0E2810}"/>
              </a:ext>
            </a:extLst>
          </p:cNvPr>
          <p:cNvSpPr>
            <a:spLocks noGrp="1"/>
          </p:cNvSpPr>
          <p:nvPr>
            <p:ph idx="1"/>
          </p:nvPr>
        </p:nvSpPr>
        <p:spPr/>
        <p:txBody>
          <a:bodyPr/>
          <a:lstStyle/>
          <a:p>
            <a:pPr algn="just">
              <a:buSzPct val="85000"/>
              <a:buBlip>
                <a:blip r:embed="rId2"/>
              </a:buBlip>
            </a:pPr>
            <a:r>
              <a:rPr lang="en-US" altLang="en-US" sz="3200" dirty="0">
                <a:latin typeface="Times New Roman" panose="02020603050405020304" pitchFamily="18" charset="0"/>
              </a:rPr>
              <a:t>If </a:t>
            </a:r>
            <a:r>
              <a:rPr lang="en-US" altLang="en-US" sz="3200" i="1" dirty="0">
                <a:latin typeface="Times New Roman" panose="02020603050405020304" pitchFamily="18" charset="0"/>
              </a:rPr>
              <a:t>access control rules</a:t>
            </a:r>
            <a:r>
              <a:rPr lang="en-US" altLang="en-US" sz="3200" dirty="0">
                <a:latin typeface="Times New Roman" panose="02020603050405020304" pitchFamily="18" charset="0"/>
              </a:rPr>
              <a:t> are satisfied, access is permitted</a:t>
            </a:r>
          </a:p>
          <a:p>
            <a:pPr algn="just">
              <a:buSzPct val="85000"/>
              <a:buNone/>
            </a:pPr>
            <a:r>
              <a:rPr lang="en-US" altLang="en-US" sz="3200" dirty="0">
                <a:latin typeface="Times New Roman" panose="02020603050405020304" pitchFamily="18" charset="0"/>
              </a:rPr>
              <a:t>	</a:t>
            </a:r>
            <a:r>
              <a:rPr lang="en-US" altLang="en-US" dirty="0">
                <a:latin typeface="Times New Roman" panose="02020603050405020304" pitchFamily="18" charset="0"/>
              </a:rPr>
              <a:t>e.g., Joe wants to read grades.</a:t>
            </a:r>
          </a:p>
          <a:p>
            <a:pPr algn="just">
              <a:buSzPct val="85000"/>
              <a:buNone/>
            </a:pPr>
            <a:r>
              <a:rPr lang="en-US" altLang="en-US" dirty="0">
                <a:latin typeface="Times New Roman" panose="02020603050405020304" pitchFamily="18" charset="0"/>
              </a:rPr>
              <a:t>	label(Joe)=(confidential,{student-info})</a:t>
            </a:r>
          </a:p>
          <a:p>
            <a:pPr algn="just">
              <a:buSzPct val="85000"/>
              <a:buNone/>
            </a:pPr>
            <a:r>
              <a:rPr lang="en-US" altLang="en-US" dirty="0">
                <a:latin typeface="Times New Roman" panose="02020603050405020304" pitchFamily="18" charset="0"/>
              </a:rPr>
              <a:t>	label(grades)=(confidential,{student-info})</a:t>
            </a:r>
          </a:p>
          <a:p>
            <a:pPr algn="just">
              <a:buSzPct val="85000"/>
              <a:buNone/>
            </a:pPr>
            <a:r>
              <a:rPr lang="en-US" altLang="en-US" dirty="0">
                <a:latin typeface="Times New Roman" panose="02020603050405020304" pitchFamily="18" charset="0"/>
              </a:rPr>
              <a:t>	Joe is permitted to read grades</a:t>
            </a:r>
          </a:p>
          <a:p>
            <a:pPr algn="just">
              <a:buSzPct val="85000"/>
              <a:buNone/>
            </a:pPr>
            <a:endParaRPr lang="en-US" altLang="en-US" sz="1050" dirty="0">
              <a:latin typeface="Times New Roman" panose="02020603050405020304" pitchFamily="18" charset="0"/>
            </a:endParaRPr>
          </a:p>
        </p:txBody>
      </p:sp>
    </p:spTree>
    <p:extLst>
      <p:ext uri="{BB962C8B-B14F-4D97-AF65-F5344CB8AC3E}">
        <p14:creationId xmlns:p14="http://schemas.microsoft.com/office/powerpoint/2010/main" val="160809361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5F15E-C486-4865-BD91-B3C91C69B60D}"/>
              </a:ext>
            </a:extLst>
          </p:cNvPr>
          <p:cNvSpPr>
            <a:spLocks noGrp="1"/>
          </p:cNvSpPr>
          <p:nvPr>
            <p:ph type="title"/>
          </p:nvPr>
        </p:nvSpPr>
        <p:spPr/>
        <p:txBody>
          <a:bodyPr/>
          <a:lstStyle/>
          <a:p>
            <a:r>
              <a:rPr lang="en-US" dirty="0"/>
              <a:t>Role Based Access Control</a:t>
            </a:r>
          </a:p>
        </p:txBody>
      </p:sp>
      <p:sp>
        <p:nvSpPr>
          <p:cNvPr id="3" name="Content Placeholder 2">
            <a:extLst>
              <a:ext uri="{FF2B5EF4-FFF2-40B4-BE49-F238E27FC236}">
                <a16:creationId xmlns:a16="http://schemas.microsoft.com/office/drawing/2014/main" id="{CEB2118A-C906-48FC-B8B7-A9ED03503F2F}"/>
              </a:ext>
            </a:extLst>
          </p:cNvPr>
          <p:cNvSpPr>
            <a:spLocks noGrp="1"/>
          </p:cNvSpPr>
          <p:nvPr>
            <p:ph idx="1"/>
          </p:nvPr>
        </p:nvSpPr>
        <p:spPr/>
        <p:txBody>
          <a:bodyPr>
            <a:normAutofit fontScale="92500" lnSpcReduction="20000"/>
          </a:bodyPr>
          <a:lstStyle/>
          <a:p>
            <a:pPr algn="just">
              <a:defRPr/>
            </a:pPr>
            <a:r>
              <a:rPr lang="en-US" altLang="en-US" b="0" dirty="0"/>
              <a:t>Role-based access control: (RBAC) is an access policy determined by the system, not the owner. RBAC is used in commercial applications and also in military systems, where multi-level security requirements may also exist. RBAC differs from DAC in that DAC allows users to control access to their resources, while in RBAC, access is controlled at the system level, outside of the user's control. </a:t>
            </a:r>
          </a:p>
          <a:p>
            <a:pPr algn="just">
              <a:defRPr/>
            </a:pPr>
            <a:r>
              <a:rPr lang="en-US" altLang="en-US" b="0" dirty="0"/>
              <a:t>Although RBAC is non-discretionary, it can be distinguished from MAC primarily in the way permissions are handled. MAC controls read and write permissions based on a user's clearance level and additional labels. RBAC controls collections of permissions that may include complex operations such as an e-commerce transaction, or may be as simple as read or write. A role in RBAC can be viewed as a set of permissions.</a:t>
            </a:r>
          </a:p>
        </p:txBody>
      </p:sp>
    </p:spTree>
    <p:extLst>
      <p:ext uri="{BB962C8B-B14F-4D97-AF65-F5344CB8AC3E}">
        <p14:creationId xmlns:p14="http://schemas.microsoft.com/office/powerpoint/2010/main" val="300414934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62550-9980-49D0-8AA7-A24F99C3D1F4}"/>
              </a:ext>
            </a:extLst>
          </p:cNvPr>
          <p:cNvSpPr>
            <a:spLocks noGrp="1"/>
          </p:cNvSpPr>
          <p:nvPr>
            <p:ph type="title"/>
          </p:nvPr>
        </p:nvSpPr>
        <p:spPr/>
        <p:txBody>
          <a:bodyPr/>
          <a:lstStyle/>
          <a:p>
            <a:r>
              <a:rPr lang="en-US" dirty="0"/>
              <a:t>RBAC Motivation</a:t>
            </a:r>
          </a:p>
        </p:txBody>
      </p:sp>
      <p:sp>
        <p:nvSpPr>
          <p:cNvPr id="3" name="Content Placeholder 2">
            <a:extLst>
              <a:ext uri="{FF2B5EF4-FFF2-40B4-BE49-F238E27FC236}">
                <a16:creationId xmlns:a16="http://schemas.microsoft.com/office/drawing/2014/main" id="{86C652F5-67A7-4EC9-80A4-2468584E6215}"/>
              </a:ext>
            </a:extLst>
          </p:cNvPr>
          <p:cNvSpPr>
            <a:spLocks noGrp="1"/>
          </p:cNvSpPr>
          <p:nvPr>
            <p:ph idx="1"/>
          </p:nvPr>
        </p:nvSpPr>
        <p:spPr/>
        <p:txBody>
          <a:bodyPr/>
          <a:lstStyle/>
          <a:p>
            <a:r>
              <a:rPr lang="en-US" altLang="en-US" b="0" dirty="0"/>
              <a:t>Multi-user systems</a:t>
            </a:r>
          </a:p>
          <a:p>
            <a:r>
              <a:rPr lang="en-US" altLang="en-US" b="0" dirty="0"/>
              <a:t>Multi-application systems</a:t>
            </a:r>
          </a:p>
          <a:p>
            <a:r>
              <a:rPr lang="en-US" altLang="en-US" b="0" dirty="0"/>
              <a:t>Permissions are associated with roles</a:t>
            </a:r>
          </a:p>
          <a:p>
            <a:r>
              <a:rPr lang="en-US" altLang="en-US" b="0" dirty="0"/>
              <a:t>Role-permission assignments are persistent </a:t>
            </a:r>
            <a:r>
              <a:rPr lang="en-US" altLang="en-US" b="0" dirty="0" err="1"/>
              <a:t>v.s</a:t>
            </a:r>
            <a:r>
              <a:rPr lang="en-US" altLang="en-US" b="0" dirty="0"/>
              <a:t>. user-permission assignments</a:t>
            </a:r>
          </a:p>
          <a:p>
            <a:r>
              <a:rPr lang="en-US" altLang="en-US" b="0" dirty="0"/>
              <a:t>Intuitive: competency, authority and responsibility</a:t>
            </a:r>
          </a:p>
        </p:txBody>
      </p:sp>
    </p:spTree>
    <p:extLst>
      <p:ext uri="{BB962C8B-B14F-4D97-AF65-F5344CB8AC3E}">
        <p14:creationId xmlns:p14="http://schemas.microsoft.com/office/powerpoint/2010/main" val="321233197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7B1D7-7959-4223-95AA-A0724A127587}"/>
              </a:ext>
            </a:extLst>
          </p:cNvPr>
          <p:cNvSpPr>
            <a:spLocks noGrp="1"/>
          </p:cNvSpPr>
          <p:nvPr>
            <p:ph type="title"/>
          </p:nvPr>
        </p:nvSpPr>
        <p:spPr/>
        <p:txBody>
          <a:bodyPr/>
          <a:lstStyle/>
          <a:p>
            <a:r>
              <a:rPr lang="en-US" dirty="0"/>
              <a:t>Access Control</a:t>
            </a:r>
          </a:p>
        </p:txBody>
      </p:sp>
      <p:sp>
        <p:nvSpPr>
          <p:cNvPr id="3" name="Content Placeholder 2">
            <a:extLst>
              <a:ext uri="{FF2B5EF4-FFF2-40B4-BE49-F238E27FC236}">
                <a16:creationId xmlns:a16="http://schemas.microsoft.com/office/drawing/2014/main" id="{E9BCF0AD-C693-4022-8702-E21AB4974650}"/>
              </a:ext>
            </a:extLst>
          </p:cNvPr>
          <p:cNvSpPr>
            <a:spLocks noGrp="1"/>
          </p:cNvSpPr>
          <p:nvPr>
            <p:ph idx="1"/>
          </p:nvPr>
        </p:nvSpPr>
        <p:spPr/>
        <p:txBody>
          <a:bodyPr>
            <a:normAutofit fontScale="85000" lnSpcReduction="10000"/>
          </a:bodyPr>
          <a:lstStyle/>
          <a:p>
            <a:pPr algn="just"/>
            <a:r>
              <a:rPr lang="en-US" altLang="en-US" dirty="0"/>
              <a:t>Access control is a system which enables an authority to control access to areas and resources in a given physical facility or computer-based information system. </a:t>
            </a:r>
          </a:p>
          <a:p>
            <a:pPr algn="just"/>
            <a:r>
              <a:rPr lang="en-US" altLang="en-US" dirty="0"/>
              <a:t>In computer security, access control includes authentication, authorization and audit. It also includes measures such as physical devices, including biometric scans and metal locks, hidden paths, digital signatures, encryption, social barriers, and monitoring by humans and automated systems.</a:t>
            </a:r>
          </a:p>
          <a:p>
            <a:pPr algn="just"/>
            <a:r>
              <a:rPr lang="en-US" altLang="en-US" dirty="0"/>
              <a:t>In any access control model, the entities that can perform actions in the system are called subjects, and the entities representing resources to which access may need to be controlled are called objects (see also Access Control Matrix). Subjects and objects should both be considered as software entities and as human users.</a:t>
            </a:r>
            <a:endParaRPr lang="en-US" altLang="en-US" baseline="30000" dirty="0"/>
          </a:p>
          <a:p>
            <a:endParaRPr lang="en-US" dirty="0"/>
          </a:p>
        </p:txBody>
      </p:sp>
    </p:spTree>
    <p:extLst>
      <p:ext uri="{BB962C8B-B14F-4D97-AF65-F5344CB8AC3E}">
        <p14:creationId xmlns:p14="http://schemas.microsoft.com/office/powerpoint/2010/main" val="379697844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B098-E203-4D47-B4C8-9618CEFFD619}"/>
              </a:ext>
            </a:extLst>
          </p:cNvPr>
          <p:cNvSpPr>
            <a:spLocks noGrp="1"/>
          </p:cNvSpPr>
          <p:nvPr>
            <p:ph type="title"/>
          </p:nvPr>
        </p:nvSpPr>
        <p:spPr/>
        <p:txBody>
          <a:bodyPr/>
          <a:lstStyle/>
          <a:p>
            <a:r>
              <a:rPr lang="en-US" dirty="0"/>
              <a:t>Rules</a:t>
            </a:r>
          </a:p>
        </p:txBody>
      </p:sp>
      <p:sp>
        <p:nvSpPr>
          <p:cNvPr id="3" name="Content Placeholder 2">
            <a:extLst>
              <a:ext uri="{FF2B5EF4-FFF2-40B4-BE49-F238E27FC236}">
                <a16:creationId xmlns:a16="http://schemas.microsoft.com/office/drawing/2014/main" id="{124350FB-BC1B-408E-900C-0B9554DEC88D}"/>
              </a:ext>
            </a:extLst>
          </p:cNvPr>
          <p:cNvSpPr>
            <a:spLocks noGrp="1"/>
          </p:cNvSpPr>
          <p:nvPr>
            <p:ph idx="1"/>
          </p:nvPr>
        </p:nvSpPr>
        <p:spPr/>
        <p:txBody>
          <a:bodyPr>
            <a:normAutofit fontScale="85000" lnSpcReduction="20000"/>
          </a:bodyPr>
          <a:lstStyle/>
          <a:p>
            <a:pPr marL="0" indent="0" algn="just">
              <a:buFont typeface="Wingdings" panose="05000000000000000000" pitchFamily="2" charset="2"/>
              <a:buNone/>
              <a:defRPr/>
            </a:pPr>
            <a:r>
              <a:rPr lang="en-US" altLang="en-US" b="0" dirty="0"/>
              <a:t>Three primary rules are defined for RBAC:</a:t>
            </a:r>
          </a:p>
          <a:p>
            <a:pPr algn="just">
              <a:defRPr/>
            </a:pPr>
            <a:r>
              <a:rPr lang="en-US" altLang="en-US" b="0" dirty="0"/>
              <a:t>1. Role assignment: A subject can execute a transaction only if the subject has selected or been assigned a role.</a:t>
            </a:r>
          </a:p>
          <a:p>
            <a:pPr algn="just">
              <a:defRPr/>
            </a:pPr>
            <a:r>
              <a:rPr lang="en-US" altLang="en-US" b="0" dirty="0"/>
              <a:t>2. Role authorization: A subject's active role must be authorized for the subject. With rule 1 above, this rule ensures that users can take on only roles for which they are authorized.</a:t>
            </a:r>
          </a:p>
          <a:p>
            <a:pPr algn="just">
              <a:defRPr/>
            </a:pPr>
            <a:r>
              <a:rPr lang="en-US" altLang="en-US" b="0" dirty="0"/>
              <a:t>3. Transaction authorization: A subject can execute a transaction only if the transaction is authorized for the subject's active role. With rules 1 and 2, this rule ensures that users can execute only transactions for which they are authorized.</a:t>
            </a:r>
          </a:p>
          <a:p>
            <a:pPr marL="0" indent="0" algn="just">
              <a:buNone/>
              <a:defRPr/>
            </a:pPr>
            <a:r>
              <a:rPr lang="en-US" altLang="en-US" b="0" dirty="0"/>
              <a:t>Additional constraints may be applied as well, and roles can be combined in a hierarchy where higher-level roles subsume permissions owned by sub-roles.</a:t>
            </a:r>
          </a:p>
          <a:p>
            <a:pPr algn="just">
              <a:defRPr/>
            </a:pPr>
            <a:r>
              <a:rPr lang="en-US" altLang="en-US" b="0" dirty="0"/>
              <a:t>Most IT vendors offer RBAC in one or more products.</a:t>
            </a:r>
          </a:p>
          <a:p>
            <a:endParaRPr lang="en-US" b="0" dirty="0"/>
          </a:p>
        </p:txBody>
      </p:sp>
    </p:spTree>
    <p:extLst>
      <p:ext uri="{BB962C8B-B14F-4D97-AF65-F5344CB8AC3E}">
        <p14:creationId xmlns:p14="http://schemas.microsoft.com/office/powerpoint/2010/main" val="77072500"/>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6C36A8-6F66-443C-B90A-37A7E4E7B1E2}"/>
              </a:ext>
            </a:extLst>
          </p:cNvPr>
          <p:cNvSpPr>
            <a:spLocks noGrp="1"/>
          </p:cNvSpPr>
          <p:nvPr>
            <p:ph type="ctrTitle"/>
          </p:nvPr>
        </p:nvSpPr>
        <p:spPr/>
        <p:txBody>
          <a:bodyPr/>
          <a:lstStyle/>
          <a:p>
            <a:r>
              <a:rPr lang="en-US" dirty="0"/>
              <a:t>Application / Software Security</a:t>
            </a:r>
          </a:p>
        </p:txBody>
      </p:sp>
      <p:sp>
        <p:nvSpPr>
          <p:cNvPr id="5" name="Subtitle 4">
            <a:extLst>
              <a:ext uri="{FF2B5EF4-FFF2-40B4-BE49-F238E27FC236}">
                <a16:creationId xmlns:a16="http://schemas.microsoft.com/office/drawing/2014/main" id="{F3925A28-0750-4069-A05E-8099F003A0B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86997029"/>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75DC-28DD-47E2-94CF-8E37FF1AA7ED}"/>
              </a:ext>
            </a:extLst>
          </p:cNvPr>
          <p:cNvSpPr>
            <a:spLocks noGrp="1"/>
          </p:cNvSpPr>
          <p:nvPr>
            <p:ph type="title"/>
          </p:nvPr>
        </p:nvSpPr>
        <p:spPr/>
        <p:txBody>
          <a:bodyPr/>
          <a:lstStyle/>
          <a:p>
            <a:r>
              <a:rPr lang="en-US" dirty="0"/>
              <a:t>Starting Point of ensuring security</a:t>
            </a:r>
          </a:p>
        </p:txBody>
      </p:sp>
      <p:sp>
        <p:nvSpPr>
          <p:cNvPr id="3" name="Content Placeholder 2">
            <a:extLst>
              <a:ext uri="{FF2B5EF4-FFF2-40B4-BE49-F238E27FC236}">
                <a16:creationId xmlns:a16="http://schemas.microsoft.com/office/drawing/2014/main" id="{5DC186F7-F0C4-4EF9-B8D9-C5FF4953CDF4}"/>
              </a:ext>
            </a:extLst>
          </p:cNvPr>
          <p:cNvSpPr>
            <a:spLocks noGrp="1"/>
          </p:cNvSpPr>
          <p:nvPr>
            <p:ph idx="1"/>
          </p:nvPr>
        </p:nvSpPr>
        <p:spPr/>
        <p:txBody>
          <a:bodyPr/>
          <a:lstStyle/>
          <a:p>
            <a:pPr algn="just">
              <a:buFont typeface="Wingdings" panose="05000000000000000000" pitchFamily="2" charset="2"/>
              <a:buChar char="q"/>
            </a:pPr>
            <a:r>
              <a:rPr lang="en-US" altLang="zh-CN" dirty="0">
                <a:ea typeface="SimSun" panose="02010600030101010101" pitchFamily="2" charset="-122"/>
              </a:rPr>
              <a:t>Any discussion of security should start with an inventory of</a:t>
            </a:r>
          </a:p>
          <a:p>
            <a:pPr lvl="1" algn="just">
              <a:buFont typeface="Wingdings" panose="05000000000000000000" pitchFamily="2" charset="2"/>
              <a:buChar char="§"/>
            </a:pPr>
            <a:r>
              <a:rPr lang="en-US" altLang="zh-CN" sz="2800" dirty="0">
                <a:ea typeface="SimSun" panose="02010600030101010101" pitchFamily="2" charset="-122"/>
              </a:rPr>
              <a:t>the stakeholders (owners, companies…)</a:t>
            </a:r>
          </a:p>
          <a:p>
            <a:pPr lvl="1" algn="just">
              <a:buFont typeface="Wingdings" panose="05000000000000000000" pitchFamily="2" charset="2"/>
              <a:buChar char="§"/>
            </a:pPr>
            <a:r>
              <a:rPr lang="en-US" altLang="zh-CN" sz="2800" dirty="0">
                <a:ea typeface="SimSun" panose="02010600030101010101" pitchFamily="2" charset="-122"/>
              </a:rPr>
              <a:t>their assets (data, service, customer info…)</a:t>
            </a:r>
          </a:p>
          <a:p>
            <a:pPr lvl="1" algn="just">
              <a:buFont typeface="Wingdings" panose="05000000000000000000" pitchFamily="2" charset="2"/>
              <a:buChar char="§"/>
            </a:pPr>
            <a:r>
              <a:rPr lang="en-US" altLang="zh-CN" sz="2800" dirty="0">
                <a:ea typeface="SimSun" panose="02010600030101010101" pitchFamily="2" charset="-122"/>
              </a:rPr>
              <a:t>the threats to these assets (erase, steal…)</a:t>
            </a:r>
          </a:p>
          <a:p>
            <a:pPr lvl="1" algn="just">
              <a:buFont typeface="Wingdings" panose="05000000000000000000" pitchFamily="2" charset="2"/>
              <a:buChar char="§"/>
            </a:pPr>
            <a:r>
              <a:rPr lang="en-US" altLang="zh-CN" sz="2800" dirty="0">
                <a:ea typeface="SimSun" panose="02010600030101010101" pitchFamily="2" charset="-122"/>
              </a:rPr>
              <a:t>Attackers </a:t>
            </a:r>
          </a:p>
          <a:p>
            <a:pPr lvl="2" algn="just">
              <a:buFont typeface="Arial" panose="020B0604020202020204" pitchFamily="34" charset="0"/>
              <a:buChar char="•"/>
            </a:pPr>
            <a:r>
              <a:rPr lang="en-US" altLang="zh-CN" sz="2800" dirty="0">
                <a:ea typeface="SimSun" panose="02010600030101010101" pitchFamily="2" charset="-122"/>
              </a:rPr>
              <a:t>employees, clients, script kiddies, criminals</a:t>
            </a:r>
          </a:p>
          <a:p>
            <a:pPr algn="just">
              <a:buFont typeface="Wingdings" panose="05000000000000000000" pitchFamily="2" charset="2"/>
              <a:buChar char="q"/>
            </a:pPr>
            <a:r>
              <a:rPr lang="en-US" altLang="zh-CN" dirty="0">
                <a:ea typeface="SimSun" panose="02010600030101010101" pitchFamily="2" charset="-122"/>
              </a:rPr>
              <a:t>Any discussion of security without understanding these issues is meaningless.</a:t>
            </a:r>
            <a:endParaRPr lang="zh-CN" altLang="en-US" dirty="0">
              <a:ea typeface="SimSun" panose="02010600030101010101" pitchFamily="2" charset="-122"/>
            </a:endParaRPr>
          </a:p>
          <a:p>
            <a:pPr algn="just">
              <a:buFont typeface="Wingdings" panose="05000000000000000000" pitchFamily="2" charset="2"/>
              <a:buChar char="q"/>
            </a:pPr>
            <a:endParaRPr lang="en-US" altLang="en-US" dirty="0"/>
          </a:p>
          <a:p>
            <a:endParaRPr lang="en-US" dirty="0"/>
          </a:p>
        </p:txBody>
      </p:sp>
    </p:spTree>
    <p:extLst>
      <p:ext uri="{BB962C8B-B14F-4D97-AF65-F5344CB8AC3E}">
        <p14:creationId xmlns:p14="http://schemas.microsoft.com/office/powerpoint/2010/main" val="1148674025"/>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9CF83-35DF-45A4-9FC4-7E412A02ABC6}"/>
              </a:ext>
            </a:extLst>
          </p:cNvPr>
          <p:cNvSpPr>
            <a:spLocks noGrp="1"/>
          </p:cNvSpPr>
          <p:nvPr>
            <p:ph type="title"/>
          </p:nvPr>
        </p:nvSpPr>
        <p:spPr/>
        <p:txBody>
          <a:bodyPr/>
          <a:lstStyle/>
          <a:p>
            <a:r>
              <a:rPr lang="en-US" dirty="0"/>
              <a:t>Security Goals</a:t>
            </a:r>
          </a:p>
        </p:txBody>
      </p:sp>
      <p:sp>
        <p:nvSpPr>
          <p:cNvPr id="3" name="Content Placeholder 2">
            <a:extLst>
              <a:ext uri="{FF2B5EF4-FFF2-40B4-BE49-F238E27FC236}">
                <a16:creationId xmlns:a16="http://schemas.microsoft.com/office/drawing/2014/main" id="{9C8CC13C-496F-4638-B25F-8DBB63F4AEBB}"/>
              </a:ext>
            </a:extLst>
          </p:cNvPr>
          <p:cNvSpPr>
            <a:spLocks noGrp="1"/>
          </p:cNvSpPr>
          <p:nvPr>
            <p:ph idx="1"/>
          </p:nvPr>
        </p:nvSpPr>
        <p:spPr/>
        <p:txBody>
          <a:bodyPr>
            <a:normAutofit fontScale="92500" lnSpcReduction="20000"/>
          </a:bodyPr>
          <a:lstStyle/>
          <a:p>
            <a:pPr>
              <a:buFontTx/>
              <a:buChar char="•"/>
            </a:pPr>
            <a:r>
              <a:rPr lang="en-US" altLang="zh-CN" dirty="0">
                <a:ea typeface="SimSun" panose="02010600030101010101" pitchFamily="2" charset="-122"/>
              </a:rPr>
              <a:t>The well-known trio</a:t>
            </a:r>
          </a:p>
          <a:p>
            <a:pPr lvl="1">
              <a:buFontTx/>
              <a:buChar char="–"/>
            </a:pPr>
            <a:r>
              <a:rPr lang="en-US" altLang="zh-CN" sz="2600" dirty="0">
                <a:ea typeface="SimSun" panose="02010600030101010101" pitchFamily="2" charset="-122"/>
              </a:rPr>
              <a:t>confidentiality, integrity, availability (CIA)</a:t>
            </a:r>
          </a:p>
          <a:p>
            <a:pPr>
              <a:buFontTx/>
              <a:buChar char="•"/>
            </a:pPr>
            <a:r>
              <a:rPr lang="en-US" altLang="zh-CN" dirty="0">
                <a:ea typeface="SimSun" panose="02010600030101010101" pitchFamily="2" charset="-122"/>
              </a:rPr>
              <a:t>There are more “concrete” goals</a:t>
            </a:r>
          </a:p>
          <a:p>
            <a:pPr lvl="1">
              <a:buFontTx/>
              <a:buChar char="–"/>
            </a:pPr>
            <a:r>
              <a:rPr lang="en-US" altLang="zh-CN" sz="2600" dirty="0">
                <a:ea typeface="SimSun" panose="02010600030101010101" pitchFamily="2" charset="-122"/>
              </a:rPr>
              <a:t>traceability and auditing (forensics)</a:t>
            </a:r>
          </a:p>
          <a:p>
            <a:pPr lvl="1">
              <a:buFontTx/>
              <a:buChar char="–"/>
            </a:pPr>
            <a:r>
              <a:rPr lang="en-US" altLang="zh-CN" sz="2600" dirty="0">
                <a:ea typeface="SimSun" panose="02010600030101010101" pitchFamily="2" charset="-122"/>
              </a:rPr>
              <a:t>monitoring (real-time auditing)</a:t>
            </a:r>
          </a:p>
          <a:p>
            <a:pPr lvl="1">
              <a:buFontTx/>
              <a:buChar char="–"/>
            </a:pPr>
            <a:r>
              <a:rPr lang="en-US" altLang="zh-CN" sz="2600" dirty="0">
                <a:ea typeface="SimSun" panose="02010600030101010101" pitchFamily="2" charset="-122"/>
              </a:rPr>
              <a:t>multi-level security</a:t>
            </a:r>
          </a:p>
          <a:p>
            <a:pPr lvl="1">
              <a:buFontTx/>
              <a:buChar char="–"/>
            </a:pPr>
            <a:r>
              <a:rPr lang="en-US" altLang="zh-CN" sz="2600" dirty="0">
                <a:ea typeface="SimSun" panose="02010600030101010101" pitchFamily="2" charset="-122"/>
              </a:rPr>
              <a:t>privacy &amp; anonymity</a:t>
            </a:r>
          </a:p>
          <a:p>
            <a:pPr lvl="1">
              <a:buFontTx/>
              <a:buChar char="–"/>
            </a:pPr>
            <a:r>
              <a:rPr lang="en-US" altLang="zh-CN" sz="2600" dirty="0">
                <a:ea typeface="SimSun" panose="02010600030101010101" pitchFamily="2" charset="-122"/>
              </a:rPr>
              <a:t>...</a:t>
            </a:r>
          </a:p>
          <a:p>
            <a:pPr>
              <a:buFontTx/>
              <a:buChar char="•"/>
            </a:pPr>
            <a:r>
              <a:rPr lang="en-US" altLang="zh-CN" dirty="0">
                <a:ea typeface="SimSun" panose="02010600030101010101" pitchFamily="2" charset="-122"/>
              </a:rPr>
              <a:t>and the meta-property of</a:t>
            </a:r>
          </a:p>
          <a:p>
            <a:pPr lvl="1">
              <a:buFontTx/>
              <a:buChar char="–"/>
            </a:pPr>
            <a:r>
              <a:rPr lang="en-US" altLang="zh-CN" sz="2600" dirty="0">
                <a:ea typeface="SimSun" panose="02010600030101010101" pitchFamily="2" charset="-122"/>
              </a:rPr>
              <a:t>assurance – that the goals are met</a:t>
            </a:r>
          </a:p>
          <a:p>
            <a:pPr lvl="2"/>
            <a:r>
              <a:rPr lang="en-US" altLang="zh-CN" sz="2600" dirty="0">
                <a:ea typeface="SimSun" panose="02010600030101010101" pitchFamily="2" charset="-122"/>
              </a:rPr>
              <a:t>“information assurance”</a:t>
            </a:r>
            <a:endParaRPr lang="zh-CN" altLang="en-US" sz="2600" dirty="0">
              <a:ea typeface="SimSun" panose="02010600030101010101" pitchFamily="2" charset="-122"/>
            </a:endParaRPr>
          </a:p>
          <a:p>
            <a:endParaRPr lang="en-US" dirty="0"/>
          </a:p>
        </p:txBody>
      </p:sp>
    </p:spTree>
    <p:extLst>
      <p:ext uri="{BB962C8B-B14F-4D97-AF65-F5344CB8AC3E}">
        <p14:creationId xmlns:p14="http://schemas.microsoft.com/office/powerpoint/2010/main" val="2135132891"/>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A99C-8EB9-45E3-BEB9-B08639458E2B}"/>
              </a:ext>
            </a:extLst>
          </p:cNvPr>
          <p:cNvSpPr>
            <a:spLocks noGrp="1"/>
          </p:cNvSpPr>
          <p:nvPr>
            <p:ph type="title"/>
          </p:nvPr>
        </p:nvSpPr>
        <p:spPr/>
        <p:txBody>
          <a:bodyPr/>
          <a:lstStyle/>
          <a:p>
            <a:r>
              <a:rPr lang="en-US" dirty="0"/>
              <a:t>How to </a:t>
            </a:r>
            <a:r>
              <a:rPr lang="en-US" dirty="0" err="1"/>
              <a:t>realise</a:t>
            </a:r>
            <a:r>
              <a:rPr lang="en-US" dirty="0"/>
              <a:t> security objectives. AAAA</a:t>
            </a:r>
          </a:p>
        </p:txBody>
      </p:sp>
      <p:sp>
        <p:nvSpPr>
          <p:cNvPr id="3" name="Content Placeholder 2">
            <a:extLst>
              <a:ext uri="{FF2B5EF4-FFF2-40B4-BE49-F238E27FC236}">
                <a16:creationId xmlns:a16="http://schemas.microsoft.com/office/drawing/2014/main" id="{D280BAB4-E8CE-4359-8D00-92AAB9FF62E4}"/>
              </a:ext>
            </a:extLst>
          </p:cNvPr>
          <p:cNvSpPr>
            <a:spLocks noGrp="1"/>
          </p:cNvSpPr>
          <p:nvPr>
            <p:ph idx="1"/>
          </p:nvPr>
        </p:nvSpPr>
        <p:spPr/>
        <p:txBody>
          <a:bodyPr/>
          <a:lstStyle/>
          <a:p>
            <a:pPr>
              <a:buFontTx/>
              <a:buChar char="•"/>
            </a:pPr>
            <a:r>
              <a:rPr lang="en-US" altLang="zh-CN" dirty="0">
                <a:ea typeface="SimSun" panose="02010600030101010101" pitchFamily="2" charset="-122"/>
              </a:rPr>
              <a:t>Authentication</a:t>
            </a:r>
          </a:p>
          <a:p>
            <a:pPr lvl="1">
              <a:buFontTx/>
              <a:buChar char="–"/>
            </a:pPr>
            <a:r>
              <a:rPr lang="en-US" altLang="zh-CN" sz="2800" dirty="0">
                <a:ea typeface="SimSun" panose="02010600030101010101" pitchFamily="2" charset="-122"/>
              </a:rPr>
              <a:t>who are you?</a:t>
            </a:r>
          </a:p>
          <a:p>
            <a:pPr>
              <a:buFontTx/>
              <a:buChar char="•"/>
            </a:pPr>
            <a:r>
              <a:rPr lang="en-US" altLang="zh-CN" dirty="0">
                <a:ea typeface="SimSun" panose="02010600030101010101" pitchFamily="2" charset="-122"/>
              </a:rPr>
              <a:t>Access control/Authorization</a:t>
            </a:r>
          </a:p>
          <a:p>
            <a:pPr lvl="1">
              <a:buFontTx/>
              <a:buChar char="–"/>
            </a:pPr>
            <a:r>
              <a:rPr lang="en-US" altLang="zh-CN" sz="2800" dirty="0">
                <a:ea typeface="SimSun" panose="02010600030101010101" pitchFamily="2" charset="-122"/>
              </a:rPr>
              <a:t>control who is allowed to do what</a:t>
            </a:r>
          </a:p>
          <a:p>
            <a:pPr lvl="1">
              <a:buFontTx/>
              <a:buChar char="–"/>
            </a:pPr>
            <a:r>
              <a:rPr lang="en-US" altLang="zh-CN" sz="2800" dirty="0">
                <a:ea typeface="SimSun" panose="02010600030101010101" pitchFamily="2" charset="-122"/>
              </a:rPr>
              <a:t>this requires a specification of who is allowed to do what</a:t>
            </a:r>
          </a:p>
          <a:p>
            <a:pPr>
              <a:buFontTx/>
              <a:buChar char="•"/>
            </a:pPr>
            <a:r>
              <a:rPr lang="en-US" altLang="zh-CN" dirty="0">
                <a:ea typeface="SimSun" panose="02010600030101010101" pitchFamily="2" charset="-122"/>
              </a:rPr>
              <a:t>Auditing</a:t>
            </a:r>
          </a:p>
          <a:p>
            <a:pPr lvl="1">
              <a:buFontTx/>
              <a:buChar char="–"/>
            </a:pPr>
            <a:r>
              <a:rPr lang="en-US" altLang="zh-CN" sz="2800" dirty="0">
                <a:ea typeface="SimSun" panose="02010600030101010101" pitchFamily="2" charset="-122"/>
              </a:rPr>
              <a:t>check if anything went wrong</a:t>
            </a:r>
          </a:p>
          <a:p>
            <a:pPr>
              <a:buFontTx/>
              <a:buChar char="•"/>
            </a:pPr>
            <a:r>
              <a:rPr lang="en-US" altLang="zh-CN" dirty="0">
                <a:ea typeface="SimSun" panose="02010600030101010101" pitchFamily="2" charset="-122"/>
              </a:rPr>
              <a:t>Action</a:t>
            </a:r>
          </a:p>
          <a:p>
            <a:pPr lvl="1">
              <a:buFontTx/>
              <a:buChar char="–"/>
            </a:pPr>
            <a:r>
              <a:rPr lang="en-US" altLang="zh-CN" sz="2800" dirty="0">
                <a:ea typeface="SimSun" panose="02010600030101010101" pitchFamily="2" charset="-122"/>
              </a:rPr>
              <a:t>if so, take action</a:t>
            </a:r>
          </a:p>
          <a:p>
            <a:endParaRPr lang="en-US" dirty="0"/>
          </a:p>
        </p:txBody>
      </p:sp>
    </p:spTree>
    <p:extLst>
      <p:ext uri="{BB962C8B-B14F-4D97-AF65-F5344CB8AC3E}">
        <p14:creationId xmlns:p14="http://schemas.microsoft.com/office/powerpoint/2010/main" val="3004545737"/>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8451B-1E42-43BE-99B8-29C956FE6C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4CC10A-CB85-4E2A-BB54-6F7E9789D66A}"/>
              </a:ext>
            </a:extLst>
          </p:cNvPr>
          <p:cNvSpPr>
            <a:spLocks noGrp="1"/>
          </p:cNvSpPr>
          <p:nvPr>
            <p:ph idx="1"/>
          </p:nvPr>
        </p:nvSpPr>
        <p:spPr/>
        <p:txBody>
          <a:bodyPr/>
          <a:lstStyle/>
          <a:p>
            <a:pPr marL="274320" indent="-274320">
              <a:lnSpc>
                <a:spcPct val="80000"/>
              </a:lnSpc>
              <a:spcBef>
                <a:spcPts val="580"/>
              </a:spcBef>
              <a:defRPr/>
            </a:pPr>
            <a:r>
              <a:rPr lang="en-US" altLang="zh-CN" dirty="0"/>
              <a:t>Other names for the last three A's</a:t>
            </a:r>
          </a:p>
          <a:p>
            <a:pPr marL="548640" lvl="1">
              <a:lnSpc>
                <a:spcPct val="80000"/>
              </a:lnSpc>
              <a:spcBef>
                <a:spcPts val="370"/>
              </a:spcBef>
              <a:buFont typeface="Arial" panose="020B0604020202020204" pitchFamily="34" charset="0"/>
              <a:buChar char="–"/>
              <a:defRPr/>
            </a:pPr>
            <a:r>
              <a:rPr lang="en-US" altLang="zh-CN" b="1" dirty="0"/>
              <a:t>Prevention</a:t>
            </a:r>
          </a:p>
          <a:p>
            <a:pPr marL="822960" lvl="2">
              <a:lnSpc>
                <a:spcPct val="80000"/>
              </a:lnSpc>
              <a:spcBef>
                <a:spcPts val="370"/>
              </a:spcBef>
              <a:buClr>
                <a:schemeClr val="accent1">
                  <a:tint val="60000"/>
                </a:schemeClr>
              </a:buClr>
              <a:defRPr/>
            </a:pPr>
            <a:r>
              <a:rPr lang="en-US" altLang="zh-CN" sz="1800" dirty="0"/>
              <a:t>measures to stop breaches of security goals</a:t>
            </a:r>
          </a:p>
          <a:p>
            <a:pPr marL="548640" lvl="1">
              <a:lnSpc>
                <a:spcPct val="80000"/>
              </a:lnSpc>
              <a:spcBef>
                <a:spcPts val="370"/>
              </a:spcBef>
              <a:buFont typeface="Arial" panose="020B0604020202020204" pitchFamily="34" charset="0"/>
              <a:buChar char="–"/>
              <a:defRPr/>
            </a:pPr>
            <a:r>
              <a:rPr lang="en-US" altLang="zh-CN" b="1" dirty="0"/>
              <a:t>Detection</a:t>
            </a:r>
          </a:p>
          <a:p>
            <a:pPr marL="822960" lvl="2">
              <a:lnSpc>
                <a:spcPct val="80000"/>
              </a:lnSpc>
              <a:spcBef>
                <a:spcPts val="370"/>
              </a:spcBef>
              <a:buClr>
                <a:schemeClr val="accent1">
                  <a:tint val="60000"/>
                </a:schemeClr>
              </a:buClr>
              <a:defRPr/>
            </a:pPr>
            <a:r>
              <a:rPr lang="en-US" altLang="zh-CN" sz="1800" dirty="0"/>
              <a:t>measures to detect breaches of security goals</a:t>
            </a:r>
          </a:p>
          <a:p>
            <a:pPr marL="548640" lvl="1">
              <a:lnSpc>
                <a:spcPct val="80000"/>
              </a:lnSpc>
              <a:spcBef>
                <a:spcPts val="370"/>
              </a:spcBef>
              <a:buFont typeface="Arial" panose="020B0604020202020204" pitchFamily="34" charset="0"/>
              <a:buChar char="–"/>
              <a:defRPr/>
            </a:pPr>
            <a:r>
              <a:rPr lang="en-US" altLang="zh-CN" b="1" dirty="0"/>
              <a:t>Reaction</a:t>
            </a:r>
          </a:p>
          <a:p>
            <a:pPr marL="822960" lvl="2">
              <a:lnSpc>
                <a:spcPct val="80000"/>
              </a:lnSpc>
              <a:spcBef>
                <a:spcPts val="370"/>
              </a:spcBef>
              <a:buClr>
                <a:schemeClr val="accent1">
                  <a:tint val="60000"/>
                </a:schemeClr>
              </a:buClr>
              <a:defRPr/>
            </a:pPr>
            <a:r>
              <a:rPr lang="en-US" altLang="zh-CN" sz="1800" dirty="0"/>
              <a:t>measures to recover assets, repair damage, and persecute (and deter) offenders</a:t>
            </a:r>
          </a:p>
          <a:p>
            <a:pPr marL="274320" indent="-274320">
              <a:lnSpc>
                <a:spcPct val="80000"/>
              </a:lnSpc>
              <a:spcBef>
                <a:spcPts val="580"/>
              </a:spcBef>
              <a:defRPr/>
            </a:pPr>
            <a:endParaRPr lang="en-US" altLang="zh-CN" dirty="0"/>
          </a:p>
          <a:p>
            <a:pPr marL="274320" indent="-274320">
              <a:lnSpc>
                <a:spcPct val="80000"/>
              </a:lnSpc>
              <a:spcBef>
                <a:spcPts val="580"/>
              </a:spcBef>
              <a:defRPr/>
            </a:pPr>
            <a:r>
              <a:rPr lang="en-US" altLang="zh-CN" dirty="0"/>
              <a:t>Good prevention does not make detection &amp; reaction superfluous</a:t>
            </a:r>
          </a:p>
          <a:p>
            <a:pPr marL="548640" lvl="1">
              <a:lnSpc>
                <a:spcPct val="80000"/>
              </a:lnSpc>
              <a:spcBef>
                <a:spcPts val="370"/>
              </a:spcBef>
              <a:buFont typeface="Arial" panose="020B0604020202020204" pitchFamily="34" charset="0"/>
              <a:buChar char="–"/>
              <a:defRPr/>
            </a:pPr>
            <a:r>
              <a:rPr lang="en-US" altLang="zh-CN" dirty="0"/>
              <a:t>E.g., breaking into any house with windows is trivial; despite this absence of prevention, detection &amp; reaction still doesn’t deter burglars</a:t>
            </a:r>
          </a:p>
        </p:txBody>
      </p:sp>
    </p:spTree>
    <p:extLst>
      <p:ext uri="{BB962C8B-B14F-4D97-AF65-F5344CB8AC3E}">
        <p14:creationId xmlns:p14="http://schemas.microsoft.com/office/powerpoint/2010/main" val="3017891892"/>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53D83-1D1B-4553-8B6B-A919E8DA9EEC}"/>
              </a:ext>
            </a:extLst>
          </p:cNvPr>
          <p:cNvSpPr>
            <a:spLocks noGrp="1"/>
          </p:cNvSpPr>
          <p:nvPr>
            <p:ph type="title"/>
          </p:nvPr>
        </p:nvSpPr>
        <p:spPr/>
        <p:txBody>
          <a:bodyPr/>
          <a:lstStyle/>
          <a:p>
            <a:r>
              <a:rPr lang="en-US" dirty="0"/>
              <a:t>Threat Vs Security Requirements</a:t>
            </a:r>
          </a:p>
        </p:txBody>
      </p:sp>
      <p:sp>
        <p:nvSpPr>
          <p:cNvPr id="3" name="Content Placeholder 2">
            <a:extLst>
              <a:ext uri="{FF2B5EF4-FFF2-40B4-BE49-F238E27FC236}">
                <a16:creationId xmlns:a16="http://schemas.microsoft.com/office/drawing/2014/main" id="{CAEF893D-3BAA-4FBE-AAE6-26C30DA49FFD}"/>
              </a:ext>
            </a:extLst>
          </p:cNvPr>
          <p:cNvSpPr>
            <a:spLocks noGrp="1"/>
          </p:cNvSpPr>
          <p:nvPr>
            <p:ph idx="1"/>
          </p:nvPr>
        </p:nvSpPr>
        <p:spPr/>
        <p:txBody>
          <a:bodyPr>
            <a:normAutofit fontScale="92500" lnSpcReduction="20000"/>
          </a:bodyPr>
          <a:lstStyle/>
          <a:p>
            <a:pPr>
              <a:buFontTx/>
              <a:buChar char="•"/>
              <a:defRPr/>
            </a:pPr>
            <a:r>
              <a:rPr lang="en-US" altLang="zh-CN" dirty="0">
                <a:ea typeface="SimSun" panose="02010600030101010101" pitchFamily="2" charset="-122"/>
              </a:rPr>
              <a:t>information disclosure</a:t>
            </a:r>
          </a:p>
          <a:p>
            <a:pPr lvl="1">
              <a:buFontTx/>
              <a:buChar char="–"/>
              <a:defRPr/>
            </a:pPr>
            <a:r>
              <a:rPr lang="en-US" altLang="zh-CN" sz="2800" dirty="0">
                <a:ea typeface="SimSun" panose="02010600030101010101" pitchFamily="2" charset="-122"/>
              </a:rPr>
              <a:t>confidentiality</a:t>
            </a:r>
          </a:p>
          <a:p>
            <a:pPr>
              <a:buFontTx/>
              <a:buChar char="•"/>
              <a:defRPr/>
            </a:pPr>
            <a:r>
              <a:rPr lang="en-US" altLang="zh-CN" dirty="0">
                <a:ea typeface="SimSun" panose="02010600030101010101" pitchFamily="2" charset="-122"/>
              </a:rPr>
              <a:t>tampering with information</a:t>
            </a:r>
          </a:p>
          <a:p>
            <a:pPr lvl="1">
              <a:buFontTx/>
              <a:buChar char="–"/>
              <a:defRPr/>
            </a:pPr>
            <a:r>
              <a:rPr lang="en-US" altLang="zh-CN" sz="2800" dirty="0">
                <a:ea typeface="SimSun" panose="02010600030101010101" pitchFamily="2" charset="-122"/>
              </a:rPr>
              <a:t>integrity</a:t>
            </a:r>
          </a:p>
          <a:p>
            <a:pPr>
              <a:buFontTx/>
              <a:buChar char="•"/>
              <a:defRPr/>
            </a:pPr>
            <a:r>
              <a:rPr lang="en-US" altLang="zh-CN" dirty="0">
                <a:ea typeface="SimSun" panose="02010600030101010101" pitchFamily="2" charset="-122"/>
              </a:rPr>
              <a:t>denial-of-service (DoS)</a:t>
            </a:r>
          </a:p>
          <a:p>
            <a:pPr lvl="1">
              <a:buFontTx/>
              <a:buChar char="–"/>
              <a:defRPr/>
            </a:pPr>
            <a:r>
              <a:rPr lang="en-US" altLang="zh-CN" sz="2800" dirty="0">
                <a:ea typeface="SimSun" panose="02010600030101010101" pitchFamily="2" charset="-122"/>
              </a:rPr>
              <a:t>availability</a:t>
            </a:r>
          </a:p>
          <a:p>
            <a:pPr>
              <a:buFontTx/>
              <a:buChar char="•"/>
              <a:defRPr/>
            </a:pPr>
            <a:r>
              <a:rPr lang="en-US" altLang="zh-CN" dirty="0">
                <a:ea typeface="SimSun" panose="02010600030101010101" pitchFamily="2" charset="-122"/>
              </a:rPr>
              <a:t>spoofing</a:t>
            </a:r>
          </a:p>
          <a:p>
            <a:pPr lvl="1">
              <a:buFontTx/>
              <a:buChar char="–"/>
              <a:defRPr/>
            </a:pPr>
            <a:r>
              <a:rPr lang="en-US" altLang="zh-CN" sz="2800" dirty="0">
                <a:ea typeface="SimSun" panose="02010600030101010101" pitchFamily="2" charset="-122"/>
              </a:rPr>
              <a:t>authentication</a:t>
            </a:r>
          </a:p>
          <a:p>
            <a:pPr>
              <a:buFontTx/>
              <a:buChar char="•"/>
              <a:defRPr/>
            </a:pPr>
            <a:r>
              <a:rPr lang="en-US" altLang="zh-CN" dirty="0">
                <a:ea typeface="SimSun" panose="02010600030101010101" pitchFamily="2" charset="-122"/>
              </a:rPr>
              <a:t>unauthorized access</a:t>
            </a:r>
          </a:p>
          <a:p>
            <a:pPr lvl="1">
              <a:buFontTx/>
              <a:buChar char="–"/>
              <a:defRPr/>
            </a:pPr>
            <a:r>
              <a:rPr lang="en-US" altLang="zh-CN" sz="2800" dirty="0">
                <a:ea typeface="SimSun" panose="02010600030101010101" pitchFamily="2" charset="-122"/>
              </a:rPr>
              <a:t>access control</a:t>
            </a:r>
          </a:p>
          <a:p>
            <a:endParaRPr lang="en-US" dirty="0"/>
          </a:p>
        </p:txBody>
      </p:sp>
    </p:spTree>
    <p:extLst>
      <p:ext uri="{BB962C8B-B14F-4D97-AF65-F5344CB8AC3E}">
        <p14:creationId xmlns:p14="http://schemas.microsoft.com/office/powerpoint/2010/main" val="267741956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C2E0-E7A4-44B4-8A27-C32BEAA65984}"/>
              </a:ext>
            </a:extLst>
          </p:cNvPr>
          <p:cNvSpPr>
            <a:spLocks noGrp="1"/>
          </p:cNvSpPr>
          <p:nvPr>
            <p:ph type="title"/>
          </p:nvPr>
        </p:nvSpPr>
        <p:spPr/>
        <p:txBody>
          <a:bodyPr/>
          <a:lstStyle/>
          <a:p>
            <a:r>
              <a:rPr lang="en-US" dirty="0"/>
              <a:t>Counter measures</a:t>
            </a:r>
          </a:p>
        </p:txBody>
      </p:sp>
      <p:sp>
        <p:nvSpPr>
          <p:cNvPr id="3" name="Content Placeholder 2">
            <a:extLst>
              <a:ext uri="{FF2B5EF4-FFF2-40B4-BE49-F238E27FC236}">
                <a16:creationId xmlns:a16="http://schemas.microsoft.com/office/drawing/2014/main" id="{07F525D7-3EC7-4279-A1C0-D2CA07F061D7}"/>
              </a:ext>
            </a:extLst>
          </p:cNvPr>
          <p:cNvSpPr>
            <a:spLocks noGrp="1"/>
          </p:cNvSpPr>
          <p:nvPr>
            <p:ph idx="1"/>
          </p:nvPr>
        </p:nvSpPr>
        <p:spPr/>
        <p:txBody>
          <a:bodyPr/>
          <a:lstStyle/>
          <a:p>
            <a:pPr>
              <a:buFont typeface="Wingdings" panose="05000000000000000000" pitchFamily="2" charset="2"/>
              <a:buChar char="q"/>
            </a:pPr>
            <a:r>
              <a:rPr lang="en-US" altLang="zh-CN" sz="3200" dirty="0">
                <a:ea typeface="SimSun" panose="02010600030101010101" pitchFamily="2" charset="-122"/>
              </a:rPr>
              <a:t>Countermeasures can be non-IT related</a:t>
            </a:r>
          </a:p>
          <a:p>
            <a:pPr lvl="1">
              <a:buFont typeface="Wingdings" panose="05000000000000000000" pitchFamily="2" charset="2"/>
              <a:buChar char="§"/>
            </a:pPr>
            <a:r>
              <a:rPr lang="en-US" altLang="zh-CN" sz="3200" dirty="0">
                <a:ea typeface="SimSun" panose="02010600030101010101" pitchFamily="2" charset="-122"/>
              </a:rPr>
              <a:t>physical security of building</a:t>
            </a:r>
          </a:p>
          <a:p>
            <a:pPr lvl="1">
              <a:buFont typeface="Wingdings" panose="05000000000000000000" pitchFamily="2" charset="2"/>
              <a:buChar char="§"/>
            </a:pPr>
            <a:r>
              <a:rPr lang="en-US" altLang="zh-CN" sz="3200" dirty="0">
                <a:ea typeface="SimSun" panose="02010600030101010101" pitchFamily="2" charset="-122"/>
              </a:rPr>
              <a:t>screening of personnel</a:t>
            </a:r>
          </a:p>
          <a:p>
            <a:pPr lvl="1">
              <a:buFont typeface="Wingdings" panose="05000000000000000000" pitchFamily="2" charset="2"/>
              <a:buChar char="§"/>
            </a:pPr>
            <a:r>
              <a:rPr lang="en-US" altLang="zh-CN" sz="3200" dirty="0">
                <a:ea typeface="SimSun" panose="02010600030101010101" pitchFamily="2" charset="-122"/>
              </a:rPr>
              <a:t>legal framework to deter criminals</a:t>
            </a:r>
          </a:p>
          <a:p>
            <a:pPr lvl="1">
              <a:buFont typeface="Wingdings" panose="05000000000000000000" pitchFamily="2" charset="2"/>
              <a:buChar char="§"/>
            </a:pPr>
            <a:r>
              <a:rPr lang="en-US" altLang="zh-CN" sz="3200" dirty="0">
                <a:ea typeface="SimSun" panose="02010600030101010101" pitchFamily="2" charset="-122"/>
              </a:rPr>
              <a:t>training employee</a:t>
            </a:r>
          </a:p>
          <a:p>
            <a:pPr marL="0" indent="0">
              <a:buNone/>
            </a:pPr>
            <a:endParaRPr lang="en-US" altLang="zh-CN" sz="3200" dirty="0">
              <a:ea typeface="SimSun" panose="02010600030101010101" pitchFamily="2" charset="-122"/>
            </a:endParaRPr>
          </a:p>
          <a:p>
            <a:endParaRPr lang="en-US" dirty="0"/>
          </a:p>
        </p:txBody>
      </p:sp>
    </p:spTree>
    <p:extLst>
      <p:ext uri="{BB962C8B-B14F-4D97-AF65-F5344CB8AC3E}">
        <p14:creationId xmlns:p14="http://schemas.microsoft.com/office/powerpoint/2010/main" val="304201792"/>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8221C-22B5-4C25-95FB-EABB4F9A2D83}"/>
              </a:ext>
            </a:extLst>
          </p:cNvPr>
          <p:cNvSpPr>
            <a:spLocks noGrp="1"/>
          </p:cNvSpPr>
          <p:nvPr>
            <p:ph type="title"/>
          </p:nvPr>
        </p:nvSpPr>
        <p:spPr/>
        <p:txBody>
          <a:bodyPr/>
          <a:lstStyle/>
          <a:p>
            <a:r>
              <a:rPr lang="en-US" dirty="0"/>
              <a:t>Software / Application security</a:t>
            </a:r>
          </a:p>
        </p:txBody>
      </p:sp>
      <p:sp>
        <p:nvSpPr>
          <p:cNvPr id="3" name="Content Placeholder 2">
            <a:extLst>
              <a:ext uri="{FF2B5EF4-FFF2-40B4-BE49-F238E27FC236}">
                <a16:creationId xmlns:a16="http://schemas.microsoft.com/office/drawing/2014/main" id="{67311102-7CC0-4B3B-B655-412308CD7886}"/>
              </a:ext>
            </a:extLst>
          </p:cNvPr>
          <p:cNvSpPr>
            <a:spLocks noGrp="1"/>
          </p:cNvSpPr>
          <p:nvPr>
            <p:ph idx="1"/>
          </p:nvPr>
        </p:nvSpPr>
        <p:spPr/>
        <p:txBody>
          <a:bodyPr/>
          <a:lstStyle/>
          <a:p>
            <a:pPr marL="0" indent="0" algn="just">
              <a:spcBef>
                <a:spcPts val="575"/>
              </a:spcBef>
              <a:buNone/>
            </a:pPr>
            <a:r>
              <a:rPr lang="en-US" altLang="en-US" sz="3200" b="1" dirty="0"/>
              <a:t>What is it?</a:t>
            </a:r>
          </a:p>
          <a:p>
            <a:pPr algn="just">
              <a:spcBef>
                <a:spcPts val="575"/>
              </a:spcBef>
            </a:pPr>
            <a:r>
              <a:rPr lang="en-GB" altLang="en-US" sz="3200" dirty="0"/>
              <a:t>Software security is the idea of engineering software so that it continues to function correctly under malicious attack.</a:t>
            </a:r>
          </a:p>
          <a:p>
            <a:pPr marL="0" indent="0" algn="just">
              <a:spcBef>
                <a:spcPts val="575"/>
              </a:spcBef>
              <a:buNone/>
            </a:pPr>
            <a:endParaRPr lang="en-GB" altLang="en-US" sz="3200" dirty="0"/>
          </a:p>
          <a:p>
            <a:pPr marL="0" indent="0" algn="just">
              <a:spcBef>
                <a:spcPts val="575"/>
              </a:spcBef>
              <a:buNone/>
            </a:pPr>
            <a:endParaRPr lang="en-GB" altLang="en-US" sz="3200" dirty="0"/>
          </a:p>
          <a:p>
            <a:pPr marL="0" indent="0" algn="just">
              <a:spcBef>
                <a:spcPts val="575"/>
              </a:spcBef>
              <a:buNone/>
            </a:pPr>
            <a:endParaRPr lang="en-GB" altLang="en-US" sz="3200" dirty="0"/>
          </a:p>
          <a:p>
            <a:endParaRPr lang="en-US" sz="3200" dirty="0"/>
          </a:p>
        </p:txBody>
      </p:sp>
    </p:spTree>
    <p:extLst>
      <p:ext uri="{BB962C8B-B14F-4D97-AF65-F5344CB8AC3E}">
        <p14:creationId xmlns:p14="http://schemas.microsoft.com/office/powerpoint/2010/main" val="3979807601"/>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BDA7D-2E4B-455C-A3A9-03ED7A86FE88}"/>
              </a:ext>
            </a:extLst>
          </p:cNvPr>
          <p:cNvSpPr>
            <a:spLocks noGrp="1"/>
          </p:cNvSpPr>
          <p:nvPr>
            <p:ph type="title"/>
          </p:nvPr>
        </p:nvSpPr>
        <p:spPr/>
        <p:txBody>
          <a:bodyPr/>
          <a:lstStyle/>
          <a:p>
            <a:r>
              <a:rPr lang="en-US" dirty="0"/>
              <a:t>Facets of software security</a:t>
            </a:r>
          </a:p>
        </p:txBody>
      </p:sp>
      <p:sp>
        <p:nvSpPr>
          <p:cNvPr id="3" name="Content Placeholder 2">
            <a:extLst>
              <a:ext uri="{FF2B5EF4-FFF2-40B4-BE49-F238E27FC236}">
                <a16:creationId xmlns:a16="http://schemas.microsoft.com/office/drawing/2014/main" id="{C7AE49C1-8B7B-450E-BFD0-BC33EFE21C01}"/>
              </a:ext>
            </a:extLst>
          </p:cNvPr>
          <p:cNvSpPr>
            <a:spLocks noGrp="1"/>
          </p:cNvSpPr>
          <p:nvPr>
            <p:ph idx="1"/>
          </p:nvPr>
        </p:nvSpPr>
        <p:spPr/>
        <p:txBody>
          <a:bodyPr/>
          <a:lstStyle/>
          <a:p>
            <a:pPr algn="just"/>
            <a:r>
              <a:rPr lang="en-US" altLang="zh-CN" dirty="0">
                <a:ea typeface="SimSun" panose="02010600030101010101" pitchFamily="2" charset="-122"/>
              </a:rPr>
              <a:t>What are the methods and technologies, available to us if we want to provide security?</a:t>
            </a:r>
          </a:p>
          <a:p>
            <a:pPr lvl="1" algn="just">
              <a:buFont typeface="Wingdings" panose="05000000000000000000" pitchFamily="2" charset="2"/>
              <a:buChar char="§"/>
            </a:pPr>
            <a:r>
              <a:rPr lang="en-US" altLang="zh-CN" dirty="0">
                <a:ea typeface="SimSun" panose="02010600030101010101" pitchFamily="2" charset="-122"/>
              </a:rPr>
              <a:t>security in the software development lifecycle</a:t>
            </a:r>
          </a:p>
          <a:p>
            <a:pPr lvl="1" algn="just">
              <a:buFont typeface="Wingdings" panose="05000000000000000000" pitchFamily="2" charset="2"/>
              <a:buChar char="§"/>
            </a:pPr>
            <a:r>
              <a:rPr lang="en-US" altLang="zh-CN" dirty="0">
                <a:ea typeface="SimSun" panose="02010600030101010101" pitchFamily="2" charset="-122"/>
              </a:rPr>
              <a:t>engineering &amp; design principles</a:t>
            </a:r>
          </a:p>
          <a:p>
            <a:pPr lvl="1" algn="just">
              <a:buFont typeface="Wingdings" panose="05000000000000000000" pitchFamily="2" charset="2"/>
              <a:buChar char="§"/>
            </a:pPr>
            <a:r>
              <a:rPr lang="en-US" altLang="zh-CN" dirty="0">
                <a:ea typeface="SimSun" panose="02010600030101010101" pitchFamily="2" charset="-122"/>
              </a:rPr>
              <a:t>security technologies</a:t>
            </a:r>
          </a:p>
          <a:p>
            <a:pPr algn="just"/>
            <a:r>
              <a:rPr lang="en-US" altLang="zh-CN" dirty="0">
                <a:ea typeface="SimSun" panose="02010600030101010101" pitchFamily="2" charset="-122"/>
              </a:rPr>
              <a:t>What are the methods and technologies available to the enemy who wants to break security ?</a:t>
            </a:r>
          </a:p>
          <a:p>
            <a:pPr lvl="1" algn="just">
              <a:buFont typeface="Wingdings" panose="05000000000000000000" pitchFamily="2" charset="2"/>
              <a:buChar char="§"/>
            </a:pPr>
            <a:r>
              <a:rPr lang="en-US" altLang="zh-CN" dirty="0">
                <a:ea typeface="SimSun" panose="02010600030101010101" pitchFamily="2" charset="-122"/>
              </a:rPr>
              <a:t>What are the threats and vulnerabilities we’re up against?</a:t>
            </a:r>
          </a:p>
          <a:p>
            <a:pPr lvl="1" algn="just">
              <a:buFont typeface="Wingdings" panose="05000000000000000000" pitchFamily="2" charset="2"/>
              <a:buChar char="§"/>
            </a:pPr>
            <a:r>
              <a:rPr lang="en-US" altLang="zh-CN" dirty="0">
                <a:ea typeface="SimSun" panose="02010600030101010101" pitchFamily="2" charset="-122"/>
              </a:rPr>
              <a:t>What are the resources and tools available to attackers?</a:t>
            </a:r>
          </a:p>
          <a:p>
            <a:pPr>
              <a:spcBef>
                <a:spcPct val="0"/>
              </a:spcBef>
              <a:buFont typeface="Wingdings" panose="05000000000000000000" pitchFamily="2" charset="2"/>
              <a:buChar char="q"/>
            </a:pPr>
            <a:endParaRPr lang="en-US" altLang="en-US" sz="4000" dirty="0"/>
          </a:p>
          <a:p>
            <a:endParaRPr lang="en-US" dirty="0"/>
          </a:p>
        </p:txBody>
      </p:sp>
    </p:spTree>
    <p:extLst>
      <p:ext uri="{BB962C8B-B14F-4D97-AF65-F5344CB8AC3E}">
        <p14:creationId xmlns:p14="http://schemas.microsoft.com/office/powerpoint/2010/main" val="184969303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10B59-35C4-4E6C-A641-636CFEBE19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497528-B194-4CEA-97D4-BB4A46AA956B}"/>
              </a:ext>
            </a:extLst>
          </p:cNvPr>
          <p:cNvSpPr>
            <a:spLocks noGrp="1"/>
          </p:cNvSpPr>
          <p:nvPr>
            <p:ph idx="1"/>
          </p:nvPr>
        </p:nvSpPr>
        <p:spPr/>
        <p:txBody>
          <a:bodyPr/>
          <a:lstStyle/>
          <a:p>
            <a:pPr algn="just"/>
            <a:r>
              <a:rPr lang="en-US" altLang="en-US" dirty="0"/>
              <a:t>Access control models used by current systems tend to fall into one of two classes: those based on capabilities and those based on access control lists (ACLs). </a:t>
            </a:r>
          </a:p>
          <a:p>
            <a:pPr algn="just"/>
            <a:r>
              <a:rPr lang="en-US" altLang="en-US" dirty="0"/>
              <a:t>In a capability-based model, holding an unforgeable reference or </a:t>
            </a:r>
            <a:r>
              <a:rPr lang="en-US" altLang="en-US" i="1" dirty="0"/>
              <a:t>capability</a:t>
            </a:r>
            <a:r>
              <a:rPr lang="en-US" altLang="en-US" dirty="0"/>
              <a:t> to an object provides access to the subject</a:t>
            </a:r>
          </a:p>
          <a:p>
            <a:pPr algn="just"/>
            <a:r>
              <a:rPr lang="en-US" altLang="en-US" dirty="0"/>
              <a:t>Access is conveyed to another party by transmitting such a capability over a secure channel.</a:t>
            </a:r>
          </a:p>
          <a:p>
            <a:pPr algn="just"/>
            <a:r>
              <a:rPr lang="en-US" altLang="en-US" dirty="0"/>
              <a:t> In an ACL-based model, a subject's access to an object depends on whether its identity is on a list associated with the object </a:t>
            </a:r>
          </a:p>
          <a:p>
            <a:endParaRPr lang="en-US" dirty="0"/>
          </a:p>
        </p:txBody>
      </p:sp>
    </p:spTree>
    <p:extLst>
      <p:ext uri="{BB962C8B-B14F-4D97-AF65-F5344CB8AC3E}">
        <p14:creationId xmlns:p14="http://schemas.microsoft.com/office/powerpoint/2010/main" val="583823508"/>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95BC3-9F05-476A-9A68-EABED3D4A7EA}"/>
              </a:ext>
            </a:extLst>
          </p:cNvPr>
          <p:cNvSpPr>
            <a:spLocks noGrp="1"/>
          </p:cNvSpPr>
          <p:nvPr>
            <p:ph type="title"/>
          </p:nvPr>
        </p:nvSpPr>
        <p:spPr/>
        <p:txBody>
          <a:bodyPr/>
          <a:lstStyle/>
          <a:p>
            <a:r>
              <a:rPr lang="en-US" dirty="0"/>
              <a:t>Sources of software vulnerabilities</a:t>
            </a:r>
          </a:p>
        </p:txBody>
      </p:sp>
      <p:sp>
        <p:nvSpPr>
          <p:cNvPr id="3" name="Content Placeholder 2">
            <a:extLst>
              <a:ext uri="{FF2B5EF4-FFF2-40B4-BE49-F238E27FC236}">
                <a16:creationId xmlns:a16="http://schemas.microsoft.com/office/drawing/2014/main" id="{47C36F57-A511-46DE-8582-488273B96F4D}"/>
              </a:ext>
            </a:extLst>
          </p:cNvPr>
          <p:cNvSpPr>
            <a:spLocks noGrp="1"/>
          </p:cNvSpPr>
          <p:nvPr>
            <p:ph idx="1"/>
          </p:nvPr>
        </p:nvSpPr>
        <p:spPr/>
        <p:txBody>
          <a:bodyPr>
            <a:normAutofit lnSpcReduction="10000"/>
          </a:bodyPr>
          <a:lstStyle/>
          <a:p>
            <a:pPr>
              <a:lnSpc>
                <a:spcPct val="80000"/>
              </a:lnSpc>
              <a:spcBef>
                <a:spcPts val="580"/>
              </a:spcBef>
              <a:buClr>
                <a:srgbClr val="D34817"/>
              </a:buClr>
              <a:buSzPct val="85000"/>
              <a:defRPr/>
            </a:pPr>
            <a:r>
              <a:rPr lang="en-US" altLang="zh-CN" sz="2400" dirty="0">
                <a:solidFill>
                  <a:prstClr val="black"/>
                </a:solidFill>
                <a:latin typeface="Perpetua"/>
                <a:ea typeface="宋体" panose="02010600030101010101" pitchFamily="2" charset="-122"/>
              </a:rPr>
              <a:t>Bugs in the application or its infrastructure</a:t>
            </a:r>
          </a:p>
          <a:p>
            <a:pPr marL="662940" lvl="1" indent="-342900">
              <a:lnSpc>
                <a:spcPct val="80000"/>
              </a:lnSpc>
              <a:spcBef>
                <a:spcPts val="370"/>
              </a:spcBef>
              <a:buClr>
                <a:srgbClr val="9B2D1F"/>
              </a:buClr>
              <a:buSzPct val="85000"/>
              <a:buFont typeface="Wingdings" panose="05000000000000000000" pitchFamily="2" charset="2"/>
              <a:buChar char="§"/>
              <a:defRPr/>
            </a:pPr>
            <a:r>
              <a:rPr lang="en-US" altLang="zh-CN" dirty="0">
                <a:solidFill>
                  <a:prstClr val="black"/>
                </a:solidFill>
                <a:latin typeface="Perpetua"/>
                <a:ea typeface="宋体" panose="02010600030101010101" pitchFamily="2" charset="-122"/>
              </a:rPr>
              <a:t>i.e. doesn't do what it should do</a:t>
            </a:r>
          </a:p>
          <a:p>
            <a:pPr marL="937260" lvl="2" indent="-342900">
              <a:lnSpc>
                <a:spcPct val="80000"/>
              </a:lnSpc>
              <a:spcBef>
                <a:spcPts val="370"/>
              </a:spcBef>
              <a:buClr>
                <a:srgbClr val="D34817">
                  <a:tint val="60000"/>
                </a:srgbClr>
              </a:buClr>
              <a:buSzPct val="85000"/>
              <a:buFont typeface="Wingdings" panose="05000000000000000000" pitchFamily="2" charset="2"/>
              <a:buChar char="§"/>
              <a:defRPr/>
            </a:pPr>
            <a:r>
              <a:rPr lang="en-US" altLang="zh-CN" sz="2400" dirty="0">
                <a:solidFill>
                  <a:prstClr val="black"/>
                </a:solidFill>
                <a:latin typeface="Perpetua"/>
                <a:ea typeface="宋体" panose="02010600030101010101" pitchFamily="2" charset="-122"/>
              </a:rPr>
              <a:t>E.g., access flag can be modified by user input</a:t>
            </a:r>
          </a:p>
          <a:p>
            <a:pPr>
              <a:lnSpc>
                <a:spcPct val="80000"/>
              </a:lnSpc>
              <a:spcBef>
                <a:spcPts val="580"/>
              </a:spcBef>
              <a:buClr>
                <a:srgbClr val="D34817"/>
              </a:buClr>
              <a:buSzPct val="85000"/>
              <a:defRPr/>
            </a:pPr>
            <a:r>
              <a:rPr lang="en-US" altLang="zh-CN" sz="2400" dirty="0">
                <a:solidFill>
                  <a:prstClr val="black"/>
                </a:solidFill>
                <a:latin typeface="Perpetua"/>
                <a:ea typeface="宋体" panose="02010600030101010101" pitchFamily="2" charset="-122"/>
              </a:rPr>
              <a:t>Inappropriate features in the infrastructure</a:t>
            </a:r>
          </a:p>
          <a:p>
            <a:pPr marL="662940" lvl="1" indent="-342900">
              <a:lnSpc>
                <a:spcPct val="80000"/>
              </a:lnSpc>
              <a:spcBef>
                <a:spcPts val="370"/>
              </a:spcBef>
              <a:buClr>
                <a:srgbClr val="9B2D1F"/>
              </a:buClr>
              <a:buSzPct val="85000"/>
              <a:buFont typeface="Wingdings" panose="05000000000000000000" pitchFamily="2" charset="2"/>
              <a:buChar char="§"/>
              <a:defRPr/>
            </a:pPr>
            <a:r>
              <a:rPr lang="en-US" altLang="zh-CN" dirty="0">
                <a:solidFill>
                  <a:prstClr val="black"/>
                </a:solidFill>
                <a:latin typeface="Perpetua"/>
                <a:ea typeface="宋体" panose="02010600030101010101" pitchFamily="2" charset="-122"/>
              </a:rPr>
              <a:t>i.e. does something that it shouldn't do</a:t>
            </a:r>
          </a:p>
          <a:p>
            <a:pPr marL="937260" lvl="2" indent="-342900">
              <a:lnSpc>
                <a:spcPct val="80000"/>
              </a:lnSpc>
              <a:spcBef>
                <a:spcPts val="370"/>
              </a:spcBef>
              <a:buClr>
                <a:srgbClr val="D34817">
                  <a:tint val="60000"/>
                </a:srgbClr>
              </a:buClr>
              <a:buSzPct val="85000"/>
              <a:buFont typeface="Wingdings" panose="05000000000000000000" pitchFamily="2" charset="2"/>
              <a:buChar char="§"/>
              <a:defRPr/>
            </a:pPr>
            <a:r>
              <a:rPr lang="en-US" altLang="zh-CN" sz="2400" dirty="0">
                <a:solidFill>
                  <a:prstClr val="black"/>
                </a:solidFill>
                <a:latin typeface="Perpetua"/>
                <a:ea typeface="宋体" panose="02010600030101010101" pitchFamily="2" charset="-122"/>
              </a:rPr>
              <a:t>functionality winning over security</a:t>
            </a:r>
          </a:p>
          <a:p>
            <a:pPr marL="937260" lvl="2" indent="-342900">
              <a:lnSpc>
                <a:spcPct val="80000"/>
              </a:lnSpc>
              <a:spcBef>
                <a:spcPts val="370"/>
              </a:spcBef>
              <a:buClr>
                <a:srgbClr val="D34817">
                  <a:tint val="60000"/>
                </a:srgbClr>
              </a:buClr>
              <a:buSzPct val="85000"/>
              <a:buFont typeface="Wingdings" panose="05000000000000000000" pitchFamily="2" charset="2"/>
              <a:buChar char="§"/>
              <a:defRPr/>
            </a:pPr>
            <a:r>
              <a:rPr lang="en-US" altLang="zh-CN" sz="2400" dirty="0">
                <a:solidFill>
                  <a:prstClr val="black"/>
                </a:solidFill>
                <a:latin typeface="Perpetua"/>
                <a:ea typeface="宋体" panose="02010600030101010101" pitchFamily="2" charset="-122"/>
              </a:rPr>
              <a:t>E.g., a search function that can display other users info</a:t>
            </a:r>
          </a:p>
          <a:p>
            <a:pPr>
              <a:lnSpc>
                <a:spcPct val="80000"/>
              </a:lnSpc>
              <a:spcBef>
                <a:spcPts val="580"/>
              </a:spcBef>
              <a:buClr>
                <a:srgbClr val="D34817"/>
              </a:buClr>
              <a:buSzPct val="85000"/>
              <a:defRPr/>
            </a:pPr>
            <a:r>
              <a:rPr lang="en-US" altLang="zh-CN" sz="2400" dirty="0">
                <a:solidFill>
                  <a:prstClr val="black"/>
                </a:solidFill>
                <a:latin typeface="Perpetua"/>
                <a:ea typeface="宋体" panose="02010600030101010101" pitchFamily="2" charset="-122"/>
              </a:rPr>
              <a:t>Inappropriate use of features provided by the infrastructure</a:t>
            </a:r>
          </a:p>
          <a:p>
            <a:pPr marL="0" indent="0">
              <a:lnSpc>
                <a:spcPct val="80000"/>
              </a:lnSpc>
              <a:spcBef>
                <a:spcPts val="580"/>
              </a:spcBef>
              <a:buClr>
                <a:srgbClr val="D34817"/>
              </a:buClr>
              <a:buSzPct val="85000"/>
              <a:buNone/>
              <a:defRPr/>
            </a:pPr>
            <a:endParaRPr lang="en-US" altLang="zh-CN" sz="2400" dirty="0">
              <a:solidFill>
                <a:prstClr val="black"/>
              </a:solidFill>
              <a:latin typeface="Perpetua"/>
              <a:ea typeface="宋体" panose="02010600030101010101" pitchFamily="2" charset="-122"/>
            </a:endParaRPr>
          </a:p>
          <a:p>
            <a:pPr>
              <a:lnSpc>
                <a:spcPct val="80000"/>
              </a:lnSpc>
              <a:spcBef>
                <a:spcPts val="580"/>
              </a:spcBef>
              <a:buClr>
                <a:srgbClr val="D34817"/>
              </a:buClr>
              <a:buSzPct val="85000"/>
              <a:defRPr/>
            </a:pPr>
            <a:r>
              <a:rPr lang="en-US" altLang="zh-CN" sz="2400" b="1" dirty="0">
                <a:solidFill>
                  <a:prstClr val="black"/>
                </a:solidFill>
                <a:latin typeface="Perpetua"/>
                <a:ea typeface="宋体" panose="02010600030101010101" pitchFamily="2" charset="-122"/>
              </a:rPr>
              <a:t>Main causes: </a:t>
            </a:r>
          </a:p>
          <a:p>
            <a:pPr marL="662940" lvl="1" indent="-342900">
              <a:lnSpc>
                <a:spcPct val="80000"/>
              </a:lnSpc>
              <a:spcBef>
                <a:spcPts val="370"/>
              </a:spcBef>
              <a:buClr>
                <a:srgbClr val="9B2D1F"/>
              </a:buClr>
              <a:buSzPct val="85000"/>
              <a:buFont typeface="Wingdings" panose="05000000000000000000" pitchFamily="2" charset="2"/>
              <a:buChar char="§"/>
              <a:defRPr/>
            </a:pPr>
            <a:r>
              <a:rPr lang="en-US" altLang="zh-CN" dirty="0">
                <a:solidFill>
                  <a:prstClr val="black"/>
                </a:solidFill>
                <a:latin typeface="Perpetua"/>
                <a:ea typeface="宋体" panose="02010600030101010101" pitchFamily="2" charset="-122"/>
              </a:rPr>
              <a:t>complexity of these features</a:t>
            </a:r>
          </a:p>
          <a:p>
            <a:pPr marL="937260" lvl="2" indent="-342900">
              <a:lnSpc>
                <a:spcPct val="80000"/>
              </a:lnSpc>
              <a:spcBef>
                <a:spcPts val="370"/>
              </a:spcBef>
              <a:buClr>
                <a:srgbClr val="D34817">
                  <a:tint val="60000"/>
                </a:srgbClr>
              </a:buClr>
              <a:buSzPct val="85000"/>
              <a:buFont typeface="Wingdings" panose="05000000000000000000" pitchFamily="2" charset="2"/>
              <a:buChar char="§"/>
              <a:defRPr/>
            </a:pPr>
            <a:r>
              <a:rPr lang="en-US" altLang="zh-CN" sz="2400" dirty="0">
                <a:solidFill>
                  <a:prstClr val="black"/>
                </a:solidFill>
                <a:latin typeface="Perpetua"/>
                <a:ea typeface="宋体" panose="02010600030101010101" pitchFamily="2" charset="-122"/>
              </a:rPr>
              <a:t>functionality winning over security, again</a:t>
            </a:r>
          </a:p>
          <a:p>
            <a:pPr marL="662940" lvl="1" indent="-342900">
              <a:lnSpc>
                <a:spcPct val="80000"/>
              </a:lnSpc>
              <a:spcBef>
                <a:spcPts val="370"/>
              </a:spcBef>
              <a:buClr>
                <a:srgbClr val="9B2D1F"/>
              </a:buClr>
              <a:buSzPct val="85000"/>
              <a:buFont typeface="Wingdings" panose="05000000000000000000" pitchFamily="2" charset="2"/>
              <a:buChar char="§"/>
              <a:defRPr/>
            </a:pPr>
            <a:r>
              <a:rPr lang="en-US" altLang="zh-CN" dirty="0">
                <a:solidFill>
                  <a:prstClr val="black"/>
                </a:solidFill>
                <a:latin typeface="Perpetua"/>
                <a:ea typeface="宋体" panose="02010600030101010101" pitchFamily="2" charset="-122"/>
              </a:rPr>
              <a:t>ignorance of developers</a:t>
            </a:r>
          </a:p>
          <a:p>
            <a:endParaRPr lang="en-US" dirty="0"/>
          </a:p>
        </p:txBody>
      </p:sp>
    </p:spTree>
    <p:extLst>
      <p:ext uri="{BB962C8B-B14F-4D97-AF65-F5344CB8AC3E}">
        <p14:creationId xmlns:p14="http://schemas.microsoft.com/office/powerpoint/2010/main" val="3888928848"/>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36AE-7DBF-448B-A930-65E3F175015C}"/>
              </a:ext>
            </a:extLst>
          </p:cNvPr>
          <p:cNvSpPr>
            <a:spLocks noGrp="1"/>
          </p:cNvSpPr>
          <p:nvPr>
            <p:ph type="title"/>
          </p:nvPr>
        </p:nvSpPr>
        <p:spPr/>
        <p:txBody>
          <a:bodyPr/>
          <a:lstStyle/>
          <a:p>
            <a:r>
              <a:rPr lang="en-US" dirty="0"/>
              <a:t>Hardware Security</a:t>
            </a:r>
          </a:p>
        </p:txBody>
      </p:sp>
      <p:sp>
        <p:nvSpPr>
          <p:cNvPr id="3" name="Content Placeholder 2">
            <a:extLst>
              <a:ext uri="{FF2B5EF4-FFF2-40B4-BE49-F238E27FC236}">
                <a16:creationId xmlns:a16="http://schemas.microsoft.com/office/drawing/2014/main" id="{312CC310-339C-4177-AC0A-B44C282B5C25}"/>
              </a:ext>
            </a:extLst>
          </p:cNvPr>
          <p:cNvSpPr>
            <a:spLocks noGrp="1"/>
          </p:cNvSpPr>
          <p:nvPr>
            <p:ph idx="1"/>
          </p:nvPr>
        </p:nvSpPr>
        <p:spPr/>
        <p:txBody>
          <a:bodyPr/>
          <a:lstStyle/>
          <a:p>
            <a:r>
              <a:rPr lang="en-US" b="0" dirty="0"/>
              <a:t>Hardware security is vulnerability protection that comes in the form of a physical device rather than software that's installed on the hardware of a computer system.</a:t>
            </a:r>
          </a:p>
          <a:p>
            <a:r>
              <a:rPr lang="en-US" b="0" dirty="0"/>
              <a:t>Hardware security can pertain to a device used to scan a system or monitor network traffic. </a:t>
            </a:r>
          </a:p>
          <a:p>
            <a:pPr marL="0" indent="0">
              <a:buNone/>
            </a:pPr>
            <a:r>
              <a:rPr lang="en-US" b="0" dirty="0"/>
              <a:t>Common examples include; hardware firewalls and proxy servers.</a:t>
            </a:r>
          </a:p>
          <a:p>
            <a:pPr marL="0" indent="0">
              <a:buNone/>
            </a:pPr>
            <a:endParaRPr lang="en-US" b="0" dirty="0"/>
          </a:p>
          <a:p>
            <a:pPr marL="0" indent="0">
              <a:buNone/>
            </a:pPr>
            <a:r>
              <a:rPr lang="en-US" b="0" dirty="0"/>
              <a:t>Hardware systems can provide stronger security than software and can also include an additional layer of security for mission-critical systems.</a:t>
            </a:r>
          </a:p>
        </p:txBody>
      </p:sp>
    </p:spTree>
    <p:extLst>
      <p:ext uri="{BB962C8B-B14F-4D97-AF65-F5344CB8AC3E}">
        <p14:creationId xmlns:p14="http://schemas.microsoft.com/office/powerpoint/2010/main" val="2936729935"/>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4227D-D40E-4E19-BFA9-BE8F36A995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D4B9B29-FE23-4746-8CB3-95C4055F2518}"/>
              </a:ext>
            </a:extLst>
          </p:cNvPr>
          <p:cNvSpPr>
            <a:spLocks noGrp="1"/>
          </p:cNvSpPr>
          <p:nvPr>
            <p:ph idx="1"/>
          </p:nvPr>
        </p:nvSpPr>
        <p:spPr/>
        <p:txBody>
          <a:bodyPr/>
          <a:lstStyle/>
          <a:p>
            <a:r>
              <a:rPr lang="en-US" b="0" dirty="0"/>
              <a:t>The term </a:t>
            </a:r>
            <a:r>
              <a:rPr lang="en-US" b="0" i="1" dirty="0"/>
              <a:t>hardware security</a:t>
            </a:r>
            <a:r>
              <a:rPr lang="en-US" b="0" dirty="0"/>
              <a:t> also refers to the protection of physical systems from harm. Equipment destruction attacks, for example, focus on computing devices and networked </a:t>
            </a:r>
            <a:r>
              <a:rPr lang="en-US" b="0" dirty="0" err="1"/>
              <a:t>noncomputing</a:t>
            </a:r>
            <a:r>
              <a:rPr lang="en-US" b="0" dirty="0"/>
              <a:t> devices, such as those found in machine-to-machine or internet of things (IoT) environments. These environments provide connectivity and communications to large numbers of hardware devices that must be protected through either hardware or software-based security.</a:t>
            </a:r>
          </a:p>
        </p:txBody>
      </p:sp>
    </p:spTree>
    <p:extLst>
      <p:ext uri="{BB962C8B-B14F-4D97-AF65-F5344CB8AC3E}">
        <p14:creationId xmlns:p14="http://schemas.microsoft.com/office/powerpoint/2010/main" val="1743590466"/>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ED06F-24D5-408E-BFC5-001FE2D27306}"/>
              </a:ext>
            </a:extLst>
          </p:cNvPr>
          <p:cNvSpPr>
            <a:spLocks noGrp="1"/>
          </p:cNvSpPr>
          <p:nvPr>
            <p:ph type="title"/>
          </p:nvPr>
        </p:nvSpPr>
        <p:spPr/>
        <p:txBody>
          <a:bodyPr/>
          <a:lstStyle/>
          <a:p>
            <a:r>
              <a:rPr lang="en-US" dirty="0"/>
              <a:t>Types of hardware attacks</a:t>
            </a:r>
          </a:p>
        </p:txBody>
      </p:sp>
      <p:sp>
        <p:nvSpPr>
          <p:cNvPr id="3" name="Content Placeholder 2">
            <a:extLst>
              <a:ext uri="{FF2B5EF4-FFF2-40B4-BE49-F238E27FC236}">
                <a16:creationId xmlns:a16="http://schemas.microsoft.com/office/drawing/2014/main" id="{8E889590-2079-40DB-BE83-387B5AD834EA}"/>
              </a:ext>
            </a:extLst>
          </p:cNvPr>
          <p:cNvSpPr>
            <a:spLocks noGrp="1"/>
          </p:cNvSpPr>
          <p:nvPr>
            <p:ph idx="1"/>
          </p:nvPr>
        </p:nvSpPr>
        <p:spPr/>
        <p:txBody>
          <a:bodyPr>
            <a:normAutofit fontScale="92500" lnSpcReduction="20000"/>
          </a:bodyPr>
          <a:lstStyle/>
          <a:p>
            <a:r>
              <a:rPr lang="en-US" b="1" dirty="0" err="1"/>
              <a:t>Rowhammer</a:t>
            </a:r>
            <a:r>
              <a:rPr lang="en-US" b="1" dirty="0"/>
              <a:t> attack.</a:t>
            </a:r>
            <a:r>
              <a:rPr lang="en-US" dirty="0"/>
              <a:t> </a:t>
            </a:r>
            <a:r>
              <a:rPr lang="en-US" b="0" dirty="0"/>
              <a:t>This cyber attack exploits a bug inside dynamic RAM (DRAM). Repeated accessing or hammering of the memory cells inside the DRAM releases an electrical charge that flips the neighboring bits from zeros to ones and vice versa.</a:t>
            </a:r>
          </a:p>
          <a:p>
            <a:r>
              <a:rPr lang="en-US" dirty="0"/>
              <a:t>Evil maid attack.</a:t>
            </a:r>
            <a:r>
              <a:rPr lang="en-US" b="0" dirty="0"/>
              <a:t> The term </a:t>
            </a:r>
            <a:r>
              <a:rPr lang="en-US" b="0" i="1" dirty="0"/>
              <a:t>evil maid</a:t>
            </a:r>
            <a:r>
              <a:rPr lang="en-US" b="0" dirty="0"/>
              <a:t> was coined by computer researcher Joanna </a:t>
            </a:r>
            <a:r>
              <a:rPr lang="en-US" b="0" dirty="0" err="1"/>
              <a:t>Rutkowska</a:t>
            </a:r>
            <a:r>
              <a:rPr lang="en-US" b="0" dirty="0"/>
              <a:t> in 2009 to signify the concept of a malicious maid trying to get her hands on electronic devices left behind in a hotel room. This attack entails physical access to unattended hardware devices, which the criminals can alter in a stealthy way to gain access to the victim's sensitive data. For example, a criminal might insert a USB device installed with device modification software into a powered-down computer or install a keylogge</a:t>
            </a:r>
            <a:r>
              <a:rPr lang="en-US" b="0" u="sng" dirty="0"/>
              <a:t>r</a:t>
            </a:r>
            <a:r>
              <a:rPr lang="en-US" b="0" dirty="0"/>
              <a:t> to record every keystroke the victim types.</a:t>
            </a:r>
          </a:p>
        </p:txBody>
      </p:sp>
    </p:spTree>
    <p:extLst>
      <p:ext uri="{BB962C8B-B14F-4D97-AF65-F5344CB8AC3E}">
        <p14:creationId xmlns:p14="http://schemas.microsoft.com/office/powerpoint/2010/main" val="986109733"/>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22546-E582-428C-BA61-F5929B61B4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A2CB9AC-B46F-42A4-BD0B-CE1CB150D7B5}"/>
              </a:ext>
            </a:extLst>
          </p:cNvPr>
          <p:cNvSpPr>
            <a:spLocks noGrp="1"/>
          </p:cNvSpPr>
          <p:nvPr>
            <p:ph idx="1"/>
          </p:nvPr>
        </p:nvSpPr>
        <p:spPr/>
        <p:txBody>
          <a:bodyPr/>
          <a:lstStyle/>
          <a:p>
            <a:r>
              <a:rPr lang="en-US" b="1" dirty="0"/>
              <a:t>Modification attack.</a:t>
            </a:r>
            <a:r>
              <a:rPr lang="en-US" dirty="0"/>
              <a:t> </a:t>
            </a:r>
            <a:r>
              <a:rPr lang="en-US" b="0" dirty="0"/>
              <a:t>Cybercriminals invade the normal operations of a hardware device by overriding the restrictions on that device to carry out a man-in-the-middle attack.</a:t>
            </a:r>
            <a:r>
              <a:rPr lang="en-US" dirty="0"/>
              <a:t> </a:t>
            </a:r>
          </a:p>
          <a:p>
            <a:r>
              <a:rPr lang="en-US" b="1" dirty="0"/>
              <a:t>Counterfeit hardware attack.</a:t>
            </a:r>
            <a:r>
              <a:rPr lang="en-US" dirty="0"/>
              <a:t> </a:t>
            </a:r>
            <a:r>
              <a:rPr lang="en-US" b="0" dirty="0"/>
              <a:t>This is a type of supply chain attack where unauthorized or fake devices are sold to organizations, creating opportunities for cybercriminals to infiltrate these devices through the backdoor. </a:t>
            </a:r>
          </a:p>
          <a:p>
            <a:r>
              <a:rPr lang="en-US" b="1" dirty="0"/>
              <a:t>Eavesdropping attack.</a:t>
            </a:r>
            <a:r>
              <a:rPr lang="en-US" dirty="0"/>
              <a:t> </a:t>
            </a:r>
            <a:r>
              <a:rPr lang="en-US" b="0" dirty="0"/>
              <a:t>This subtle data interception attack occurs when sensitive information, such as credit card details and passwords, is transferred from one device to another</a:t>
            </a:r>
            <a:r>
              <a:rPr lang="en-US" dirty="0"/>
              <a:t>.</a:t>
            </a:r>
          </a:p>
        </p:txBody>
      </p:sp>
    </p:spTree>
    <p:extLst>
      <p:ext uri="{BB962C8B-B14F-4D97-AF65-F5344CB8AC3E}">
        <p14:creationId xmlns:p14="http://schemas.microsoft.com/office/powerpoint/2010/main" val="3598664753"/>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407A3-39F1-4E0E-8D38-C143FBD4DC55}"/>
              </a:ext>
            </a:extLst>
          </p:cNvPr>
          <p:cNvSpPr>
            <a:spLocks noGrp="1"/>
          </p:cNvSpPr>
          <p:nvPr>
            <p:ph type="title"/>
          </p:nvPr>
        </p:nvSpPr>
        <p:spPr>
          <a:xfrm>
            <a:off x="1016000" y="495300"/>
            <a:ext cx="10871200" cy="990600"/>
          </a:xfrm>
        </p:spPr>
        <p:txBody>
          <a:bodyPr>
            <a:normAutofit fontScale="90000"/>
          </a:bodyPr>
          <a:lstStyle/>
          <a:p>
            <a:r>
              <a:rPr lang="en-US" dirty="0"/>
              <a:t>Mitigation techniques and countermeasures to keep in mind when setting up and installing hardware:</a:t>
            </a:r>
          </a:p>
        </p:txBody>
      </p:sp>
      <p:sp>
        <p:nvSpPr>
          <p:cNvPr id="3" name="Content Placeholder 2">
            <a:extLst>
              <a:ext uri="{FF2B5EF4-FFF2-40B4-BE49-F238E27FC236}">
                <a16:creationId xmlns:a16="http://schemas.microsoft.com/office/drawing/2014/main" id="{CF289CF0-3AE8-41D7-81A2-7CF21BB2A3D8}"/>
              </a:ext>
            </a:extLst>
          </p:cNvPr>
          <p:cNvSpPr>
            <a:spLocks noGrp="1"/>
          </p:cNvSpPr>
          <p:nvPr>
            <p:ph idx="1"/>
          </p:nvPr>
        </p:nvSpPr>
        <p:spPr/>
        <p:txBody>
          <a:bodyPr>
            <a:normAutofit/>
          </a:bodyPr>
          <a:lstStyle/>
          <a:p>
            <a:r>
              <a:rPr lang="en-US" dirty="0"/>
              <a:t>Investigate vendors and suppliers.</a:t>
            </a:r>
            <a:r>
              <a:rPr lang="en-US" b="0" dirty="0"/>
              <a:t> The risk to hardware security starts from its inception. The production of faulty hardware components can expose vulnerable devices to outside threats. To minimize the risk of counterfeit devices, it's important to thoroughly investigate hardware suppliers before selecting them. This can include checking out the vendor's suppliers and examining the parties responsible for the manufacturing and integration of individual parts. Carrying out detailed inspections regarding the types of security measures being practiced by vendors during all stages of hardware development is also crucial.</a:t>
            </a:r>
          </a:p>
        </p:txBody>
      </p:sp>
    </p:spTree>
    <p:extLst>
      <p:ext uri="{BB962C8B-B14F-4D97-AF65-F5344CB8AC3E}">
        <p14:creationId xmlns:p14="http://schemas.microsoft.com/office/powerpoint/2010/main" val="822894783"/>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B5158-ABEA-4B21-BECE-3EEC3ABA96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21245B2-1365-43C8-86EA-D494D9D7D7CE}"/>
              </a:ext>
            </a:extLst>
          </p:cNvPr>
          <p:cNvSpPr>
            <a:spLocks noGrp="1"/>
          </p:cNvSpPr>
          <p:nvPr>
            <p:ph idx="1"/>
          </p:nvPr>
        </p:nvSpPr>
        <p:spPr/>
        <p:txBody>
          <a:bodyPr/>
          <a:lstStyle/>
          <a:p>
            <a:r>
              <a:rPr lang="en-US" b="1" dirty="0"/>
              <a:t>Encrypt all devices.</a:t>
            </a:r>
            <a:r>
              <a:rPr lang="en-US" b="0" dirty="0"/>
              <a:t> It's important to encrypt all hardware devices, including external flash storage and DRAM interfaces. Hardware encryption is especially important for portable devices, i.e. laptops or USB flash drives when protecting sensitive data stored on them.</a:t>
            </a:r>
          </a:p>
          <a:p>
            <a:r>
              <a:rPr lang="en-US" b="1" dirty="0"/>
              <a:t>Minimize the attack surface.</a:t>
            </a:r>
            <a:r>
              <a:rPr lang="en-US" b="0" dirty="0"/>
              <a:t> Safe and proper decommissioning of unused hardware can help prevent unwanted hardware attacks. All decommissioned hardware and components, such as debug ports, should be disabled and disposed of properly. </a:t>
            </a:r>
          </a:p>
        </p:txBody>
      </p:sp>
    </p:spTree>
    <p:extLst>
      <p:ext uri="{BB962C8B-B14F-4D97-AF65-F5344CB8AC3E}">
        <p14:creationId xmlns:p14="http://schemas.microsoft.com/office/powerpoint/2010/main" val="436082301"/>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27821-B52E-4817-9F92-F9897CB85D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E27C0E3-176C-41C0-887F-0374CACEF770}"/>
              </a:ext>
            </a:extLst>
          </p:cNvPr>
          <p:cNvSpPr>
            <a:spLocks noGrp="1"/>
          </p:cNvSpPr>
          <p:nvPr>
            <p:ph idx="1"/>
          </p:nvPr>
        </p:nvSpPr>
        <p:spPr/>
        <p:txBody>
          <a:bodyPr/>
          <a:lstStyle/>
          <a:p>
            <a:r>
              <a:rPr lang="en-US" b="1" dirty="0"/>
              <a:t>Enforce strong physical security.</a:t>
            </a:r>
            <a:r>
              <a:rPr lang="en-US" dirty="0"/>
              <a:t> </a:t>
            </a:r>
            <a:r>
              <a:rPr lang="en-US" b="0" dirty="0"/>
              <a:t>Companies should enforce strong access control policies in areas where hardware and physical equipment are housed. Hardware devices and peripherals shouldn't be left unattended in open areas, and employees should take measures to secure their devices. </a:t>
            </a:r>
          </a:p>
          <a:p>
            <a:r>
              <a:rPr lang="en-US" b="1" dirty="0"/>
              <a:t>Provide real-time monitoring.</a:t>
            </a:r>
            <a:r>
              <a:rPr lang="en-US" dirty="0"/>
              <a:t> </a:t>
            </a:r>
            <a:r>
              <a:rPr lang="en-US" b="0" dirty="0"/>
              <a:t>Security teams should consider setting up real-time monitoring for hardware and operating systems. This can be conducted using cloud-based real-time monitoring tools that notify the security teams in response to an event almost immediately.</a:t>
            </a:r>
          </a:p>
        </p:txBody>
      </p:sp>
    </p:spTree>
    <p:extLst>
      <p:ext uri="{BB962C8B-B14F-4D97-AF65-F5344CB8AC3E}">
        <p14:creationId xmlns:p14="http://schemas.microsoft.com/office/powerpoint/2010/main" val="2347440449"/>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E036-BD24-4CE0-8F8A-707C7716AB0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A2A5E01-A37F-4266-9CB6-518406193880}"/>
              </a:ext>
            </a:extLst>
          </p:cNvPr>
          <p:cNvSpPr>
            <a:spLocks noGrp="1"/>
          </p:cNvSpPr>
          <p:nvPr>
            <p:ph idx="1"/>
          </p:nvPr>
        </p:nvSpPr>
        <p:spPr/>
        <p:txBody>
          <a:bodyPr/>
          <a:lstStyle/>
          <a:p>
            <a:r>
              <a:rPr lang="en-US" b="1" dirty="0"/>
              <a:t>Update firmware and upgrade old hardware.</a:t>
            </a:r>
            <a:r>
              <a:rPr lang="en-US" b="0" dirty="0"/>
              <a:t> Hardware devices should be upgraded to the latest firmware so that they can receive the newest security patches. Companies should also invest in new hardware, as older hardware doesn't always have the ability to run modern software optimally and can run into compatibility issues, leaving a door open for security intrusions.</a:t>
            </a:r>
          </a:p>
        </p:txBody>
      </p:sp>
    </p:spTree>
    <p:extLst>
      <p:ext uri="{BB962C8B-B14F-4D97-AF65-F5344CB8AC3E}">
        <p14:creationId xmlns:p14="http://schemas.microsoft.com/office/powerpoint/2010/main" val="59357053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60AE25-5A68-495E-93CE-0F090A612F96}"/>
              </a:ext>
            </a:extLst>
          </p:cNvPr>
          <p:cNvSpPr>
            <a:spLocks noGrp="1"/>
          </p:cNvSpPr>
          <p:nvPr>
            <p:ph type="ctrTitle"/>
          </p:nvPr>
        </p:nvSpPr>
        <p:spPr/>
        <p:txBody>
          <a:bodyPr/>
          <a:lstStyle/>
          <a:p>
            <a:r>
              <a:rPr lang="en-US" dirty="0"/>
              <a:t>Network and Telecom Security</a:t>
            </a:r>
          </a:p>
        </p:txBody>
      </p:sp>
      <p:sp>
        <p:nvSpPr>
          <p:cNvPr id="5" name="Subtitle 4">
            <a:extLst>
              <a:ext uri="{FF2B5EF4-FFF2-40B4-BE49-F238E27FC236}">
                <a16:creationId xmlns:a16="http://schemas.microsoft.com/office/drawing/2014/main" id="{0A5C4E31-D7A9-48F8-A4C5-24840F66F1F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8160984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41EDD-8193-4A2D-915C-E11440E18632}"/>
              </a:ext>
            </a:extLst>
          </p:cNvPr>
          <p:cNvSpPr>
            <a:spLocks noGrp="1"/>
          </p:cNvSpPr>
          <p:nvPr>
            <p:ph type="title"/>
          </p:nvPr>
        </p:nvSpPr>
        <p:spPr/>
        <p:txBody>
          <a:bodyPr/>
          <a:lstStyle/>
          <a:p>
            <a:r>
              <a:rPr lang="en-US" dirty="0"/>
              <a:t>Identification, </a:t>
            </a:r>
            <a:r>
              <a:rPr lang="en-US" dirty="0" err="1"/>
              <a:t>Authorisation</a:t>
            </a:r>
            <a:r>
              <a:rPr lang="en-US" dirty="0"/>
              <a:t>, Authentication</a:t>
            </a:r>
          </a:p>
        </p:txBody>
      </p:sp>
      <p:sp>
        <p:nvSpPr>
          <p:cNvPr id="3" name="Content Placeholder 2">
            <a:extLst>
              <a:ext uri="{FF2B5EF4-FFF2-40B4-BE49-F238E27FC236}">
                <a16:creationId xmlns:a16="http://schemas.microsoft.com/office/drawing/2014/main" id="{8E101CFC-1678-4B7B-8370-185F3C510F25}"/>
              </a:ext>
            </a:extLst>
          </p:cNvPr>
          <p:cNvSpPr>
            <a:spLocks noGrp="1"/>
          </p:cNvSpPr>
          <p:nvPr>
            <p:ph idx="1"/>
          </p:nvPr>
        </p:nvSpPr>
        <p:spPr/>
        <p:txBody>
          <a:bodyPr/>
          <a:lstStyle/>
          <a:p>
            <a:pPr algn="just"/>
            <a:r>
              <a:rPr lang="en-US" altLang="en-US" dirty="0"/>
              <a:t>Access control systems provide the essential services of </a:t>
            </a:r>
            <a:r>
              <a:rPr lang="en-US" altLang="en-US" i="1" dirty="0"/>
              <a:t>identification and authentication</a:t>
            </a:r>
            <a:r>
              <a:rPr lang="en-US" altLang="en-US" dirty="0"/>
              <a:t> (</a:t>
            </a:r>
            <a:r>
              <a:rPr lang="en-US" altLang="en-US" i="1" dirty="0"/>
              <a:t>I&amp;A</a:t>
            </a:r>
            <a:r>
              <a:rPr lang="en-US" altLang="en-US" dirty="0"/>
              <a:t>), </a:t>
            </a:r>
            <a:r>
              <a:rPr lang="en-US" altLang="en-US" i="1" dirty="0"/>
              <a:t>authorization</a:t>
            </a:r>
            <a:r>
              <a:rPr lang="en-US" altLang="en-US" dirty="0"/>
              <a:t>, and </a:t>
            </a:r>
            <a:r>
              <a:rPr lang="en-US" altLang="en-US" i="1" dirty="0"/>
              <a:t>accountability</a:t>
            </a:r>
            <a:r>
              <a:rPr lang="en-US" altLang="en-US" dirty="0"/>
              <a:t> where:</a:t>
            </a:r>
          </a:p>
          <a:p>
            <a:pPr algn="just"/>
            <a:r>
              <a:rPr lang="en-US" altLang="en-US" dirty="0"/>
              <a:t>Identification and authentication determine who can log on to a system, and the association of users with the software subjects that they are able to control as a result of logging in;</a:t>
            </a:r>
          </a:p>
          <a:p>
            <a:pPr algn="just"/>
            <a:r>
              <a:rPr lang="en-US" altLang="en-US" dirty="0"/>
              <a:t>Authorization determines what a subject can do;</a:t>
            </a:r>
          </a:p>
          <a:p>
            <a:pPr algn="just"/>
            <a:r>
              <a:rPr lang="en-US" altLang="en-US" dirty="0"/>
              <a:t>Accountability identifies what a subject (or all subjects associated with a user) did.</a:t>
            </a:r>
            <a:endParaRPr lang="en-US" altLang="en-US" sz="2500" dirty="0"/>
          </a:p>
        </p:txBody>
      </p:sp>
    </p:spTree>
    <p:extLst>
      <p:ext uri="{BB962C8B-B14F-4D97-AF65-F5344CB8AC3E}">
        <p14:creationId xmlns:p14="http://schemas.microsoft.com/office/powerpoint/2010/main" val="4134462251"/>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E7360-A8F1-4F5D-97C9-C43005007F8C}"/>
              </a:ext>
            </a:extLst>
          </p:cNvPr>
          <p:cNvSpPr>
            <a:spLocks noGrp="1"/>
          </p:cNvSpPr>
          <p:nvPr>
            <p:ph type="title"/>
          </p:nvPr>
        </p:nvSpPr>
        <p:spPr/>
        <p:txBody>
          <a:bodyPr/>
          <a:lstStyle/>
          <a:p>
            <a:r>
              <a:rPr lang="en-US" dirty="0"/>
              <a:t>Telecommunications</a:t>
            </a:r>
          </a:p>
        </p:txBody>
      </p:sp>
      <p:sp>
        <p:nvSpPr>
          <p:cNvPr id="3" name="Content Placeholder 2">
            <a:extLst>
              <a:ext uri="{FF2B5EF4-FFF2-40B4-BE49-F238E27FC236}">
                <a16:creationId xmlns:a16="http://schemas.microsoft.com/office/drawing/2014/main" id="{EE63A830-CC38-44CB-A2DA-D281B173E915}"/>
              </a:ext>
            </a:extLst>
          </p:cNvPr>
          <p:cNvSpPr>
            <a:spLocks noGrp="1"/>
          </p:cNvSpPr>
          <p:nvPr>
            <p:ph idx="1"/>
          </p:nvPr>
        </p:nvSpPr>
        <p:spPr/>
        <p:txBody>
          <a:bodyPr/>
          <a:lstStyle/>
          <a:p>
            <a:r>
              <a:rPr lang="en-US" altLang="zh-TW" sz="2100" dirty="0"/>
              <a:t>Telecommunications</a:t>
            </a:r>
          </a:p>
          <a:p>
            <a:r>
              <a:rPr lang="en-US" altLang="zh-TW" sz="2200" dirty="0"/>
              <a:t>The electronic transmission of signals for communications, including such means as:</a:t>
            </a:r>
          </a:p>
          <a:p>
            <a:pPr marL="1200150" lvl="2" indent="-285750"/>
            <a:r>
              <a:rPr lang="en-US" altLang="zh-TW" dirty="0"/>
              <a:t>Telephone</a:t>
            </a:r>
          </a:p>
          <a:p>
            <a:pPr marL="1200150" lvl="2" indent="-285750"/>
            <a:r>
              <a:rPr lang="en-US" altLang="zh-TW" dirty="0"/>
              <a:t>Radio</a:t>
            </a:r>
          </a:p>
          <a:p>
            <a:pPr marL="1200150" lvl="2" indent="-285750"/>
            <a:r>
              <a:rPr lang="en-US" altLang="zh-TW" dirty="0"/>
              <a:t>Television</a:t>
            </a:r>
          </a:p>
          <a:p>
            <a:r>
              <a:rPr lang="en-US" dirty="0"/>
              <a:t>Telecommunication medium.</a:t>
            </a:r>
          </a:p>
          <a:p>
            <a:pPr marL="0" indent="0">
              <a:buNone/>
            </a:pPr>
            <a:r>
              <a:rPr lang="en-US" dirty="0"/>
              <a:t>Anything that carries an electronic signal and interfaces between a sending device and receiving device.</a:t>
            </a:r>
          </a:p>
        </p:txBody>
      </p:sp>
    </p:spTree>
    <p:extLst>
      <p:ext uri="{BB962C8B-B14F-4D97-AF65-F5344CB8AC3E}">
        <p14:creationId xmlns:p14="http://schemas.microsoft.com/office/powerpoint/2010/main" val="1786032336"/>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BC50E-4A9E-469F-9632-FFCC476351E8}"/>
              </a:ext>
            </a:extLst>
          </p:cNvPr>
          <p:cNvSpPr>
            <a:spLocks noGrp="1"/>
          </p:cNvSpPr>
          <p:nvPr>
            <p:ph type="title"/>
          </p:nvPr>
        </p:nvSpPr>
        <p:spPr/>
        <p:txBody>
          <a:bodyPr/>
          <a:lstStyle/>
          <a:p>
            <a:r>
              <a:rPr lang="en-US" dirty="0"/>
              <a:t>OSI Reference Model</a:t>
            </a:r>
          </a:p>
        </p:txBody>
      </p:sp>
      <p:sp>
        <p:nvSpPr>
          <p:cNvPr id="3" name="Content Placeholder 2">
            <a:extLst>
              <a:ext uri="{FF2B5EF4-FFF2-40B4-BE49-F238E27FC236}">
                <a16:creationId xmlns:a16="http://schemas.microsoft.com/office/drawing/2014/main" id="{B223B8FF-C09F-4EA6-BFD9-E5FE6FB4DDFF}"/>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95" dirty="0">
                <a:latin typeface="Arial"/>
                <a:cs typeface="Arial"/>
              </a:rPr>
              <a:t>Adopted </a:t>
            </a:r>
            <a:r>
              <a:rPr lang="en-US" spc="-125" dirty="0">
                <a:latin typeface="Arial"/>
                <a:cs typeface="Arial"/>
              </a:rPr>
              <a:t>by </a:t>
            </a:r>
            <a:r>
              <a:rPr lang="en-US" spc="-330" dirty="0">
                <a:latin typeface="Arial"/>
                <a:cs typeface="Arial"/>
              </a:rPr>
              <a:t>ISO </a:t>
            </a:r>
            <a:r>
              <a:rPr lang="en-US" spc="-45" dirty="0">
                <a:latin typeface="Arial"/>
                <a:cs typeface="Arial"/>
              </a:rPr>
              <a:t>in</a:t>
            </a:r>
            <a:r>
              <a:rPr lang="en-US" spc="-445" dirty="0">
                <a:latin typeface="Arial"/>
                <a:cs typeface="Arial"/>
              </a:rPr>
              <a:t> </a:t>
            </a:r>
            <a:r>
              <a:rPr lang="en-US" spc="-150" dirty="0">
                <a:latin typeface="Arial"/>
                <a:cs typeface="Arial"/>
              </a:rPr>
              <a:t>1984</a:t>
            </a:r>
            <a:endParaRPr lang="en-US" dirty="0">
              <a:latin typeface="Arial"/>
              <a:cs typeface="Arial"/>
            </a:endParaRPr>
          </a:p>
          <a:p>
            <a:pPr marL="355600" marR="5080" indent="-342900">
              <a:lnSpc>
                <a:spcPct val="100000"/>
              </a:lnSpc>
              <a:spcBef>
                <a:spcPts val="675"/>
              </a:spcBef>
              <a:tabLst>
                <a:tab pos="354965" algn="l"/>
                <a:tab pos="355600" algn="l"/>
              </a:tabLst>
            </a:pPr>
            <a:r>
              <a:rPr lang="en-US" spc="-145" dirty="0">
                <a:latin typeface="Arial"/>
                <a:cs typeface="Arial"/>
              </a:rPr>
              <a:t>Defines </a:t>
            </a:r>
            <a:r>
              <a:rPr lang="en-US" spc="-120" dirty="0">
                <a:latin typeface="Arial"/>
                <a:cs typeface="Arial"/>
              </a:rPr>
              <a:t>standard </a:t>
            </a:r>
            <a:r>
              <a:rPr lang="en-US" spc="-90" dirty="0">
                <a:latin typeface="Arial"/>
                <a:cs typeface="Arial"/>
              </a:rPr>
              <a:t>protocols </a:t>
            </a:r>
            <a:r>
              <a:rPr lang="en-US" spc="-15" dirty="0">
                <a:latin typeface="Arial"/>
                <a:cs typeface="Arial"/>
              </a:rPr>
              <a:t>for </a:t>
            </a:r>
            <a:r>
              <a:rPr lang="en-US" spc="-95" dirty="0">
                <a:latin typeface="Arial"/>
                <a:cs typeface="Arial"/>
              </a:rPr>
              <a:t>communication</a:t>
            </a:r>
            <a:r>
              <a:rPr lang="en-US" spc="-229" dirty="0">
                <a:latin typeface="Arial"/>
                <a:cs typeface="Arial"/>
              </a:rPr>
              <a:t> </a:t>
            </a:r>
            <a:r>
              <a:rPr lang="en-US" spc="-135" dirty="0">
                <a:latin typeface="Arial"/>
                <a:cs typeface="Arial"/>
              </a:rPr>
              <a:t>and  </a:t>
            </a:r>
            <a:r>
              <a:rPr lang="en-US" spc="-50" dirty="0">
                <a:latin typeface="Arial"/>
                <a:cs typeface="Arial"/>
              </a:rPr>
              <a:t>interoperability </a:t>
            </a:r>
            <a:r>
              <a:rPr lang="en-US" spc="-125" dirty="0">
                <a:latin typeface="Arial"/>
                <a:cs typeface="Arial"/>
              </a:rPr>
              <a:t>by </a:t>
            </a:r>
            <a:r>
              <a:rPr lang="en-US" spc="-150" dirty="0">
                <a:latin typeface="Arial"/>
                <a:cs typeface="Arial"/>
              </a:rPr>
              <a:t>using </a:t>
            </a:r>
            <a:r>
              <a:rPr lang="en-US" spc="-220" dirty="0">
                <a:latin typeface="Arial"/>
                <a:cs typeface="Arial"/>
              </a:rPr>
              <a:t>a </a:t>
            </a:r>
            <a:r>
              <a:rPr lang="en-US" b="1" spc="-190" dirty="0">
                <a:latin typeface="Trebuchet MS"/>
                <a:cs typeface="Trebuchet MS"/>
              </a:rPr>
              <a:t>layered</a:t>
            </a:r>
            <a:r>
              <a:rPr lang="en-US" b="1" spc="-160" dirty="0">
                <a:latin typeface="Trebuchet MS"/>
                <a:cs typeface="Trebuchet MS"/>
              </a:rPr>
              <a:t> </a:t>
            </a:r>
            <a:r>
              <a:rPr lang="en-US" b="1" spc="-155" dirty="0">
                <a:latin typeface="Trebuchet MS"/>
                <a:cs typeface="Trebuchet MS"/>
              </a:rPr>
              <a:t>approach.</a:t>
            </a:r>
            <a:endParaRPr lang="en-US" dirty="0">
              <a:latin typeface="Arial"/>
              <a:cs typeface="Arial"/>
            </a:endParaRPr>
          </a:p>
          <a:p>
            <a:endParaRPr lang="en-US" dirty="0"/>
          </a:p>
        </p:txBody>
      </p:sp>
    </p:spTree>
    <p:extLst>
      <p:ext uri="{BB962C8B-B14F-4D97-AF65-F5344CB8AC3E}">
        <p14:creationId xmlns:p14="http://schemas.microsoft.com/office/powerpoint/2010/main" val="1676690199"/>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BDF4E-FD07-41D2-B82E-882E1C78BE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777ACBD-7A29-4212-96F9-8B5BA7DF28FC}"/>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z="3200" spc="-170" dirty="0">
                <a:latin typeface="Arial"/>
                <a:cs typeface="Arial"/>
              </a:rPr>
              <a:t>Advantages</a:t>
            </a:r>
            <a:endParaRPr lang="en-US" sz="3200"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z="2800" spc="-105" dirty="0">
                <a:latin typeface="Arial"/>
                <a:cs typeface="Arial"/>
              </a:rPr>
              <a:t>Clarifies </a:t>
            </a:r>
            <a:r>
              <a:rPr lang="en-US" sz="2800" spc="-25" dirty="0">
                <a:latin typeface="Arial"/>
                <a:cs typeface="Arial"/>
              </a:rPr>
              <a:t>the </a:t>
            </a:r>
            <a:r>
              <a:rPr lang="en-US" sz="2800" spc="-65" dirty="0">
                <a:latin typeface="Arial"/>
                <a:cs typeface="Arial"/>
              </a:rPr>
              <a:t>functions </a:t>
            </a:r>
            <a:r>
              <a:rPr lang="en-US" sz="2800" spc="-5" dirty="0">
                <a:latin typeface="Arial"/>
                <a:cs typeface="Arial"/>
              </a:rPr>
              <a:t>of </a:t>
            </a:r>
            <a:r>
              <a:rPr lang="en-US" sz="2800" spc="-185" dirty="0">
                <a:latin typeface="Arial"/>
                <a:cs typeface="Arial"/>
              </a:rPr>
              <a:t>a </a:t>
            </a:r>
            <a:r>
              <a:rPr lang="en-US" sz="2800" spc="-80" dirty="0">
                <a:latin typeface="Arial"/>
                <a:cs typeface="Arial"/>
              </a:rPr>
              <a:t>communication</a:t>
            </a:r>
            <a:r>
              <a:rPr lang="en-US" sz="2800" spc="-440" dirty="0">
                <a:latin typeface="Arial"/>
                <a:cs typeface="Arial"/>
              </a:rPr>
              <a:t> </a:t>
            </a:r>
            <a:r>
              <a:rPr lang="en-US" sz="2800" spc="-150" dirty="0">
                <a:latin typeface="Arial"/>
                <a:cs typeface="Arial"/>
              </a:rPr>
              <a:t>process</a:t>
            </a:r>
            <a:endParaRPr lang="en-US" sz="2800"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z="2800" spc="-195" dirty="0">
                <a:latin typeface="Arial"/>
                <a:cs typeface="Arial"/>
              </a:rPr>
              <a:t>Reduces </a:t>
            </a:r>
            <a:r>
              <a:rPr lang="en-US" sz="2800" spc="-110" dirty="0">
                <a:latin typeface="Arial"/>
                <a:cs typeface="Arial"/>
              </a:rPr>
              <a:t>complex </a:t>
            </a:r>
            <a:r>
              <a:rPr lang="en-US" sz="2800" spc="-60" dirty="0">
                <a:latin typeface="Arial"/>
                <a:cs typeface="Arial"/>
              </a:rPr>
              <a:t>networking</a:t>
            </a:r>
            <a:r>
              <a:rPr lang="en-US" sz="2800" spc="-150" dirty="0">
                <a:latin typeface="Arial"/>
                <a:cs typeface="Arial"/>
              </a:rPr>
              <a:t> </a:t>
            </a:r>
            <a:r>
              <a:rPr lang="en-US" sz="2800" spc="-160" dirty="0">
                <a:latin typeface="Arial"/>
                <a:cs typeface="Arial"/>
              </a:rPr>
              <a:t>processes</a:t>
            </a:r>
            <a:endParaRPr lang="en-US" sz="2800" dirty="0">
              <a:latin typeface="Arial"/>
              <a:cs typeface="Arial"/>
            </a:endParaRPr>
          </a:p>
          <a:p>
            <a:pPr marL="812800" lvl="1" indent="-342900">
              <a:lnSpc>
                <a:spcPct val="100000"/>
              </a:lnSpc>
              <a:spcBef>
                <a:spcPts val="580"/>
              </a:spcBef>
              <a:buFont typeface="Wingdings" panose="05000000000000000000" pitchFamily="2" charset="2"/>
              <a:buChar char="§"/>
              <a:tabLst>
                <a:tab pos="756920" algn="l"/>
              </a:tabLst>
            </a:pPr>
            <a:r>
              <a:rPr lang="en-US" sz="2800" spc="-114" dirty="0">
                <a:latin typeface="Arial"/>
                <a:cs typeface="Arial"/>
              </a:rPr>
              <a:t>Promotes </a:t>
            </a:r>
            <a:r>
              <a:rPr lang="en-US" sz="2800" spc="-40" dirty="0">
                <a:latin typeface="Arial"/>
                <a:cs typeface="Arial"/>
              </a:rPr>
              <a:t>interoperability </a:t>
            </a:r>
            <a:r>
              <a:rPr lang="en-US" sz="2800" spc="-105" dirty="0">
                <a:latin typeface="Arial"/>
                <a:cs typeface="Arial"/>
              </a:rPr>
              <a:t>by </a:t>
            </a:r>
            <a:r>
              <a:rPr lang="en-US" sz="2800" spc="-65" dirty="0">
                <a:latin typeface="Arial"/>
                <a:cs typeface="Arial"/>
              </a:rPr>
              <a:t>defining </a:t>
            </a:r>
            <a:r>
              <a:rPr lang="en-US" sz="2800" spc="-100" dirty="0">
                <a:latin typeface="Arial"/>
                <a:cs typeface="Arial"/>
              </a:rPr>
              <a:t>standard</a:t>
            </a:r>
            <a:r>
              <a:rPr lang="en-US" sz="2800" spc="-335" dirty="0">
                <a:latin typeface="Arial"/>
                <a:cs typeface="Arial"/>
              </a:rPr>
              <a:t> </a:t>
            </a:r>
            <a:r>
              <a:rPr lang="en-US" sz="2800" spc="-85" dirty="0">
                <a:latin typeface="Arial"/>
                <a:cs typeface="Arial"/>
              </a:rPr>
              <a:t>interfaces</a:t>
            </a:r>
            <a:endParaRPr lang="en-US" sz="2800"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z="2800" spc="-135" dirty="0">
                <a:latin typeface="Arial"/>
                <a:cs typeface="Arial"/>
              </a:rPr>
              <a:t>Aids</a:t>
            </a:r>
            <a:r>
              <a:rPr lang="en-US" sz="2800" spc="-145" dirty="0">
                <a:latin typeface="Arial"/>
                <a:cs typeface="Arial"/>
              </a:rPr>
              <a:t> </a:t>
            </a:r>
            <a:r>
              <a:rPr lang="en-US" sz="2800" spc="-75" dirty="0">
                <a:latin typeface="Arial"/>
                <a:cs typeface="Arial"/>
              </a:rPr>
              <a:t>development</a:t>
            </a:r>
            <a:endParaRPr lang="en-US" sz="2800"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z="2800" spc="-105" dirty="0">
                <a:latin typeface="Arial"/>
                <a:cs typeface="Arial"/>
              </a:rPr>
              <a:t>Facilitates </a:t>
            </a:r>
            <a:r>
              <a:rPr lang="en-US" sz="2800" spc="-114" dirty="0">
                <a:latin typeface="Arial"/>
                <a:cs typeface="Arial"/>
              </a:rPr>
              <a:t>easier and </a:t>
            </a:r>
            <a:r>
              <a:rPr lang="en-US" sz="2800" spc="-75" dirty="0">
                <a:latin typeface="Arial"/>
                <a:cs typeface="Arial"/>
              </a:rPr>
              <a:t>more </a:t>
            </a:r>
            <a:r>
              <a:rPr lang="en-US" sz="2800" spc="-90" dirty="0">
                <a:latin typeface="Arial"/>
                <a:cs typeface="Arial"/>
              </a:rPr>
              <a:t>logical</a:t>
            </a:r>
            <a:r>
              <a:rPr lang="en-US" sz="2800" spc="-300" dirty="0">
                <a:latin typeface="Arial"/>
                <a:cs typeface="Arial"/>
              </a:rPr>
              <a:t> </a:t>
            </a:r>
            <a:r>
              <a:rPr lang="en-US" sz="2800" spc="-60" dirty="0">
                <a:latin typeface="Arial"/>
                <a:cs typeface="Arial"/>
              </a:rPr>
              <a:t>troubleshooting</a:t>
            </a:r>
          </a:p>
        </p:txBody>
      </p:sp>
    </p:spTree>
    <p:extLst>
      <p:ext uri="{BB962C8B-B14F-4D97-AF65-F5344CB8AC3E}">
        <p14:creationId xmlns:p14="http://schemas.microsoft.com/office/powerpoint/2010/main" val="2847607406"/>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916B5-0F8B-4892-9169-F0AB28422574}"/>
              </a:ext>
            </a:extLst>
          </p:cNvPr>
          <p:cNvSpPr>
            <a:spLocks noGrp="1"/>
          </p:cNvSpPr>
          <p:nvPr>
            <p:ph type="title"/>
          </p:nvPr>
        </p:nvSpPr>
        <p:spPr/>
        <p:txBody>
          <a:bodyPr/>
          <a:lstStyle/>
          <a:p>
            <a:r>
              <a:rPr lang="en-US" dirty="0"/>
              <a:t>OSI Layers</a:t>
            </a:r>
          </a:p>
        </p:txBody>
      </p:sp>
      <p:sp>
        <p:nvSpPr>
          <p:cNvPr id="3" name="Content Placeholder 2">
            <a:extLst>
              <a:ext uri="{FF2B5EF4-FFF2-40B4-BE49-F238E27FC236}">
                <a16:creationId xmlns:a16="http://schemas.microsoft.com/office/drawing/2014/main" id="{20FB1D9F-751D-4A1D-B2BD-95B06C93BD50}"/>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80" dirty="0">
                <a:latin typeface="Arial"/>
                <a:cs typeface="Arial"/>
              </a:rPr>
              <a:t>Application</a:t>
            </a:r>
            <a:r>
              <a:rPr lang="en-US" spc="-204"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5"/>
              </a:spcBef>
              <a:tabLst>
                <a:tab pos="354965" algn="l"/>
                <a:tab pos="355600" algn="l"/>
              </a:tabLst>
            </a:pPr>
            <a:r>
              <a:rPr lang="en-US" spc="-110" dirty="0">
                <a:latin typeface="Arial"/>
                <a:cs typeface="Arial"/>
              </a:rPr>
              <a:t>Presentation</a:t>
            </a:r>
            <a:r>
              <a:rPr lang="en-US" spc="-204"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5"/>
              </a:spcBef>
              <a:tabLst>
                <a:tab pos="354965" algn="l"/>
                <a:tab pos="355600" algn="l"/>
              </a:tabLst>
            </a:pPr>
            <a:r>
              <a:rPr lang="en-US" spc="-225" dirty="0">
                <a:latin typeface="Arial"/>
                <a:cs typeface="Arial"/>
              </a:rPr>
              <a:t>Session</a:t>
            </a:r>
            <a:r>
              <a:rPr lang="en-US" spc="-145"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0"/>
              </a:spcBef>
              <a:tabLst>
                <a:tab pos="354965" algn="l"/>
                <a:tab pos="355600" algn="l"/>
              </a:tabLst>
            </a:pPr>
            <a:r>
              <a:rPr lang="en-US" spc="-125" dirty="0">
                <a:latin typeface="Arial"/>
                <a:cs typeface="Arial"/>
              </a:rPr>
              <a:t>Transport</a:t>
            </a:r>
            <a:r>
              <a:rPr lang="en-US" spc="-155"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5"/>
              </a:spcBef>
              <a:tabLst>
                <a:tab pos="354965" algn="l"/>
                <a:tab pos="355600" algn="l"/>
              </a:tabLst>
            </a:pPr>
            <a:r>
              <a:rPr lang="en-US" spc="-70" dirty="0">
                <a:latin typeface="Arial"/>
                <a:cs typeface="Arial"/>
              </a:rPr>
              <a:t>Network</a:t>
            </a:r>
            <a:r>
              <a:rPr lang="en-US" spc="-160"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0"/>
              </a:spcBef>
              <a:tabLst>
                <a:tab pos="354965" algn="l"/>
                <a:tab pos="355600" algn="l"/>
              </a:tabLst>
            </a:pPr>
            <a:r>
              <a:rPr lang="en-US" spc="-165" dirty="0">
                <a:latin typeface="Arial"/>
                <a:cs typeface="Arial"/>
              </a:rPr>
              <a:t>Data </a:t>
            </a:r>
            <a:r>
              <a:rPr lang="en-US" spc="-150" dirty="0">
                <a:latin typeface="Arial"/>
                <a:cs typeface="Arial"/>
              </a:rPr>
              <a:t>Link</a:t>
            </a:r>
            <a:r>
              <a:rPr lang="en-US" spc="-145" dirty="0">
                <a:latin typeface="Arial"/>
                <a:cs typeface="Arial"/>
              </a:rPr>
              <a:t> </a:t>
            </a:r>
            <a:r>
              <a:rPr lang="en-US" spc="-195" dirty="0">
                <a:latin typeface="Arial"/>
                <a:cs typeface="Arial"/>
              </a:rPr>
              <a:t>Layer</a:t>
            </a:r>
            <a:endParaRPr lang="en-US" dirty="0">
              <a:latin typeface="Arial"/>
              <a:cs typeface="Arial"/>
            </a:endParaRPr>
          </a:p>
          <a:p>
            <a:pPr marL="355600" indent="-342900">
              <a:lnSpc>
                <a:spcPct val="100000"/>
              </a:lnSpc>
              <a:spcBef>
                <a:spcPts val="675"/>
              </a:spcBef>
              <a:tabLst>
                <a:tab pos="354965" algn="l"/>
                <a:tab pos="355600" algn="l"/>
              </a:tabLst>
            </a:pPr>
            <a:r>
              <a:rPr lang="en-US" spc="-185" dirty="0">
                <a:latin typeface="Arial"/>
                <a:cs typeface="Arial"/>
              </a:rPr>
              <a:t>Physical</a:t>
            </a:r>
            <a:r>
              <a:rPr lang="en-US" spc="-145" dirty="0">
                <a:latin typeface="Arial"/>
                <a:cs typeface="Arial"/>
              </a:rPr>
              <a:t> </a:t>
            </a:r>
            <a:r>
              <a:rPr lang="en-US" spc="-195" dirty="0">
                <a:latin typeface="Arial"/>
                <a:cs typeface="Arial"/>
              </a:rPr>
              <a:t>Layer</a:t>
            </a:r>
            <a:endParaRPr lang="en-US" dirty="0">
              <a:latin typeface="Arial"/>
              <a:cs typeface="Arial"/>
            </a:endParaRPr>
          </a:p>
          <a:p>
            <a:endParaRPr lang="en-US" dirty="0"/>
          </a:p>
        </p:txBody>
      </p:sp>
      <p:sp>
        <p:nvSpPr>
          <p:cNvPr id="4" name="object 4">
            <a:extLst>
              <a:ext uri="{FF2B5EF4-FFF2-40B4-BE49-F238E27FC236}">
                <a16:creationId xmlns:a16="http://schemas.microsoft.com/office/drawing/2014/main" id="{9D6DE525-2852-45F1-A9CE-76C07C08B155}"/>
              </a:ext>
            </a:extLst>
          </p:cNvPr>
          <p:cNvSpPr/>
          <p:nvPr/>
        </p:nvSpPr>
        <p:spPr>
          <a:xfrm>
            <a:off x="6456784" y="1825624"/>
            <a:ext cx="3881534" cy="3604791"/>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857502120"/>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6CD4A-83CA-4951-A7F7-268D10C9BC37}"/>
              </a:ext>
            </a:extLst>
          </p:cNvPr>
          <p:cNvSpPr>
            <a:spLocks noGrp="1"/>
          </p:cNvSpPr>
          <p:nvPr>
            <p:ph type="title"/>
          </p:nvPr>
        </p:nvSpPr>
        <p:spPr/>
        <p:txBody>
          <a:bodyPr/>
          <a:lstStyle/>
          <a:p>
            <a:r>
              <a:rPr lang="en-US" dirty="0"/>
              <a:t>Network Attacks</a:t>
            </a:r>
          </a:p>
        </p:txBody>
      </p:sp>
      <p:sp>
        <p:nvSpPr>
          <p:cNvPr id="3" name="Content Placeholder 2">
            <a:extLst>
              <a:ext uri="{FF2B5EF4-FFF2-40B4-BE49-F238E27FC236}">
                <a16:creationId xmlns:a16="http://schemas.microsoft.com/office/drawing/2014/main" id="{EB95FAF9-8E18-4291-9F67-DB805E273DFD}"/>
              </a:ext>
            </a:extLst>
          </p:cNvPr>
          <p:cNvSpPr>
            <a:spLocks noGrp="1"/>
          </p:cNvSpPr>
          <p:nvPr>
            <p:ph idx="1"/>
          </p:nvPr>
        </p:nvSpPr>
        <p:spPr/>
        <p:txBody>
          <a:bodyPr>
            <a:normAutofit fontScale="85000" lnSpcReduction="10000"/>
          </a:bodyPr>
          <a:lstStyle/>
          <a:p>
            <a:r>
              <a:rPr lang="en-US" sz="3200" spc="-40" dirty="0">
                <a:latin typeface="Arial"/>
                <a:cs typeface="Arial"/>
              </a:rPr>
              <a:t>Domain Name Server (DNS) poisoning or spoofing;</a:t>
            </a:r>
            <a:r>
              <a:rPr lang="en-US" sz="3200" b="0" spc="-40" dirty="0">
                <a:latin typeface="Arial"/>
                <a:cs typeface="Arial"/>
              </a:rPr>
              <a:t> is a type of cyber-attack that exploits system vulnerabilities in the domain name server to divert traffic away from legitimate servers and directs it towards fake ones. The code for DNS cache poisoning is often found in URLs sent via spam emails. These emails attempt to frighten users into clicking on the supplied URL, which in turn infects their computer. Banner ads and images, both in emails and untrustworthy websites can also direct users to this code. Once poisoned, a user's computer will take them to fake websites that are spoofed to look like the real thing, exposing them to risks such as spyware, keyloggers or worms.</a:t>
            </a:r>
          </a:p>
          <a:p>
            <a:endParaRPr lang="en-US" b="0" dirty="0"/>
          </a:p>
        </p:txBody>
      </p:sp>
    </p:spTree>
    <p:extLst>
      <p:ext uri="{BB962C8B-B14F-4D97-AF65-F5344CB8AC3E}">
        <p14:creationId xmlns:p14="http://schemas.microsoft.com/office/powerpoint/2010/main" val="411079237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4D99-C4B3-4DAA-BC67-48AD21079D25}"/>
              </a:ext>
            </a:extLst>
          </p:cNvPr>
          <p:cNvSpPr>
            <a:spLocks noGrp="1"/>
          </p:cNvSpPr>
          <p:nvPr>
            <p:ph type="title"/>
          </p:nvPr>
        </p:nvSpPr>
        <p:spPr/>
        <p:txBody>
          <a:bodyPr/>
          <a:lstStyle/>
          <a:p>
            <a:r>
              <a:rPr lang="en-US" dirty="0"/>
              <a:t>SYN Flood</a:t>
            </a:r>
          </a:p>
        </p:txBody>
      </p:sp>
      <p:sp>
        <p:nvSpPr>
          <p:cNvPr id="3" name="Content Placeholder 2">
            <a:extLst>
              <a:ext uri="{FF2B5EF4-FFF2-40B4-BE49-F238E27FC236}">
                <a16:creationId xmlns:a16="http://schemas.microsoft.com/office/drawing/2014/main" id="{C5C80CB7-2566-45AF-A0F7-EE6FCD1805CC}"/>
              </a:ext>
            </a:extLst>
          </p:cNvPr>
          <p:cNvSpPr>
            <a:spLocks noGrp="1"/>
          </p:cNvSpPr>
          <p:nvPr>
            <p:ph idx="1"/>
          </p:nvPr>
        </p:nvSpPr>
        <p:spPr>
          <a:xfrm>
            <a:off x="1016000" y="1752600"/>
            <a:ext cx="10252075" cy="4343400"/>
          </a:xfrm>
        </p:spPr>
        <p:txBody>
          <a:bodyPr/>
          <a:lstStyle/>
          <a:p>
            <a:pPr marL="127000">
              <a:spcBef>
                <a:spcPts val="509"/>
              </a:spcBef>
              <a:tabLst>
                <a:tab pos="1155700" algn="l"/>
                <a:tab pos="1156335" algn="l"/>
              </a:tabLst>
            </a:pPr>
            <a:r>
              <a:rPr lang="en-US" sz="3200" b="0" spc="-40" dirty="0">
                <a:latin typeface="Arial"/>
                <a:cs typeface="Arial"/>
              </a:rPr>
              <a:t>A SYN flood is a form of denial-of-service attack in which an attacker sends a succession of SYN requests to a target's system in an attempt to consume enough server resources to make the system unresponsive to legitimate traffic.</a:t>
            </a:r>
          </a:p>
        </p:txBody>
      </p:sp>
    </p:spTree>
    <p:extLst>
      <p:ext uri="{BB962C8B-B14F-4D97-AF65-F5344CB8AC3E}">
        <p14:creationId xmlns:p14="http://schemas.microsoft.com/office/powerpoint/2010/main" val="1188618732"/>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CA4C-6F50-4D65-8017-798CEB5A1A5E}"/>
              </a:ext>
            </a:extLst>
          </p:cNvPr>
          <p:cNvSpPr>
            <a:spLocks noGrp="1"/>
          </p:cNvSpPr>
          <p:nvPr>
            <p:ph type="title"/>
          </p:nvPr>
        </p:nvSpPr>
        <p:spPr/>
        <p:txBody>
          <a:bodyPr/>
          <a:lstStyle/>
          <a:p>
            <a:r>
              <a:rPr lang="en-US" dirty="0"/>
              <a:t>ARP Poisoning</a:t>
            </a:r>
          </a:p>
        </p:txBody>
      </p:sp>
      <p:sp>
        <p:nvSpPr>
          <p:cNvPr id="3" name="Content Placeholder 2">
            <a:extLst>
              <a:ext uri="{FF2B5EF4-FFF2-40B4-BE49-F238E27FC236}">
                <a16:creationId xmlns:a16="http://schemas.microsoft.com/office/drawing/2014/main" id="{A7459E28-E3A6-4753-AD35-B98E5A116E1A}"/>
              </a:ext>
            </a:extLst>
          </p:cNvPr>
          <p:cNvSpPr>
            <a:spLocks noGrp="1"/>
          </p:cNvSpPr>
          <p:nvPr>
            <p:ph idx="1"/>
          </p:nvPr>
        </p:nvSpPr>
        <p:spPr/>
        <p:txBody>
          <a:bodyPr>
            <a:normAutofit fontScale="92500" lnSpcReduction="10000"/>
          </a:bodyPr>
          <a:lstStyle/>
          <a:p>
            <a:r>
              <a:rPr lang="en-US" b="0" spc="-40" dirty="0">
                <a:latin typeface="Arial"/>
                <a:cs typeface="Arial"/>
              </a:rPr>
              <a:t>Address Resolution Protocol poisoning (ARP poisoning) is a form of attack in which an attacker changes the Media Access Control (MAC) address and attacks an Ethernet LAN by changing the target computer's ARP cache with a forged ARP request and reply packets.</a:t>
            </a:r>
          </a:p>
          <a:p>
            <a:r>
              <a:rPr lang="en-US" b="0" spc="-40" dirty="0">
                <a:latin typeface="Arial"/>
                <a:cs typeface="Arial"/>
              </a:rPr>
              <a:t>ARP poisoning is very effective against both wireless and wired local networks. By triggering an ARP poisoning attack, hackers can steal sensitive data from the targeted computers, eavesdrop by means of man-in-the-middle techniques, and cause a denial of service on the targeted computer. In addition, if the hacker modifies the MAC address of a computer that enables Internet connection to the network, access to Internet and external networks may be disabled.</a:t>
            </a:r>
          </a:p>
          <a:p>
            <a:endParaRPr lang="en-US" b="0" dirty="0"/>
          </a:p>
        </p:txBody>
      </p:sp>
    </p:spTree>
    <p:extLst>
      <p:ext uri="{BB962C8B-B14F-4D97-AF65-F5344CB8AC3E}">
        <p14:creationId xmlns:p14="http://schemas.microsoft.com/office/powerpoint/2010/main" val="1862538596"/>
      </p:ext>
    </p:extLst>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649D8-0AB1-4313-BF0D-AA538DFD2D23}"/>
              </a:ext>
            </a:extLst>
          </p:cNvPr>
          <p:cNvSpPr>
            <a:spLocks noGrp="1"/>
          </p:cNvSpPr>
          <p:nvPr>
            <p:ph type="title"/>
          </p:nvPr>
        </p:nvSpPr>
        <p:spPr/>
        <p:txBody>
          <a:bodyPr/>
          <a:lstStyle/>
          <a:p>
            <a:r>
              <a:rPr lang="en-US" dirty="0"/>
              <a:t>Network Sniffing</a:t>
            </a:r>
          </a:p>
        </p:txBody>
      </p:sp>
      <p:sp>
        <p:nvSpPr>
          <p:cNvPr id="3" name="Content Placeholder 2">
            <a:extLst>
              <a:ext uri="{FF2B5EF4-FFF2-40B4-BE49-F238E27FC236}">
                <a16:creationId xmlns:a16="http://schemas.microsoft.com/office/drawing/2014/main" id="{20962D8A-EB5C-4488-9A07-E310ADBEE619}"/>
              </a:ext>
            </a:extLst>
          </p:cNvPr>
          <p:cNvSpPr>
            <a:spLocks noGrp="1"/>
          </p:cNvSpPr>
          <p:nvPr>
            <p:ph idx="1"/>
          </p:nvPr>
        </p:nvSpPr>
        <p:spPr/>
        <p:txBody>
          <a:bodyPr>
            <a:normAutofit/>
          </a:bodyPr>
          <a:lstStyle/>
          <a:p>
            <a:r>
              <a:rPr lang="en-US" b="0" spc="-40" dirty="0">
                <a:latin typeface="Arial"/>
                <a:cs typeface="Arial"/>
              </a:rPr>
              <a:t>Network sniffing is the use of a software tool, called a network sniffer, that monitors or sniffs the data flowing over computer network links in real time. This software tool is either a self-contained software program or a hardware device with the appropriate software or firmware.</a:t>
            </a:r>
          </a:p>
          <a:p>
            <a:r>
              <a:rPr lang="en-US" b="0" spc="-40" dirty="0">
                <a:latin typeface="Arial"/>
                <a:cs typeface="Arial"/>
              </a:rPr>
              <a:t>Network sniffers take snapshot copies of the data flowing over a network without redirecting or altering it. Some sniffers work only with TCP/IP packets, but the more sophisticated tools work with many other network protocols.</a:t>
            </a:r>
          </a:p>
          <a:p>
            <a:endParaRPr lang="en-US" b="0" dirty="0"/>
          </a:p>
        </p:txBody>
      </p:sp>
    </p:spTree>
    <p:extLst>
      <p:ext uri="{BB962C8B-B14F-4D97-AF65-F5344CB8AC3E}">
        <p14:creationId xmlns:p14="http://schemas.microsoft.com/office/powerpoint/2010/main" val="1205983219"/>
      </p:ext>
    </p:extLst>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E97F9-8CDA-464C-A921-F15B92256C09}"/>
              </a:ext>
            </a:extLst>
          </p:cNvPr>
          <p:cNvSpPr>
            <a:spLocks noGrp="1"/>
          </p:cNvSpPr>
          <p:nvPr>
            <p:ph type="title"/>
          </p:nvPr>
        </p:nvSpPr>
        <p:spPr/>
        <p:txBody>
          <a:bodyPr/>
          <a:lstStyle/>
          <a:p>
            <a:r>
              <a:rPr lang="en-US" dirty="0"/>
              <a:t>IP Spoofing</a:t>
            </a:r>
          </a:p>
        </p:txBody>
      </p:sp>
      <p:sp>
        <p:nvSpPr>
          <p:cNvPr id="3" name="Content Placeholder 2">
            <a:extLst>
              <a:ext uri="{FF2B5EF4-FFF2-40B4-BE49-F238E27FC236}">
                <a16:creationId xmlns:a16="http://schemas.microsoft.com/office/drawing/2014/main" id="{7F6D0A9F-13D2-4016-965A-812B48710E65}"/>
              </a:ext>
            </a:extLst>
          </p:cNvPr>
          <p:cNvSpPr>
            <a:spLocks noGrp="1"/>
          </p:cNvSpPr>
          <p:nvPr>
            <p:ph idx="1"/>
          </p:nvPr>
        </p:nvSpPr>
        <p:spPr/>
        <p:txBody>
          <a:bodyPr>
            <a:normAutofit fontScale="92500" lnSpcReduction="20000"/>
          </a:bodyPr>
          <a:lstStyle/>
          <a:p>
            <a:r>
              <a:rPr lang="en-US" b="0" spc="-40" dirty="0">
                <a:latin typeface="Arial"/>
                <a:cs typeface="Arial"/>
              </a:rPr>
              <a:t>IP Spoofing is a technique used to gain unauthorized access to machines, whereby an attacker illicitly impersonates another machine by manipulating IP packets. IP Spoofing involves modifying the packet header with a forged (spoofed) source IP address, a checksum, and the order value.</a:t>
            </a:r>
          </a:p>
          <a:p>
            <a:r>
              <a:rPr lang="en-US" b="0" spc="-40" dirty="0">
                <a:latin typeface="Arial"/>
                <a:cs typeface="Arial"/>
              </a:rPr>
              <a:t>Hackers use IP spoofing to perform activities that are malicious and illegal. Some of the activities that can be performed include Service denial and man in the middle attacks. These two malicious acts are used by hackers to cause drama or havoc over the internet while hiding their identity.</a:t>
            </a:r>
          </a:p>
          <a:p>
            <a:endParaRPr lang="en-US" b="0" spc="-40" dirty="0">
              <a:latin typeface="Arial"/>
              <a:cs typeface="Arial"/>
            </a:endParaRPr>
          </a:p>
          <a:p>
            <a:pPr marL="0" indent="0">
              <a:buNone/>
            </a:pPr>
            <a:r>
              <a:rPr lang="en-US" b="0" spc="-40" dirty="0">
                <a:latin typeface="Arial"/>
                <a:cs typeface="Arial"/>
              </a:rPr>
              <a:t>Other attacks; DDOS attack, Smurf attack</a:t>
            </a:r>
          </a:p>
          <a:p>
            <a:endParaRPr lang="en-US" b="0" dirty="0"/>
          </a:p>
        </p:txBody>
      </p:sp>
    </p:spTree>
    <p:extLst>
      <p:ext uri="{BB962C8B-B14F-4D97-AF65-F5344CB8AC3E}">
        <p14:creationId xmlns:p14="http://schemas.microsoft.com/office/powerpoint/2010/main" val="4203164932"/>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153BF-516F-4055-8817-278941DE80F7}"/>
              </a:ext>
            </a:extLst>
          </p:cNvPr>
          <p:cNvSpPr>
            <a:spLocks noGrp="1"/>
          </p:cNvSpPr>
          <p:nvPr>
            <p:ph type="title"/>
          </p:nvPr>
        </p:nvSpPr>
        <p:spPr/>
        <p:txBody>
          <a:bodyPr/>
          <a:lstStyle/>
          <a:p>
            <a:r>
              <a:rPr lang="en-US" dirty="0"/>
              <a:t>Virtual Private Networks (VPNs)</a:t>
            </a:r>
          </a:p>
        </p:txBody>
      </p:sp>
      <p:sp>
        <p:nvSpPr>
          <p:cNvPr id="3" name="Content Placeholder 2">
            <a:extLst>
              <a:ext uri="{FF2B5EF4-FFF2-40B4-BE49-F238E27FC236}">
                <a16:creationId xmlns:a16="http://schemas.microsoft.com/office/drawing/2014/main" id="{413FA0D3-399A-45CC-91F0-E01AC44B3280}"/>
              </a:ext>
            </a:extLst>
          </p:cNvPr>
          <p:cNvSpPr>
            <a:spLocks noGrp="1"/>
          </p:cNvSpPr>
          <p:nvPr>
            <p:ph idx="1"/>
          </p:nvPr>
        </p:nvSpPr>
        <p:spPr/>
        <p:txBody>
          <a:bodyPr/>
          <a:lstStyle/>
          <a:p>
            <a:r>
              <a:rPr lang="en-US" spc="-250" dirty="0">
                <a:latin typeface="Arial"/>
                <a:cs typeface="Arial"/>
              </a:rPr>
              <a:t>A </a:t>
            </a:r>
            <a:r>
              <a:rPr lang="en-US" spc="-75" dirty="0">
                <a:latin typeface="Arial"/>
                <a:cs typeface="Arial"/>
              </a:rPr>
              <a:t>private </a:t>
            </a:r>
            <a:r>
              <a:rPr lang="en-US" spc="-50" dirty="0">
                <a:latin typeface="Arial"/>
                <a:cs typeface="Arial"/>
              </a:rPr>
              <a:t>network </a:t>
            </a:r>
            <a:r>
              <a:rPr lang="en-US" spc="-5" dirty="0">
                <a:latin typeface="Arial"/>
                <a:cs typeface="Arial"/>
              </a:rPr>
              <a:t>that </a:t>
            </a:r>
            <a:r>
              <a:rPr lang="en-US" spc="-225" dirty="0">
                <a:latin typeface="Arial"/>
                <a:cs typeface="Arial"/>
              </a:rPr>
              <a:t>uses </a:t>
            </a:r>
            <a:r>
              <a:rPr lang="en-US" spc="-220" dirty="0">
                <a:latin typeface="Arial"/>
                <a:cs typeface="Arial"/>
              </a:rPr>
              <a:t>a </a:t>
            </a:r>
            <a:r>
              <a:rPr lang="en-US" spc="-85" dirty="0">
                <a:latin typeface="Arial"/>
                <a:cs typeface="Arial"/>
              </a:rPr>
              <a:t>public </a:t>
            </a:r>
            <a:r>
              <a:rPr lang="en-US" spc="-50" dirty="0">
                <a:latin typeface="Arial"/>
                <a:cs typeface="Arial"/>
              </a:rPr>
              <a:t>network</a:t>
            </a:r>
            <a:r>
              <a:rPr lang="en-US" spc="-215" dirty="0">
                <a:latin typeface="Arial"/>
                <a:cs typeface="Arial"/>
              </a:rPr>
              <a:t> </a:t>
            </a:r>
            <a:r>
              <a:rPr lang="en-US" spc="25" dirty="0">
                <a:latin typeface="Arial"/>
                <a:cs typeface="Arial"/>
              </a:rPr>
              <a:t>to </a:t>
            </a:r>
            <a:r>
              <a:rPr lang="en-US" spc="-105" dirty="0">
                <a:latin typeface="Arial"/>
                <a:cs typeface="Arial"/>
              </a:rPr>
              <a:t>connect </a:t>
            </a:r>
            <a:r>
              <a:rPr lang="en-US" spc="-65" dirty="0">
                <a:latin typeface="Arial"/>
                <a:cs typeface="Arial"/>
              </a:rPr>
              <a:t>remote </a:t>
            </a:r>
            <a:r>
              <a:rPr lang="en-US" spc="-130" dirty="0">
                <a:latin typeface="Arial"/>
                <a:cs typeface="Arial"/>
              </a:rPr>
              <a:t>sites </a:t>
            </a:r>
            <a:r>
              <a:rPr lang="en-US" spc="-25" dirty="0">
                <a:latin typeface="Arial"/>
                <a:cs typeface="Arial"/>
              </a:rPr>
              <a:t>or </a:t>
            </a:r>
            <a:r>
              <a:rPr lang="en-US" spc="-180" dirty="0">
                <a:latin typeface="Arial"/>
                <a:cs typeface="Arial"/>
              </a:rPr>
              <a:t>users</a:t>
            </a:r>
            <a:r>
              <a:rPr lang="en-US" spc="-375" dirty="0">
                <a:latin typeface="Arial"/>
                <a:cs typeface="Arial"/>
              </a:rPr>
              <a:t> </a:t>
            </a:r>
            <a:r>
              <a:rPr lang="en-US" spc="-40" dirty="0">
                <a:latin typeface="Arial"/>
                <a:cs typeface="Arial"/>
              </a:rPr>
              <a:t>together!</a:t>
            </a:r>
            <a:endParaRPr lang="en-US" dirty="0">
              <a:latin typeface="Arial"/>
              <a:cs typeface="Arial"/>
            </a:endParaRPr>
          </a:p>
          <a:p>
            <a:endParaRPr lang="en-US" dirty="0"/>
          </a:p>
        </p:txBody>
      </p:sp>
      <p:sp>
        <p:nvSpPr>
          <p:cNvPr id="4" name="object 4">
            <a:extLst>
              <a:ext uri="{FF2B5EF4-FFF2-40B4-BE49-F238E27FC236}">
                <a16:creationId xmlns:a16="http://schemas.microsoft.com/office/drawing/2014/main" id="{295061F3-5DC4-484B-B681-B7AD7EE177F0}"/>
              </a:ext>
            </a:extLst>
          </p:cNvPr>
          <p:cNvSpPr/>
          <p:nvPr/>
        </p:nvSpPr>
        <p:spPr>
          <a:xfrm>
            <a:off x="1571625" y="3209925"/>
            <a:ext cx="5753100" cy="23622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95828990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D925E-50AE-4B0B-9BCB-BAAA913BD9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A1FC992-1C52-4554-B2BB-43289430900E}"/>
              </a:ext>
            </a:extLst>
          </p:cNvPr>
          <p:cNvSpPr>
            <a:spLocks noGrp="1"/>
          </p:cNvSpPr>
          <p:nvPr>
            <p:ph idx="1"/>
          </p:nvPr>
        </p:nvSpPr>
        <p:spPr/>
        <p:txBody>
          <a:bodyPr>
            <a:noAutofit/>
          </a:bodyPr>
          <a:lstStyle/>
          <a:p>
            <a:r>
              <a:rPr lang="en-US" altLang="en-US" sz="2400" b="0" dirty="0"/>
              <a:t>Identification and authentication (I&amp;A):  Identification and authentication (I&amp;A) is the process of verifying that an identity is bound to the entity that makes an assertion or claim of identity. </a:t>
            </a:r>
          </a:p>
          <a:p>
            <a:r>
              <a:rPr lang="en-US" altLang="en-US" sz="2400" b="0" dirty="0"/>
              <a:t>The I&amp;A process assumes that there was an initial validation of the identity, commonly called identity proofing. Various methods of identity proofing are available ranging from in person validation using government issued identification to anonymous methods that allow the claimant to remain anonymous, but known to the system if they return. The method used for identity proofing and validation should provide an assurance level commensurate with the intended use of the identity within the system. Subsequently, the entity asserts an identity together with an authenticator as a means for validation. </a:t>
            </a:r>
          </a:p>
          <a:p>
            <a:r>
              <a:rPr lang="en-US" altLang="en-US" sz="2400" b="0" dirty="0"/>
              <a:t>The only requirements for the identifier is that it must be unique within its security domain.</a:t>
            </a:r>
          </a:p>
          <a:p>
            <a:endParaRPr lang="en-US" sz="2400" b="0" dirty="0"/>
          </a:p>
        </p:txBody>
      </p:sp>
    </p:spTree>
    <p:extLst>
      <p:ext uri="{BB962C8B-B14F-4D97-AF65-F5344CB8AC3E}">
        <p14:creationId xmlns:p14="http://schemas.microsoft.com/office/powerpoint/2010/main" val="2439147843"/>
      </p:ext>
    </p:extLst>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B482E-C34B-4837-84E2-84E773FE3333}"/>
              </a:ext>
            </a:extLst>
          </p:cNvPr>
          <p:cNvSpPr>
            <a:spLocks noGrp="1"/>
          </p:cNvSpPr>
          <p:nvPr>
            <p:ph type="title"/>
          </p:nvPr>
        </p:nvSpPr>
        <p:spPr/>
        <p:txBody>
          <a:bodyPr/>
          <a:lstStyle/>
          <a:p>
            <a:r>
              <a:rPr lang="en-US" dirty="0"/>
              <a:t>Features of VPN</a:t>
            </a:r>
          </a:p>
        </p:txBody>
      </p:sp>
      <p:sp>
        <p:nvSpPr>
          <p:cNvPr id="3" name="Content Placeholder 2">
            <a:extLst>
              <a:ext uri="{FF2B5EF4-FFF2-40B4-BE49-F238E27FC236}">
                <a16:creationId xmlns:a16="http://schemas.microsoft.com/office/drawing/2014/main" id="{49E93E53-888E-43A8-A9DB-9EEE4643C097}"/>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30" dirty="0">
                <a:latin typeface="Arial"/>
                <a:cs typeface="Arial"/>
              </a:rPr>
              <a:t>Security</a:t>
            </a:r>
            <a:endParaRPr lang="en-US" dirty="0">
              <a:latin typeface="Arial"/>
              <a:cs typeface="Arial"/>
            </a:endParaRPr>
          </a:p>
          <a:p>
            <a:pPr marL="355600" indent="-342900">
              <a:lnSpc>
                <a:spcPct val="100000"/>
              </a:lnSpc>
              <a:spcBef>
                <a:spcPts val="675"/>
              </a:spcBef>
              <a:tabLst>
                <a:tab pos="354965" algn="l"/>
                <a:tab pos="355600" algn="l"/>
              </a:tabLst>
            </a:pPr>
            <a:r>
              <a:rPr lang="en-US" spc="-85" dirty="0">
                <a:latin typeface="Arial"/>
                <a:cs typeface="Arial"/>
              </a:rPr>
              <a:t>Reliability</a:t>
            </a:r>
            <a:endParaRPr lang="en-US" dirty="0">
              <a:latin typeface="Arial"/>
              <a:cs typeface="Arial"/>
            </a:endParaRPr>
          </a:p>
          <a:p>
            <a:pPr marL="355600" indent="-342900">
              <a:lnSpc>
                <a:spcPct val="100000"/>
              </a:lnSpc>
              <a:spcBef>
                <a:spcPts val="675"/>
              </a:spcBef>
              <a:tabLst>
                <a:tab pos="354965" algn="l"/>
                <a:tab pos="355600" algn="l"/>
              </a:tabLst>
            </a:pPr>
            <a:r>
              <a:rPr lang="en-US" spc="-120" dirty="0">
                <a:latin typeface="Arial"/>
                <a:cs typeface="Arial"/>
              </a:rPr>
              <a:t>Scalability</a:t>
            </a:r>
            <a:endParaRPr lang="en-US" dirty="0">
              <a:latin typeface="Arial"/>
              <a:cs typeface="Arial"/>
            </a:endParaRPr>
          </a:p>
          <a:p>
            <a:pPr marL="355600" indent="-342900">
              <a:lnSpc>
                <a:spcPct val="100000"/>
              </a:lnSpc>
              <a:spcBef>
                <a:spcPts val="670"/>
              </a:spcBef>
              <a:tabLst>
                <a:tab pos="354965" algn="l"/>
                <a:tab pos="355600" algn="l"/>
              </a:tabLst>
            </a:pPr>
            <a:r>
              <a:rPr lang="en-US" spc="-70" dirty="0">
                <a:latin typeface="Arial"/>
                <a:cs typeface="Arial"/>
              </a:rPr>
              <a:t>Network</a:t>
            </a:r>
            <a:r>
              <a:rPr lang="en-US" spc="-190" dirty="0">
                <a:latin typeface="Arial"/>
                <a:cs typeface="Arial"/>
              </a:rPr>
              <a:t> </a:t>
            </a:r>
            <a:r>
              <a:rPr lang="en-US" spc="-130" dirty="0">
                <a:latin typeface="Arial"/>
                <a:cs typeface="Arial"/>
              </a:rPr>
              <a:t>management</a:t>
            </a:r>
            <a:endParaRPr lang="en-US" dirty="0">
              <a:latin typeface="Arial"/>
              <a:cs typeface="Arial"/>
            </a:endParaRPr>
          </a:p>
          <a:p>
            <a:pPr marL="355600" indent="-342900">
              <a:lnSpc>
                <a:spcPct val="100000"/>
              </a:lnSpc>
              <a:spcBef>
                <a:spcPts val="675"/>
              </a:spcBef>
              <a:tabLst>
                <a:tab pos="354965" algn="l"/>
                <a:tab pos="355600" algn="l"/>
              </a:tabLst>
            </a:pPr>
            <a:r>
              <a:rPr lang="en-US" spc="-155" dirty="0">
                <a:latin typeface="Arial"/>
                <a:cs typeface="Arial"/>
              </a:rPr>
              <a:t>Policy</a:t>
            </a:r>
            <a:r>
              <a:rPr lang="en-US" spc="-150" dirty="0">
                <a:latin typeface="Arial"/>
                <a:cs typeface="Arial"/>
              </a:rPr>
              <a:t> </a:t>
            </a:r>
            <a:r>
              <a:rPr lang="en-US" spc="-130" dirty="0">
                <a:latin typeface="Arial"/>
                <a:cs typeface="Arial"/>
              </a:rPr>
              <a:t>management</a:t>
            </a:r>
            <a:endParaRPr lang="en-US" dirty="0">
              <a:latin typeface="Arial"/>
              <a:cs typeface="Arial"/>
            </a:endParaRPr>
          </a:p>
          <a:p>
            <a:endParaRPr lang="en-US" dirty="0"/>
          </a:p>
        </p:txBody>
      </p:sp>
    </p:spTree>
    <p:extLst>
      <p:ext uri="{BB962C8B-B14F-4D97-AF65-F5344CB8AC3E}">
        <p14:creationId xmlns:p14="http://schemas.microsoft.com/office/powerpoint/2010/main" val="4250909109"/>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F34A0-978E-4B41-9233-1F9730018202}"/>
              </a:ext>
            </a:extLst>
          </p:cNvPr>
          <p:cNvSpPr>
            <a:spLocks noGrp="1"/>
          </p:cNvSpPr>
          <p:nvPr>
            <p:ph type="title"/>
          </p:nvPr>
        </p:nvSpPr>
        <p:spPr/>
        <p:txBody>
          <a:bodyPr/>
          <a:lstStyle/>
          <a:p>
            <a:r>
              <a:rPr lang="en-US" dirty="0"/>
              <a:t>VPN Concepts</a:t>
            </a:r>
          </a:p>
        </p:txBody>
      </p:sp>
      <p:sp>
        <p:nvSpPr>
          <p:cNvPr id="3" name="Content Placeholder 2">
            <a:extLst>
              <a:ext uri="{FF2B5EF4-FFF2-40B4-BE49-F238E27FC236}">
                <a16:creationId xmlns:a16="http://schemas.microsoft.com/office/drawing/2014/main" id="{462F908E-06A1-4EA4-8966-0C543CCD335F}"/>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pc="-140" dirty="0">
                <a:latin typeface="Arial"/>
                <a:cs typeface="Arial"/>
              </a:rPr>
              <a:t>Encapsulation</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85" dirty="0">
                <a:latin typeface="Arial"/>
                <a:cs typeface="Arial"/>
              </a:rPr>
              <a:t>Inclusion</a:t>
            </a:r>
            <a:r>
              <a:rPr lang="en-US" spc="-155" dirty="0">
                <a:latin typeface="Arial"/>
                <a:cs typeface="Arial"/>
              </a:rPr>
              <a:t> </a:t>
            </a:r>
            <a:r>
              <a:rPr lang="en-US" spc="-5" dirty="0">
                <a:latin typeface="Arial"/>
                <a:cs typeface="Arial"/>
              </a:rPr>
              <a:t>of</a:t>
            </a:r>
            <a:r>
              <a:rPr lang="en-US" spc="-145" dirty="0">
                <a:latin typeface="Arial"/>
                <a:cs typeface="Arial"/>
              </a:rPr>
              <a:t> </a:t>
            </a:r>
            <a:r>
              <a:rPr lang="en-US" spc="-100" dirty="0">
                <a:latin typeface="Arial"/>
                <a:cs typeface="Arial"/>
              </a:rPr>
              <a:t>one</a:t>
            </a:r>
            <a:r>
              <a:rPr lang="en-US" spc="-130" dirty="0">
                <a:latin typeface="Arial"/>
                <a:cs typeface="Arial"/>
              </a:rPr>
              <a:t> </a:t>
            </a:r>
            <a:r>
              <a:rPr lang="en-US" spc="-90" dirty="0">
                <a:latin typeface="Arial"/>
                <a:cs typeface="Arial"/>
              </a:rPr>
              <a:t>data</a:t>
            </a:r>
            <a:r>
              <a:rPr lang="en-US" spc="-145" dirty="0">
                <a:latin typeface="Arial"/>
                <a:cs typeface="Arial"/>
              </a:rPr>
              <a:t> </a:t>
            </a:r>
            <a:r>
              <a:rPr lang="en-US" spc="-50" dirty="0">
                <a:latin typeface="Arial"/>
                <a:cs typeface="Arial"/>
              </a:rPr>
              <a:t>structure</a:t>
            </a:r>
            <a:r>
              <a:rPr lang="en-US" spc="-140" dirty="0">
                <a:latin typeface="Arial"/>
                <a:cs typeface="Arial"/>
              </a:rPr>
              <a:t> </a:t>
            </a:r>
            <a:r>
              <a:rPr lang="en-US" dirty="0">
                <a:latin typeface="Arial"/>
                <a:cs typeface="Arial"/>
              </a:rPr>
              <a:t>within</a:t>
            </a:r>
            <a:r>
              <a:rPr lang="en-US" spc="-150" dirty="0">
                <a:latin typeface="Arial"/>
                <a:cs typeface="Arial"/>
              </a:rPr>
              <a:t> </a:t>
            </a:r>
            <a:r>
              <a:rPr lang="en-US" spc="-55" dirty="0">
                <a:latin typeface="Arial"/>
                <a:cs typeface="Arial"/>
              </a:rPr>
              <a:t>another</a:t>
            </a:r>
            <a:r>
              <a:rPr lang="en-US" spc="-130" dirty="0">
                <a:latin typeface="Arial"/>
                <a:cs typeface="Arial"/>
              </a:rPr>
              <a:t> </a:t>
            </a:r>
            <a:r>
              <a:rPr lang="en-US" spc="-50" dirty="0">
                <a:latin typeface="Arial"/>
                <a:cs typeface="Arial"/>
              </a:rPr>
              <a:t>structure</a:t>
            </a:r>
            <a:endParaRPr lang="en-US" dirty="0">
              <a:latin typeface="Arial"/>
              <a:cs typeface="Arial"/>
            </a:endParaRPr>
          </a:p>
          <a:p>
            <a:pPr marL="355600" indent="-342900">
              <a:lnSpc>
                <a:spcPct val="100000"/>
              </a:lnSpc>
              <a:spcBef>
                <a:spcPts val="645"/>
              </a:spcBef>
              <a:tabLst>
                <a:tab pos="354965" algn="l"/>
                <a:tab pos="355600" algn="l"/>
              </a:tabLst>
            </a:pPr>
            <a:r>
              <a:rPr lang="en-US" spc="-105" dirty="0">
                <a:latin typeface="Arial"/>
                <a:cs typeface="Arial"/>
              </a:rPr>
              <a:t>Encryption</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00" dirty="0">
                <a:latin typeface="Arial"/>
                <a:cs typeface="Arial"/>
              </a:rPr>
              <a:t>Hiding </a:t>
            </a:r>
            <a:r>
              <a:rPr lang="en-US" spc="-5" dirty="0">
                <a:latin typeface="Arial"/>
                <a:cs typeface="Arial"/>
              </a:rPr>
              <a:t>of </a:t>
            </a:r>
            <a:r>
              <a:rPr lang="en-US" spc="-80" dirty="0">
                <a:latin typeface="Arial"/>
                <a:cs typeface="Arial"/>
              </a:rPr>
              <a:t>real</a:t>
            </a:r>
            <a:r>
              <a:rPr lang="en-US" spc="-295" dirty="0">
                <a:latin typeface="Arial"/>
                <a:cs typeface="Arial"/>
              </a:rPr>
              <a:t> </a:t>
            </a:r>
            <a:r>
              <a:rPr lang="en-US" spc="-35" dirty="0">
                <a:latin typeface="Arial"/>
                <a:cs typeface="Arial"/>
              </a:rPr>
              <a:t>information</a:t>
            </a:r>
            <a:endParaRPr lang="en-US" dirty="0">
              <a:latin typeface="Arial"/>
              <a:cs typeface="Arial"/>
            </a:endParaRPr>
          </a:p>
          <a:p>
            <a:pPr marL="355600" indent="-342900">
              <a:lnSpc>
                <a:spcPct val="100000"/>
              </a:lnSpc>
              <a:spcBef>
                <a:spcPts val="645"/>
              </a:spcBef>
              <a:tabLst>
                <a:tab pos="354965" algn="l"/>
                <a:tab pos="355600" algn="l"/>
              </a:tabLst>
            </a:pPr>
            <a:r>
              <a:rPr lang="en-US" spc="-145" dirty="0">
                <a:latin typeface="Arial"/>
                <a:cs typeface="Arial"/>
              </a:rPr>
              <a:t>Tunneling</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50" dirty="0">
                <a:latin typeface="Arial"/>
                <a:cs typeface="Arial"/>
              </a:rPr>
              <a:t>Virtual </a:t>
            </a:r>
            <a:r>
              <a:rPr lang="en-US" spc="-60" dirty="0">
                <a:latin typeface="Arial"/>
                <a:cs typeface="Arial"/>
              </a:rPr>
              <a:t>path </a:t>
            </a:r>
            <a:r>
              <a:rPr lang="en-US" spc="-5" dirty="0">
                <a:latin typeface="Arial"/>
                <a:cs typeface="Arial"/>
              </a:rPr>
              <a:t>that </a:t>
            </a:r>
            <a:r>
              <a:rPr lang="en-US" spc="-95" dirty="0">
                <a:latin typeface="Arial"/>
                <a:cs typeface="Arial"/>
              </a:rPr>
              <a:t>delivers </a:t>
            </a:r>
            <a:r>
              <a:rPr lang="en-US" spc="-190" dirty="0">
                <a:latin typeface="Arial"/>
                <a:cs typeface="Arial"/>
              </a:rPr>
              <a:t>a</a:t>
            </a:r>
            <a:r>
              <a:rPr lang="en-US" spc="-465" dirty="0">
                <a:latin typeface="Arial"/>
                <a:cs typeface="Arial"/>
              </a:rPr>
              <a:t> </a:t>
            </a:r>
            <a:r>
              <a:rPr lang="en-US" spc="-110" dirty="0">
                <a:latin typeface="Arial"/>
                <a:cs typeface="Arial"/>
              </a:rPr>
              <a:t>packet</a:t>
            </a:r>
            <a:endParaRPr lang="en-US" dirty="0">
              <a:latin typeface="Arial"/>
              <a:cs typeface="Arial"/>
            </a:endParaRPr>
          </a:p>
          <a:p>
            <a:endParaRPr lang="en-US" dirty="0"/>
          </a:p>
        </p:txBody>
      </p:sp>
    </p:spTree>
    <p:extLst>
      <p:ext uri="{BB962C8B-B14F-4D97-AF65-F5344CB8AC3E}">
        <p14:creationId xmlns:p14="http://schemas.microsoft.com/office/powerpoint/2010/main" val="1800787371"/>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5FA4-8026-4270-A350-00C8142B50F7}"/>
              </a:ext>
            </a:extLst>
          </p:cNvPr>
          <p:cNvSpPr>
            <a:spLocks noGrp="1"/>
          </p:cNvSpPr>
          <p:nvPr>
            <p:ph type="title"/>
          </p:nvPr>
        </p:nvSpPr>
        <p:spPr/>
        <p:txBody>
          <a:bodyPr/>
          <a:lstStyle/>
          <a:p>
            <a:r>
              <a:rPr lang="en-US" dirty="0"/>
              <a:t>Benefits of VPN</a:t>
            </a:r>
          </a:p>
        </p:txBody>
      </p:sp>
      <p:sp>
        <p:nvSpPr>
          <p:cNvPr id="3" name="Content Placeholder 2">
            <a:extLst>
              <a:ext uri="{FF2B5EF4-FFF2-40B4-BE49-F238E27FC236}">
                <a16:creationId xmlns:a16="http://schemas.microsoft.com/office/drawing/2014/main" id="{4A5F4C53-413F-452A-8484-76A42C41CA62}"/>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50" dirty="0">
                <a:latin typeface="Arial"/>
                <a:cs typeface="Arial"/>
              </a:rPr>
              <a:t>Extend </a:t>
            </a:r>
            <a:r>
              <a:rPr lang="en-US" spc="-140" dirty="0">
                <a:latin typeface="Arial"/>
                <a:cs typeface="Arial"/>
              </a:rPr>
              <a:t>geographic</a:t>
            </a:r>
            <a:r>
              <a:rPr lang="en-US" spc="-150" dirty="0">
                <a:latin typeface="Arial"/>
                <a:cs typeface="Arial"/>
              </a:rPr>
              <a:t> </a:t>
            </a:r>
            <a:r>
              <a:rPr lang="en-US" spc="-75" dirty="0">
                <a:latin typeface="Arial"/>
                <a:cs typeface="Arial"/>
              </a:rPr>
              <a:t>connectivity</a:t>
            </a:r>
            <a:endParaRPr lang="en-US" dirty="0">
              <a:latin typeface="Arial"/>
              <a:cs typeface="Arial"/>
            </a:endParaRPr>
          </a:p>
          <a:p>
            <a:pPr marL="355600" indent="-342900">
              <a:lnSpc>
                <a:spcPct val="100000"/>
              </a:lnSpc>
              <a:spcBef>
                <a:spcPts val="675"/>
              </a:spcBef>
              <a:tabLst>
                <a:tab pos="354965" algn="l"/>
                <a:tab pos="355600" algn="l"/>
              </a:tabLst>
            </a:pPr>
            <a:r>
              <a:rPr lang="en-US" spc="-105" dirty="0">
                <a:latin typeface="Arial"/>
                <a:cs typeface="Arial"/>
              </a:rPr>
              <a:t>Improve</a:t>
            </a:r>
            <a:r>
              <a:rPr lang="en-US" spc="-150" dirty="0">
                <a:latin typeface="Arial"/>
                <a:cs typeface="Arial"/>
              </a:rPr>
              <a:t> </a:t>
            </a:r>
            <a:r>
              <a:rPr lang="en-US" spc="-95" dirty="0">
                <a:latin typeface="Arial"/>
                <a:cs typeface="Arial"/>
              </a:rPr>
              <a:t>security</a:t>
            </a:r>
            <a:endParaRPr lang="en-US" dirty="0">
              <a:latin typeface="Arial"/>
              <a:cs typeface="Arial"/>
            </a:endParaRPr>
          </a:p>
          <a:p>
            <a:pPr marL="355600" indent="-342900">
              <a:lnSpc>
                <a:spcPct val="100000"/>
              </a:lnSpc>
              <a:spcBef>
                <a:spcPts val="675"/>
              </a:spcBef>
              <a:tabLst>
                <a:tab pos="354965" algn="l"/>
                <a:tab pos="355600" algn="l"/>
              </a:tabLst>
            </a:pPr>
            <a:r>
              <a:rPr lang="en-US" spc="-100" dirty="0">
                <a:latin typeface="Arial"/>
                <a:cs typeface="Arial"/>
              </a:rPr>
              <a:t>Improve</a:t>
            </a:r>
            <a:r>
              <a:rPr lang="en-US" spc="-150" dirty="0">
                <a:latin typeface="Arial"/>
                <a:cs typeface="Arial"/>
              </a:rPr>
              <a:t> </a:t>
            </a:r>
            <a:r>
              <a:rPr lang="en-US" spc="-50" dirty="0">
                <a:latin typeface="Arial"/>
                <a:cs typeface="Arial"/>
              </a:rPr>
              <a:t>productivity</a:t>
            </a:r>
            <a:endParaRPr lang="en-US" dirty="0">
              <a:latin typeface="Arial"/>
              <a:cs typeface="Arial"/>
            </a:endParaRPr>
          </a:p>
          <a:p>
            <a:pPr marL="355600" indent="-342900">
              <a:lnSpc>
                <a:spcPct val="100000"/>
              </a:lnSpc>
              <a:spcBef>
                <a:spcPts val="670"/>
              </a:spcBef>
              <a:tabLst>
                <a:tab pos="354965" algn="l"/>
                <a:tab pos="355600" algn="l"/>
              </a:tabLst>
            </a:pPr>
            <a:r>
              <a:rPr lang="en-US" spc="-105" dirty="0">
                <a:latin typeface="Arial"/>
                <a:cs typeface="Arial"/>
              </a:rPr>
              <a:t>Simplify </a:t>
            </a:r>
            <a:r>
              <a:rPr lang="en-US" spc="-50" dirty="0">
                <a:latin typeface="Arial"/>
                <a:cs typeface="Arial"/>
              </a:rPr>
              <a:t>network</a:t>
            </a:r>
            <a:r>
              <a:rPr lang="en-US" spc="-175" dirty="0">
                <a:latin typeface="Arial"/>
                <a:cs typeface="Arial"/>
              </a:rPr>
              <a:t> </a:t>
            </a:r>
            <a:r>
              <a:rPr lang="en-US" spc="-75" dirty="0">
                <a:latin typeface="Arial"/>
                <a:cs typeface="Arial"/>
              </a:rPr>
              <a:t>topology</a:t>
            </a:r>
            <a:endParaRPr lang="en-US" dirty="0">
              <a:latin typeface="Arial"/>
              <a:cs typeface="Arial"/>
            </a:endParaRPr>
          </a:p>
          <a:p>
            <a:pPr marL="355600" indent="-342900">
              <a:lnSpc>
                <a:spcPct val="100000"/>
              </a:lnSpc>
              <a:spcBef>
                <a:spcPts val="675"/>
              </a:spcBef>
              <a:tabLst>
                <a:tab pos="354965" algn="l"/>
                <a:tab pos="355600" algn="l"/>
              </a:tabLst>
            </a:pPr>
            <a:r>
              <a:rPr lang="en-US" spc="-135" dirty="0">
                <a:latin typeface="Arial"/>
                <a:cs typeface="Arial"/>
              </a:rPr>
              <a:t>Provide </a:t>
            </a:r>
            <a:r>
              <a:rPr lang="en-US" spc="-100" dirty="0">
                <a:latin typeface="Arial"/>
                <a:cs typeface="Arial"/>
              </a:rPr>
              <a:t>global </a:t>
            </a:r>
            <a:r>
              <a:rPr lang="en-US" spc="-70" dirty="0">
                <a:latin typeface="Arial"/>
                <a:cs typeface="Arial"/>
              </a:rPr>
              <a:t>networking</a:t>
            </a:r>
            <a:r>
              <a:rPr lang="en-US" spc="-200" dirty="0">
                <a:latin typeface="Arial"/>
                <a:cs typeface="Arial"/>
              </a:rPr>
              <a:t> </a:t>
            </a:r>
            <a:r>
              <a:rPr lang="en-US" spc="-55" dirty="0">
                <a:latin typeface="Arial"/>
                <a:cs typeface="Arial"/>
              </a:rPr>
              <a:t>opportunities</a:t>
            </a:r>
            <a:endParaRPr lang="en-US" dirty="0">
              <a:latin typeface="Arial"/>
              <a:cs typeface="Arial"/>
            </a:endParaRPr>
          </a:p>
          <a:p>
            <a:pPr marL="355600" indent="-342900">
              <a:lnSpc>
                <a:spcPct val="100000"/>
              </a:lnSpc>
              <a:spcBef>
                <a:spcPts val="670"/>
              </a:spcBef>
              <a:tabLst>
                <a:tab pos="354965" algn="l"/>
                <a:tab pos="355600" algn="l"/>
              </a:tabLst>
            </a:pPr>
            <a:r>
              <a:rPr lang="en-US" spc="-135" dirty="0">
                <a:latin typeface="Arial"/>
                <a:cs typeface="Arial"/>
              </a:rPr>
              <a:t>Provide </a:t>
            </a:r>
            <a:r>
              <a:rPr lang="en-US" spc="-114" dirty="0">
                <a:latin typeface="Arial"/>
                <a:cs typeface="Arial"/>
              </a:rPr>
              <a:t>broadband </a:t>
            </a:r>
            <a:r>
              <a:rPr lang="en-US" spc="-70" dirty="0">
                <a:latin typeface="Arial"/>
                <a:cs typeface="Arial"/>
              </a:rPr>
              <a:t>networking</a:t>
            </a:r>
            <a:r>
              <a:rPr lang="en-US" spc="-140" dirty="0">
                <a:latin typeface="Arial"/>
                <a:cs typeface="Arial"/>
              </a:rPr>
              <a:t> </a:t>
            </a:r>
            <a:r>
              <a:rPr lang="en-US" spc="-50" dirty="0">
                <a:latin typeface="Arial"/>
                <a:cs typeface="Arial"/>
              </a:rPr>
              <a:t>compatibility</a:t>
            </a:r>
            <a:endParaRPr lang="en-US" dirty="0">
              <a:latin typeface="Arial"/>
              <a:cs typeface="Arial"/>
            </a:endParaRPr>
          </a:p>
          <a:p>
            <a:pPr marL="355600" marR="5080" indent="-342900">
              <a:lnSpc>
                <a:spcPct val="100000"/>
              </a:lnSpc>
              <a:spcBef>
                <a:spcPts val="675"/>
              </a:spcBef>
              <a:tabLst>
                <a:tab pos="354965" algn="l"/>
                <a:tab pos="355600" algn="l"/>
              </a:tabLst>
            </a:pPr>
            <a:r>
              <a:rPr lang="en-US" spc="-135" dirty="0">
                <a:latin typeface="Arial"/>
                <a:cs typeface="Arial"/>
              </a:rPr>
              <a:t>Provide </a:t>
            </a:r>
            <a:r>
              <a:rPr lang="en-US" spc="-95" dirty="0">
                <a:latin typeface="Arial"/>
                <a:cs typeface="Arial"/>
              </a:rPr>
              <a:t>faster </a:t>
            </a:r>
            <a:r>
              <a:rPr lang="en-US" spc="-310" dirty="0">
                <a:latin typeface="Arial"/>
                <a:cs typeface="Arial"/>
              </a:rPr>
              <a:t>ROI </a:t>
            </a:r>
            <a:r>
              <a:rPr lang="en-US" spc="-35" dirty="0">
                <a:latin typeface="Arial"/>
                <a:cs typeface="Arial"/>
              </a:rPr>
              <a:t>(return </a:t>
            </a:r>
            <a:r>
              <a:rPr lang="en-US" spc="-90" dirty="0">
                <a:latin typeface="Arial"/>
                <a:cs typeface="Arial"/>
              </a:rPr>
              <a:t>on investment) </a:t>
            </a:r>
            <a:r>
              <a:rPr lang="en-US" spc="-60" dirty="0">
                <a:latin typeface="Arial"/>
                <a:cs typeface="Arial"/>
              </a:rPr>
              <a:t>than  </a:t>
            </a:r>
            <a:r>
              <a:rPr lang="en-US" spc="-35" dirty="0">
                <a:latin typeface="Arial"/>
                <a:cs typeface="Arial"/>
              </a:rPr>
              <a:t>traditional</a:t>
            </a:r>
            <a:r>
              <a:rPr lang="en-US" spc="-155" dirty="0">
                <a:latin typeface="Arial"/>
                <a:cs typeface="Arial"/>
              </a:rPr>
              <a:t> </a:t>
            </a:r>
            <a:r>
              <a:rPr lang="en-US" spc="-254" dirty="0">
                <a:latin typeface="Arial"/>
                <a:cs typeface="Arial"/>
              </a:rPr>
              <a:t>WAN</a:t>
            </a:r>
            <a:endParaRPr lang="en-US" dirty="0">
              <a:latin typeface="Arial"/>
              <a:cs typeface="Arial"/>
            </a:endParaRPr>
          </a:p>
          <a:p>
            <a:endParaRPr lang="en-US" dirty="0"/>
          </a:p>
        </p:txBody>
      </p:sp>
    </p:spTree>
    <p:extLst>
      <p:ext uri="{BB962C8B-B14F-4D97-AF65-F5344CB8AC3E}">
        <p14:creationId xmlns:p14="http://schemas.microsoft.com/office/powerpoint/2010/main" val="3040909687"/>
      </p:ext>
    </p:extLst>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E0FD-26D1-4859-92D3-1192488AF11F}"/>
              </a:ext>
            </a:extLst>
          </p:cNvPr>
          <p:cNvSpPr>
            <a:spLocks noGrp="1"/>
          </p:cNvSpPr>
          <p:nvPr>
            <p:ph type="title"/>
          </p:nvPr>
        </p:nvSpPr>
        <p:spPr/>
        <p:txBody>
          <a:bodyPr/>
          <a:lstStyle/>
          <a:p>
            <a:r>
              <a:rPr lang="en-US" dirty="0"/>
              <a:t>Firewall</a:t>
            </a:r>
          </a:p>
        </p:txBody>
      </p:sp>
      <p:sp>
        <p:nvSpPr>
          <p:cNvPr id="3" name="Content Placeholder 2">
            <a:extLst>
              <a:ext uri="{FF2B5EF4-FFF2-40B4-BE49-F238E27FC236}">
                <a16:creationId xmlns:a16="http://schemas.microsoft.com/office/drawing/2014/main" id="{09FFD518-403B-498E-BE6D-B3111ED310A1}"/>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pc="-250" dirty="0">
                <a:latin typeface="Arial"/>
                <a:cs typeface="Arial"/>
              </a:rPr>
              <a:t>A </a:t>
            </a:r>
            <a:r>
              <a:rPr lang="en-US" spc="-170" dirty="0">
                <a:latin typeface="Arial"/>
                <a:cs typeface="Arial"/>
              </a:rPr>
              <a:t>system </a:t>
            </a:r>
            <a:r>
              <a:rPr lang="en-US" spc="-5" dirty="0">
                <a:latin typeface="Arial"/>
                <a:cs typeface="Arial"/>
              </a:rPr>
              <a:t>that </a:t>
            </a:r>
            <a:r>
              <a:rPr lang="en-US" spc="-110" dirty="0">
                <a:latin typeface="Arial"/>
                <a:cs typeface="Arial"/>
              </a:rPr>
              <a:t>prevents </a:t>
            </a:r>
            <a:r>
              <a:rPr lang="en-US" spc="-95" dirty="0">
                <a:latin typeface="Arial"/>
                <a:cs typeface="Arial"/>
              </a:rPr>
              <a:t>unauthorized</a:t>
            </a:r>
            <a:r>
              <a:rPr lang="en-US" spc="-155" dirty="0">
                <a:latin typeface="Arial"/>
                <a:cs typeface="Arial"/>
              </a:rPr>
              <a:t> </a:t>
            </a:r>
            <a:r>
              <a:rPr lang="en-US" spc="-240" dirty="0">
                <a:latin typeface="Arial"/>
                <a:cs typeface="Arial"/>
              </a:rPr>
              <a:t>access</a:t>
            </a:r>
            <a:endParaRPr lang="en-US" dirty="0">
              <a:latin typeface="Arial"/>
              <a:cs typeface="Arial"/>
            </a:endParaRPr>
          </a:p>
          <a:p>
            <a:pPr marL="869950" lvl="1">
              <a:spcBef>
                <a:spcPts val="605"/>
              </a:spcBef>
            </a:pPr>
            <a:r>
              <a:rPr lang="en-US" sz="2000" dirty="0">
                <a:latin typeface="Arial"/>
                <a:cs typeface="Arial"/>
              </a:rPr>
              <a:t>– </a:t>
            </a:r>
            <a:r>
              <a:rPr lang="en-US" sz="2000" spc="-295" dirty="0">
                <a:latin typeface="Arial"/>
                <a:cs typeface="Arial"/>
              </a:rPr>
              <a:t>To   </a:t>
            </a:r>
            <a:r>
              <a:rPr lang="en-US" sz="2000" spc="-20" dirty="0">
                <a:latin typeface="Arial"/>
                <a:cs typeface="Arial"/>
              </a:rPr>
              <a:t>or </a:t>
            </a:r>
            <a:r>
              <a:rPr lang="en-US" sz="2000" spc="-25" dirty="0">
                <a:latin typeface="Arial"/>
                <a:cs typeface="Arial"/>
              </a:rPr>
              <a:t>from </a:t>
            </a:r>
            <a:r>
              <a:rPr lang="en-US" sz="2000" spc="-185" dirty="0">
                <a:latin typeface="Arial"/>
                <a:cs typeface="Arial"/>
              </a:rPr>
              <a:t>a</a:t>
            </a:r>
            <a:r>
              <a:rPr lang="en-US" sz="2000" spc="30" dirty="0">
                <a:latin typeface="Arial"/>
                <a:cs typeface="Arial"/>
              </a:rPr>
              <a:t> </a:t>
            </a:r>
            <a:r>
              <a:rPr lang="en-US" sz="2000" spc="-45" dirty="0">
                <a:latin typeface="Arial"/>
                <a:cs typeface="Arial"/>
              </a:rPr>
              <a:t>network</a:t>
            </a:r>
            <a:endParaRPr lang="en-US" sz="2000" dirty="0">
              <a:latin typeface="Arial"/>
              <a:cs typeface="Arial"/>
            </a:endParaRPr>
          </a:p>
          <a:p>
            <a:pPr marL="355600" indent="-342900">
              <a:lnSpc>
                <a:spcPct val="100000"/>
              </a:lnSpc>
              <a:spcBef>
                <a:spcPts val="645"/>
              </a:spcBef>
              <a:tabLst>
                <a:tab pos="354965" algn="l"/>
                <a:tab pos="355600" algn="l"/>
              </a:tabLst>
            </a:pPr>
            <a:r>
              <a:rPr lang="en-US" spc="-125" dirty="0">
                <a:latin typeface="Arial"/>
                <a:cs typeface="Arial"/>
              </a:rPr>
              <a:t>Controls </a:t>
            </a:r>
            <a:r>
              <a:rPr lang="en-US" spc="-35" dirty="0">
                <a:latin typeface="Arial"/>
                <a:cs typeface="Arial"/>
              </a:rPr>
              <a:t>the </a:t>
            </a:r>
            <a:r>
              <a:rPr lang="en-US" spc="-15" dirty="0">
                <a:latin typeface="Arial"/>
                <a:cs typeface="Arial"/>
              </a:rPr>
              <a:t>flow </a:t>
            </a:r>
            <a:r>
              <a:rPr lang="en-US" spc="-10" dirty="0">
                <a:latin typeface="Arial"/>
                <a:cs typeface="Arial"/>
              </a:rPr>
              <a:t>of </a:t>
            </a:r>
            <a:r>
              <a:rPr lang="en-US" spc="-400" dirty="0">
                <a:latin typeface="Arial"/>
                <a:cs typeface="Arial"/>
              </a:rPr>
              <a:t> </a:t>
            </a:r>
            <a:r>
              <a:rPr lang="en-US" spc="-25" dirty="0">
                <a:latin typeface="Arial"/>
                <a:cs typeface="Arial"/>
              </a:rPr>
              <a:t>traffic</a:t>
            </a:r>
            <a:endParaRPr lang="en-US" dirty="0">
              <a:latin typeface="Arial"/>
              <a:cs typeface="Arial"/>
            </a:endParaRPr>
          </a:p>
          <a:p>
            <a:endParaRPr lang="en-US" dirty="0"/>
          </a:p>
        </p:txBody>
      </p:sp>
      <p:sp>
        <p:nvSpPr>
          <p:cNvPr id="4" name="object 4">
            <a:extLst>
              <a:ext uri="{FF2B5EF4-FFF2-40B4-BE49-F238E27FC236}">
                <a16:creationId xmlns:a16="http://schemas.microsoft.com/office/drawing/2014/main" id="{B1633DA1-AF3D-4D07-8373-1958C7CE518C}"/>
              </a:ext>
            </a:extLst>
          </p:cNvPr>
          <p:cNvSpPr/>
          <p:nvPr/>
        </p:nvSpPr>
        <p:spPr>
          <a:xfrm>
            <a:off x="3276600" y="3581400"/>
            <a:ext cx="2438400" cy="24384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516174735"/>
      </p:ext>
    </p:extLst>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7CE82-E066-4FE1-B2E7-B4C547385424}"/>
              </a:ext>
            </a:extLst>
          </p:cNvPr>
          <p:cNvSpPr>
            <a:spLocks noGrp="1"/>
          </p:cNvSpPr>
          <p:nvPr>
            <p:ph type="title"/>
          </p:nvPr>
        </p:nvSpPr>
        <p:spPr/>
        <p:txBody>
          <a:bodyPr/>
          <a:lstStyle/>
          <a:p>
            <a:r>
              <a:rPr lang="en-US" dirty="0"/>
              <a:t>Firewall Types</a:t>
            </a:r>
          </a:p>
        </p:txBody>
      </p:sp>
      <p:sp>
        <p:nvSpPr>
          <p:cNvPr id="3" name="Content Placeholder 2">
            <a:extLst>
              <a:ext uri="{FF2B5EF4-FFF2-40B4-BE49-F238E27FC236}">
                <a16:creationId xmlns:a16="http://schemas.microsoft.com/office/drawing/2014/main" id="{DD8A9EA1-C6CA-4A32-9B8A-7061F6EBE2D7}"/>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95" dirty="0">
                <a:latin typeface="Arial"/>
                <a:cs typeface="Arial"/>
              </a:rPr>
              <a:t>Packet </a:t>
            </a:r>
            <a:r>
              <a:rPr lang="en-US" spc="-30" dirty="0">
                <a:latin typeface="Arial"/>
                <a:cs typeface="Arial"/>
              </a:rPr>
              <a:t>filtering</a:t>
            </a:r>
            <a:r>
              <a:rPr lang="en-US" spc="-114" dirty="0">
                <a:latin typeface="Arial"/>
                <a:cs typeface="Arial"/>
              </a:rPr>
              <a:t> </a:t>
            </a:r>
            <a:r>
              <a:rPr lang="en-US" spc="-45" dirty="0">
                <a:latin typeface="Arial"/>
                <a:cs typeface="Arial"/>
              </a:rPr>
              <a:t>firewall</a:t>
            </a:r>
            <a:endParaRPr lang="en-US" dirty="0">
              <a:latin typeface="Arial"/>
              <a:cs typeface="Arial"/>
            </a:endParaRPr>
          </a:p>
          <a:p>
            <a:pPr marL="355600" indent="-342900">
              <a:lnSpc>
                <a:spcPct val="100000"/>
              </a:lnSpc>
              <a:spcBef>
                <a:spcPts val="675"/>
              </a:spcBef>
              <a:tabLst>
                <a:tab pos="354965" algn="l"/>
                <a:tab pos="355600" algn="l"/>
              </a:tabLst>
            </a:pPr>
            <a:r>
              <a:rPr lang="en-US" spc="-185" dirty="0">
                <a:latin typeface="Arial"/>
                <a:cs typeface="Arial"/>
              </a:rPr>
              <a:t>Proxy</a:t>
            </a:r>
            <a:r>
              <a:rPr lang="en-US" spc="-155" dirty="0">
                <a:latin typeface="Arial"/>
                <a:cs typeface="Arial"/>
              </a:rPr>
              <a:t> </a:t>
            </a:r>
            <a:r>
              <a:rPr lang="en-US" spc="-45" dirty="0">
                <a:latin typeface="Arial"/>
                <a:cs typeface="Arial"/>
              </a:rPr>
              <a:t>firewall</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70" dirty="0">
                <a:latin typeface="Arial"/>
                <a:cs typeface="Arial"/>
              </a:rPr>
              <a:t>Application </a:t>
            </a:r>
            <a:r>
              <a:rPr lang="en-US" spc="-80" dirty="0">
                <a:latin typeface="Arial"/>
                <a:cs typeface="Arial"/>
              </a:rPr>
              <a:t>level</a:t>
            </a:r>
            <a:r>
              <a:rPr lang="en-US" spc="-220" dirty="0">
                <a:latin typeface="Arial"/>
                <a:cs typeface="Arial"/>
              </a:rPr>
              <a:t> </a:t>
            </a:r>
            <a:r>
              <a:rPr lang="en-US" spc="-100" dirty="0">
                <a:latin typeface="Arial"/>
                <a:cs typeface="Arial"/>
              </a:rPr>
              <a:t>proxy</a:t>
            </a:r>
            <a:endParaRPr lang="en-US"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pc="-80" dirty="0">
                <a:latin typeface="Arial"/>
                <a:cs typeface="Arial"/>
              </a:rPr>
              <a:t>Circuit level</a:t>
            </a:r>
            <a:r>
              <a:rPr lang="en-US" spc="-210" dirty="0">
                <a:latin typeface="Arial"/>
                <a:cs typeface="Arial"/>
              </a:rPr>
              <a:t> </a:t>
            </a:r>
            <a:r>
              <a:rPr lang="en-US" spc="-100" dirty="0">
                <a:latin typeface="Arial"/>
                <a:cs typeface="Arial"/>
              </a:rPr>
              <a:t>proxy</a:t>
            </a:r>
            <a:endParaRPr lang="en-US" dirty="0">
              <a:latin typeface="Arial"/>
              <a:cs typeface="Arial"/>
            </a:endParaRPr>
          </a:p>
          <a:p>
            <a:pPr marL="355600" indent="-342900">
              <a:lnSpc>
                <a:spcPct val="100000"/>
              </a:lnSpc>
              <a:spcBef>
                <a:spcPts val="645"/>
              </a:spcBef>
              <a:tabLst>
                <a:tab pos="354965" algn="l"/>
                <a:tab pos="355600" algn="l"/>
              </a:tabLst>
            </a:pPr>
            <a:r>
              <a:rPr lang="en-US" spc="-100" dirty="0">
                <a:latin typeface="Arial"/>
                <a:cs typeface="Arial"/>
              </a:rPr>
              <a:t>Stateful </a:t>
            </a:r>
            <a:r>
              <a:rPr lang="en-US" spc="-90" dirty="0">
                <a:latin typeface="Arial"/>
                <a:cs typeface="Arial"/>
              </a:rPr>
              <a:t>inspection</a:t>
            </a:r>
            <a:r>
              <a:rPr lang="en-US" spc="-175" dirty="0">
                <a:latin typeface="Arial"/>
                <a:cs typeface="Arial"/>
              </a:rPr>
              <a:t> </a:t>
            </a:r>
            <a:r>
              <a:rPr lang="en-US" spc="-45" dirty="0">
                <a:latin typeface="Arial"/>
                <a:cs typeface="Arial"/>
              </a:rPr>
              <a:t>firewall</a:t>
            </a:r>
            <a:endParaRPr lang="en-US" dirty="0">
              <a:latin typeface="Arial"/>
              <a:cs typeface="Arial"/>
            </a:endParaRPr>
          </a:p>
          <a:p>
            <a:pPr marL="355600" indent="-342900">
              <a:lnSpc>
                <a:spcPct val="100000"/>
              </a:lnSpc>
              <a:spcBef>
                <a:spcPts val="675"/>
              </a:spcBef>
              <a:tabLst>
                <a:tab pos="354965" algn="l"/>
                <a:tab pos="355600" algn="l"/>
              </a:tabLst>
            </a:pPr>
            <a:r>
              <a:rPr lang="en-US" spc="-155" dirty="0">
                <a:latin typeface="Arial"/>
                <a:cs typeface="Arial"/>
              </a:rPr>
              <a:t>Dynamic </a:t>
            </a:r>
            <a:r>
              <a:rPr lang="en-US" spc="-130" dirty="0">
                <a:latin typeface="Arial"/>
                <a:cs typeface="Arial"/>
              </a:rPr>
              <a:t>packet </a:t>
            </a:r>
            <a:r>
              <a:rPr lang="en-US" spc="-30" dirty="0">
                <a:latin typeface="Arial"/>
                <a:cs typeface="Arial"/>
              </a:rPr>
              <a:t>filtering</a:t>
            </a:r>
            <a:r>
              <a:rPr lang="en-US" spc="-170" dirty="0">
                <a:latin typeface="Arial"/>
                <a:cs typeface="Arial"/>
              </a:rPr>
              <a:t> </a:t>
            </a:r>
            <a:r>
              <a:rPr lang="en-US" spc="-45" dirty="0">
                <a:latin typeface="Arial"/>
                <a:cs typeface="Arial"/>
              </a:rPr>
              <a:t>firewall</a:t>
            </a:r>
            <a:endParaRPr lang="en-US" dirty="0">
              <a:latin typeface="Arial"/>
              <a:cs typeface="Arial"/>
            </a:endParaRPr>
          </a:p>
          <a:p>
            <a:pPr marL="355600" indent="-342900">
              <a:lnSpc>
                <a:spcPct val="100000"/>
              </a:lnSpc>
              <a:spcBef>
                <a:spcPts val="670"/>
              </a:spcBef>
              <a:tabLst>
                <a:tab pos="354965" algn="l"/>
                <a:tab pos="355600" algn="l"/>
              </a:tabLst>
            </a:pPr>
            <a:r>
              <a:rPr lang="en-US" spc="-140" dirty="0">
                <a:latin typeface="Arial"/>
                <a:cs typeface="Arial"/>
              </a:rPr>
              <a:t>Kernel </a:t>
            </a:r>
            <a:r>
              <a:rPr lang="en-US" spc="-120" dirty="0">
                <a:latin typeface="Arial"/>
                <a:cs typeface="Arial"/>
              </a:rPr>
              <a:t>proxy</a:t>
            </a:r>
            <a:r>
              <a:rPr lang="en-US" spc="-155" dirty="0">
                <a:latin typeface="Arial"/>
                <a:cs typeface="Arial"/>
              </a:rPr>
              <a:t> </a:t>
            </a:r>
            <a:r>
              <a:rPr lang="en-US" spc="-45" dirty="0">
                <a:latin typeface="Arial"/>
                <a:cs typeface="Arial"/>
              </a:rPr>
              <a:t>firewall</a:t>
            </a:r>
            <a:endParaRPr lang="en-US" dirty="0">
              <a:latin typeface="Arial"/>
              <a:cs typeface="Arial"/>
            </a:endParaRPr>
          </a:p>
          <a:p>
            <a:endParaRPr lang="en-US" dirty="0"/>
          </a:p>
        </p:txBody>
      </p:sp>
    </p:spTree>
    <p:extLst>
      <p:ext uri="{BB962C8B-B14F-4D97-AF65-F5344CB8AC3E}">
        <p14:creationId xmlns:p14="http://schemas.microsoft.com/office/powerpoint/2010/main" val="282749984"/>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91DD-1BF5-40C0-8E24-8647398A9C05}"/>
              </a:ext>
            </a:extLst>
          </p:cNvPr>
          <p:cNvSpPr>
            <a:spLocks noGrp="1"/>
          </p:cNvSpPr>
          <p:nvPr>
            <p:ph type="title"/>
          </p:nvPr>
        </p:nvSpPr>
        <p:spPr/>
        <p:txBody>
          <a:bodyPr/>
          <a:lstStyle/>
          <a:p>
            <a:r>
              <a:rPr lang="en-US" dirty="0"/>
              <a:t>Packet filtering firewall</a:t>
            </a:r>
          </a:p>
        </p:txBody>
      </p:sp>
      <p:sp>
        <p:nvSpPr>
          <p:cNvPr id="3" name="Content Placeholder 2">
            <a:extLst>
              <a:ext uri="{FF2B5EF4-FFF2-40B4-BE49-F238E27FC236}">
                <a16:creationId xmlns:a16="http://schemas.microsoft.com/office/drawing/2014/main" id="{36A7EB54-951F-42CC-B480-E9A51DF64999}"/>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45" dirty="0">
                <a:latin typeface="Arial"/>
                <a:cs typeface="Arial"/>
              </a:rPr>
              <a:t>Governed </a:t>
            </a:r>
            <a:r>
              <a:rPr lang="en-US" spc="-125" dirty="0">
                <a:latin typeface="Arial"/>
                <a:cs typeface="Arial"/>
              </a:rPr>
              <a:t>by </a:t>
            </a:r>
            <a:r>
              <a:rPr lang="en-US" spc="-114" dirty="0">
                <a:latin typeface="Arial"/>
                <a:cs typeface="Arial"/>
              </a:rPr>
              <a:t>set </a:t>
            </a:r>
            <a:r>
              <a:rPr lang="en-US" spc="-10" dirty="0">
                <a:latin typeface="Arial"/>
                <a:cs typeface="Arial"/>
              </a:rPr>
              <a:t>of</a:t>
            </a:r>
            <a:r>
              <a:rPr lang="en-US" spc="-200" dirty="0">
                <a:latin typeface="Arial"/>
                <a:cs typeface="Arial"/>
              </a:rPr>
              <a:t> </a:t>
            </a:r>
            <a:r>
              <a:rPr lang="en-US" spc="-95" dirty="0">
                <a:latin typeface="Arial"/>
                <a:cs typeface="Arial"/>
              </a:rPr>
              <a:t>directives.</a:t>
            </a:r>
            <a:endParaRPr lang="en-US" dirty="0">
              <a:latin typeface="Arial"/>
              <a:cs typeface="Arial"/>
            </a:endParaRPr>
          </a:p>
          <a:p>
            <a:pPr marL="355600" indent="-342900">
              <a:lnSpc>
                <a:spcPct val="100000"/>
              </a:lnSpc>
              <a:spcBef>
                <a:spcPts val="675"/>
              </a:spcBef>
              <a:tabLst>
                <a:tab pos="354965" algn="l"/>
                <a:tab pos="355600" algn="l"/>
              </a:tabLst>
            </a:pPr>
            <a:r>
              <a:rPr lang="en-US" spc="-160" dirty="0">
                <a:latin typeface="Arial"/>
                <a:cs typeface="Arial"/>
              </a:rPr>
              <a:t>Works </a:t>
            </a:r>
            <a:r>
              <a:rPr lang="en-US" spc="-40" dirty="0">
                <a:latin typeface="Arial"/>
                <a:cs typeface="Arial"/>
              </a:rPr>
              <a:t>at </a:t>
            </a:r>
            <a:r>
              <a:rPr lang="en-US" spc="-50" dirty="0">
                <a:latin typeface="Arial"/>
                <a:cs typeface="Arial"/>
              </a:rPr>
              <a:t>network</a:t>
            </a:r>
            <a:r>
              <a:rPr lang="en-US" spc="-245" dirty="0">
                <a:latin typeface="Arial"/>
                <a:cs typeface="Arial"/>
              </a:rPr>
              <a:t> </a:t>
            </a:r>
            <a:r>
              <a:rPr lang="en-US" spc="-114" dirty="0">
                <a:latin typeface="Arial"/>
                <a:cs typeface="Arial"/>
              </a:rPr>
              <a:t>layer.</a:t>
            </a:r>
            <a:endParaRPr lang="en-US" dirty="0">
              <a:latin typeface="Arial"/>
              <a:cs typeface="Arial"/>
            </a:endParaRPr>
          </a:p>
          <a:p>
            <a:pPr marL="355600" indent="-342900">
              <a:lnSpc>
                <a:spcPct val="100000"/>
              </a:lnSpc>
              <a:spcBef>
                <a:spcPts val="675"/>
              </a:spcBef>
              <a:tabLst>
                <a:tab pos="354965" algn="l"/>
                <a:tab pos="355600" algn="l"/>
              </a:tabLst>
            </a:pPr>
            <a:r>
              <a:rPr lang="en-US" spc="-170" dirty="0">
                <a:latin typeface="Arial"/>
                <a:cs typeface="Arial"/>
              </a:rPr>
              <a:t>Makes </a:t>
            </a:r>
            <a:r>
              <a:rPr lang="en-US" spc="-145" dirty="0">
                <a:latin typeface="Arial"/>
                <a:cs typeface="Arial"/>
              </a:rPr>
              <a:t>decisions</a:t>
            </a:r>
            <a:r>
              <a:rPr lang="en-US" spc="-95" dirty="0">
                <a:latin typeface="Arial"/>
                <a:cs typeface="Arial"/>
              </a:rPr>
              <a:t> on</a:t>
            </a:r>
            <a:endParaRPr lang="en-US" dirty="0">
              <a:latin typeface="Arial"/>
              <a:cs typeface="Arial"/>
            </a:endParaRPr>
          </a:p>
          <a:p>
            <a:pPr marL="812800" lvl="1" indent="-342900">
              <a:lnSpc>
                <a:spcPct val="100000"/>
              </a:lnSpc>
              <a:spcBef>
                <a:spcPts val="600"/>
              </a:spcBef>
              <a:buFont typeface="Wingdings" panose="05000000000000000000" pitchFamily="2" charset="2"/>
              <a:buChar char="§"/>
              <a:tabLst>
                <a:tab pos="756920" algn="l"/>
              </a:tabLst>
            </a:pPr>
            <a:r>
              <a:rPr lang="en-US" spc="-155" dirty="0">
                <a:latin typeface="Arial"/>
                <a:cs typeface="Arial"/>
              </a:rPr>
              <a:t>Packet’s </a:t>
            </a:r>
            <a:r>
              <a:rPr lang="en-US" spc="-130" dirty="0">
                <a:latin typeface="Arial"/>
                <a:cs typeface="Arial"/>
              </a:rPr>
              <a:t>source </a:t>
            </a:r>
            <a:r>
              <a:rPr lang="en-US" spc="-215" dirty="0">
                <a:latin typeface="Arial"/>
                <a:cs typeface="Arial"/>
              </a:rPr>
              <a:t>IP</a:t>
            </a:r>
            <a:r>
              <a:rPr lang="en-US" spc="-160" dirty="0">
                <a:latin typeface="Arial"/>
                <a:cs typeface="Arial"/>
              </a:rPr>
              <a:t> </a:t>
            </a:r>
            <a:r>
              <a:rPr lang="en-US" spc="-150" dirty="0">
                <a:latin typeface="Arial"/>
                <a:cs typeface="Arial"/>
              </a:rPr>
              <a:t>Address</a:t>
            </a:r>
            <a:endParaRPr lang="en-US" dirty="0">
              <a:latin typeface="Arial"/>
              <a:cs typeface="Arial"/>
            </a:endParaRPr>
          </a:p>
          <a:p>
            <a:pPr marL="812800" lvl="1" indent="-342900">
              <a:lnSpc>
                <a:spcPct val="100000"/>
              </a:lnSpc>
              <a:spcBef>
                <a:spcPts val="580"/>
              </a:spcBef>
              <a:buFont typeface="Wingdings" panose="05000000000000000000" pitchFamily="2" charset="2"/>
              <a:buChar char="§"/>
              <a:tabLst>
                <a:tab pos="756920" algn="l"/>
              </a:tabLst>
            </a:pPr>
            <a:r>
              <a:rPr lang="en-US" spc="-155" dirty="0">
                <a:latin typeface="Arial"/>
                <a:cs typeface="Arial"/>
              </a:rPr>
              <a:t>Packet’s </a:t>
            </a:r>
            <a:r>
              <a:rPr lang="en-US" spc="-60" dirty="0">
                <a:latin typeface="Arial"/>
                <a:cs typeface="Arial"/>
              </a:rPr>
              <a:t>destination </a:t>
            </a:r>
            <a:r>
              <a:rPr lang="en-US" spc="-220" dirty="0">
                <a:latin typeface="Arial"/>
                <a:cs typeface="Arial"/>
              </a:rPr>
              <a:t>IP</a:t>
            </a:r>
            <a:r>
              <a:rPr lang="en-US" spc="-235" dirty="0">
                <a:latin typeface="Arial"/>
                <a:cs typeface="Arial"/>
              </a:rPr>
              <a:t> </a:t>
            </a:r>
            <a:r>
              <a:rPr lang="en-US" spc="-150" dirty="0">
                <a:latin typeface="Arial"/>
                <a:cs typeface="Arial"/>
              </a:rPr>
              <a:t>Address</a:t>
            </a:r>
            <a:endParaRPr lang="en-US"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pc="-60" dirty="0">
                <a:latin typeface="Arial"/>
                <a:cs typeface="Arial"/>
              </a:rPr>
              <a:t>Network </a:t>
            </a:r>
            <a:r>
              <a:rPr lang="en-US" spc="-114" dirty="0">
                <a:latin typeface="Arial"/>
                <a:cs typeface="Arial"/>
              </a:rPr>
              <a:t>and </a:t>
            </a:r>
            <a:r>
              <a:rPr lang="en-US" spc="-45" dirty="0">
                <a:latin typeface="Arial"/>
                <a:cs typeface="Arial"/>
              </a:rPr>
              <a:t>transport </a:t>
            </a:r>
            <a:r>
              <a:rPr lang="en-US" spc="-50" dirty="0">
                <a:latin typeface="Arial"/>
                <a:cs typeface="Arial"/>
              </a:rPr>
              <a:t>protocol </a:t>
            </a:r>
            <a:r>
              <a:rPr lang="en-US" spc="-100" dirty="0">
                <a:latin typeface="Arial"/>
                <a:cs typeface="Arial"/>
              </a:rPr>
              <a:t>being</a:t>
            </a:r>
            <a:r>
              <a:rPr lang="en-US" spc="-409" dirty="0">
                <a:latin typeface="Arial"/>
                <a:cs typeface="Arial"/>
              </a:rPr>
              <a:t> </a:t>
            </a:r>
            <a:r>
              <a:rPr lang="en-US" spc="-145" dirty="0">
                <a:latin typeface="Arial"/>
                <a:cs typeface="Arial"/>
              </a:rPr>
              <a:t>used</a:t>
            </a:r>
            <a:endParaRPr lang="en-US" dirty="0">
              <a:latin typeface="Arial"/>
              <a:cs typeface="Arial"/>
            </a:endParaRPr>
          </a:p>
          <a:p>
            <a:pPr marL="812800" lvl="1" indent="-342900">
              <a:lnSpc>
                <a:spcPct val="100000"/>
              </a:lnSpc>
              <a:spcBef>
                <a:spcPts val="575"/>
              </a:spcBef>
              <a:buFont typeface="Wingdings" panose="05000000000000000000" pitchFamily="2" charset="2"/>
              <a:buChar char="§"/>
              <a:tabLst>
                <a:tab pos="756920" algn="l"/>
              </a:tabLst>
            </a:pPr>
            <a:r>
              <a:rPr lang="en-US" spc="-165" dirty="0">
                <a:latin typeface="Arial"/>
                <a:cs typeface="Arial"/>
              </a:rPr>
              <a:t>Source </a:t>
            </a:r>
            <a:r>
              <a:rPr lang="en-US" spc="-114" dirty="0">
                <a:latin typeface="Arial"/>
                <a:cs typeface="Arial"/>
              </a:rPr>
              <a:t>and </a:t>
            </a:r>
            <a:r>
              <a:rPr lang="en-US" spc="-60" dirty="0">
                <a:latin typeface="Arial"/>
                <a:cs typeface="Arial"/>
              </a:rPr>
              <a:t>destination</a:t>
            </a:r>
            <a:r>
              <a:rPr lang="en-US" spc="-120" dirty="0">
                <a:latin typeface="Arial"/>
                <a:cs typeface="Arial"/>
              </a:rPr>
              <a:t> </a:t>
            </a:r>
            <a:r>
              <a:rPr lang="en-US" spc="-55" dirty="0">
                <a:latin typeface="Arial"/>
                <a:cs typeface="Arial"/>
              </a:rPr>
              <a:t>ports</a:t>
            </a:r>
            <a:endParaRPr lang="en-US" dirty="0">
              <a:latin typeface="Arial"/>
              <a:cs typeface="Arial"/>
            </a:endParaRPr>
          </a:p>
          <a:p>
            <a:pPr marL="812800" lvl="1" indent="-342900">
              <a:lnSpc>
                <a:spcPct val="100000"/>
              </a:lnSpc>
              <a:spcBef>
                <a:spcPts val="580"/>
              </a:spcBef>
              <a:buFont typeface="Wingdings" panose="05000000000000000000" pitchFamily="2" charset="2"/>
              <a:buChar char="§"/>
              <a:tabLst>
                <a:tab pos="756920" algn="l"/>
              </a:tabLst>
            </a:pPr>
            <a:r>
              <a:rPr lang="en-US" spc="-175" dirty="0">
                <a:latin typeface="Arial"/>
                <a:cs typeface="Arial"/>
              </a:rPr>
              <a:t>The </a:t>
            </a:r>
            <a:r>
              <a:rPr lang="en-US" spc="-65" dirty="0">
                <a:latin typeface="Arial"/>
                <a:cs typeface="Arial"/>
              </a:rPr>
              <a:t>interface </a:t>
            </a:r>
            <a:r>
              <a:rPr lang="en-US" spc="-100" dirty="0">
                <a:latin typeface="Arial"/>
                <a:cs typeface="Arial"/>
              </a:rPr>
              <a:t>being</a:t>
            </a:r>
            <a:r>
              <a:rPr lang="en-US" spc="-160" dirty="0">
                <a:latin typeface="Arial"/>
                <a:cs typeface="Arial"/>
              </a:rPr>
              <a:t> </a:t>
            </a:r>
            <a:r>
              <a:rPr lang="en-US" spc="-100" dirty="0">
                <a:latin typeface="Arial"/>
                <a:cs typeface="Arial"/>
              </a:rPr>
              <a:t>traversed</a:t>
            </a:r>
            <a:endParaRPr lang="en-US" dirty="0">
              <a:latin typeface="Arial"/>
              <a:cs typeface="Arial"/>
            </a:endParaRPr>
          </a:p>
          <a:p>
            <a:endParaRPr lang="en-US" dirty="0"/>
          </a:p>
        </p:txBody>
      </p:sp>
    </p:spTree>
    <p:extLst>
      <p:ext uri="{BB962C8B-B14F-4D97-AF65-F5344CB8AC3E}">
        <p14:creationId xmlns:p14="http://schemas.microsoft.com/office/powerpoint/2010/main" val="1122322313"/>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7C578-2608-4170-9BC9-89C562CD4DB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6F7218-21FB-40A0-BD9A-FD4A2B42D473}"/>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pc="-170" dirty="0">
                <a:latin typeface="Arial"/>
                <a:cs typeface="Arial"/>
              </a:rPr>
              <a:t>Ingress</a:t>
            </a:r>
            <a:r>
              <a:rPr lang="en-US" spc="-150" dirty="0">
                <a:latin typeface="Arial"/>
                <a:cs typeface="Arial"/>
              </a:rPr>
              <a:t> </a:t>
            </a:r>
            <a:r>
              <a:rPr lang="en-US" spc="-85" dirty="0">
                <a:latin typeface="Arial"/>
                <a:cs typeface="Arial"/>
              </a:rPr>
              <a:t>Filtering</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14" dirty="0">
                <a:latin typeface="Arial"/>
                <a:cs typeface="Arial"/>
              </a:rPr>
              <a:t>Blocking </a:t>
            </a:r>
            <a:r>
              <a:rPr lang="en-US" spc="-65" dirty="0">
                <a:latin typeface="Arial"/>
                <a:cs typeface="Arial"/>
              </a:rPr>
              <a:t>inbound</a:t>
            </a:r>
            <a:r>
              <a:rPr lang="en-US" spc="-204" dirty="0">
                <a:latin typeface="Arial"/>
                <a:cs typeface="Arial"/>
              </a:rPr>
              <a:t> </a:t>
            </a:r>
            <a:r>
              <a:rPr lang="en-US" spc="-20" dirty="0">
                <a:latin typeface="Arial"/>
                <a:cs typeface="Arial"/>
              </a:rPr>
              <a:t>traffic</a:t>
            </a:r>
            <a:endParaRPr lang="en-US" dirty="0">
              <a:latin typeface="Arial"/>
              <a:cs typeface="Arial"/>
            </a:endParaRPr>
          </a:p>
          <a:p>
            <a:pPr marL="355600" indent="-342900">
              <a:lnSpc>
                <a:spcPct val="100000"/>
              </a:lnSpc>
              <a:spcBef>
                <a:spcPts val="645"/>
              </a:spcBef>
              <a:tabLst>
                <a:tab pos="354965" algn="l"/>
                <a:tab pos="355600" algn="l"/>
              </a:tabLst>
            </a:pPr>
            <a:r>
              <a:rPr lang="en-US" spc="-254" dirty="0">
                <a:latin typeface="Arial"/>
                <a:cs typeface="Arial"/>
              </a:rPr>
              <a:t>Egress</a:t>
            </a:r>
            <a:r>
              <a:rPr lang="en-US" spc="-160" dirty="0">
                <a:latin typeface="Arial"/>
                <a:cs typeface="Arial"/>
              </a:rPr>
              <a:t> </a:t>
            </a:r>
            <a:r>
              <a:rPr lang="en-US" spc="-85" dirty="0">
                <a:latin typeface="Arial"/>
                <a:cs typeface="Arial"/>
              </a:rPr>
              <a:t>Filtering</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14" dirty="0">
                <a:latin typeface="Arial"/>
                <a:cs typeface="Arial"/>
              </a:rPr>
              <a:t>Blocking </a:t>
            </a:r>
            <a:r>
              <a:rPr lang="en-US" spc="-55" dirty="0">
                <a:latin typeface="Arial"/>
                <a:cs typeface="Arial"/>
              </a:rPr>
              <a:t>outbound</a:t>
            </a:r>
            <a:r>
              <a:rPr lang="en-US" spc="-200" dirty="0">
                <a:latin typeface="Arial"/>
                <a:cs typeface="Arial"/>
              </a:rPr>
              <a:t> </a:t>
            </a:r>
            <a:r>
              <a:rPr lang="en-US" spc="-25" dirty="0">
                <a:latin typeface="Arial"/>
                <a:cs typeface="Arial"/>
              </a:rPr>
              <a:t>traffic</a:t>
            </a:r>
            <a:endParaRPr lang="en-US" dirty="0">
              <a:latin typeface="Arial"/>
              <a:cs typeface="Arial"/>
            </a:endParaRPr>
          </a:p>
          <a:p>
            <a:pPr marL="0" indent="0">
              <a:buNone/>
            </a:pPr>
            <a:endParaRPr lang="en-US" dirty="0"/>
          </a:p>
        </p:txBody>
      </p:sp>
    </p:spTree>
    <p:extLst>
      <p:ext uri="{BB962C8B-B14F-4D97-AF65-F5344CB8AC3E}">
        <p14:creationId xmlns:p14="http://schemas.microsoft.com/office/powerpoint/2010/main" val="505741553"/>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D7D97-66AB-40C6-B25C-FE9A5EB8029A}"/>
              </a:ext>
            </a:extLst>
          </p:cNvPr>
          <p:cNvSpPr>
            <a:spLocks noGrp="1"/>
          </p:cNvSpPr>
          <p:nvPr>
            <p:ph type="title"/>
          </p:nvPr>
        </p:nvSpPr>
        <p:spPr/>
        <p:txBody>
          <a:bodyPr/>
          <a:lstStyle/>
          <a:p>
            <a:r>
              <a:rPr lang="en-US" dirty="0"/>
              <a:t>Application level proxy</a:t>
            </a:r>
          </a:p>
        </p:txBody>
      </p:sp>
      <p:sp>
        <p:nvSpPr>
          <p:cNvPr id="3" name="Content Placeholder 2">
            <a:extLst>
              <a:ext uri="{FF2B5EF4-FFF2-40B4-BE49-F238E27FC236}">
                <a16:creationId xmlns:a16="http://schemas.microsoft.com/office/drawing/2014/main" id="{AF7A00C6-9587-4FB7-952E-37691113374D}"/>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55" dirty="0">
                <a:latin typeface="Arial"/>
                <a:cs typeface="Arial"/>
              </a:rPr>
              <a:t>Contains </a:t>
            </a:r>
            <a:r>
              <a:rPr lang="en-US" spc="-220" dirty="0">
                <a:latin typeface="Arial"/>
                <a:cs typeface="Arial"/>
              </a:rPr>
              <a:t>a </a:t>
            </a:r>
            <a:r>
              <a:rPr lang="en-US" spc="-120" dirty="0">
                <a:latin typeface="Arial"/>
                <a:cs typeface="Arial"/>
              </a:rPr>
              <a:t>proxy</a:t>
            </a:r>
            <a:r>
              <a:rPr lang="en-US" spc="-50" dirty="0">
                <a:latin typeface="Arial"/>
                <a:cs typeface="Arial"/>
              </a:rPr>
              <a:t> </a:t>
            </a:r>
            <a:r>
              <a:rPr lang="en-US" spc="-125" dirty="0">
                <a:latin typeface="Arial"/>
                <a:cs typeface="Arial"/>
              </a:rPr>
              <a:t>agent</a:t>
            </a:r>
            <a:endParaRPr lang="en-US" dirty="0">
              <a:latin typeface="Arial"/>
              <a:cs typeface="Arial"/>
            </a:endParaRPr>
          </a:p>
          <a:p>
            <a:pPr marL="355600" indent="-342900">
              <a:lnSpc>
                <a:spcPct val="100000"/>
              </a:lnSpc>
              <a:spcBef>
                <a:spcPts val="675"/>
              </a:spcBef>
              <a:tabLst>
                <a:tab pos="354965" algn="l"/>
                <a:tab pos="355600" algn="l"/>
              </a:tabLst>
            </a:pPr>
            <a:r>
              <a:rPr lang="en-US" spc="-220" dirty="0">
                <a:latin typeface="Arial"/>
                <a:cs typeface="Arial"/>
              </a:rPr>
              <a:t>Does </a:t>
            </a:r>
            <a:r>
              <a:rPr lang="en-US" spc="-10" dirty="0">
                <a:latin typeface="Arial"/>
                <a:cs typeface="Arial"/>
              </a:rPr>
              <a:t>not </a:t>
            </a:r>
            <a:r>
              <a:rPr lang="en-US" spc="-65" dirty="0">
                <a:latin typeface="Arial"/>
                <a:cs typeface="Arial"/>
              </a:rPr>
              <a:t>allow </a:t>
            </a:r>
            <a:r>
              <a:rPr lang="en-US" spc="-220" dirty="0">
                <a:latin typeface="Arial"/>
                <a:cs typeface="Arial"/>
              </a:rPr>
              <a:t>a </a:t>
            </a:r>
            <a:r>
              <a:rPr lang="en-US" spc="-55" dirty="0">
                <a:latin typeface="Arial"/>
                <a:cs typeface="Arial"/>
              </a:rPr>
              <a:t>direct</a:t>
            </a:r>
            <a:r>
              <a:rPr lang="en-US" spc="-210" dirty="0">
                <a:latin typeface="Arial"/>
                <a:cs typeface="Arial"/>
              </a:rPr>
              <a:t> </a:t>
            </a:r>
            <a:r>
              <a:rPr lang="en-US" spc="-95" dirty="0">
                <a:latin typeface="Arial"/>
                <a:cs typeface="Arial"/>
              </a:rPr>
              <a:t>communication</a:t>
            </a:r>
            <a:endParaRPr lang="en-US" dirty="0">
              <a:latin typeface="Arial"/>
              <a:cs typeface="Arial"/>
            </a:endParaRPr>
          </a:p>
          <a:p>
            <a:pPr marL="355600" indent="-342900">
              <a:lnSpc>
                <a:spcPct val="100000"/>
              </a:lnSpc>
              <a:spcBef>
                <a:spcPts val="675"/>
              </a:spcBef>
              <a:tabLst>
                <a:tab pos="354965" algn="l"/>
                <a:tab pos="355600" algn="l"/>
              </a:tabLst>
            </a:pPr>
            <a:r>
              <a:rPr lang="en-US" spc="-155" dirty="0">
                <a:latin typeface="Arial"/>
                <a:cs typeface="Arial"/>
              </a:rPr>
              <a:t>Operates </a:t>
            </a:r>
            <a:r>
              <a:rPr lang="en-US" spc="-40" dirty="0">
                <a:latin typeface="Arial"/>
                <a:cs typeface="Arial"/>
              </a:rPr>
              <a:t>at </a:t>
            </a:r>
            <a:r>
              <a:rPr lang="en-US" spc="-35" dirty="0">
                <a:latin typeface="Arial"/>
                <a:cs typeface="Arial"/>
              </a:rPr>
              <a:t>the </a:t>
            </a:r>
            <a:r>
              <a:rPr lang="en-US" spc="-80" dirty="0">
                <a:latin typeface="Arial"/>
                <a:cs typeface="Arial"/>
              </a:rPr>
              <a:t>application</a:t>
            </a:r>
            <a:r>
              <a:rPr lang="en-US" spc="-345" dirty="0">
                <a:latin typeface="Arial"/>
                <a:cs typeface="Arial"/>
              </a:rPr>
              <a:t> </a:t>
            </a:r>
            <a:r>
              <a:rPr lang="en-US" spc="-100" dirty="0">
                <a:latin typeface="Arial"/>
                <a:cs typeface="Arial"/>
              </a:rPr>
              <a:t>level</a:t>
            </a:r>
            <a:endParaRPr lang="en-US" dirty="0">
              <a:latin typeface="Arial"/>
              <a:cs typeface="Arial"/>
            </a:endParaRPr>
          </a:p>
          <a:p>
            <a:pPr marL="355600" indent="-342900">
              <a:lnSpc>
                <a:spcPct val="100000"/>
              </a:lnSpc>
              <a:spcBef>
                <a:spcPts val="670"/>
              </a:spcBef>
              <a:tabLst>
                <a:tab pos="354965" algn="l"/>
                <a:tab pos="355600" algn="l"/>
              </a:tabLst>
            </a:pPr>
            <a:r>
              <a:rPr lang="en-US" spc="-140" dirty="0">
                <a:latin typeface="Arial"/>
                <a:cs typeface="Arial"/>
              </a:rPr>
              <a:t>Inspects </a:t>
            </a:r>
            <a:r>
              <a:rPr lang="en-US" spc="-35" dirty="0">
                <a:latin typeface="Arial"/>
                <a:cs typeface="Arial"/>
              </a:rPr>
              <a:t>the </a:t>
            </a:r>
            <a:r>
              <a:rPr lang="en-US" spc="-70" dirty="0">
                <a:latin typeface="Arial"/>
                <a:cs typeface="Arial"/>
              </a:rPr>
              <a:t>content, </a:t>
            </a:r>
            <a:r>
              <a:rPr lang="en-US" spc="-130" dirty="0">
                <a:latin typeface="Arial"/>
                <a:cs typeface="Arial"/>
              </a:rPr>
              <a:t>payload </a:t>
            </a:r>
            <a:r>
              <a:rPr lang="en-US" spc="-135" dirty="0">
                <a:latin typeface="Arial"/>
                <a:cs typeface="Arial"/>
              </a:rPr>
              <a:t>and</a:t>
            </a:r>
            <a:r>
              <a:rPr lang="en-US" spc="-285" dirty="0">
                <a:latin typeface="Arial"/>
                <a:cs typeface="Arial"/>
              </a:rPr>
              <a:t> </a:t>
            </a:r>
            <a:r>
              <a:rPr lang="en-US" spc="-85" dirty="0">
                <a:latin typeface="Arial"/>
                <a:cs typeface="Arial"/>
              </a:rPr>
              <a:t>header!</a:t>
            </a:r>
            <a:endParaRPr lang="en-US" dirty="0">
              <a:latin typeface="Arial"/>
              <a:cs typeface="Arial"/>
            </a:endParaRPr>
          </a:p>
          <a:p>
            <a:pPr marL="355600" indent="-342900">
              <a:lnSpc>
                <a:spcPct val="100000"/>
              </a:lnSpc>
              <a:spcBef>
                <a:spcPts val="675"/>
              </a:spcBef>
              <a:tabLst>
                <a:tab pos="354965" algn="l"/>
                <a:tab pos="355600" algn="l"/>
              </a:tabLst>
            </a:pPr>
            <a:r>
              <a:rPr lang="en-US" spc="-285" dirty="0">
                <a:latin typeface="Arial"/>
                <a:cs typeface="Arial"/>
              </a:rPr>
              <a:t>Can </a:t>
            </a:r>
            <a:r>
              <a:rPr lang="en-US" spc="-75" dirty="0">
                <a:latin typeface="Arial"/>
                <a:cs typeface="Arial"/>
              </a:rPr>
              <a:t>require </a:t>
            </a:r>
            <a:r>
              <a:rPr lang="en-US" spc="-60" dirty="0">
                <a:latin typeface="Arial"/>
                <a:cs typeface="Arial"/>
              </a:rPr>
              <a:t>authentication </a:t>
            </a:r>
            <a:r>
              <a:rPr lang="en-US" spc="-35" dirty="0">
                <a:latin typeface="Arial"/>
                <a:cs typeface="Arial"/>
              </a:rPr>
              <a:t>from the</a:t>
            </a:r>
            <a:r>
              <a:rPr lang="en-US" spc="-254" dirty="0">
                <a:latin typeface="Arial"/>
                <a:cs typeface="Arial"/>
              </a:rPr>
              <a:t> </a:t>
            </a:r>
            <a:r>
              <a:rPr lang="en-US" spc="-140" dirty="0">
                <a:latin typeface="Arial"/>
                <a:cs typeface="Arial"/>
              </a:rPr>
              <a:t>user</a:t>
            </a:r>
            <a:endParaRPr lang="en-US" dirty="0">
              <a:latin typeface="Arial"/>
              <a:cs typeface="Arial"/>
            </a:endParaRPr>
          </a:p>
          <a:p>
            <a:endParaRPr lang="en-US" dirty="0"/>
          </a:p>
        </p:txBody>
      </p:sp>
    </p:spTree>
    <p:extLst>
      <p:ext uri="{BB962C8B-B14F-4D97-AF65-F5344CB8AC3E}">
        <p14:creationId xmlns:p14="http://schemas.microsoft.com/office/powerpoint/2010/main" val="3994286259"/>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B8EF9-D373-41A2-8DA3-3F153D522896}"/>
              </a:ext>
            </a:extLst>
          </p:cNvPr>
          <p:cNvSpPr>
            <a:spLocks noGrp="1"/>
          </p:cNvSpPr>
          <p:nvPr>
            <p:ph type="title"/>
          </p:nvPr>
        </p:nvSpPr>
        <p:spPr/>
        <p:txBody>
          <a:bodyPr/>
          <a:lstStyle/>
          <a:p>
            <a:r>
              <a:rPr lang="en-US" dirty="0"/>
              <a:t>Circuit level Proxy</a:t>
            </a:r>
          </a:p>
        </p:txBody>
      </p:sp>
      <p:sp>
        <p:nvSpPr>
          <p:cNvPr id="3" name="Content Placeholder 2">
            <a:extLst>
              <a:ext uri="{FF2B5EF4-FFF2-40B4-BE49-F238E27FC236}">
                <a16:creationId xmlns:a16="http://schemas.microsoft.com/office/drawing/2014/main" id="{03527282-67E5-443B-AB45-D87C1E2D4948}"/>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185" dirty="0">
                <a:latin typeface="Arial"/>
                <a:cs typeface="Arial"/>
              </a:rPr>
              <a:t>Creates </a:t>
            </a:r>
            <a:r>
              <a:rPr lang="en-US" spc="-220" dirty="0">
                <a:latin typeface="Arial"/>
                <a:cs typeface="Arial"/>
              </a:rPr>
              <a:t>a </a:t>
            </a:r>
            <a:r>
              <a:rPr lang="en-US" spc="-50" dirty="0">
                <a:latin typeface="Arial"/>
                <a:cs typeface="Arial"/>
              </a:rPr>
              <a:t>circuit </a:t>
            </a:r>
            <a:r>
              <a:rPr lang="en-US" spc="-85" dirty="0">
                <a:latin typeface="Arial"/>
                <a:cs typeface="Arial"/>
              </a:rPr>
              <a:t>between </a:t>
            </a:r>
            <a:r>
              <a:rPr lang="en-US" spc="-55" dirty="0">
                <a:latin typeface="Arial"/>
                <a:cs typeface="Arial"/>
              </a:rPr>
              <a:t>client </a:t>
            </a:r>
            <a:r>
              <a:rPr lang="en-US" spc="-135" dirty="0">
                <a:latin typeface="Arial"/>
                <a:cs typeface="Arial"/>
              </a:rPr>
              <a:t>and </a:t>
            </a:r>
            <a:r>
              <a:rPr lang="en-US" spc="-35" dirty="0">
                <a:latin typeface="Arial"/>
                <a:cs typeface="Arial"/>
              </a:rPr>
              <a:t>the</a:t>
            </a:r>
            <a:r>
              <a:rPr lang="en-US" spc="-295" dirty="0">
                <a:latin typeface="Arial"/>
                <a:cs typeface="Arial"/>
              </a:rPr>
              <a:t> </a:t>
            </a:r>
            <a:r>
              <a:rPr lang="en-US" spc="-120" dirty="0">
                <a:latin typeface="Arial"/>
                <a:cs typeface="Arial"/>
              </a:rPr>
              <a:t>server</a:t>
            </a:r>
            <a:endParaRPr lang="en-US" dirty="0">
              <a:latin typeface="Arial"/>
              <a:cs typeface="Arial"/>
            </a:endParaRPr>
          </a:p>
          <a:p>
            <a:pPr marL="355600" indent="-342900">
              <a:lnSpc>
                <a:spcPct val="100000"/>
              </a:lnSpc>
              <a:spcBef>
                <a:spcPts val="675"/>
              </a:spcBef>
              <a:tabLst>
                <a:tab pos="354965" algn="l"/>
                <a:tab pos="355600" algn="l"/>
              </a:tabLst>
            </a:pPr>
            <a:r>
              <a:rPr lang="en-US" spc="-160" dirty="0">
                <a:latin typeface="Arial"/>
                <a:cs typeface="Arial"/>
              </a:rPr>
              <a:t>Works </a:t>
            </a:r>
            <a:r>
              <a:rPr lang="en-US" spc="-40" dirty="0">
                <a:latin typeface="Arial"/>
                <a:cs typeface="Arial"/>
              </a:rPr>
              <a:t>at </a:t>
            </a:r>
            <a:r>
              <a:rPr lang="en-US" spc="-185" dirty="0">
                <a:latin typeface="Arial"/>
                <a:cs typeface="Arial"/>
              </a:rPr>
              <a:t>session</a:t>
            </a:r>
            <a:r>
              <a:rPr lang="en-US" spc="-215" dirty="0">
                <a:latin typeface="Arial"/>
                <a:cs typeface="Arial"/>
              </a:rPr>
              <a:t> </a:t>
            </a:r>
            <a:r>
              <a:rPr lang="en-US" spc="-114" dirty="0">
                <a:latin typeface="Arial"/>
                <a:cs typeface="Arial"/>
              </a:rPr>
              <a:t>layer</a:t>
            </a:r>
            <a:endParaRPr lang="en-US" dirty="0">
              <a:latin typeface="Arial"/>
              <a:cs typeface="Arial"/>
            </a:endParaRPr>
          </a:p>
          <a:p>
            <a:pPr marL="355600" marR="5080" indent="-342900">
              <a:lnSpc>
                <a:spcPct val="100000"/>
              </a:lnSpc>
              <a:spcBef>
                <a:spcPts val="675"/>
              </a:spcBef>
              <a:tabLst>
                <a:tab pos="354965" algn="l"/>
                <a:tab pos="355600" algn="l"/>
              </a:tabLst>
            </a:pPr>
            <a:r>
              <a:rPr lang="en-US" spc="-204" dirty="0">
                <a:latin typeface="Arial"/>
                <a:cs typeface="Arial"/>
              </a:rPr>
              <a:t>Knows </a:t>
            </a:r>
            <a:r>
              <a:rPr lang="en-US" spc="-35" dirty="0">
                <a:latin typeface="Arial"/>
                <a:cs typeface="Arial"/>
              </a:rPr>
              <a:t>the </a:t>
            </a:r>
            <a:r>
              <a:rPr lang="en-US" spc="-150" dirty="0">
                <a:latin typeface="Arial"/>
                <a:cs typeface="Arial"/>
              </a:rPr>
              <a:t>source </a:t>
            </a:r>
            <a:r>
              <a:rPr lang="en-US" spc="-135" dirty="0">
                <a:latin typeface="Arial"/>
                <a:cs typeface="Arial"/>
              </a:rPr>
              <a:t>and </a:t>
            </a:r>
            <a:r>
              <a:rPr lang="en-US" spc="-75" dirty="0">
                <a:latin typeface="Arial"/>
                <a:cs typeface="Arial"/>
              </a:rPr>
              <a:t>destination </a:t>
            </a:r>
            <a:r>
              <a:rPr lang="en-US" spc="-185" dirty="0">
                <a:latin typeface="Arial"/>
                <a:cs typeface="Arial"/>
              </a:rPr>
              <a:t>addresses </a:t>
            </a:r>
            <a:r>
              <a:rPr lang="en-US" spc="-135" dirty="0">
                <a:latin typeface="Arial"/>
                <a:cs typeface="Arial"/>
              </a:rPr>
              <a:t>and  </a:t>
            </a:r>
            <a:r>
              <a:rPr lang="en-US" spc="-204" dirty="0">
                <a:latin typeface="Arial"/>
                <a:cs typeface="Arial"/>
              </a:rPr>
              <a:t>makes </a:t>
            </a:r>
            <a:r>
              <a:rPr lang="en-US" spc="-240" dirty="0">
                <a:latin typeface="Arial"/>
                <a:cs typeface="Arial"/>
              </a:rPr>
              <a:t>access </a:t>
            </a:r>
            <a:r>
              <a:rPr lang="en-US" spc="-145" dirty="0">
                <a:latin typeface="Arial"/>
                <a:cs typeface="Arial"/>
              </a:rPr>
              <a:t>decisions </a:t>
            </a:r>
            <a:r>
              <a:rPr lang="en-US" spc="-180" dirty="0">
                <a:latin typeface="Arial"/>
                <a:cs typeface="Arial"/>
              </a:rPr>
              <a:t>based </a:t>
            </a:r>
            <a:r>
              <a:rPr lang="en-US" spc="-90" dirty="0">
                <a:latin typeface="Arial"/>
                <a:cs typeface="Arial"/>
              </a:rPr>
              <a:t>on </a:t>
            </a:r>
            <a:r>
              <a:rPr lang="en-US" spc="-35" dirty="0">
                <a:latin typeface="Arial"/>
                <a:cs typeface="Arial"/>
              </a:rPr>
              <a:t>the </a:t>
            </a:r>
            <a:r>
              <a:rPr lang="en-US" spc="-120" dirty="0">
                <a:latin typeface="Arial"/>
                <a:cs typeface="Arial"/>
              </a:rPr>
              <a:t>header  </a:t>
            </a:r>
            <a:r>
              <a:rPr lang="en-US" spc="-45" dirty="0">
                <a:latin typeface="Arial"/>
                <a:cs typeface="Arial"/>
              </a:rPr>
              <a:t>information</a:t>
            </a:r>
            <a:endParaRPr lang="en-US" dirty="0">
              <a:latin typeface="Arial"/>
              <a:cs typeface="Arial"/>
            </a:endParaRPr>
          </a:p>
          <a:p>
            <a:pPr marL="355600" indent="-342900">
              <a:lnSpc>
                <a:spcPct val="100000"/>
              </a:lnSpc>
              <a:spcBef>
                <a:spcPts val="670"/>
              </a:spcBef>
              <a:tabLst>
                <a:tab pos="354965" algn="l"/>
                <a:tab pos="355600" algn="l"/>
              </a:tabLst>
            </a:pPr>
            <a:r>
              <a:rPr lang="en-US" spc="-180" dirty="0">
                <a:latin typeface="Arial"/>
                <a:cs typeface="Arial"/>
              </a:rPr>
              <a:t>Faster </a:t>
            </a:r>
            <a:r>
              <a:rPr lang="en-US" spc="-60" dirty="0">
                <a:latin typeface="Arial"/>
                <a:cs typeface="Arial"/>
              </a:rPr>
              <a:t>than </a:t>
            </a:r>
            <a:r>
              <a:rPr lang="en-US" spc="-80" dirty="0">
                <a:latin typeface="Arial"/>
                <a:cs typeface="Arial"/>
              </a:rPr>
              <a:t>application </a:t>
            </a:r>
            <a:r>
              <a:rPr lang="en-US" spc="-100" dirty="0">
                <a:latin typeface="Arial"/>
                <a:cs typeface="Arial"/>
              </a:rPr>
              <a:t>level</a:t>
            </a:r>
            <a:r>
              <a:rPr lang="en-US" spc="-260" dirty="0">
                <a:latin typeface="Arial"/>
                <a:cs typeface="Arial"/>
              </a:rPr>
              <a:t> </a:t>
            </a:r>
            <a:r>
              <a:rPr lang="en-US" spc="-120" dirty="0">
                <a:latin typeface="Arial"/>
                <a:cs typeface="Arial"/>
              </a:rPr>
              <a:t>proxy</a:t>
            </a:r>
            <a:endParaRPr lang="en-US" dirty="0">
              <a:latin typeface="Arial"/>
              <a:cs typeface="Arial"/>
            </a:endParaRPr>
          </a:p>
          <a:p>
            <a:endParaRPr lang="en-US" dirty="0"/>
          </a:p>
        </p:txBody>
      </p:sp>
    </p:spTree>
    <p:extLst>
      <p:ext uri="{BB962C8B-B14F-4D97-AF65-F5344CB8AC3E}">
        <p14:creationId xmlns:p14="http://schemas.microsoft.com/office/powerpoint/2010/main" val="3569647833"/>
      </p:ext>
    </p:extLst>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AC61-ACF1-4758-B2BB-C3D7117B5BF5}"/>
              </a:ext>
            </a:extLst>
          </p:cNvPr>
          <p:cNvSpPr>
            <a:spLocks noGrp="1"/>
          </p:cNvSpPr>
          <p:nvPr>
            <p:ph type="title"/>
          </p:nvPr>
        </p:nvSpPr>
        <p:spPr/>
        <p:txBody>
          <a:bodyPr/>
          <a:lstStyle/>
          <a:p>
            <a:r>
              <a:rPr lang="en-US" dirty="0"/>
              <a:t>Stateful Inspection Firewall</a:t>
            </a:r>
          </a:p>
        </p:txBody>
      </p:sp>
      <p:sp>
        <p:nvSpPr>
          <p:cNvPr id="3" name="Content Placeholder 2">
            <a:extLst>
              <a:ext uri="{FF2B5EF4-FFF2-40B4-BE49-F238E27FC236}">
                <a16:creationId xmlns:a16="http://schemas.microsoft.com/office/drawing/2014/main" id="{1BD7D9D1-8B79-4355-A93C-5C6987B99C44}"/>
              </a:ext>
            </a:extLst>
          </p:cNvPr>
          <p:cNvSpPr>
            <a:spLocks noGrp="1"/>
          </p:cNvSpPr>
          <p:nvPr>
            <p:ph idx="1"/>
          </p:nvPr>
        </p:nvSpPr>
        <p:spPr/>
        <p:txBody>
          <a:bodyPr/>
          <a:lstStyle/>
          <a:p>
            <a:pPr marL="355600" indent="-342900">
              <a:lnSpc>
                <a:spcPct val="100000"/>
              </a:lnSpc>
              <a:spcBef>
                <a:spcPts val="770"/>
              </a:spcBef>
              <a:tabLst>
                <a:tab pos="354965" algn="l"/>
                <a:tab pos="355600" algn="l"/>
              </a:tabLst>
            </a:pPr>
            <a:r>
              <a:rPr lang="en-US" spc="-240" dirty="0">
                <a:latin typeface="Arial"/>
                <a:cs typeface="Arial"/>
              </a:rPr>
              <a:t>Tracks </a:t>
            </a:r>
            <a:r>
              <a:rPr lang="en-US" spc="-35" dirty="0">
                <a:latin typeface="Arial"/>
                <a:cs typeface="Arial"/>
              </a:rPr>
              <a:t>the </a:t>
            </a:r>
            <a:r>
              <a:rPr lang="en-US" spc="-105" dirty="0">
                <a:latin typeface="Arial"/>
                <a:cs typeface="Arial"/>
              </a:rPr>
              <a:t>state </a:t>
            </a:r>
            <a:r>
              <a:rPr lang="en-US" spc="-10" dirty="0">
                <a:latin typeface="Arial"/>
                <a:cs typeface="Arial"/>
              </a:rPr>
              <a:t>of</a:t>
            </a:r>
            <a:r>
              <a:rPr lang="en-US" spc="-215" dirty="0">
                <a:latin typeface="Arial"/>
                <a:cs typeface="Arial"/>
              </a:rPr>
              <a:t> </a:t>
            </a:r>
            <a:r>
              <a:rPr lang="en-US" spc="-114" dirty="0">
                <a:latin typeface="Arial"/>
                <a:cs typeface="Arial"/>
              </a:rPr>
              <a:t>connections</a:t>
            </a:r>
            <a:endParaRPr lang="en-US" dirty="0">
              <a:latin typeface="Arial"/>
              <a:cs typeface="Arial"/>
            </a:endParaRPr>
          </a:p>
          <a:p>
            <a:pPr marL="355600" indent="-342900">
              <a:lnSpc>
                <a:spcPct val="100000"/>
              </a:lnSpc>
              <a:spcBef>
                <a:spcPts val="675"/>
              </a:spcBef>
              <a:tabLst>
                <a:tab pos="354965" algn="l"/>
                <a:tab pos="355600" algn="l"/>
              </a:tabLst>
            </a:pPr>
            <a:r>
              <a:rPr lang="en-US" spc="-185" dirty="0">
                <a:latin typeface="Arial"/>
                <a:cs typeface="Arial"/>
              </a:rPr>
              <a:t>Blocks </a:t>
            </a:r>
            <a:r>
              <a:rPr lang="en-US" spc="-155" dirty="0">
                <a:latin typeface="Arial"/>
                <a:cs typeface="Arial"/>
              </a:rPr>
              <a:t>packets </a:t>
            </a:r>
            <a:r>
              <a:rPr lang="en-US" spc="-95" dirty="0">
                <a:latin typeface="Arial"/>
                <a:cs typeface="Arial"/>
              </a:rPr>
              <a:t>deviating </a:t>
            </a:r>
            <a:r>
              <a:rPr lang="en-US" spc="-35" dirty="0">
                <a:latin typeface="Arial"/>
                <a:cs typeface="Arial"/>
              </a:rPr>
              <a:t>from </a:t>
            </a:r>
            <a:r>
              <a:rPr lang="en-US" spc="-130" dirty="0">
                <a:latin typeface="Arial"/>
                <a:cs typeface="Arial"/>
              </a:rPr>
              <a:t>expected</a:t>
            </a:r>
            <a:r>
              <a:rPr lang="en-US" spc="-245" dirty="0">
                <a:latin typeface="Arial"/>
                <a:cs typeface="Arial"/>
              </a:rPr>
              <a:t> </a:t>
            </a:r>
            <a:r>
              <a:rPr lang="en-US" spc="-100" dirty="0">
                <a:latin typeface="Arial"/>
                <a:cs typeface="Arial"/>
              </a:rPr>
              <a:t>state</a:t>
            </a:r>
            <a:endParaRPr lang="en-US" dirty="0">
              <a:latin typeface="Arial"/>
              <a:cs typeface="Arial"/>
            </a:endParaRPr>
          </a:p>
          <a:p>
            <a:pPr marL="355600" marR="5080" indent="-342900">
              <a:lnSpc>
                <a:spcPct val="100000"/>
              </a:lnSpc>
              <a:spcBef>
                <a:spcPts val="675"/>
              </a:spcBef>
              <a:tabLst>
                <a:tab pos="354965" algn="l"/>
                <a:tab pos="355600" algn="l"/>
              </a:tabLst>
            </a:pPr>
            <a:r>
              <a:rPr lang="en-US" spc="-160" dirty="0">
                <a:latin typeface="Arial"/>
                <a:cs typeface="Arial"/>
              </a:rPr>
              <a:t>Works </a:t>
            </a:r>
            <a:r>
              <a:rPr lang="en-US" spc="-204" dirty="0">
                <a:latin typeface="Arial"/>
                <a:cs typeface="Arial"/>
              </a:rPr>
              <a:t>same </a:t>
            </a:r>
            <a:r>
              <a:rPr lang="en-US" spc="-260" dirty="0">
                <a:latin typeface="Arial"/>
                <a:cs typeface="Arial"/>
              </a:rPr>
              <a:t>as </a:t>
            </a:r>
            <a:r>
              <a:rPr lang="en-US" spc="-130" dirty="0">
                <a:latin typeface="Arial"/>
                <a:cs typeface="Arial"/>
              </a:rPr>
              <a:t>packet </a:t>
            </a:r>
            <a:r>
              <a:rPr lang="en-US" spc="-30" dirty="0">
                <a:latin typeface="Arial"/>
                <a:cs typeface="Arial"/>
              </a:rPr>
              <a:t>filtering </a:t>
            </a:r>
            <a:r>
              <a:rPr lang="en-US" spc="-45" dirty="0">
                <a:latin typeface="Arial"/>
                <a:cs typeface="Arial"/>
              </a:rPr>
              <a:t>firewall </a:t>
            </a:r>
            <a:r>
              <a:rPr lang="en-US" spc="-15" dirty="0">
                <a:latin typeface="Arial"/>
                <a:cs typeface="Arial"/>
              </a:rPr>
              <a:t>but </a:t>
            </a:r>
            <a:r>
              <a:rPr lang="en-US" spc="-195" dirty="0">
                <a:latin typeface="Arial"/>
                <a:cs typeface="Arial"/>
              </a:rPr>
              <a:t>keeps </a:t>
            </a:r>
            <a:r>
              <a:rPr lang="en-US" spc="-220" dirty="0">
                <a:latin typeface="Arial"/>
                <a:cs typeface="Arial"/>
              </a:rPr>
              <a:t>a  </a:t>
            </a:r>
            <a:r>
              <a:rPr lang="en-US" spc="-105" dirty="0">
                <a:latin typeface="Arial"/>
                <a:cs typeface="Arial"/>
              </a:rPr>
              <a:t>state </a:t>
            </a:r>
            <a:r>
              <a:rPr lang="en-US" spc="-70" dirty="0">
                <a:latin typeface="Arial"/>
                <a:cs typeface="Arial"/>
              </a:rPr>
              <a:t>table </a:t>
            </a:r>
            <a:r>
              <a:rPr lang="en-US" spc="-265" dirty="0">
                <a:latin typeface="Arial"/>
                <a:cs typeface="Arial"/>
              </a:rPr>
              <a:t>as</a:t>
            </a:r>
            <a:r>
              <a:rPr lang="en-US" spc="-270" dirty="0">
                <a:latin typeface="Arial"/>
                <a:cs typeface="Arial"/>
              </a:rPr>
              <a:t> </a:t>
            </a:r>
            <a:r>
              <a:rPr lang="en-US" spc="-10" dirty="0">
                <a:latin typeface="Arial"/>
                <a:cs typeface="Arial"/>
              </a:rPr>
              <a:t>well!</a:t>
            </a:r>
            <a:endParaRPr lang="en-US" dirty="0">
              <a:latin typeface="Arial"/>
              <a:cs typeface="Arial"/>
            </a:endParaRPr>
          </a:p>
          <a:p>
            <a:pPr marL="355600" indent="-342900">
              <a:lnSpc>
                <a:spcPct val="100000"/>
              </a:lnSpc>
              <a:spcBef>
                <a:spcPts val="670"/>
              </a:spcBef>
              <a:tabLst>
                <a:tab pos="354965" algn="l"/>
                <a:tab pos="355600" algn="l"/>
              </a:tabLst>
            </a:pPr>
            <a:r>
              <a:rPr lang="en-US" spc="-160" dirty="0">
                <a:latin typeface="Arial"/>
                <a:cs typeface="Arial"/>
              </a:rPr>
              <a:t>Works </a:t>
            </a:r>
            <a:r>
              <a:rPr lang="en-US" spc="-40" dirty="0">
                <a:latin typeface="Arial"/>
                <a:cs typeface="Arial"/>
              </a:rPr>
              <a:t>at </a:t>
            </a:r>
            <a:r>
              <a:rPr lang="en-US" spc="-50" dirty="0">
                <a:latin typeface="Arial"/>
                <a:cs typeface="Arial"/>
              </a:rPr>
              <a:t>network </a:t>
            </a:r>
            <a:r>
              <a:rPr lang="en-US" spc="-135" dirty="0">
                <a:latin typeface="Arial"/>
                <a:cs typeface="Arial"/>
              </a:rPr>
              <a:t>and </a:t>
            </a:r>
            <a:r>
              <a:rPr lang="en-US" spc="-55" dirty="0">
                <a:latin typeface="Arial"/>
                <a:cs typeface="Arial"/>
              </a:rPr>
              <a:t>transport</a:t>
            </a:r>
            <a:r>
              <a:rPr lang="en-US" spc="-315" dirty="0">
                <a:latin typeface="Arial"/>
                <a:cs typeface="Arial"/>
              </a:rPr>
              <a:t> </a:t>
            </a:r>
            <a:r>
              <a:rPr lang="en-US" spc="-114" dirty="0">
                <a:latin typeface="Arial"/>
                <a:cs typeface="Arial"/>
              </a:rPr>
              <a:t>layer</a:t>
            </a:r>
            <a:endParaRPr lang="en-US" dirty="0">
              <a:latin typeface="Arial"/>
              <a:cs typeface="Arial"/>
            </a:endParaRPr>
          </a:p>
          <a:p>
            <a:endParaRPr lang="en-US" dirty="0"/>
          </a:p>
        </p:txBody>
      </p:sp>
    </p:spTree>
    <p:extLst>
      <p:ext uri="{BB962C8B-B14F-4D97-AF65-F5344CB8AC3E}">
        <p14:creationId xmlns:p14="http://schemas.microsoft.com/office/powerpoint/2010/main" val="4178461221"/>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46C3B-4B18-4C4B-B0A9-FF031AFAD9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F187F2-7ED7-4169-8E8E-50166B8C44A5}"/>
              </a:ext>
            </a:extLst>
          </p:cNvPr>
          <p:cNvSpPr>
            <a:spLocks noGrp="1"/>
          </p:cNvSpPr>
          <p:nvPr>
            <p:ph idx="1"/>
          </p:nvPr>
        </p:nvSpPr>
        <p:spPr/>
        <p:txBody>
          <a:bodyPr>
            <a:normAutofit fontScale="92500" lnSpcReduction="20000"/>
          </a:bodyPr>
          <a:lstStyle/>
          <a:p>
            <a:pPr marL="0" indent="0" algn="just">
              <a:buNone/>
            </a:pPr>
            <a:r>
              <a:rPr lang="en-US" altLang="en-US" dirty="0"/>
              <a:t>Authenticators are commonly based on at least one of the following four factors:</a:t>
            </a:r>
          </a:p>
          <a:p>
            <a:pPr algn="just"/>
            <a:r>
              <a:rPr lang="en-US" altLang="en-US" i="1" dirty="0"/>
              <a:t>Something you know</a:t>
            </a:r>
            <a:r>
              <a:rPr lang="en-US" altLang="en-US" b="0" dirty="0"/>
              <a:t>, such as a password or a personal identification number (PIN). This assumes that only the owner of the account knows the password or PIN needed to access the account.</a:t>
            </a:r>
          </a:p>
          <a:p>
            <a:pPr algn="just"/>
            <a:r>
              <a:rPr lang="en-US" altLang="en-US" i="1" dirty="0"/>
              <a:t>Something you have</a:t>
            </a:r>
            <a:r>
              <a:rPr lang="en-US" altLang="en-US" b="0" dirty="0"/>
              <a:t>, such as a smart card or security token. This assumes that only the owner of the account has the necessary smart card or token needed to unlock the account.</a:t>
            </a:r>
          </a:p>
          <a:p>
            <a:pPr algn="just"/>
            <a:r>
              <a:rPr lang="en-US" altLang="en-US" i="1" dirty="0"/>
              <a:t>Something you are</a:t>
            </a:r>
            <a:r>
              <a:rPr lang="en-US" altLang="en-US" b="0" dirty="0"/>
              <a:t>, such as fingerprint, voice, retina, or iris characteristics (Biometrics).</a:t>
            </a:r>
          </a:p>
          <a:p>
            <a:pPr algn="just"/>
            <a:r>
              <a:rPr lang="en-US" altLang="en-US" i="1" dirty="0"/>
              <a:t>Where you are</a:t>
            </a:r>
            <a:r>
              <a:rPr lang="en-US" altLang="en-US" b="0" dirty="0"/>
              <a:t>, for example inside or outside a company firewall, or proximity of login location to a personal GPS device.</a:t>
            </a:r>
          </a:p>
          <a:p>
            <a:endParaRPr lang="en-US" dirty="0"/>
          </a:p>
        </p:txBody>
      </p:sp>
    </p:spTree>
    <p:extLst>
      <p:ext uri="{BB962C8B-B14F-4D97-AF65-F5344CB8AC3E}">
        <p14:creationId xmlns:p14="http://schemas.microsoft.com/office/powerpoint/2010/main" val="2382304374"/>
      </p:ext>
    </p:extLst>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F9C30-536D-4C48-9639-B75C19E00039}"/>
              </a:ext>
            </a:extLst>
          </p:cNvPr>
          <p:cNvSpPr>
            <a:spLocks noGrp="1"/>
          </p:cNvSpPr>
          <p:nvPr>
            <p:ph type="title"/>
          </p:nvPr>
        </p:nvSpPr>
        <p:spPr/>
        <p:txBody>
          <a:bodyPr/>
          <a:lstStyle/>
          <a:p>
            <a:r>
              <a:rPr lang="en-US" dirty="0"/>
              <a:t>Dynamic Packet Filtering</a:t>
            </a:r>
          </a:p>
        </p:txBody>
      </p:sp>
      <p:sp>
        <p:nvSpPr>
          <p:cNvPr id="3" name="Content Placeholder 2">
            <a:extLst>
              <a:ext uri="{FF2B5EF4-FFF2-40B4-BE49-F238E27FC236}">
                <a16:creationId xmlns:a16="http://schemas.microsoft.com/office/drawing/2014/main" id="{323F8FDF-74EC-4B61-AEB6-D548777A0EE9}"/>
              </a:ext>
            </a:extLst>
          </p:cNvPr>
          <p:cNvSpPr>
            <a:spLocks noGrp="1"/>
          </p:cNvSpPr>
          <p:nvPr>
            <p:ph idx="1"/>
          </p:nvPr>
        </p:nvSpPr>
        <p:spPr/>
        <p:txBody>
          <a:bodyPr/>
          <a:lstStyle/>
          <a:p>
            <a:pPr marL="12700" indent="0">
              <a:lnSpc>
                <a:spcPct val="100000"/>
              </a:lnSpc>
              <a:spcBef>
                <a:spcPts val="770"/>
              </a:spcBef>
              <a:buNone/>
              <a:tabLst>
                <a:tab pos="354965" algn="l"/>
                <a:tab pos="355600" algn="l"/>
              </a:tabLst>
            </a:pPr>
            <a:r>
              <a:rPr lang="en-US" spc="-60" dirty="0">
                <a:latin typeface="Arial"/>
                <a:cs typeface="Arial"/>
              </a:rPr>
              <a:t>Kernel Proxy firewall.</a:t>
            </a:r>
          </a:p>
          <a:p>
            <a:pPr marL="355600" indent="-342900">
              <a:lnSpc>
                <a:spcPct val="100000"/>
              </a:lnSpc>
              <a:spcBef>
                <a:spcPts val="770"/>
              </a:spcBef>
              <a:tabLst>
                <a:tab pos="354965" algn="l"/>
                <a:tab pos="355600" algn="l"/>
              </a:tabLst>
            </a:pPr>
            <a:r>
              <a:rPr lang="en-US" spc="-60" dirty="0">
                <a:latin typeface="Arial"/>
                <a:cs typeface="Arial"/>
              </a:rPr>
              <a:t>Fifth </a:t>
            </a:r>
            <a:r>
              <a:rPr lang="en-US" spc="-95" dirty="0">
                <a:latin typeface="Arial"/>
                <a:cs typeface="Arial"/>
              </a:rPr>
              <a:t>generation</a:t>
            </a:r>
            <a:r>
              <a:rPr lang="en-US" spc="-250" dirty="0">
                <a:latin typeface="Arial"/>
                <a:cs typeface="Arial"/>
              </a:rPr>
              <a:t> </a:t>
            </a:r>
            <a:r>
              <a:rPr lang="en-US" spc="-25" dirty="0">
                <a:latin typeface="Arial"/>
                <a:cs typeface="Arial"/>
              </a:rPr>
              <a:t>firewall.</a:t>
            </a:r>
            <a:endParaRPr lang="en-US" dirty="0">
              <a:latin typeface="Arial"/>
              <a:cs typeface="Arial"/>
            </a:endParaRPr>
          </a:p>
          <a:p>
            <a:pPr marL="355600" marR="5080" indent="-342900">
              <a:lnSpc>
                <a:spcPct val="100000"/>
              </a:lnSpc>
              <a:spcBef>
                <a:spcPts val="675"/>
              </a:spcBef>
              <a:tabLst>
                <a:tab pos="354965" algn="l"/>
                <a:tab pos="355600" algn="l"/>
              </a:tabLst>
            </a:pPr>
            <a:r>
              <a:rPr lang="en-US" spc="-185" dirty="0">
                <a:latin typeface="Arial"/>
                <a:cs typeface="Arial"/>
              </a:rPr>
              <a:t>Creates </a:t>
            </a:r>
            <a:r>
              <a:rPr lang="en-US" spc="-120" dirty="0">
                <a:latin typeface="Arial"/>
                <a:cs typeface="Arial"/>
              </a:rPr>
              <a:t>dynamic, </a:t>
            </a:r>
            <a:r>
              <a:rPr lang="en-US" spc="-135" dirty="0">
                <a:latin typeface="Arial"/>
                <a:cs typeface="Arial"/>
              </a:rPr>
              <a:t>customized </a:t>
            </a:r>
            <a:r>
              <a:rPr lang="en-US" spc="-290" dirty="0">
                <a:latin typeface="Arial"/>
                <a:cs typeface="Arial"/>
              </a:rPr>
              <a:t>TCP/IP </a:t>
            </a:r>
            <a:r>
              <a:rPr lang="en-US" spc="-190" dirty="0">
                <a:latin typeface="Arial"/>
                <a:cs typeface="Arial"/>
              </a:rPr>
              <a:t>stacks </a:t>
            </a:r>
            <a:r>
              <a:rPr lang="en-US" spc="-15" dirty="0">
                <a:latin typeface="Arial"/>
                <a:cs typeface="Arial"/>
              </a:rPr>
              <a:t>for </a:t>
            </a:r>
            <a:r>
              <a:rPr lang="en-US" spc="-130" dirty="0">
                <a:latin typeface="Arial"/>
                <a:cs typeface="Arial"/>
              </a:rPr>
              <a:t>packet  </a:t>
            </a:r>
            <a:r>
              <a:rPr lang="en-US" spc="-90" dirty="0">
                <a:latin typeface="Arial"/>
                <a:cs typeface="Arial"/>
              </a:rPr>
              <a:t>evaluation</a:t>
            </a:r>
            <a:endParaRPr lang="en-US" dirty="0">
              <a:latin typeface="Arial"/>
              <a:cs typeface="Arial"/>
            </a:endParaRPr>
          </a:p>
          <a:p>
            <a:pPr marL="355600" marR="39370" indent="-342900">
              <a:lnSpc>
                <a:spcPct val="100000"/>
              </a:lnSpc>
              <a:spcBef>
                <a:spcPts val="675"/>
              </a:spcBef>
              <a:tabLst>
                <a:tab pos="354965" algn="l"/>
                <a:tab pos="355600" algn="l"/>
              </a:tabLst>
            </a:pPr>
            <a:r>
              <a:rPr lang="en-US" spc="-130" dirty="0">
                <a:latin typeface="Arial"/>
                <a:cs typeface="Arial"/>
              </a:rPr>
              <a:t>When </a:t>
            </a:r>
            <a:r>
              <a:rPr lang="en-US" spc="-220" dirty="0">
                <a:latin typeface="Arial"/>
                <a:cs typeface="Arial"/>
              </a:rPr>
              <a:t>a </a:t>
            </a:r>
            <a:r>
              <a:rPr lang="en-US" spc="-130" dirty="0">
                <a:latin typeface="Arial"/>
                <a:cs typeface="Arial"/>
              </a:rPr>
              <a:t>packet </a:t>
            </a:r>
            <a:r>
              <a:rPr lang="en-US" spc="-105" dirty="0">
                <a:latin typeface="Arial"/>
                <a:cs typeface="Arial"/>
              </a:rPr>
              <a:t>arrives, </a:t>
            </a:r>
            <a:r>
              <a:rPr lang="en-US" spc="-220" dirty="0">
                <a:latin typeface="Arial"/>
                <a:cs typeface="Arial"/>
              </a:rPr>
              <a:t>a </a:t>
            </a:r>
            <a:r>
              <a:rPr lang="en-US" spc="-105" dirty="0">
                <a:latin typeface="Arial"/>
                <a:cs typeface="Arial"/>
              </a:rPr>
              <a:t>new </a:t>
            </a:r>
            <a:r>
              <a:rPr lang="en-US" spc="-35" dirty="0">
                <a:latin typeface="Arial"/>
                <a:cs typeface="Arial"/>
              </a:rPr>
              <a:t>virtual </a:t>
            </a:r>
            <a:r>
              <a:rPr lang="en-US" spc="-50" dirty="0">
                <a:latin typeface="Arial"/>
                <a:cs typeface="Arial"/>
              </a:rPr>
              <a:t>network </a:t>
            </a:r>
            <a:r>
              <a:rPr lang="en-US" spc="-160" dirty="0">
                <a:latin typeface="Arial"/>
                <a:cs typeface="Arial"/>
              </a:rPr>
              <a:t>stack</a:t>
            </a:r>
            <a:r>
              <a:rPr lang="en-US" spc="-300" dirty="0">
                <a:latin typeface="Arial"/>
                <a:cs typeface="Arial"/>
              </a:rPr>
              <a:t> </a:t>
            </a:r>
            <a:r>
              <a:rPr lang="en-US" spc="-145" dirty="0">
                <a:latin typeface="Arial"/>
                <a:cs typeface="Arial"/>
              </a:rPr>
              <a:t>is  </a:t>
            </a:r>
            <a:r>
              <a:rPr lang="en-US" spc="-105" dirty="0">
                <a:latin typeface="Arial"/>
                <a:cs typeface="Arial"/>
              </a:rPr>
              <a:t>created, </a:t>
            </a:r>
            <a:r>
              <a:rPr lang="en-US" spc="-85" dirty="0">
                <a:latin typeface="Arial"/>
                <a:cs typeface="Arial"/>
              </a:rPr>
              <a:t>which </a:t>
            </a:r>
            <a:r>
              <a:rPr lang="en-US" spc="-145" dirty="0">
                <a:latin typeface="Arial"/>
                <a:cs typeface="Arial"/>
              </a:rPr>
              <a:t>is made </a:t>
            </a:r>
            <a:r>
              <a:rPr lang="en-US" spc="-90" dirty="0">
                <a:latin typeface="Arial"/>
                <a:cs typeface="Arial"/>
              </a:rPr>
              <a:t>up </a:t>
            </a:r>
            <a:r>
              <a:rPr lang="en-US" spc="-10" dirty="0">
                <a:latin typeface="Arial"/>
                <a:cs typeface="Arial"/>
              </a:rPr>
              <a:t>of </a:t>
            </a:r>
            <a:r>
              <a:rPr lang="en-US" spc="-75" dirty="0">
                <a:latin typeface="Arial"/>
                <a:cs typeface="Arial"/>
              </a:rPr>
              <a:t>only </a:t>
            </a:r>
            <a:r>
              <a:rPr lang="en-US" spc="-35" dirty="0">
                <a:latin typeface="Arial"/>
                <a:cs typeface="Arial"/>
              </a:rPr>
              <a:t>the </a:t>
            </a:r>
            <a:r>
              <a:rPr lang="en-US" spc="-60" dirty="0">
                <a:latin typeface="Arial"/>
                <a:cs typeface="Arial"/>
              </a:rPr>
              <a:t>protocol  </a:t>
            </a:r>
            <a:r>
              <a:rPr lang="en-US" spc="-135" dirty="0">
                <a:latin typeface="Arial"/>
                <a:cs typeface="Arial"/>
              </a:rPr>
              <a:t>proxies </a:t>
            </a:r>
            <a:r>
              <a:rPr lang="en-US" spc="-180" dirty="0">
                <a:latin typeface="Arial"/>
                <a:cs typeface="Arial"/>
              </a:rPr>
              <a:t>necessary </a:t>
            </a:r>
            <a:r>
              <a:rPr lang="en-US" spc="20" dirty="0">
                <a:latin typeface="Arial"/>
                <a:cs typeface="Arial"/>
              </a:rPr>
              <a:t>to </a:t>
            </a:r>
            <a:r>
              <a:rPr lang="en-US" spc="-145" dirty="0">
                <a:latin typeface="Arial"/>
                <a:cs typeface="Arial"/>
              </a:rPr>
              <a:t>examine </a:t>
            </a:r>
            <a:r>
              <a:rPr lang="en-US" spc="-60" dirty="0">
                <a:latin typeface="Arial"/>
                <a:cs typeface="Arial"/>
              </a:rPr>
              <a:t>this </a:t>
            </a:r>
            <a:r>
              <a:rPr lang="en-US" spc="-120" dirty="0">
                <a:latin typeface="Arial"/>
                <a:cs typeface="Arial"/>
              </a:rPr>
              <a:t>specific </a:t>
            </a:r>
            <a:r>
              <a:rPr lang="en-US" spc="-130" dirty="0">
                <a:latin typeface="Arial"/>
                <a:cs typeface="Arial"/>
              </a:rPr>
              <a:t>packet  </a:t>
            </a:r>
            <a:r>
              <a:rPr lang="en-US" spc="-70" dirty="0">
                <a:latin typeface="Arial"/>
                <a:cs typeface="Arial"/>
              </a:rPr>
              <a:t>properly</a:t>
            </a:r>
            <a:endParaRPr lang="en-US" dirty="0">
              <a:latin typeface="Arial"/>
              <a:cs typeface="Arial"/>
            </a:endParaRPr>
          </a:p>
          <a:p>
            <a:pPr marL="355600" indent="-342900">
              <a:lnSpc>
                <a:spcPct val="100000"/>
              </a:lnSpc>
              <a:spcBef>
                <a:spcPts val="670"/>
              </a:spcBef>
              <a:tabLst>
                <a:tab pos="354965" algn="l"/>
                <a:tab pos="355600" algn="l"/>
              </a:tabLst>
            </a:pPr>
            <a:r>
              <a:rPr lang="en-US" spc="-225" dirty="0">
                <a:latin typeface="Arial"/>
                <a:cs typeface="Arial"/>
              </a:rPr>
              <a:t>Speed </a:t>
            </a:r>
            <a:r>
              <a:rPr lang="en-US" spc="-10" dirty="0">
                <a:latin typeface="Arial"/>
                <a:cs typeface="Arial"/>
              </a:rPr>
              <a:t>of </a:t>
            </a:r>
            <a:r>
              <a:rPr lang="en-US" spc="-195" dirty="0">
                <a:latin typeface="Arial"/>
                <a:cs typeface="Arial"/>
              </a:rPr>
              <a:t>Packet </a:t>
            </a:r>
            <a:r>
              <a:rPr lang="en-US" spc="-30" dirty="0">
                <a:latin typeface="Arial"/>
                <a:cs typeface="Arial"/>
              </a:rPr>
              <a:t>filtering</a:t>
            </a:r>
            <a:r>
              <a:rPr lang="en-US" spc="-170" dirty="0">
                <a:latin typeface="Arial"/>
                <a:cs typeface="Arial"/>
              </a:rPr>
              <a:t> </a:t>
            </a:r>
            <a:r>
              <a:rPr lang="en-US" spc="-75" dirty="0">
                <a:latin typeface="Arial"/>
                <a:cs typeface="Arial"/>
              </a:rPr>
              <a:t>firewalls.</a:t>
            </a:r>
            <a:endParaRPr lang="en-US" dirty="0">
              <a:latin typeface="Arial"/>
              <a:cs typeface="Arial"/>
            </a:endParaRPr>
          </a:p>
        </p:txBody>
      </p:sp>
    </p:spTree>
    <p:extLst>
      <p:ext uri="{BB962C8B-B14F-4D97-AF65-F5344CB8AC3E}">
        <p14:creationId xmlns:p14="http://schemas.microsoft.com/office/powerpoint/2010/main" val="1600979789"/>
      </p:ext>
    </p:extLst>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AA565-C6EA-4B94-94CF-6F7AF24D613E}"/>
              </a:ext>
            </a:extLst>
          </p:cNvPr>
          <p:cNvSpPr>
            <a:spLocks noGrp="1"/>
          </p:cNvSpPr>
          <p:nvPr>
            <p:ph type="title"/>
          </p:nvPr>
        </p:nvSpPr>
        <p:spPr/>
        <p:txBody>
          <a:bodyPr/>
          <a:lstStyle/>
          <a:p>
            <a:r>
              <a:rPr lang="en-US" dirty="0"/>
              <a:t>Intrusion Detection Systems</a:t>
            </a:r>
          </a:p>
        </p:txBody>
      </p:sp>
      <p:sp>
        <p:nvSpPr>
          <p:cNvPr id="3" name="Content Placeholder 2">
            <a:extLst>
              <a:ext uri="{FF2B5EF4-FFF2-40B4-BE49-F238E27FC236}">
                <a16:creationId xmlns:a16="http://schemas.microsoft.com/office/drawing/2014/main" id="{7AEF7EF7-B3C0-409B-B3E7-85AE9A39B3F0}"/>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z="3200" spc="-250" dirty="0">
                <a:latin typeface="Arial"/>
                <a:cs typeface="Arial"/>
              </a:rPr>
              <a:t>A </a:t>
            </a:r>
            <a:r>
              <a:rPr lang="en-US" sz="3200" spc="-170" dirty="0">
                <a:latin typeface="Arial"/>
                <a:cs typeface="Arial"/>
              </a:rPr>
              <a:t>system </a:t>
            </a:r>
            <a:r>
              <a:rPr lang="en-US" sz="3200" spc="-5" dirty="0">
                <a:latin typeface="Arial"/>
                <a:cs typeface="Arial"/>
              </a:rPr>
              <a:t>that </a:t>
            </a:r>
            <a:r>
              <a:rPr lang="en-US" sz="3200" spc="-100" dirty="0">
                <a:latin typeface="Arial"/>
                <a:cs typeface="Arial"/>
              </a:rPr>
              <a:t>detects </a:t>
            </a:r>
            <a:r>
              <a:rPr lang="en-US" sz="3200" spc="-135" dirty="0">
                <a:latin typeface="Arial"/>
                <a:cs typeface="Arial"/>
              </a:rPr>
              <a:t>and</a:t>
            </a:r>
            <a:r>
              <a:rPr lang="en-US" sz="3200" spc="-195" dirty="0">
                <a:latin typeface="Arial"/>
                <a:cs typeface="Arial"/>
              </a:rPr>
              <a:t> </a:t>
            </a:r>
            <a:r>
              <a:rPr lang="en-US" sz="3200" spc="-155" dirty="0">
                <a:latin typeface="Arial"/>
                <a:cs typeface="Arial"/>
              </a:rPr>
              <a:t>logs</a:t>
            </a:r>
            <a:endParaRPr lang="en-US" sz="3200" dirty="0">
              <a:latin typeface="Arial"/>
              <a:cs typeface="Arial"/>
            </a:endParaRPr>
          </a:p>
          <a:p>
            <a:pPr marL="469900">
              <a:lnSpc>
                <a:spcPct val="100000"/>
              </a:lnSpc>
              <a:spcBef>
                <a:spcPts val="605"/>
              </a:spcBef>
            </a:pPr>
            <a:r>
              <a:rPr lang="en-US" dirty="0">
                <a:latin typeface="Arial"/>
                <a:cs typeface="Arial"/>
              </a:rPr>
              <a:t>– </a:t>
            </a:r>
            <a:r>
              <a:rPr lang="en-US" spc="-65" dirty="0">
                <a:latin typeface="Arial"/>
                <a:cs typeface="Arial"/>
              </a:rPr>
              <a:t>Inappropriate, Incorrect, </a:t>
            </a:r>
            <a:r>
              <a:rPr lang="en-US" spc="-20" dirty="0">
                <a:latin typeface="Arial"/>
                <a:cs typeface="Arial"/>
              </a:rPr>
              <a:t>or </a:t>
            </a:r>
            <a:r>
              <a:rPr lang="en-US" spc="-114" dirty="0">
                <a:latin typeface="Arial"/>
                <a:cs typeface="Arial"/>
              </a:rPr>
              <a:t>Anomalous</a:t>
            </a:r>
            <a:r>
              <a:rPr lang="en-US" spc="-165" dirty="0">
                <a:latin typeface="Arial"/>
                <a:cs typeface="Arial"/>
              </a:rPr>
              <a:t> </a:t>
            </a:r>
            <a:r>
              <a:rPr lang="en-US" spc="-40" dirty="0">
                <a:latin typeface="Arial"/>
                <a:cs typeface="Arial"/>
              </a:rPr>
              <a:t>activity</a:t>
            </a:r>
            <a:endParaRPr lang="en-US" dirty="0">
              <a:latin typeface="Arial"/>
              <a:cs typeface="Arial"/>
            </a:endParaRPr>
          </a:p>
          <a:p>
            <a:endParaRPr lang="en-US" dirty="0"/>
          </a:p>
          <a:p>
            <a:pPr marL="0" indent="0">
              <a:buNone/>
            </a:pPr>
            <a:r>
              <a:rPr lang="en-US" dirty="0"/>
              <a:t>Types</a:t>
            </a:r>
          </a:p>
          <a:p>
            <a:pPr marL="355600" indent="-342900">
              <a:lnSpc>
                <a:spcPct val="100000"/>
              </a:lnSpc>
              <a:spcBef>
                <a:spcPts val="770"/>
              </a:spcBef>
              <a:tabLst>
                <a:tab pos="354965" algn="l"/>
                <a:tab pos="355600" algn="l"/>
              </a:tabLst>
            </a:pPr>
            <a:r>
              <a:rPr lang="en-US" b="0" spc="-70" dirty="0">
                <a:latin typeface="Arial"/>
                <a:cs typeface="Arial"/>
              </a:rPr>
              <a:t>Network </a:t>
            </a:r>
            <a:r>
              <a:rPr lang="en-US" b="0" spc="-180" dirty="0">
                <a:latin typeface="Arial"/>
                <a:cs typeface="Arial"/>
              </a:rPr>
              <a:t>based</a:t>
            </a:r>
            <a:r>
              <a:rPr lang="en-US" b="0" spc="-280" dirty="0">
                <a:latin typeface="Arial"/>
                <a:cs typeface="Arial"/>
              </a:rPr>
              <a:t> </a:t>
            </a:r>
            <a:r>
              <a:rPr lang="en-US" b="0" spc="-320" dirty="0">
                <a:latin typeface="Arial"/>
                <a:cs typeface="Arial"/>
              </a:rPr>
              <a:t>IDS</a:t>
            </a:r>
            <a:endParaRPr lang="en-US" b="0" dirty="0">
              <a:latin typeface="Arial"/>
              <a:cs typeface="Arial"/>
            </a:endParaRPr>
          </a:p>
          <a:p>
            <a:pPr marL="355600" indent="-342900">
              <a:lnSpc>
                <a:spcPct val="100000"/>
              </a:lnSpc>
              <a:spcBef>
                <a:spcPts val="675"/>
              </a:spcBef>
              <a:tabLst>
                <a:tab pos="354965" algn="l"/>
                <a:tab pos="355600" algn="l"/>
              </a:tabLst>
            </a:pPr>
            <a:r>
              <a:rPr lang="en-US" b="0" spc="-140" dirty="0">
                <a:latin typeface="Arial"/>
                <a:cs typeface="Arial"/>
              </a:rPr>
              <a:t>Host </a:t>
            </a:r>
            <a:r>
              <a:rPr lang="en-US" b="0" spc="-180" dirty="0">
                <a:latin typeface="Arial"/>
                <a:cs typeface="Arial"/>
              </a:rPr>
              <a:t>based</a:t>
            </a:r>
            <a:r>
              <a:rPr lang="en-US" b="0" spc="-150" dirty="0">
                <a:latin typeface="Arial"/>
                <a:cs typeface="Arial"/>
              </a:rPr>
              <a:t> </a:t>
            </a:r>
            <a:r>
              <a:rPr lang="en-US" b="0" spc="-320" dirty="0">
                <a:latin typeface="Arial"/>
                <a:cs typeface="Arial"/>
              </a:rPr>
              <a:t>IDS</a:t>
            </a:r>
            <a:endParaRPr lang="en-US" b="0" dirty="0">
              <a:latin typeface="Arial"/>
              <a:cs typeface="Arial"/>
            </a:endParaRPr>
          </a:p>
          <a:p>
            <a:pPr marL="0" indent="0">
              <a:buNone/>
            </a:pPr>
            <a:endParaRPr lang="en-US" dirty="0"/>
          </a:p>
        </p:txBody>
      </p:sp>
    </p:spTree>
    <p:extLst>
      <p:ext uri="{BB962C8B-B14F-4D97-AF65-F5344CB8AC3E}">
        <p14:creationId xmlns:p14="http://schemas.microsoft.com/office/powerpoint/2010/main" val="572081117"/>
      </p:ext>
    </p:extLst>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32C82-8A32-4554-B0CF-4F7F98B2B21A}"/>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B5370667-6CA4-4B1E-BB93-7F3B2DE3F503}"/>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pc="-100" dirty="0">
                <a:latin typeface="Arial"/>
                <a:cs typeface="Arial"/>
              </a:rPr>
              <a:t>Pattern</a:t>
            </a:r>
            <a:r>
              <a:rPr lang="en-US" spc="-170" dirty="0">
                <a:latin typeface="Arial"/>
                <a:cs typeface="Arial"/>
              </a:rPr>
              <a:t> </a:t>
            </a:r>
            <a:r>
              <a:rPr lang="en-US" spc="-110" dirty="0">
                <a:latin typeface="Arial"/>
                <a:cs typeface="Arial"/>
              </a:rPr>
              <a:t>matching</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20" dirty="0">
                <a:latin typeface="Arial"/>
                <a:cs typeface="Arial"/>
              </a:rPr>
              <a:t>Signature</a:t>
            </a:r>
            <a:r>
              <a:rPr lang="en-US" spc="-155" dirty="0">
                <a:latin typeface="Arial"/>
                <a:cs typeface="Arial"/>
              </a:rPr>
              <a:t> based</a:t>
            </a:r>
            <a:endParaRPr lang="en-US" dirty="0">
              <a:latin typeface="Arial"/>
              <a:cs typeface="Arial"/>
            </a:endParaRPr>
          </a:p>
          <a:p>
            <a:pPr marL="355600" indent="-342900">
              <a:lnSpc>
                <a:spcPct val="100000"/>
              </a:lnSpc>
              <a:spcBef>
                <a:spcPts val="645"/>
              </a:spcBef>
              <a:tabLst>
                <a:tab pos="354965" algn="l"/>
                <a:tab pos="355600" algn="l"/>
              </a:tabLst>
            </a:pPr>
            <a:r>
              <a:rPr lang="en-US" spc="-125" dirty="0">
                <a:latin typeface="Arial"/>
                <a:cs typeface="Arial"/>
              </a:rPr>
              <a:t>Anomaly</a:t>
            </a:r>
            <a:r>
              <a:rPr lang="en-US" spc="-150" dirty="0">
                <a:latin typeface="Arial"/>
                <a:cs typeface="Arial"/>
              </a:rPr>
              <a:t> </a:t>
            </a:r>
            <a:r>
              <a:rPr lang="en-US" spc="-60" dirty="0">
                <a:latin typeface="Arial"/>
                <a:cs typeface="Arial"/>
              </a:rPr>
              <a:t>detection</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210" dirty="0">
                <a:latin typeface="Arial"/>
                <a:cs typeface="Arial"/>
              </a:rPr>
              <a:t>Checks </a:t>
            </a:r>
            <a:r>
              <a:rPr lang="en-US" spc="-145" dirty="0">
                <a:latin typeface="Arial"/>
                <a:cs typeface="Arial"/>
              </a:rPr>
              <a:t>any</a:t>
            </a:r>
            <a:r>
              <a:rPr lang="en-US" spc="-90" dirty="0">
                <a:latin typeface="Arial"/>
                <a:cs typeface="Arial"/>
              </a:rPr>
              <a:t> </a:t>
            </a:r>
            <a:r>
              <a:rPr lang="en-US" spc="-55" dirty="0">
                <a:latin typeface="Arial"/>
                <a:cs typeface="Arial"/>
              </a:rPr>
              <a:t>abnormality</a:t>
            </a:r>
            <a:endParaRPr lang="en-US" dirty="0">
              <a:latin typeface="Arial"/>
              <a:cs typeface="Arial"/>
            </a:endParaRPr>
          </a:p>
          <a:p>
            <a:pPr marL="355600" indent="-342900">
              <a:lnSpc>
                <a:spcPct val="100000"/>
              </a:lnSpc>
              <a:spcBef>
                <a:spcPts val="645"/>
              </a:spcBef>
              <a:tabLst>
                <a:tab pos="354965" algn="l"/>
                <a:tab pos="355600" algn="l"/>
              </a:tabLst>
            </a:pPr>
            <a:r>
              <a:rPr lang="en-US" spc="-100" dirty="0">
                <a:latin typeface="Arial"/>
                <a:cs typeface="Arial"/>
              </a:rPr>
              <a:t>Protocol</a:t>
            </a:r>
            <a:r>
              <a:rPr lang="en-US" spc="-155" dirty="0">
                <a:latin typeface="Arial"/>
                <a:cs typeface="Arial"/>
              </a:rPr>
              <a:t> </a:t>
            </a:r>
            <a:r>
              <a:rPr lang="en-US" spc="-105" dirty="0">
                <a:latin typeface="Arial"/>
                <a:cs typeface="Arial"/>
              </a:rPr>
              <a:t>behavior</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210" dirty="0">
                <a:latin typeface="Arial"/>
                <a:cs typeface="Arial"/>
              </a:rPr>
              <a:t>Checks </a:t>
            </a:r>
            <a:r>
              <a:rPr lang="en-US" spc="-65" dirty="0">
                <a:latin typeface="Arial"/>
                <a:cs typeface="Arial"/>
              </a:rPr>
              <a:t>correct </a:t>
            </a:r>
            <a:r>
              <a:rPr lang="en-US" spc="-185" dirty="0">
                <a:latin typeface="Arial"/>
                <a:cs typeface="Arial"/>
              </a:rPr>
              <a:t>usage </a:t>
            </a:r>
            <a:r>
              <a:rPr lang="en-US" spc="-5" dirty="0">
                <a:latin typeface="Arial"/>
                <a:cs typeface="Arial"/>
              </a:rPr>
              <a:t>of</a:t>
            </a:r>
            <a:r>
              <a:rPr lang="en-US" spc="-140" dirty="0">
                <a:latin typeface="Arial"/>
                <a:cs typeface="Arial"/>
              </a:rPr>
              <a:t> </a:t>
            </a:r>
            <a:r>
              <a:rPr lang="en-US" spc="-50" dirty="0">
                <a:latin typeface="Arial"/>
                <a:cs typeface="Arial"/>
              </a:rPr>
              <a:t>protocol</a:t>
            </a:r>
            <a:endParaRPr lang="en-US" dirty="0">
              <a:latin typeface="Arial"/>
              <a:cs typeface="Arial"/>
            </a:endParaRPr>
          </a:p>
        </p:txBody>
      </p:sp>
    </p:spTree>
    <p:extLst>
      <p:ext uri="{BB962C8B-B14F-4D97-AF65-F5344CB8AC3E}">
        <p14:creationId xmlns:p14="http://schemas.microsoft.com/office/powerpoint/2010/main" val="2160225208"/>
      </p:ext>
    </p:extLst>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4D939-2927-44BB-AAE3-168BDF37F9A6}"/>
              </a:ext>
            </a:extLst>
          </p:cNvPr>
          <p:cNvSpPr>
            <a:spLocks noGrp="1"/>
          </p:cNvSpPr>
          <p:nvPr>
            <p:ph type="title"/>
          </p:nvPr>
        </p:nvSpPr>
        <p:spPr/>
        <p:txBody>
          <a:bodyPr/>
          <a:lstStyle/>
          <a:p>
            <a:r>
              <a:rPr lang="en-US" dirty="0"/>
              <a:t>Events</a:t>
            </a:r>
          </a:p>
        </p:txBody>
      </p:sp>
      <p:sp>
        <p:nvSpPr>
          <p:cNvPr id="3" name="Content Placeholder 2">
            <a:extLst>
              <a:ext uri="{FF2B5EF4-FFF2-40B4-BE49-F238E27FC236}">
                <a16:creationId xmlns:a16="http://schemas.microsoft.com/office/drawing/2014/main" id="{343A4967-EAEF-4EF7-822B-A9A9D24E85B8}"/>
              </a:ext>
            </a:extLst>
          </p:cNvPr>
          <p:cNvSpPr>
            <a:spLocks noGrp="1"/>
          </p:cNvSpPr>
          <p:nvPr>
            <p:ph idx="1"/>
          </p:nvPr>
        </p:nvSpPr>
        <p:spPr/>
        <p:txBody>
          <a:bodyPr/>
          <a:lstStyle/>
          <a:p>
            <a:pPr marL="355600" indent="-342900">
              <a:lnSpc>
                <a:spcPct val="100000"/>
              </a:lnSpc>
              <a:spcBef>
                <a:spcPts val="800"/>
              </a:spcBef>
              <a:tabLst>
                <a:tab pos="354965" algn="l"/>
                <a:tab pos="355600" algn="l"/>
              </a:tabLst>
            </a:pPr>
            <a:r>
              <a:rPr lang="en-US" spc="-185" dirty="0">
                <a:latin typeface="Arial"/>
                <a:cs typeface="Arial"/>
              </a:rPr>
              <a:t>True</a:t>
            </a:r>
            <a:r>
              <a:rPr lang="en-US" spc="-170" dirty="0">
                <a:latin typeface="Arial"/>
                <a:cs typeface="Arial"/>
              </a:rPr>
              <a:t> </a:t>
            </a:r>
            <a:r>
              <a:rPr lang="en-US" spc="-85" dirty="0">
                <a:latin typeface="Arial"/>
                <a:cs typeface="Arial"/>
              </a:rPr>
              <a:t>positive</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05" dirty="0">
                <a:latin typeface="Arial"/>
                <a:cs typeface="Arial"/>
              </a:rPr>
              <a:t>When </a:t>
            </a:r>
            <a:r>
              <a:rPr lang="en-US" spc="-25" dirty="0">
                <a:latin typeface="Arial"/>
                <a:cs typeface="Arial"/>
              </a:rPr>
              <a:t>the </a:t>
            </a:r>
            <a:r>
              <a:rPr lang="en-US" spc="-275" dirty="0">
                <a:latin typeface="Arial"/>
                <a:cs typeface="Arial"/>
              </a:rPr>
              <a:t>IDS </a:t>
            </a:r>
            <a:r>
              <a:rPr lang="en-US" spc="-140" dirty="0">
                <a:latin typeface="Arial"/>
                <a:cs typeface="Arial"/>
              </a:rPr>
              <a:t>sets </a:t>
            </a:r>
            <a:r>
              <a:rPr lang="en-US" spc="5" dirty="0">
                <a:latin typeface="Arial"/>
                <a:cs typeface="Arial"/>
              </a:rPr>
              <a:t>off </a:t>
            </a:r>
            <a:r>
              <a:rPr lang="en-US" spc="-130" dirty="0">
                <a:latin typeface="Arial"/>
                <a:cs typeface="Arial"/>
              </a:rPr>
              <a:t>an </a:t>
            </a:r>
            <a:r>
              <a:rPr lang="en-US" spc="-30" dirty="0">
                <a:latin typeface="Arial"/>
                <a:cs typeface="Arial"/>
              </a:rPr>
              <a:t>alert </a:t>
            </a:r>
            <a:r>
              <a:rPr lang="en-US" spc="-110" dirty="0">
                <a:latin typeface="Arial"/>
                <a:cs typeface="Arial"/>
              </a:rPr>
              <a:t>and </a:t>
            </a:r>
            <a:r>
              <a:rPr lang="en-US" spc="75" dirty="0">
                <a:latin typeface="Arial"/>
                <a:cs typeface="Arial"/>
              </a:rPr>
              <a:t>it</a:t>
            </a:r>
            <a:r>
              <a:rPr lang="en-US" spc="-390" dirty="0">
                <a:latin typeface="Arial"/>
                <a:cs typeface="Arial"/>
              </a:rPr>
              <a:t> </a:t>
            </a:r>
            <a:r>
              <a:rPr lang="en-US" spc="-125" dirty="0">
                <a:latin typeface="Arial"/>
                <a:cs typeface="Arial"/>
              </a:rPr>
              <a:t>is </a:t>
            </a:r>
            <a:r>
              <a:rPr lang="en-US" spc="-185" dirty="0">
                <a:latin typeface="Arial"/>
                <a:cs typeface="Arial"/>
              </a:rPr>
              <a:t>a </a:t>
            </a:r>
            <a:r>
              <a:rPr lang="en-US" spc="-80" dirty="0">
                <a:latin typeface="Arial"/>
                <a:cs typeface="Arial"/>
              </a:rPr>
              <a:t>real attack</a:t>
            </a:r>
            <a:endParaRPr lang="en-US" dirty="0">
              <a:latin typeface="Arial"/>
              <a:cs typeface="Arial"/>
            </a:endParaRPr>
          </a:p>
          <a:p>
            <a:pPr marL="355600" indent="-342900">
              <a:lnSpc>
                <a:spcPct val="100000"/>
              </a:lnSpc>
              <a:spcBef>
                <a:spcPts val="645"/>
              </a:spcBef>
              <a:tabLst>
                <a:tab pos="354965" algn="l"/>
                <a:tab pos="355600" algn="l"/>
              </a:tabLst>
            </a:pPr>
            <a:r>
              <a:rPr lang="en-US" spc="-185" dirty="0">
                <a:latin typeface="Arial"/>
                <a:cs typeface="Arial"/>
              </a:rPr>
              <a:t>True</a:t>
            </a:r>
            <a:r>
              <a:rPr lang="en-US" spc="-170" dirty="0">
                <a:latin typeface="Arial"/>
                <a:cs typeface="Arial"/>
              </a:rPr>
              <a:t> </a:t>
            </a:r>
            <a:r>
              <a:rPr lang="en-US" spc="-125" dirty="0">
                <a:latin typeface="Arial"/>
                <a:cs typeface="Arial"/>
              </a:rPr>
              <a:t>negative</a:t>
            </a:r>
            <a:endParaRPr lang="en-US" dirty="0">
              <a:latin typeface="Arial"/>
              <a:cs typeface="Arial"/>
            </a:endParaRPr>
          </a:p>
          <a:p>
            <a:pPr marL="812800" marR="5080" lvl="1" indent="-342900">
              <a:lnSpc>
                <a:spcPct val="100000"/>
              </a:lnSpc>
              <a:spcBef>
                <a:spcPts val="605"/>
              </a:spcBef>
              <a:buFont typeface="Wingdings" panose="05000000000000000000" pitchFamily="2" charset="2"/>
              <a:buChar char="§"/>
              <a:tabLst>
                <a:tab pos="756920" algn="l"/>
              </a:tabLst>
            </a:pPr>
            <a:r>
              <a:rPr lang="en-US" spc="-105" dirty="0">
                <a:latin typeface="Arial"/>
                <a:cs typeface="Arial"/>
              </a:rPr>
              <a:t>When </a:t>
            </a:r>
            <a:r>
              <a:rPr lang="en-US" spc="-30" dirty="0">
                <a:latin typeface="Arial"/>
                <a:cs typeface="Arial"/>
              </a:rPr>
              <a:t>the </a:t>
            </a:r>
            <a:r>
              <a:rPr lang="en-US" spc="-275" dirty="0">
                <a:latin typeface="Arial"/>
                <a:cs typeface="Arial"/>
              </a:rPr>
              <a:t>IDS </a:t>
            </a:r>
            <a:r>
              <a:rPr lang="en-US" spc="-140" dirty="0">
                <a:latin typeface="Arial"/>
                <a:cs typeface="Arial"/>
              </a:rPr>
              <a:t>does </a:t>
            </a:r>
            <a:r>
              <a:rPr lang="en-US" spc="-10" dirty="0">
                <a:latin typeface="Arial"/>
                <a:cs typeface="Arial"/>
              </a:rPr>
              <a:t>not </a:t>
            </a:r>
            <a:r>
              <a:rPr lang="en-US" spc="-95" dirty="0">
                <a:latin typeface="Arial"/>
                <a:cs typeface="Arial"/>
              </a:rPr>
              <a:t>set </a:t>
            </a:r>
            <a:r>
              <a:rPr lang="en-US" spc="5" dirty="0">
                <a:latin typeface="Arial"/>
                <a:cs typeface="Arial"/>
              </a:rPr>
              <a:t>off </a:t>
            </a:r>
            <a:r>
              <a:rPr lang="en-US" spc="-130" dirty="0">
                <a:latin typeface="Arial"/>
                <a:cs typeface="Arial"/>
              </a:rPr>
              <a:t>an </a:t>
            </a:r>
            <a:r>
              <a:rPr lang="en-US" spc="-30" dirty="0">
                <a:latin typeface="Arial"/>
                <a:cs typeface="Arial"/>
              </a:rPr>
              <a:t>alert </a:t>
            </a:r>
            <a:r>
              <a:rPr lang="en-US" spc="-114" dirty="0">
                <a:latin typeface="Arial"/>
                <a:cs typeface="Arial"/>
              </a:rPr>
              <a:t>and </a:t>
            </a:r>
            <a:r>
              <a:rPr lang="en-US" spc="75" dirty="0">
                <a:latin typeface="Arial"/>
                <a:cs typeface="Arial"/>
              </a:rPr>
              <a:t>it</a:t>
            </a:r>
            <a:r>
              <a:rPr lang="en-US" spc="-505" dirty="0">
                <a:latin typeface="Arial"/>
                <a:cs typeface="Arial"/>
              </a:rPr>
              <a:t> </a:t>
            </a:r>
            <a:r>
              <a:rPr lang="en-US" spc="-125" dirty="0">
                <a:latin typeface="Arial"/>
                <a:cs typeface="Arial"/>
              </a:rPr>
              <a:t>is </a:t>
            </a:r>
            <a:r>
              <a:rPr lang="en-US" spc="-65" dirty="0">
                <a:latin typeface="Arial"/>
                <a:cs typeface="Arial"/>
              </a:rPr>
              <a:t>normal  </a:t>
            </a:r>
            <a:r>
              <a:rPr lang="en-US" spc="-25" dirty="0">
                <a:latin typeface="Arial"/>
                <a:cs typeface="Arial"/>
              </a:rPr>
              <a:t>traffic</a:t>
            </a:r>
            <a:endParaRPr lang="en-US" dirty="0">
              <a:latin typeface="Arial"/>
              <a:cs typeface="Arial"/>
            </a:endParaRPr>
          </a:p>
          <a:p>
            <a:pPr marL="355600" indent="-342900">
              <a:lnSpc>
                <a:spcPct val="100000"/>
              </a:lnSpc>
              <a:spcBef>
                <a:spcPts val="645"/>
              </a:spcBef>
              <a:tabLst>
                <a:tab pos="354965" algn="l"/>
                <a:tab pos="355600" algn="l"/>
              </a:tabLst>
            </a:pPr>
            <a:r>
              <a:rPr lang="en-US" spc="-235" dirty="0">
                <a:latin typeface="Arial"/>
                <a:cs typeface="Arial"/>
              </a:rPr>
              <a:t>False</a:t>
            </a:r>
            <a:r>
              <a:rPr lang="en-US" spc="-165" dirty="0">
                <a:latin typeface="Arial"/>
                <a:cs typeface="Arial"/>
              </a:rPr>
              <a:t> </a:t>
            </a:r>
            <a:r>
              <a:rPr lang="en-US" spc="-85" dirty="0">
                <a:latin typeface="Arial"/>
                <a:cs typeface="Arial"/>
              </a:rPr>
              <a:t>positive</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05" dirty="0">
                <a:latin typeface="Arial"/>
                <a:cs typeface="Arial"/>
              </a:rPr>
              <a:t>When </a:t>
            </a:r>
            <a:r>
              <a:rPr lang="en-US" spc="-30" dirty="0">
                <a:latin typeface="Arial"/>
                <a:cs typeface="Arial"/>
              </a:rPr>
              <a:t>the </a:t>
            </a:r>
            <a:r>
              <a:rPr lang="en-US" spc="-275" dirty="0">
                <a:latin typeface="Arial"/>
                <a:cs typeface="Arial"/>
              </a:rPr>
              <a:t>IDS </a:t>
            </a:r>
            <a:r>
              <a:rPr lang="en-US" spc="-140" dirty="0">
                <a:latin typeface="Arial"/>
                <a:cs typeface="Arial"/>
              </a:rPr>
              <a:t>sets </a:t>
            </a:r>
            <a:r>
              <a:rPr lang="en-US" spc="5" dirty="0">
                <a:latin typeface="Arial"/>
                <a:cs typeface="Arial"/>
              </a:rPr>
              <a:t>off </a:t>
            </a:r>
            <a:r>
              <a:rPr lang="en-US" spc="-130" dirty="0">
                <a:latin typeface="Arial"/>
                <a:cs typeface="Arial"/>
              </a:rPr>
              <a:t>an </a:t>
            </a:r>
            <a:r>
              <a:rPr lang="en-US" spc="-30" dirty="0">
                <a:latin typeface="Arial"/>
                <a:cs typeface="Arial"/>
              </a:rPr>
              <a:t>alert </a:t>
            </a:r>
            <a:r>
              <a:rPr lang="en-US" spc="-114" dirty="0">
                <a:latin typeface="Arial"/>
                <a:cs typeface="Arial"/>
              </a:rPr>
              <a:t>and </a:t>
            </a:r>
            <a:r>
              <a:rPr lang="en-US" spc="75" dirty="0">
                <a:latin typeface="Arial"/>
                <a:cs typeface="Arial"/>
              </a:rPr>
              <a:t>it</a:t>
            </a:r>
            <a:r>
              <a:rPr lang="en-US" spc="-400" dirty="0">
                <a:latin typeface="Arial"/>
                <a:cs typeface="Arial"/>
              </a:rPr>
              <a:t> </a:t>
            </a:r>
            <a:r>
              <a:rPr lang="en-US" spc="-125" dirty="0">
                <a:latin typeface="Arial"/>
                <a:cs typeface="Arial"/>
              </a:rPr>
              <a:t>is </a:t>
            </a:r>
            <a:r>
              <a:rPr lang="en-US" spc="-65" dirty="0">
                <a:latin typeface="Arial"/>
                <a:cs typeface="Arial"/>
              </a:rPr>
              <a:t>normal </a:t>
            </a:r>
            <a:r>
              <a:rPr lang="en-US" spc="-25" dirty="0">
                <a:latin typeface="Arial"/>
                <a:cs typeface="Arial"/>
              </a:rPr>
              <a:t>traffic</a:t>
            </a:r>
            <a:endParaRPr lang="en-US" dirty="0">
              <a:latin typeface="Arial"/>
              <a:cs typeface="Arial"/>
            </a:endParaRPr>
          </a:p>
          <a:p>
            <a:pPr marL="355600" indent="-342900">
              <a:lnSpc>
                <a:spcPct val="100000"/>
              </a:lnSpc>
              <a:spcBef>
                <a:spcPts val="645"/>
              </a:spcBef>
              <a:tabLst>
                <a:tab pos="354965" algn="l"/>
                <a:tab pos="355600" algn="l"/>
              </a:tabLst>
            </a:pPr>
            <a:r>
              <a:rPr lang="en-US" spc="-235" dirty="0">
                <a:latin typeface="Arial"/>
                <a:cs typeface="Arial"/>
              </a:rPr>
              <a:t>False</a:t>
            </a:r>
            <a:r>
              <a:rPr lang="en-US" spc="-165" dirty="0">
                <a:latin typeface="Arial"/>
                <a:cs typeface="Arial"/>
              </a:rPr>
              <a:t> </a:t>
            </a:r>
            <a:r>
              <a:rPr lang="en-US" spc="-125" dirty="0">
                <a:latin typeface="Arial"/>
                <a:cs typeface="Arial"/>
              </a:rPr>
              <a:t>negative</a:t>
            </a:r>
            <a:endParaRPr lang="en-US" dirty="0">
              <a:latin typeface="Arial"/>
              <a:cs typeface="Arial"/>
            </a:endParaRPr>
          </a:p>
          <a:p>
            <a:pPr marL="812800" lvl="1" indent="-342900">
              <a:lnSpc>
                <a:spcPct val="100000"/>
              </a:lnSpc>
              <a:spcBef>
                <a:spcPts val="605"/>
              </a:spcBef>
              <a:buFont typeface="Wingdings" panose="05000000000000000000" pitchFamily="2" charset="2"/>
              <a:buChar char="§"/>
              <a:tabLst>
                <a:tab pos="756920" algn="l"/>
              </a:tabLst>
            </a:pPr>
            <a:r>
              <a:rPr lang="en-US" spc="-105" dirty="0">
                <a:latin typeface="Arial"/>
                <a:cs typeface="Arial"/>
              </a:rPr>
              <a:t>When</a:t>
            </a:r>
            <a:r>
              <a:rPr lang="en-US" spc="-145" dirty="0">
                <a:latin typeface="Arial"/>
                <a:cs typeface="Arial"/>
              </a:rPr>
              <a:t> </a:t>
            </a:r>
            <a:r>
              <a:rPr lang="en-US" spc="-25" dirty="0">
                <a:latin typeface="Arial"/>
                <a:cs typeface="Arial"/>
              </a:rPr>
              <a:t>the</a:t>
            </a:r>
            <a:r>
              <a:rPr lang="en-US" spc="-125" dirty="0">
                <a:latin typeface="Arial"/>
                <a:cs typeface="Arial"/>
              </a:rPr>
              <a:t> </a:t>
            </a:r>
            <a:r>
              <a:rPr lang="en-US" spc="-275" dirty="0">
                <a:latin typeface="Arial"/>
                <a:cs typeface="Arial"/>
              </a:rPr>
              <a:t>IDS</a:t>
            </a:r>
            <a:r>
              <a:rPr lang="en-US" spc="-145" dirty="0">
                <a:latin typeface="Arial"/>
                <a:cs typeface="Arial"/>
              </a:rPr>
              <a:t> </a:t>
            </a:r>
            <a:r>
              <a:rPr lang="en-US" spc="-140" dirty="0">
                <a:latin typeface="Arial"/>
                <a:cs typeface="Arial"/>
              </a:rPr>
              <a:t>does</a:t>
            </a:r>
            <a:r>
              <a:rPr lang="en-US" spc="-120" dirty="0">
                <a:latin typeface="Arial"/>
                <a:cs typeface="Arial"/>
              </a:rPr>
              <a:t> </a:t>
            </a:r>
            <a:r>
              <a:rPr lang="en-US" spc="-10" dirty="0">
                <a:latin typeface="Arial"/>
                <a:cs typeface="Arial"/>
              </a:rPr>
              <a:t>not</a:t>
            </a:r>
            <a:r>
              <a:rPr lang="en-US" spc="-125" dirty="0">
                <a:latin typeface="Arial"/>
                <a:cs typeface="Arial"/>
              </a:rPr>
              <a:t> </a:t>
            </a:r>
            <a:r>
              <a:rPr lang="en-US" spc="-95" dirty="0">
                <a:latin typeface="Arial"/>
                <a:cs typeface="Arial"/>
              </a:rPr>
              <a:t>set</a:t>
            </a:r>
            <a:r>
              <a:rPr lang="en-US" spc="-145" dirty="0">
                <a:latin typeface="Arial"/>
                <a:cs typeface="Arial"/>
              </a:rPr>
              <a:t> </a:t>
            </a:r>
            <a:r>
              <a:rPr lang="en-US" spc="5" dirty="0">
                <a:latin typeface="Arial"/>
                <a:cs typeface="Arial"/>
              </a:rPr>
              <a:t>off</a:t>
            </a:r>
            <a:r>
              <a:rPr lang="en-US" spc="-120" dirty="0">
                <a:latin typeface="Arial"/>
                <a:cs typeface="Arial"/>
              </a:rPr>
              <a:t> </a:t>
            </a:r>
            <a:r>
              <a:rPr lang="en-US" spc="-130" dirty="0">
                <a:latin typeface="Arial"/>
                <a:cs typeface="Arial"/>
              </a:rPr>
              <a:t>an </a:t>
            </a:r>
            <a:r>
              <a:rPr lang="en-US" spc="-30" dirty="0">
                <a:latin typeface="Arial"/>
                <a:cs typeface="Arial"/>
              </a:rPr>
              <a:t>alert</a:t>
            </a:r>
            <a:r>
              <a:rPr lang="en-US" spc="-140" dirty="0">
                <a:latin typeface="Arial"/>
                <a:cs typeface="Arial"/>
              </a:rPr>
              <a:t> </a:t>
            </a:r>
            <a:r>
              <a:rPr lang="en-US" spc="-110" dirty="0">
                <a:latin typeface="Arial"/>
                <a:cs typeface="Arial"/>
              </a:rPr>
              <a:t>and</a:t>
            </a:r>
            <a:r>
              <a:rPr lang="en-US" spc="-125" dirty="0">
                <a:latin typeface="Arial"/>
                <a:cs typeface="Arial"/>
              </a:rPr>
              <a:t> </a:t>
            </a:r>
            <a:r>
              <a:rPr lang="en-US" spc="75" dirty="0">
                <a:latin typeface="Arial"/>
                <a:cs typeface="Arial"/>
              </a:rPr>
              <a:t>it</a:t>
            </a:r>
            <a:r>
              <a:rPr lang="en-US" spc="-150" dirty="0">
                <a:latin typeface="Arial"/>
                <a:cs typeface="Arial"/>
              </a:rPr>
              <a:t> </a:t>
            </a:r>
            <a:r>
              <a:rPr lang="en-US" spc="-125" dirty="0">
                <a:latin typeface="Arial"/>
                <a:cs typeface="Arial"/>
              </a:rPr>
              <a:t>is </a:t>
            </a:r>
            <a:r>
              <a:rPr lang="en-US" spc="-80" dirty="0">
                <a:latin typeface="Arial"/>
                <a:cs typeface="Arial"/>
              </a:rPr>
              <a:t>attack</a:t>
            </a:r>
            <a:r>
              <a:rPr lang="en-US" sz="2800" dirty="0">
                <a:latin typeface="Arial"/>
                <a:cs typeface="Arial"/>
              </a:rPr>
              <a:t> </a:t>
            </a:r>
            <a:r>
              <a:rPr lang="en-US" sz="2400" spc="-25" dirty="0">
                <a:latin typeface="Arial"/>
                <a:cs typeface="Arial"/>
              </a:rPr>
              <a:t>traffic</a:t>
            </a:r>
            <a:endParaRPr lang="en-US" sz="2400" dirty="0">
              <a:latin typeface="Arial"/>
              <a:cs typeface="Arial"/>
            </a:endParaRPr>
          </a:p>
        </p:txBody>
      </p:sp>
    </p:spTree>
    <p:extLst>
      <p:ext uri="{BB962C8B-B14F-4D97-AF65-F5344CB8AC3E}">
        <p14:creationId xmlns:p14="http://schemas.microsoft.com/office/powerpoint/2010/main" val="34432834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BBA63-1146-4DBC-93E2-C2C5C20A49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51C614A-7BEE-49A5-8A30-EA607FE0FCA9}"/>
              </a:ext>
            </a:extLst>
          </p:cNvPr>
          <p:cNvSpPr>
            <a:spLocks noGrp="1"/>
          </p:cNvSpPr>
          <p:nvPr>
            <p:ph idx="1"/>
          </p:nvPr>
        </p:nvSpPr>
        <p:spPr/>
        <p:txBody>
          <a:bodyPr/>
          <a:lstStyle/>
          <a:p>
            <a:r>
              <a:rPr lang="en-US" altLang="en-US" sz="2200" b="1" dirty="0"/>
              <a:t>Authorization</a:t>
            </a:r>
            <a:r>
              <a:rPr lang="en-US" altLang="en-US" sz="2200" dirty="0"/>
              <a:t>: Authorization applies to subjects. Authorization determines what a subject can do on the system.</a:t>
            </a:r>
          </a:p>
          <a:p>
            <a:pPr algn="just"/>
            <a:r>
              <a:rPr lang="en-US" altLang="en-US" sz="2200" dirty="0"/>
              <a:t>Most modern operating systems define sets of permissions that are variations or extensions of three basic types of access:</a:t>
            </a:r>
          </a:p>
          <a:p>
            <a:pPr algn="just"/>
            <a:r>
              <a:rPr lang="en-US" altLang="en-US" sz="2200" b="1" dirty="0"/>
              <a:t>Read (R)</a:t>
            </a:r>
            <a:r>
              <a:rPr lang="en-US" altLang="en-US" sz="2200" dirty="0"/>
              <a:t>: The subject can </a:t>
            </a:r>
          </a:p>
          <a:p>
            <a:pPr lvl="1" algn="just"/>
            <a:r>
              <a:rPr lang="en-US" altLang="en-US" sz="2200" dirty="0"/>
              <a:t>Read file contents, List directory contents</a:t>
            </a:r>
          </a:p>
          <a:p>
            <a:pPr algn="just"/>
            <a:r>
              <a:rPr lang="en-US" altLang="en-US" sz="2200" b="1" dirty="0"/>
              <a:t>Write (W)</a:t>
            </a:r>
            <a:r>
              <a:rPr lang="en-US" altLang="en-US" sz="2200" dirty="0"/>
              <a:t>: The subject can change the contents of a file or directory with the following tasks: </a:t>
            </a:r>
          </a:p>
          <a:p>
            <a:pPr lvl="1" algn="just"/>
            <a:r>
              <a:rPr lang="en-US" altLang="en-US" sz="2200" dirty="0"/>
              <a:t>Add, Create, Delete, Rename</a:t>
            </a:r>
          </a:p>
          <a:p>
            <a:pPr algn="just"/>
            <a:r>
              <a:rPr lang="en-US" altLang="en-US" sz="2200" b="1" dirty="0"/>
              <a:t>Execute (X)</a:t>
            </a:r>
            <a:r>
              <a:rPr lang="en-US" altLang="en-US" sz="2200" dirty="0"/>
              <a:t>: If the file is a program, the subject can cause the program to be run. (In Unix systems, the 'execute' permission doubles as a 'traverse directory' permission when granted for a directory.)</a:t>
            </a:r>
          </a:p>
          <a:p>
            <a:endParaRPr lang="en-US" dirty="0"/>
          </a:p>
        </p:txBody>
      </p:sp>
    </p:spTree>
    <p:extLst>
      <p:ext uri="{BB962C8B-B14F-4D97-AF65-F5344CB8AC3E}">
        <p14:creationId xmlns:p14="http://schemas.microsoft.com/office/powerpoint/2010/main" val="3809122920"/>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E813-5731-4CBA-AD1D-ACB8767CA591}"/>
              </a:ext>
            </a:extLst>
          </p:cNvPr>
          <p:cNvSpPr>
            <a:spLocks noGrp="1"/>
          </p:cNvSpPr>
          <p:nvPr>
            <p:ph type="title"/>
          </p:nvPr>
        </p:nvSpPr>
        <p:spPr/>
        <p:txBody>
          <a:bodyPr/>
          <a:lstStyle/>
          <a:p>
            <a:r>
              <a:rPr lang="en-US" dirty="0"/>
              <a:t>Access Control</a:t>
            </a:r>
          </a:p>
        </p:txBody>
      </p:sp>
      <p:sp>
        <p:nvSpPr>
          <p:cNvPr id="3" name="Content Placeholder 2">
            <a:extLst>
              <a:ext uri="{FF2B5EF4-FFF2-40B4-BE49-F238E27FC236}">
                <a16:creationId xmlns:a16="http://schemas.microsoft.com/office/drawing/2014/main" id="{62A2AF07-31FA-4852-AA28-A0119B19835D}"/>
              </a:ext>
            </a:extLst>
          </p:cNvPr>
          <p:cNvSpPr>
            <a:spLocks noGrp="1"/>
          </p:cNvSpPr>
          <p:nvPr>
            <p:ph idx="1"/>
          </p:nvPr>
        </p:nvSpPr>
        <p:spPr/>
        <p:txBody>
          <a:bodyPr/>
          <a:lstStyle/>
          <a:p>
            <a:pPr algn="just"/>
            <a:r>
              <a:rPr lang="en-US" altLang="en-US" sz="2600" b="1" dirty="0">
                <a:latin typeface="Times New Roman" panose="02020603050405020304" pitchFamily="18" charset="0"/>
              </a:rPr>
              <a:t>Protection objects</a:t>
            </a:r>
            <a:r>
              <a:rPr lang="en-US" altLang="en-US" sz="2600" dirty="0">
                <a:latin typeface="Times New Roman" panose="02020603050405020304" pitchFamily="18" charset="0"/>
              </a:rPr>
              <a:t>: system resources for which protection is desirable</a:t>
            </a:r>
          </a:p>
          <a:p>
            <a:pPr lvl="1" algn="just"/>
            <a:r>
              <a:rPr lang="en-US" altLang="en-US" sz="2200" dirty="0">
                <a:latin typeface="Times New Roman" panose="02020603050405020304" pitchFamily="18" charset="0"/>
              </a:rPr>
              <a:t>Memory, file, directory, hardware resource, software resources, etc.</a:t>
            </a:r>
          </a:p>
          <a:p>
            <a:pPr algn="just"/>
            <a:r>
              <a:rPr lang="en-US" altLang="en-US" sz="2600" b="1" dirty="0">
                <a:latin typeface="Times New Roman" panose="02020603050405020304" pitchFamily="18" charset="0"/>
              </a:rPr>
              <a:t>Subjects</a:t>
            </a:r>
            <a:r>
              <a:rPr lang="en-US" altLang="en-US" sz="2600" dirty="0">
                <a:latin typeface="Times New Roman" panose="02020603050405020304" pitchFamily="18" charset="0"/>
              </a:rPr>
              <a:t>: active entities requesting accesses to resources</a:t>
            </a:r>
          </a:p>
          <a:p>
            <a:pPr lvl="1" algn="just"/>
            <a:r>
              <a:rPr lang="en-US" altLang="en-US" sz="2200" dirty="0">
                <a:latin typeface="Times New Roman" panose="02020603050405020304" pitchFamily="18" charset="0"/>
              </a:rPr>
              <a:t>User, owner, program, etc.</a:t>
            </a:r>
          </a:p>
          <a:p>
            <a:pPr algn="just"/>
            <a:r>
              <a:rPr lang="en-US" altLang="en-US" sz="2600" b="1" dirty="0">
                <a:latin typeface="Times New Roman" panose="02020603050405020304" pitchFamily="18" charset="0"/>
              </a:rPr>
              <a:t>Access mode</a:t>
            </a:r>
            <a:r>
              <a:rPr lang="en-US" altLang="en-US" sz="2600" dirty="0">
                <a:latin typeface="Times New Roman" panose="02020603050405020304" pitchFamily="18" charset="0"/>
              </a:rPr>
              <a:t>: type of access</a:t>
            </a:r>
          </a:p>
          <a:p>
            <a:pPr lvl="1" algn="just"/>
            <a:r>
              <a:rPr lang="en-US" altLang="en-US" sz="2200" dirty="0">
                <a:latin typeface="Times New Roman" panose="02020603050405020304" pitchFamily="18" charset="0"/>
              </a:rPr>
              <a:t>Read, write, execute</a:t>
            </a:r>
          </a:p>
          <a:p>
            <a:pPr algn="just"/>
            <a:r>
              <a:rPr lang="en-US" altLang="en-US" sz="2600" b="1" dirty="0">
                <a:latin typeface="Times New Roman" panose="02020603050405020304" pitchFamily="18" charset="0"/>
              </a:rPr>
              <a:t>Access Control Requirement</a:t>
            </a:r>
          </a:p>
          <a:p>
            <a:pPr lvl="1" algn="just"/>
            <a:r>
              <a:rPr lang="en-US" altLang="en-US" dirty="0">
                <a:latin typeface="Times New Roman" panose="02020603050405020304" pitchFamily="18" charset="0"/>
              </a:rPr>
              <a:t>Cannot be bypassed</a:t>
            </a:r>
          </a:p>
          <a:p>
            <a:pPr lvl="1" algn="just"/>
            <a:r>
              <a:rPr lang="en-US" altLang="en-US" dirty="0">
                <a:latin typeface="Times New Roman" panose="02020603050405020304" pitchFamily="18" charset="0"/>
              </a:rPr>
              <a:t>Enforce least-privilege and need-to-know restrictions</a:t>
            </a:r>
          </a:p>
          <a:p>
            <a:pPr lvl="1" algn="just"/>
            <a:r>
              <a:rPr lang="en-US" altLang="en-US" dirty="0">
                <a:latin typeface="Times New Roman" panose="02020603050405020304" pitchFamily="18" charset="0"/>
              </a:rPr>
              <a:t>Enforce organizational policy</a:t>
            </a:r>
            <a:endParaRPr lang="en-US" altLang="en-US" sz="1800" b="1" dirty="0">
              <a:latin typeface="Times New Roman" panose="02020603050405020304" pitchFamily="18" charset="0"/>
            </a:endParaRPr>
          </a:p>
          <a:p>
            <a:pPr algn="just"/>
            <a:endParaRPr lang="en-US" altLang="en-US" sz="2600" b="1"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1495886469"/>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3CBC4-28A9-4EA2-8728-D6885FD7917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896B01-4349-4014-A36D-3F0C52CB1C0A}"/>
              </a:ext>
            </a:extLst>
          </p:cNvPr>
          <p:cNvSpPr>
            <a:spLocks noGrp="1"/>
          </p:cNvSpPr>
          <p:nvPr>
            <p:ph idx="1"/>
          </p:nvPr>
        </p:nvSpPr>
        <p:spPr/>
        <p:txBody>
          <a:bodyPr/>
          <a:lstStyle/>
          <a:p>
            <a:pPr algn="just"/>
            <a:r>
              <a:rPr lang="en-US" altLang="en-US" sz="2700" b="1" dirty="0">
                <a:latin typeface="Times New Roman" panose="02020603050405020304" pitchFamily="18" charset="0"/>
              </a:rPr>
              <a:t>Access control</a:t>
            </a:r>
            <a:r>
              <a:rPr lang="en-US" altLang="en-US" sz="2700" dirty="0">
                <a:latin typeface="Times New Roman" panose="02020603050405020304" pitchFamily="18" charset="0"/>
              </a:rPr>
              <a:t>: ensures that all </a:t>
            </a:r>
            <a:r>
              <a:rPr lang="en-US" altLang="en-US" sz="2700" i="1" dirty="0">
                <a:latin typeface="Times New Roman" panose="02020603050405020304" pitchFamily="18" charset="0"/>
              </a:rPr>
              <a:t>direct accesses</a:t>
            </a:r>
            <a:r>
              <a:rPr lang="en-US" altLang="en-US" sz="2700" dirty="0">
                <a:latin typeface="Times New Roman" panose="02020603050405020304" pitchFamily="18" charset="0"/>
              </a:rPr>
              <a:t> to object are authorized</a:t>
            </a:r>
          </a:p>
          <a:p>
            <a:pPr algn="just"/>
            <a:r>
              <a:rPr lang="en-US" altLang="en-US" sz="2700" dirty="0">
                <a:latin typeface="Times New Roman" panose="02020603050405020304" pitchFamily="18" charset="0"/>
              </a:rPr>
              <a:t>Protects against accidental and </a:t>
            </a:r>
            <a:r>
              <a:rPr lang="en-US" altLang="en-US" sz="2700" b="1" dirty="0">
                <a:latin typeface="Times New Roman" panose="02020603050405020304" pitchFamily="18" charset="0"/>
              </a:rPr>
              <a:t>malicious</a:t>
            </a:r>
            <a:r>
              <a:rPr lang="en-US" altLang="en-US" sz="2700" dirty="0">
                <a:latin typeface="Times New Roman" panose="02020603050405020304" pitchFamily="18" charset="0"/>
              </a:rPr>
              <a:t> threats by regulating the </a:t>
            </a:r>
            <a:r>
              <a:rPr lang="en-US" altLang="en-US" sz="2700" i="1" dirty="0">
                <a:latin typeface="Times New Roman" panose="02020603050405020304" pitchFamily="18" charset="0"/>
              </a:rPr>
              <a:t>reading, writing and execution</a:t>
            </a:r>
            <a:r>
              <a:rPr lang="en-US" altLang="en-US" sz="2700" dirty="0">
                <a:latin typeface="Times New Roman" panose="02020603050405020304" pitchFamily="18" charset="0"/>
              </a:rPr>
              <a:t> of data and programs</a:t>
            </a:r>
          </a:p>
          <a:p>
            <a:pPr algn="just"/>
            <a:r>
              <a:rPr lang="en-US" altLang="en-US" sz="2700" dirty="0">
                <a:latin typeface="Times New Roman" panose="02020603050405020304" pitchFamily="18" charset="0"/>
              </a:rPr>
              <a:t>Need:</a:t>
            </a:r>
          </a:p>
          <a:p>
            <a:pPr lvl="1" algn="just"/>
            <a:r>
              <a:rPr lang="en-US" altLang="en-US" sz="2700" dirty="0">
                <a:latin typeface="Times New Roman" panose="02020603050405020304" pitchFamily="18" charset="0"/>
              </a:rPr>
              <a:t>Proper </a:t>
            </a:r>
            <a:r>
              <a:rPr lang="en-US" altLang="en-US" sz="2700" i="1" dirty="0">
                <a:latin typeface="Times New Roman" panose="02020603050405020304" pitchFamily="18" charset="0"/>
              </a:rPr>
              <a:t>user identification </a:t>
            </a:r>
            <a:r>
              <a:rPr lang="en-US" altLang="en-US" sz="2700" dirty="0">
                <a:latin typeface="Times New Roman" panose="02020603050405020304" pitchFamily="18" charset="0"/>
              </a:rPr>
              <a:t>and</a:t>
            </a:r>
            <a:r>
              <a:rPr lang="en-US" altLang="en-US" sz="2700" i="1" dirty="0">
                <a:latin typeface="Times New Roman" panose="02020603050405020304" pitchFamily="18" charset="0"/>
              </a:rPr>
              <a:t> authentication</a:t>
            </a:r>
          </a:p>
          <a:p>
            <a:pPr lvl="1" algn="just"/>
            <a:r>
              <a:rPr lang="en-US" altLang="en-US" sz="2700" dirty="0">
                <a:latin typeface="Times New Roman" panose="02020603050405020304" pitchFamily="18" charset="0"/>
              </a:rPr>
              <a:t>Information specifying the </a:t>
            </a:r>
            <a:r>
              <a:rPr lang="en-US" altLang="en-US" sz="2700" i="1" dirty="0">
                <a:latin typeface="Times New Roman" panose="02020603050405020304" pitchFamily="18" charset="0"/>
              </a:rPr>
              <a:t>access rights is protected</a:t>
            </a:r>
            <a:r>
              <a:rPr lang="en-US" altLang="en-US" sz="2700" dirty="0">
                <a:latin typeface="Times New Roman" panose="02020603050405020304" pitchFamily="18" charset="0"/>
              </a:rPr>
              <a:t> form modification</a:t>
            </a:r>
          </a:p>
          <a:p>
            <a:endParaRPr lang="en-US" dirty="0"/>
          </a:p>
        </p:txBody>
      </p:sp>
    </p:spTree>
    <p:extLst>
      <p:ext uri="{BB962C8B-B14F-4D97-AF65-F5344CB8AC3E}">
        <p14:creationId xmlns:p14="http://schemas.microsoft.com/office/powerpoint/2010/main" val="3247452068"/>
      </p:ext>
    </p:extLst>
  </p:cSld>
  <p:clrMapOvr>
    <a:masterClrMapping/>
  </p:clrMapOvr>
  <p:transition spd="slow"/>
</p:sld>
</file>

<file path=ppt/theme/theme1.xml><?xml version="1.0" encoding="utf-8"?>
<a:theme xmlns:a="http://schemas.openxmlformats.org/drawingml/2006/main" name="Mlay's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lay's theme" id="{9549D780-E39B-4847-8945-D5A72067C110}" vid="{193DAB95-3797-425A-8C75-2DB8B9E545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Mlay's theme</Template>
  <TotalTime>633</TotalTime>
  <Words>4030</Words>
  <Application>Microsoft Office PowerPoint</Application>
  <PresentationFormat>Widescreen</PresentationFormat>
  <Paragraphs>355</Paragraphs>
  <Slides>63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63</vt:i4>
      </vt:variant>
    </vt:vector>
  </HeadingPairs>
  <TitlesOfParts>
    <vt:vector size="72" baseType="lpstr">
      <vt:lpstr>SimSun</vt:lpstr>
      <vt:lpstr>SimSun</vt:lpstr>
      <vt:lpstr>Arial</vt:lpstr>
      <vt:lpstr>Calibri</vt:lpstr>
      <vt:lpstr>Perpetua</vt:lpstr>
      <vt:lpstr>Times New Roman</vt:lpstr>
      <vt:lpstr>Trebuchet MS</vt:lpstr>
      <vt:lpstr>Wingdings</vt:lpstr>
      <vt:lpstr>Mlay's theme</vt:lpstr>
      <vt:lpstr>ACCESS CONTROL</vt:lpstr>
      <vt:lpstr>Access Control</vt:lpstr>
      <vt:lpstr>PowerPoint Presentation</vt:lpstr>
      <vt:lpstr>Identification, Authorisation, Authentication</vt:lpstr>
      <vt:lpstr>PowerPoint Presentation</vt:lpstr>
      <vt:lpstr>PowerPoint Presentation</vt:lpstr>
      <vt:lpstr>PowerPoint Presentation</vt:lpstr>
      <vt:lpstr>Access Control</vt:lpstr>
      <vt:lpstr>PowerPoint Presentation</vt:lpstr>
      <vt:lpstr>PowerPoint Presentation</vt:lpstr>
      <vt:lpstr>Access Control Models</vt:lpstr>
      <vt:lpstr>Discretionary Access Control</vt:lpstr>
      <vt:lpstr>Discretionary Access Control</vt:lpstr>
      <vt:lpstr>DAC Overview</vt:lpstr>
      <vt:lpstr>Mandatory Access Control</vt:lpstr>
      <vt:lpstr>Mandatory Access Control</vt:lpstr>
      <vt:lpstr>Mandatory Access Control</vt:lpstr>
      <vt:lpstr>Role Based Access Control</vt:lpstr>
      <vt:lpstr>RBAC Motivation</vt:lpstr>
      <vt:lpstr>Rules</vt:lpstr>
      <vt:lpstr>Application / Software Security</vt:lpstr>
      <vt:lpstr>Starting Point of ensuring security</vt:lpstr>
      <vt:lpstr>Security Goals</vt:lpstr>
      <vt:lpstr>How to realise security objectives. AAAA</vt:lpstr>
      <vt:lpstr>PowerPoint Presentation</vt:lpstr>
      <vt:lpstr>Threat Vs Security Requirements</vt:lpstr>
      <vt:lpstr>Counter measures</vt:lpstr>
      <vt:lpstr>Software / Application security</vt:lpstr>
      <vt:lpstr>Facets of software security</vt:lpstr>
      <vt:lpstr>Sources of software vulnerabilities</vt:lpstr>
      <vt:lpstr>Hardware Security</vt:lpstr>
      <vt:lpstr>PowerPoint Presentation</vt:lpstr>
      <vt:lpstr>Types of hardware attacks</vt:lpstr>
      <vt:lpstr>PowerPoint Presentation</vt:lpstr>
      <vt:lpstr>Mitigation techniques and countermeasures to keep in mind when setting up and installing hardware:</vt:lpstr>
      <vt:lpstr>PowerPoint Presentation</vt:lpstr>
      <vt:lpstr>PowerPoint Presentation</vt:lpstr>
      <vt:lpstr>PowerPoint Presentation</vt:lpstr>
      <vt:lpstr>Network and Telecom Security</vt:lpstr>
      <vt:lpstr>Telecommunications</vt:lpstr>
      <vt:lpstr>OSI Reference Model</vt:lpstr>
      <vt:lpstr>PowerPoint Presentation</vt:lpstr>
      <vt:lpstr>OSI Layers</vt:lpstr>
      <vt:lpstr>Network Attacks</vt:lpstr>
      <vt:lpstr>SYN Flood</vt:lpstr>
      <vt:lpstr>ARP Poisoning</vt:lpstr>
      <vt:lpstr>Network Sniffing</vt:lpstr>
      <vt:lpstr>IP Spoofing</vt:lpstr>
      <vt:lpstr>Virtual Private Networks (VPNs)</vt:lpstr>
      <vt:lpstr>Features of VPN</vt:lpstr>
      <vt:lpstr>VPN Concepts</vt:lpstr>
      <vt:lpstr>Benefits of VPN</vt:lpstr>
      <vt:lpstr>Firewall</vt:lpstr>
      <vt:lpstr>Firewall Types</vt:lpstr>
      <vt:lpstr>Packet filtering firewall</vt:lpstr>
      <vt:lpstr>PowerPoint Presentation</vt:lpstr>
      <vt:lpstr>Application level proxy</vt:lpstr>
      <vt:lpstr>Circuit level Proxy</vt:lpstr>
      <vt:lpstr>Stateful Inspection Firewall</vt:lpstr>
      <vt:lpstr>Dynamic Packet Filtering</vt:lpstr>
      <vt:lpstr>Intrusion Detection Systems</vt:lpstr>
      <vt:lpstr>Methods</vt:lpstr>
      <vt:lpstr>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CONTROL</dc:title>
  <dc:creator>Stex Curter</dc:creator>
  <cp:lastModifiedBy>Stex Curter</cp:lastModifiedBy>
  <cp:revision>21</cp:revision>
  <dcterms:created xsi:type="dcterms:W3CDTF">2024-09-18T08:42:13Z</dcterms:created>
  <dcterms:modified xsi:type="dcterms:W3CDTF">2024-10-07T13:49:28Z</dcterms:modified>
</cp:coreProperties>
</file>