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1"/>
  </p:sldMasterIdLst>
  <p:notesMasterIdLst>
    <p:notesMasterId r:id="rId61"/>
  </p:notesMasterIdLst>
  <p:sldIdLst>
    <p:sldId id="256" r:id="rId2"/>
    <p:sldId id="259" r:id="rId3"/>
    <p:sldId id="260" r:id="rId4"/>
    <p:sldId id="261" r:id="rId5"/>
    <p:sldId id="262" r:id="rId6"/>
    <p:sldId id="263" r:id="rId7"/>
    <p:sldId id="264" r:id="rId8"/>
    <p:sldId id="266" r:id="rId9"/>
    <p:sldId id="286" r:id="rId10"/>
    <p:sldId id="277" r:id="rId11"/>
    <p:sldId id="278" r:id="rId12"/>
    <p:sldId id="280" r:id="rId13"/>
    <p:sldId id="282" r:id="rId14"/>
    <p:sldId id="295" r:id="rId15"/>
    <p:sldId id="296" r:id="rId16"/>
    <p:sldId id="297" r:id="rId17"/>
    <p:sldId id="298" r:id="rId18"/>
    <p:sldId id="299" r:id="rId19"/>
    <p:sldId id="300" r:id="rId20"/>
    <p:sldId id="301" r:id="rId21"/>
    <p:sldId id="302" r:id="rId22"/>
    <p:sldId id="303" r:id="rId23"/>
    <p:sldId id="265" r:id="rId24"/>
    <p:sldId id="304" r:id="rId25"/>
    <p:sldId id="271" r:id="rId26"/>
    <p:sldId id="305" r:id="rId27"/>
    <p:sldId id="306" r:id="rId28"/>
    <p:sldId id="307" r:id="rId29"/>
    <p:sldId id="308" r:id="rId30"/>
    <p:sldId id="279" r:id="rId31"/>
    <p:sldId id="309" r:id="rId32"/>
    <p:sldId id="283" r:id="rId33"/>
    <p:sldId id="310" r:id="rId34"/>
    <p:sldId id="311" r:id="rId35"/>
    <p:sldId id="365" r:id="rId36"/>
    <p:sldId id="366" r:id="rId37"/>
    <p:sldId id="367" r:id="rId38"/>
    <p:sldId id="368" r:id="rId39"/>
    <p:sldId id="369" r:id="rId40"/>
    <p:sldId id="370" r:id="rId41"/>
    <p:sldId id="372" r:id="rId42"/>
    <p:sldId id="371" r:id="rId43"/>
    <p:sldId id="358" r:id="rId44"/>
    <p:sldId id="383" r:id="rId45"/>
    <p:sldId id="384" r:id="rId46"/>
    <p:sldId id="385" r:id="rId47"/>
    <p:sldId id="386" r:id="rId48"/>
    <p:sldId id="387" r:id="rId49"/>
    <p:sldId id="394" r:id="rId50"/>
    <p:sldId id="388" r:id="rId51"/>
    <p:sldId id="389" r:id="rId52"/>
    <p:sldId id="390" r:id="rId53"/>
    <p:sldId id="391" r:id="rId54"/>
    <p:sldId id="392" r:id="rId55"/>
    <p:sldId id="393" r:id="rId56"/>
    <p:sldId id="374" r:id="rId57"/>
    <p:sldId id="454" r:id="rId58"/>
    <p:sldId id="440" r:id="rId59"/>
    <p:sldId id="453" r:id="rId6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66"/>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2672289-7E8D-4917-889C-52EA86CEF621}" type="datetimeFigureOut">
              <a:rPr lang="en-GB" smtClean="0"/>
              <a:t>14/05/2022</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55A2E8-340D-4604-ADF5-F45496682852}" type="slidenum">
              <a:rPr lang="en-GB" smtClean="0"/>
              <a:t>‹#›</a:t>
            </a:fld>
            <a:endParaRPr lang="en-GB"/>
          </a:p>
        </p:txBody>
      </p:sp>
    </p:spTree>
    <p:extLst>
      <p:ext uri="{BB962C8B-B14F-4D97-AF65-F5344CB8AC3E}">
        <p14:creationId xmlns:p14="http://schemas.microsoft.com/office/powerpoint/2010/main" val="28297022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GB" dirty="0"/>
              <a:t>Answering these questions is a testing process to determine what needs to be done for an enterprise to succeed and what could go wrong. This calls for lots of research, and leads to significant changes in the original conception. However, a well thought out feasibility study makes it easier to prepare a business plan, attract financial support, and ensure success for the concept.</a:t>
            </a:r>
          </a:p>
          <a:p>
            <a:endParaRPr lang="en-GB" dirty="0"/>
          </a:p>
        </p:txBody>
      </p:sp>
      <p:sp>
        <p:nvSpPr>
          <p:cNvPr id="4" name="Slide Number Placeholder 3"/>
          <p:cNvSpPr>
            <a:spLocks noGrp="1"/>
          </p:cNvSpPr>
          <p:nvPr>
            <p:ph type="sldNum" sz="quarter" idx="10"/>
          </p:nvPr>
        </p:nvSpPr>
        <p:spPr/>
        <p:txBody>
          <a:bodyPr/>
          <a:lstStyle/>
          <a:p>
            <a:pPr>
              <a:defRPr/>
            </a:pPr>
            <a:fld id="{8A8912AD-74F9-4FEC-A73B-E244BD9B5863}" type="slidenum">
              <a:rPr lang="en-GB" smtClean="0"/>
              <a:pPr>
                <a:defRPr/>
              </a:pPr>
              <a:t>14</a:t>
            </a:fld>
            <a:endParaRPr lang="en-GB"/>
          </a:p>
        </p:txBody>
      </p:sp>
    </p:spTree>
    <p:extLst>
      <p:ext uri="{BB962C8B-B14F-4D97-AF65-F5344CB8AC3E}">
        <p14:creationId xmlns:p14="http://schemas.microsoft.com/office/powerpoint/2010/main" val="25064010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355A2E8-340D-4604-ADF5-F45496682852}" type="slidenum">
              <a:rPr lang="en-GB" smtClean="0"/>
              <a:t>48</a:t>
            </a:fld>
            <a:endParaRPr lang="en-GB"/>
          </a:p>
        </p:txBody>
      </p:sp>
    </p:spTree>
    <p:extLst>
      <p:ext uri="{BB962C8B-B14F-4D97-AF65-F5344CB8AC3E}">
        <p14:creationId xmlns:p14="http://schemas.microsoft.com/office/powerpoint/2010/main" val="12201312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Rot="1" noChangeAspect="1" noChangeArrowheads="1" noTextEdit="1"/>
          </p:cNvSpPr>
          <p:nvPr>
            <p:ph type="sldImg"/>
          </p:nvPr>
        </p:nvSpPr>
        <p:spPr bwMode="auto">
          <a:xfrm>
            <a:off x="1293813" y="798513"/>
            <a:ext cx="4270375" cy="3201987"/>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p>
        </p:txBody>
      </p:sp>
    </p:spTree>
    <p:extLst>
      <p:ext uri="{BB962C8B-B14F-4D97-AF65-F5344CB8AC3E}">
        <p14:creationId xmlns:p14="http://schemas.microsoft.com/office/powerpoint/2010/main" val="359806533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E8CF433D-B95F-4EAF-B3B2-E84E97880893}"/>
              </a:ext>
            </a:extLst>
          </p:cNvPr>
          <p:cNvSpPr>
            <a:spLocks noGrp="1" noChangeArrowheads="1"/>
          </p:cNvSpPr>
          <p:nvPr>
            <p:ph type="sldNum" sz="quarter" idx="5"/>
          </p:nvPr>
        </p:nvSpPr>
        <p:spPr>
          <a:ln/>
        </p:spPr>
        <p:txBody>
          <a:bodyPr/>
          <a:lstStyle/>
          <a:p>
            <a:fld id="{43AD4DF1-EFB1-411D-951E-64BCAF5903AC}" type="slidenum">
              <a:rPr lang="en-US" altLang="en-US"/>
              <a:pPr/>
              <a:t>58</a:t>
            </a:fld>
            <a:endParaRPr lang="en-US" altLang="en-US"/>
          </a:p>
        </p:txBody>
      </p:sp>
      <p:sp>
        <p:nvSpPr>
          <p:cNvPr id="1154050" name="Rectangle 2">
            <a:extLst>
              <a:ext uri="{FF2B5EF4-FFF2-40B4-BE49-F238E27FC236}">
                <a16:creationId xmlns:a16="http://schemas.microsoft.com/office/drawing/2014/main" id="{EBE2ADDB-E696-4DCA-A600-5381AE4DD9C0}"/>
              </a:ext>
            </a:extLst>
          </p:cNvPr>
          <p:cNvSpPr>
            <a:spLocks noGrp="1" noRot="1" noChangeAspect="1" noChangeArrowheads="1" noTextEdit="1"/>
          </p:cNvSpPr>
          <p:nvPr>
            <p:ph type="sldImg"/>
          </p:nvPr>
        </p:nvSpPr>
        <p:spPr>
          <a:ln/>
        </p:spPr>
      </p:sp>
      <p:sp>
        <p:nvSpPr>
          <p:cNvPr id="1154051" name="Rectangle 3">
            <a:extLst>
              <a:ext uri="{FF2B5EF4-FFF2-40B4-BE49-F238E27FC236}">
                <a16:creationId xmlns:a16="http://schemas.microsoft.com/office/drawing/2014/main" id="{CFB8374A-F2D9-4C5A-9167-8BBC1890A94E}"/>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7601E98B-3B9D-4A9D-9499-E04034227F27}"/>
              </a:ext>
            </a:extLst>
          </p:cNvPr>
          <p:cNvSpPr>
            <a:spLocks noGrp="1" noChangeArrowheads="1"/>
          </p:cNvSpPr>
          <p:nvPr>
            <p:ph type="sldNum" sz="quarter" idx="5"/>
          </p:nvPr>
        </p:nvSpPr>
        <p:spPr>
          <a:ln/>
        </p:spPr>
        <p:txBody>
          <a:bodyPr/>
          <a:lstStyle/>
          <a:p>
            <a:fld id="{E751F7E7-D1E8-4094-8403-13AB90C6EE68}" type="slidenum">
              <a:rPr lang="en-US" altLang="en-US"/>
              <a:pPr/>
              <a:t>59</a:t>
            </a:fld>
            <a:endParaRPr lang="en-US" altLang="en-US"/>
          </a:p>
        </p:txBody>
      </p:sp>
      <p:sp>
        <p:nvSpPr>
          <p:cNvPr id="1180674" name="Rectangle 2">
            <a:extLst>
              <a:ext uri="{FF2B5EF4-FFF2-40B4-BE49-F238E27FC236}">
                <a16:creationId xmlns:a16="http://schemas.microsoft.com/office/drawing/2014/main" id="{AFC07CB1-3B25-40FD-BEB1-ED3C9D0AE238}"/>
              </a:ext>
            </a:extLst>
          </p:cNvPr>
          <p:cNvSpPr>
            <a:spLocks noGrp="1" noRot="1" noChangeAspect="1" noChangeArrowheads="1" noTextEdit="1"/>
          </p:cNvSpPr>
          <p:nvPr>
            <p:ph type="sldImg"/>
          </p:nvPr>
        </p:nvSpPr>
        <p:spPr>
          <a:ln/>
        </p:spPr>
      </p:sp>
      <p:sp>
        <p:nvSpPr>
          <p:cNvPr id="1180675" name="Rectangle 3">
            <a:extLst>
              <a:ext uri="{FF2B5EF4-FFF2-40B4-BE49-F238E27FC236}">
                <a16:creationId xmlns:a16="http://schemas.microsoft.com/office/drawing/2014/main" id="{6B43F468-88C9-4DEB-A9E5-C3A589400B19}"/>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2"/>
            <a:r>
              <a:rPr lang="en-US" dirty="0"/>
              <a:t>What are the abilities and limitations of the operator/manager?</a:t>
            </a:r>
          </a:p>
          <a:p>
            <a:pPr lvl="2"/>
            <a:r>
              <a:rPr lang="en-US" dirty="0"/>
              <a:t>What skills and abilities do the employees have or do not have?</a:t>
            </a:r>
          </a:p>
          <a:p>
            <a:pPr lvl="2"/>
            <a:r>
              <a:rPr lang="en-US" dirty="0"/>
              <a:t>How modern and efficient is the technology?</a:t>
            </a:r>
          </a:p>
          <a:p>
            <a:pPr lvl="2"/>
            <a:r>
              <a:rPr lang="en-US" dirty="0"/>
              <a:t>How large is the resource base?</a:t>
            </a:r>
          </a:p>
          <a:p>
            <a:pPr lvl="2"/>
            <a:r>
              <a:rPr lang="en-US" dirty="0"/>
              <a:t>What is the cash position of the farm?</a:t>
            </a:r>
          </a:p>
          <a:p>
            <a:pPr lvl="1"/>
            <a:r>
              <a:rPr lang="en-US" dirty="0"/>
              <a:t>New market opportunities are created by demographic changes, changing consumer lifestyles, population growth in selected regions and technological breakthroughs.</a:t>
            </a:r>
          </a:p>
          <a:p>
            <a:pPr lvl="1"/>
            <a:r>
              <a:rPr lang="en-US" dirty="0"/>
              <a:t>Market forces may cause prices to plunge, either in the long run or short-run, changing government policies and regulation of labor are external threats that can cut profits or make business more difficult. </a:t>
            </a:r>
          </a:p>
          <a:p>
            <a:pPr lvl="0"/>
            <a:endParaRPr lang="en-US" dirty="0"/>
          </a:p>
          <a:p>
            <a:endParaRPr lang="en-GB" dirty="0"/>
          </a:p>
        </p:txBody>
      </p:sp>
      <p:sp>
        <p:nvSpPr>
          <p:cNvPr id="4" name="Slide Number Placeholder 3"/>
          <p:cNvSpPr>
            <a:spLocks noGrp="1"/>
          </p:cNvSpPr>
          <p:nvPr>
            <p:ph type="sldNum" sz="quarter" idx="10"/>
          </p:nvPr>
        </p:nvSpPr>
        <p:spPr/>
        <p:txBody>
          <a:bodyPr/>
          <a:lstStyle/>
          <a:p>
            <a:pPr>
              <a:defRPr/>
            </a:pPr>
            <a:fld id="{8A8912AD-74F9-4FEC-A73B-E244BD9B5863}" type="slidenum">
              <a:rPr lang="en-GB" smtClean="0"/>
              <a:pPr>
                <a:defRPr/>
              </a:pPr>
              <a:t>23</a:t>
            </a:fld>
            <a:endParaRPr lang="en-GB"/>
          </a:p>
        </p:txBody>
      </p:sp>
    </p:spTree>
    <p:extLst>
      <p:ext uri="{BB962C8B-B14F-4D97-AF65-F5344CB8AC3E}">
        <p14:creationId xmlns:p14="http://schemas.microsoft.com/office/powerpoint/2010/main" val="33772493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65D94951-5203-4C07-B9A6-B0D2084D0B7E}" type="slidenum">
              <a:rPr lang="en-GB">
                <a:latin typeface="Arial" panose="020B0604020202020204" pitchFamily="34" charset="0"/>
              </a:rPr>
              <a:pPr/>
              <a:t>25</a:t>
            </a:fld>
            <a:endParaRPr lang="en-GB">
              <a:latin typeface="Arial" panose="020B0604020202020204" pitchFamily="34" charset="0"/>
            </a:endParaRPr>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p:spPr>
        <p:txBody>
          <a:bodyPr/>
          <a:lstStyle/>
          <a:p>
            <a:pPr eaLnBrk="1" hangingPunct="1"/>
            <a:endParaRPr lang="en-US"/>
          </a:p>
        </p:txBody>
      </p:sp>
    </p:spTree>
    <p:extLst>
      <p:ext uri="{BB962C8B-B14F-4D97-AF65-F5344CB8AC3E}">
        <p14:creationId xmlns:p14="http://schemas.microsoft.com/office/powerpoint/2010/main" val="26851149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F47512E-D83A-48E7-BDD6-307D8EBE8799}" type="slidenum">
              <a:rPr lang="en-US"/>
              <a:pPr/>
              <a:t>36</a:t>
            </a:fld>
            <a:endParaRPr lang="en-US"/>
          </a:p>
        </p:txBody>
      </p:sp>
      <p:sp>
        <p:nvSpPr>
          <p:cNvPr id="311298" name="Rectangle 2"/>
          <p:cNvSpPr>
            <a:spLocks noGrp="1" noRot="1" noChangeAspect="1" noChangeArrowheads="1" noTextEdit="1"/>
          </p:cNvSpPr>
          <p:nvPr>
            <p:ph type="sldImg"/>
          </p:nvPr>
        </p:nvSpPr>
        <p:spPr>
          <a:xfrm>
            <a:off x="1136650" y="674688"/>
            <a:ext cx="4586288" cy="3440112"/>
          </a:xfrm>
          <a:ln w="12700" cap="flat">
            <a:solidFill>
              <a:schemeClr val="tx1"/>
            </a:solidFill>
          </a:ln>
        </p:spPr>
      </p:sp>
      <p:sp>
        <p:nvSpPr>
          <p:cNvPr id="311299" name="Rectangle 3"/>
          <p:cNvSpPr>
            <a:spLocks noGrp="1" noChangeArrowheads="1"/>
          </p:cNvSpPr>
          <p:nvPr>
            <p:ph type="body" idx="1"/>
          </p:nvPr>
        </p:nvSpPr>
        <p:spPr>
          <a:xfrm>
            <a:off x="887413" y="4346575"/>
            <a:ext cx="5083175" cy="4127500"/>
          </a:xfrm>
          <a:ln/>
        </p:spPr>
        <p:txBody>
          <a:bodyPr lIns="90537" tIns="45269" rIns="90537" bIns="45269"/>
          <a:lstStyle/>
          <a:p>
            <a:endParaRPr lang="sw-KE"/>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F3D5808-536D-49DE-BD77-D77048202D50}" type="slidenum">
              <a:rPr lang="en-US"/>
              <a:pPr/>
              <a:t>38</a:t>
            </a:fld>
            <a:endParaRPr lang="en-US"/>
          </a:p>
        </p:txBody>
      </p:sp>
      <p:sp>
        <p:nvSpPr>
          <p:cNvPr id="301058" name="Rectangle 2"/>
          <p:cNvSpPr>
            <a:spLocks noGrp="1" noRot="1" noChangeAspect="1" noChangeArrowheads="1" noTextEdit="1"/>
          </p:cNvSpPr>
          <p:nvPr>
            <p:ph type="sldImg"/>
          </p:nvPr>
        </p:nvSpPr>
        <p:spPr>
          <a:xfrm>
            <a:off x="1150938" y="690563"/>
            <a:ext cx="4556125" cy="3417887"/>
          </a:xfrm>
          <a:ln w="12700" cap="flat">
            <a:solidFill>
              <a:schemeClr val="tx1"/>
            </a:solidFill>
          </a:ln>
        </p:spPr>
      </p:sp>
      <p:sp>
        <p:nvSpPr>
          <p:cNvPr id="301059" name="Rectangle 3"/>
          <p:cNvSpPr>
            <a:spLocks noGrp="1" noChangeArrowheads="1"/>
          </p:cNvSpPr>
          <p:nvPr>
            <p:ph type="body" idx="1"/>
          </p:nvPr>
        </p:nvSpPr>
        <p:spPr>
          <a:xfrm>
            <a:off x="915988" y="4343400"/>
            <a:ext cx="5026025" cy="4114800"/>
          </a:xfrm>
          <a:ln/>
        </p:spPr>
        <p:txBody>
          <a:bodyPr lIns="90537" tIns="45269" rIns="90537" bIns="45269"/>
          <a:lstStyle/>
          <a:p>
            <a:endParaRPr lang="sw-KE"/>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5ADFEDA-31E8-4DCB-BD81-F57F7C9AE5E7}" type="slidenum">
              <a:rPr lang="en-US"/>
              <a:pPr/>
              <a:t>39</a:t>
            </a:fld>
            <a:endParaRPr lang="en-US"/>
          </a:p>
        </p:txBody>
      </p:sp>
      <p:sp>
        <p:nvSpPr>
          <p:cNvPr id="305154" name="Rectangle 2"/>
          <p:cNvSpPr>
            <a:spLocks noGrp="1" noRot="1" noChangeAspect="1" noChangeArrowheads="1" noTextEdit="1"/>
          </p:cNvSpPr>
          <p:nvPr>
            <p:ph type="sldImg"/>
          </p:nvPr>
        </p:nvSpPr>
        <p:spPr>
          <a:xfrm>
            <a:off x="1150938" y="690563"/>
            <a:ext cx="4556125" cy="3417887"/>
          </a:xfrm>
          <a:ln w="12700" cap="flat">
            <a:solidFill>
              <a:schemeClr val="tx1"/>
            </a:solidFill>
          </a:ln>
        </p:spPr>
      </p:sp>
      <p:sp>
        <p:nvSpPr>
          <p:cNvPr id="305155" name="Rectangle 3"/>
          <p:cNvSpPr>
            <a:spLocks noGrp="1" noChangeArrowheads="1"/>
          </p:cNvSpPr>
          <p:nvPr>
            <p:ph type="body" idx="1"/>
          </p:nvPr>
        </p:nvSpPr>
        <p:spPr>
          <a:xfrm>
            <a:off x="915988" y="4343400"/>
            <a:ext cx="5026025" cy="4114800"/>
          </a:xfrm>
          <a:ln/>
        </p:spPr>
        <p:txBody>
          <a:bodyPr lIns="90537" tIns="45269" rIns="90537" bIns="45269"/>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sum of actual and potential resources embedded within, available through, and derived from the network of relationships possessed by an individual or social unit. Social capital thus comprises both the network and the assets that may be mobilized through that network (Bourdieu, 1986 ; Bur, 1992)</a:t>
            </a:r>
          </a:p>
          <a:p>
            <a:endParaRPr lang="sw-KE"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D727748-3E10-4D23-A566-6017C6835176}" type="slidenum">
              <a:rPr lang="en-US"/>
              <a:pPr/>
              <a:t>41</a:t>
            </a:fld>
            <a:endParaRPr lang="en-US"/>
          </a:p>
        </p:txBody>
      </p:sp>
      <p:sp>
        <p:nvSpPr>
          <p:cNvPr id="317442" name="Rectangle 2"/>
          <p:cNvSpPr>
            <a:spLocks noGrp="1" noRot="1" noChangeAspect="1" noChangeArrowheads="1" noTextEdit="1"/>
          </p:cNvSpPr>
          <p:nvPr>
            <p:ph type="sldImg"/>
          </p:nvPr>
        </p:nvSpPr>
        <p:spPr>
          <a:xfrm>
            <a:off x="1150938" y="690563"/>
            <a:ext cx="4556125" cy="3417887"/>
          </a:xfrm>
          <a:ln w="12700" cap="flat">
            <a:solidFill>
              <a:schemeClr val="tx1"/>
            </a:solidFill>
          </a:ln>
        </p:spPr>
      </p:sp>
      <p:sp>
        <p:nvSpPr>
          <p:cNvPr id="317443" name="Rectangle 3"/>
          <p:cNvSpPr>
            <a:spLocks noGrp="1" noChangeArrowheads="1"/>
          </p:cNvSpPr>
          <p:nvPr>
            <p:ph type="body" idx="1"/>
          </p:nvPr>
        </p:nvSpPr>
        <p:spPr>
          <a:xfrm>
            <a:off x="915988" y="4343400"/>
            <a:ext cx="5026025" cy="4114800"/>
          </a:xfrm>
          <a:ln/>
        </p:spPr>
        <p:txBody>
          <a:bodyPr lIns="90537" tIns="45269" rIns="90537" bIns="45269"/>
          <a:lstStyle/>
          <a:p>
            <a:endParaRPr lang="sw-KE"/>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F01A1D0-4351-496A-BFCE-A17C6421C322}" type="slidenum">
              <a:rPr lang="en-US"/>
              <a:pPr/>
              <a:t>42</a:t>
            </a:fld>
            <a:endParaRPr lang="en-US"/>
          </a:p>
        </p:txBody>
      </p:sp>
      <p:sp>
        <p:nvSpPr>
          <p:cNvPr id="315394" name="Rectangle 2"/>
          <p:cNvSpPr>
            <a:spLocks noGrp="1" noRot="1" noChangeAspect="1" noChangeArrowheads="1" noTextEdit="1"/>
          </p:cNvSpPr>
          <p:nvPr>
            <p:ph type="sldImg"/>
          </p:nvPr>
        </p:nvSpPr>
        <p:spPr>
          <a:xfrm>
            <a:off x="1150938" y="690563"/>
            <a:ext cx="4556125" cy="3417887"/>
          </a:xfrm>
          <a:ln w="12700" cap="flat">
            <a:solidFill>
              <a:schemeClr val="tx1"/>
            </a:solidFill>
          </a:ln>
        </p:spPr>
      </p:sp>
      <p:sp>
        <p:nvSpPr>
          <p:cNvPr id="315395" name="Rectangle 3"/>
          <p:cNvSpPr>
            <a:spLocks noGrp="1" noChangeArrowheads="1"/>
          </p:cNvSpPr>
          <p:nvPr>
            <p:ph type="body" idx="1"/>
          </p:nvPr>
        </p:nvSpPr>
        <p:spPr>
          <a:xfrm>
            <a:off x="915988" y="4343400"/>
            <a:ext cx="5026025" cy="4114800"/>
          </a:xfrm>
          <a:ln/>
        </p:spPr>
        <p:txBody>
          <a:bodyPr lIns="90537" tIns="45269" rIns="90537" bIns="45269"/>
          <a:lstStyle/>
          <a:p>
            <a:endParaRPr lang="sw-KE"/>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Especially in the early years as suppliers are reluctant to open credit accounts. </a:t>
            </a:r>
          </a:p>
        </p:txBody>
      </p:sp>
      <p:sp>
        <p:nvSpPr>
          <p:cNvPr id="4" name="Slide Number Placeholder 3"/>
          <p:cNvSpPr>
            <a:spLocks noGrp="1"/>
          </p:cNvSpPr>
          <p:nvPr>
            <p:ph type="sldNum" sz="quarter" idx="5"/>
          </p:nvPr>
        </p:nvSpPr>
        <p:spPr/>
        <p:txBody>
          <a:bodyPr/>
          <a:lstStyle/>
          <a:p>
            <a:fld id="{C355A2E8-340D-4604-ADF5-F45496682852}" type="slidenum">
              <a:rPr lang="en-GB" smtClean="0"/>
              <a:t>46</a:t>
            </a:fld>
            <a:endParaRPr lang="en-GB"/>
          </a:p>
        </p:txBody>
      </p:sp>
    </p:spTree>
    <p:extLst>
      <p:ext uri="{BB962C8B-B14F-4D97-AF65-F5344CB8AC3E}">
        <p14:creationId xmlns:p14="http://schemas.microsoft.com/office/powerpoint/2010/main" val="16774374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436346" y="1788454"/>
            <a:ext cx="6270922" cy="2098226"/>
          </a:xfrm>
        </p:spPr>
        <p:txBody>
          <a:bodyPr anchor="b">
            <a:noAutofit/>
          </a:bodyPr>
          <a:lstStyle>
            <a:lvl1pPr algn="ctr">
              <a:defRPr sz="6000" cap="all" baseline="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2009930" y="3956280"/>
            <a:ext cx="5123755" cy="1086237"/>
          </a:xfrm>
        </p:spPr>
        <p:txBody>
          <a:bodyPr>
            <a:normAutofit/>
          </a:bodyPr>
          <a:lstStyle>
            <a:lvl1pPr marL="0" indent="0" algn="ctr">
              <a:lnSpc>
                <a:spcPct val="112000"/>
              </a:lnSpc>
              <a:spcBef>
                <a:spcPts val="0"/>
              </a:spcBef>
              <a:spcAft>
                <a:spcPts val="0"/>
              </a:spcAft>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a:xfrm>
            <a:off x="564644" y="6453386"/>
            <a:ext cx="1205958" cy="404614"/>
          </a:xfrm>
        </p:spPr>
        <p:txBody>
          <a:bodyPr/>
          <a:lstStyle>
            <a:lvl1pPr>
              <a:defRPr baseline="0">
                <a:solidFill>
                  <a:schemeClr val="tx2"/>
                </a:solidFill>
              </a:defRPr>
            </a:lvl1pPr>
          </a:lstStyle>
          <a:p>
            <a:pPr>
              <a:defRPr/>
            </a:pPr>
            <a:endParaRPr lang="en-US" altLang="zh-TW"/>
          </a:p>
        </p:txBody>
      </p:sp>
      <p:sp>
        <p:nvSpPr>
          <p:cNvPr id="5" name="Footer Placeholder 4"/>
          <p:cNvSpPr>
            <a:spLocks noGrp="1"/>
          </p:cNvSpPr>
          <p:nvPr>
            <p:ph type="ftr" sz="quarter" idx="11"/>
          </p:nvPr>
        </p:nvSpPr>
        <p:spPr>
          <a:xfrm>
            <a:off x="1938041" y="6453386"/>
            <a:ext cx="5267533" cy="404614"/>
          </a:xfrm>
        </p:spPr>
        <p:txBody>
          <a:bodyPr/>
          <a:lstStyle>
            <a:lvl1pPr algn="ctr">
              <a:defRPr baseline="0">
                <a:solidFill>
                  <a:schemeClr val="tx2"/>
                </a:solidFill>
              </a:defRPr>
            </a:lvl1pPr>
          </a:lstStyle>
          <a:p>
            <a:pPr>
              <a:defRPr/>
            </a:pPr>
            <a:endParaRPr lang="en-US" altLang="zh-TW"/>
          </a:p>
        </p:txBody>
      </p:sp>
      <p:sp>
        <p:nvSpPr>
          <p:cNvPr id="6" name="Slide Number Placeholder 5"/>
          <p:cNvSpPr>
            <a:spLocks noGrp="1"/>
          </p:cNvSpPr>
          <p:nvPr>
            <p:ph type="sldNum" sz="quarter" idx="12"/>
          </p:nvPr>
        </p:nvSpPr>
        <p:spPr>
          <a:xfrm>
            <a:off x="7373012" y="6453386"/>
            <a:ext cx="1197219" cy="404614"/>
          </a:xfrm>
        </p:spPr>
        <p:txBody>
          <a:bodyPr/>
          <a:lstStyle>
            <a:lvl1pPr>
              <a:defRPr baseline="0">
                <a:solidFill>
                  <a:schemeClr val="tx2"/>
                </a:solidFill>
              </a:defRPr>
            </a:lvl1pPr>
          </a:lstStyle>
          <a:p>
            <a:pPr>
              <a:defRPr/>
            </a:pPr>
            <a:fld id="{57D93593-02E7-48DC-9AAF-94FF944ABC41}" type="slidenum">
              <a:rPr lang="en-US" altLang="zh-TW" smtClean="0"/>
              <a:pPr>
                <a:defRPr/>
              </a:pPr>
              <a:t>‹#›</a:t>
            </a:fld>
            <a:endParaRPr lang="en-US" altLang="zh-TW"/>
          </a:p>
        </p:txBody>
      </p:sp>
      <p:grpSp>
        <p:nvGrpSpPr>
          <p:cNvPr id="8" name="Group 7"/>
          <p:cNvGrpSpPr/>
          <p:nvPr/>
        </p:nvGrpSpPr>
        <p:grpSpPr>
          <a:xfrm>
            <a:off x="564643" y="744469"/>
            <a:ext cx="8005589" cy="5349671"/>
            <a:chOff x="564643" y="744469"/>
            <a:chExt cx="8005589" cy="5349671"/>
          </a:xfrm>
        </p:grpSpPr>
        <p:sp>
          <p:nvSpPr>
            <p:cNvPr id="11" name="Freeform 6"/>
            <p:cNvSpPr/>
            <p:nvPr/>
          </p:nvSpPr>
          <p:spPr bwMode="auto">
            <a:xfrm>
              <a:off x="6113972" y="1685652"/>
              <a:ext cx="2456260" cy="4408488"/>
            </a:xfrm>
            <a:custGeom>
              <a:avLst/>
              <a:gdLst/>
              <a:ahLst/>
              <a:cxnLst/>
              <a:rect l="l" t="t" r="r" b="b"/>
              <a:pathLst>
                <a:path w="10000" h="10000">
                  <a:moveTo>
                    <a:pt x="8761" y="0"/>
                  </a:moveTo>
                  <a:lnTo>
                    <a:pt x="10000" y="0"/>
                  </a:lnTo>
                  <a:lnTo>
                    <a:pt x="10000" y="10000"/>
                  </a:lnTo>
                  <a:lnTo>
                    <a:pt x="0" y="10000"/>
                  </a:lnTo>
                  <a:lnTo>
                    <a:pt x="0" y="9357"/>
                  </a:lnTo>
                  <a:lnTo>
                    <a:pt x="8761" y="935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564643" y="744469"/>
              <a:ext cx="2456505" cy="4408488"/>
            </a:xfrm>
            <a:custGeom>
              <a:avLst/>
              <a:gdLst/>
              <a:ahLst/>
              <a:cxnLst/>
              <a:rect l="l" t="t" r="r" b="b"/>
              <a:pathLst>
                <a:path w="10001" h="10000">
                  <a:moveTo>
                    <a:pt x="8762" y="0"/>
                  </a:moveTo>
                  <a:lnTo>
                    <a:pt x="10001" y="0"/>
                  </a:lnTo>
                  <a:lnTo>
                    <a:pt x="10001" y="10000"/>
                  </a:lnTo>
                  <a:lnTo>
                    <a:pt x="1" y="10000"/>
                  </a:lnTo>
                  <a:cubicBezTo>
                    <a:pt x="-2" y="9766"/>
                    <a:pt x="4" y="9586"/>
                    <a:pt x="1" y="9352"/>
                  </a:cubicBezTo>
                  <a:lnTo>
                    <a:pt x="8762" y="9346"/>
                  </a:lnTo>
                  <a:lnTo>
                    <a:pt x="8762"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34272664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028700" y="2295526"/>
            <a:ext cx="7200900" cy="3571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D0195F7B-A968-4360-8087-6C88AA4E7BEE}" type="slidenum">
              <a:rPr lang="en-US" altLang="zh-TW" smtClean="0"/>
              <a:pPr>
                <a:defRPr/>
              </a:pPr>
              <a:t>‹#›</a:t>
            </a:fld>
            <a:endParaRPr lang="en-US" altLang="zh-TW"/>
          </a:p>
        </p:txBody>
      </p:sp>
    </p:spTree>
    <p:extLst>
      <p:ext uri="{BB962C8B-B14F-4D97-AF65-F5344CB8AC3E}">
        <p14:creationId xmlns:p14="http://schemas.microsoft.com/office/powerpoint/2010/main" val="2340669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80797" y="624156"/>
            <a:ext cx="1490950" cy="524324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028700" y="624156"/>
            <a:ext cx="5724525" cy="52432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52DA6A22-5273-4333-94AD-E4B1E9D1D76E}" type="slidenum">
              <a:rPr lang="en-US" altLang="zh-TW" smtClean="0"/>
              <a:pPr>
                <a:defRPr/>
              </a:pPr>
              <a:t>‹#›</a:t>
            </a:fld>
            <a:endParaRPr lang="en-US" altLang="zh-TW"/>
          </a:p>
        </p:txBody>
      </p:sp>
    </p:spTree>
    <p:extLst>
      <p:ext uri="{BB962C8B-B14F-4D97-AF65-F5344CB8AC3E}">
        <p14:creationId xmlns:p14="http://schemas.microsoft.com/office/powerpoint/2010/main" val="18678831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7518C359-4D27-4BB2-BA42-CE3BFC616135}" type="slidenum">
              <a:rPr lang="en-US" altLang="zh-TW" smtClean="0"/>
              <a:pPr>
                <a:defRPr/>
              </a:pPr>
              <a:t>‹#›</a:t>
            </a:fld>
            <a:endParaRPr lang="en-US" altLang="zh-TW"/>
          </a:p>
        </p:txBody>
      </p:sp>
    </p:spTree>
    <p:extLst>
      <p:ext uri="{BB962C8B-B14F-4D97-AF65-F5344CB8AC3E}">
        <p14:creationId xmlns:p14="http://schemas.microsoft.com/office/powerpoint/2010/main" val="18814716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73769" y="1301361"/>
            <a:ext cx="7209728" cy="2852737"/>
          </a:xfrm>
        </p:spPr>
        <p:txBody>
          <a:bodyPr anchor="b">
            <a:normAutofit/>
          </a:bodyPr>
          <a:lstStyle>
            <a:lvl1pPr algn="r">
              <a:defRPr sz="6000" cap="all"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573769" y="4216328"/>
            <a:ext cx="7209728" cy="1143324"/>
          </a:xfrm>
        </p:spPr>
        <p:txBody>
          <a:bodyPr/>
          <a:lstStyle>
            <a:lvl1pPr marL="0" indent="0" algn="r">
              <a:lnSpc>
                <a:spcPct val="112000"/>
              </a:lnSpc>
              <a:spcBef>
                <a:spcPts val="0"/>
              </a:spcBef>
              <a:spcAft>
                <a:spcPts val="0"/>
              </a:spcAft>
              <a:buNone/>
              <a:defRPr sz="1800">
                <a:solidFill>
                  <a:schemeClr val="tx2"/>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54181" y="6453386"/>
            <a:ext cx="1216807" cy="404614"/>
          </a:xfrm>
        </p:spPr>
        <p:txBody>
          <a:bodyPr/>
          <a:lstStyle>
            <a:lvl1pPr>
              <a:defRPr>
                <a:solidFill>
                  <a:schemeClr val="tx2"/>
                </a:solidFill>
              </a:defRPr>
            </a:lvl1pPr>
          </a:lstStyle>
          <a:p>
            <a:pPr>
              <a:defRPr/>
            </a:pPr>
            <a:endParaRPr lang="en-US" altLang="zh-TW"/>
          </a:p>
        </p:txBody>
      </p:sp>
      <p:sp>
        <p:nvSpPr>
          <p:cNvPr id="5" name="Footer Placeholder 4"/>
          <p:cNvSpPr>
            <a:spLocks noGrp="1"/>
          </p:cNvSpPr>
          <p:nvPr>
            <p:ph type="ftr" sz="quarter" idx="11"/>
          </p:nvPr>
        </p:nvSpPr>
        <p:spPr>
          <a:xfrm>
            <a:off x="1938234" y="6453386"/>
            <a:ext cx="5267533" cy="404614"/>
          </a:xfrm>
        </p:spPr>
        <p:txBody>
          <a:bodyPr/>
          <a:lstStyle>
            <a:lvl1pPr algn="ctr">
              <a:defRPr>
                <a:solidFill>
                  <a:schemeClr val="tx2"/>
                </a:solidFill>
              </a:defRPr>
            </a:lvl1pPr>
          </a:lstStyle>
          <a:p>
            <a:pPr>
              <a:defRPr/>
            </a:pPr>
            <a:endParaRPr lang="en-US" altLang="zh-TW"/>
          </a:p>
        </p:txBody>
      </p:sp>
      <p:sp>
        <p:nvSpPr>
          <p:cNvPr id="6" name="Slide Number Placeholder 5"/>
          <p:cNvSpPr>
            <a:spLocks noGrp="1"/>
          </p:cNvSpPr>
          <p:nvPr>
            <p:ph type="sldNum" sz="quarter" idx="12"/>
          </p:nvPr>
        </p:nvSpPr>
        <p:spPr>
          <a:xfrm>
            <a:off x="7373012" y="6453386"/>
            <a:ext cx="1197219" cy="404614"/>
          </a:xfrm>
        </p:spPr>
        <p:txBody>
          <a:bodyPr/>
          <a:lstStyle>
            <a:lvl1pPr>
              <a:defRPr>
                <a:solidFill>
                  <a:schemeClr val="tx2"/>
                </a:solidFill>
              </a:defRPr>
            </a:lvl1pPr>
          </a:lstStyle>
          <a:p>
            <a:pPr>
              <a:defRPr/>
            </a:pPr>
            <a:fld id="{DE8BBD8D-7D4C-439F-B9CE-26446FBE841C}" type="slidenum">
              <a:rPr lang="en-US" altLang="zh-TW" smtClean="0"/>
              <a:pPr>
                <a:defRPr/>
              </a:pPr>
              <a:t>‹#›</a:t>
            </a:fld>
            <a:endParaRPr lang="en-US" altLang="zh-TW"/>
          </a:p>
        </p:txBody>
      </p:sp>
      <p:sp>
        <p:nvSpPr>
          <p:cNvPr id="7" name="Freeform 6"/>
          <p:cNvSpPr/>
          <p:nvPr/>
        </p:nvSpPr>
        <p:spPr bwMode="auto">
          <a:xfrm>
            <a:off x="6113972" y="1685652"/>
            <a:ext cx="2456260"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bg2"/>
          </a:solidFill>
          <a:ln w="0">
            <a:noFill/>
            <a:prstDash val="solid"/>
            <a:round/>
            <a:headEnd/>
            <a:tailEnd/>
          </a:ln>
        </p:spPr>
      </p:sp>
      <p:sp>
        <p:nvSpPr>
          <p:cNvPr id="8" name="Freeform 7" title="Crop Mark"/>
          <p:cNvSpPr/>
          <p:nvPr/>
        </p:nvSpPr>
        <p:spPr bwMode="auto">
          <a:xfrm>
            <a:off x="6113972" y="1685652"/>
            <a:ext cx="2456260"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3451767566"/>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sp>
        <p:nvSpPr>
          <p:cNvPr id="3" name="Content Placeholder 2"/>
          <p:cNvSpPr>
            <a:spLocks noGrp="1"/>
          </p:cNvSpPr>
          <p:nvPr>
            <p:ph sz="half" idx="1"/>
          </p:nvPr>
        </p:nvSpPr>
        <p:spPr>
          <a:xfrm>
            <a:off x="1028700" y="2286000"/>
            <a:ext cx="3335840"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894052" y="2286000"/>
            <a:ext cx="3335840"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endParaRPr lang="en-US" altLang="zh-TW"/>
          </a:p>
        </p:txBody>
      </p:sp>
      <p:sp>
        <p:nvSpPr>
          <p:cNvPr id="6" name="Footer Placeholder 5"/>
          <p:cNvSpPr>
            <a:spLocks noGrp="1"/>
          </p:cNvSpPr>
          <p:nvPr>
            <p:ph type="ftr" sz="quarter" idx="11"/>
          </p:nvPr>
        </p:nvSpPr>
        <p:spPr/>
        <p:txBody>
          <a:bodyPr/>
          <a:lstStyle/>
          <a:p>
            <a:pPr>
              <a:defRPr/>
            </a:pPr>
            <a:endParaRPr lang="en-US" altLang="zh-TW"/>
          </a:p>
        </p:txBody>
      </p:sp>
      <p:sp>
        <p:nvSpPr>
          <p:cNvPr id="7" name="Slide Number Placeholder 6"/>
          <p:cNvSpPr>
            <a:spLocks noGrp="1"/>
          </p:cNvSpPr>
          <p:nvPr>
            <p:ph type="sldNum" sz="quarter" idx="12"/>
          </p:nvPr>
        </p:nvSpPr>
        <p:spPr/>
        <p:txBody>
          <a:bodyPr/>
          <a:lstStyle/>
          <a:p>
            <a:pPr>
              <a:defRPr/>
            </a:pPr>
            <a:fld id="{63CD7CAA-D765-4EA0-8C37-8F647CDD7857}" type="slidenum">
              <a:rPr lang="en-US" altLang="zh-TW" smtClean="0"/>
              <a:pPr>
                <a:defRPr/>
              </a:pPr>
              <a:t>‹#›</a:t>
            </a:fld>
            <a:endParaRPr lang="en-US" altLang="zh-TW"/>
          </a:p>
        </p:txBody>
      </p:sp>
    </p:spTree>
    <p:extLst>
      <p:ext uri="{BB962C8B-B14F-4D97-AF65-F5344CB8AC3E}">
        <p14:creationId xmlns:p14="http://schemas.microsoft.com/office/powerpoint/2010/main" val="2076005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028700" y="685800"/>
            <a:ext cx="7200900" cy="1485900"/>
          </a:xfrm>
        </p:spPr>
        <p:txBody>
          <a:bodyPr/>
          <a:lstStyle>
            <a:lvl1pPr>
              <a:defRPr>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28700" y="2340230"/>
            <a:ext cx="3335840" cy="823912"/>
          </a:xfrm>
        </p:spPr>
        <p:txBody>
          <a:bodyPr anchor="b">
            <a:noAutofit/>
          </a:bodyPr>
          <a:lstStyle>
            <a:lvl1pPr marL="0" indent="0">
              <a:lnSpc>
                <a:spcPct val="84000"/>
              </a:lnSpc>
              <a:spcBef>
                <a:spcPts val="0"/>
              </a:spcBef>
              <a:spcAft>
                <a:spcPts val="0"/>
              </a:spcAft>
              <a:buNone/>
              <a:defRPr sz="240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1028700" y="3305208"/>
            <a:ext cx="3335839"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93760" y="2349754"/>
            <a:ext cx="3335840" cy="823912"/>
          </a:xfrm>
        </p:spPr>
        <p:txBody>
          <a:bodyPr anchor="b">
            <a:noAutofit/>
          </a:bodyPr>
          <a:lstStyle>
            <a:lvl1pPr marL="0" indent="0">
              <a:lnSpc>
                <a:spcPct val="84000"/>
              </a:lnSpc>
              <a:spcBef>
                <a:spcPts val="0"/>
              </a:spcBef>
              <a:spcAft>
                <a:spcPts val="0"/>
              </a:spcAft>
              <a:buNone/>
              <a:defRPr sz="240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893760" y="3305208"/>
            <a:ext cx="3335840"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endParaRPr lang="en-US" altLang="zh-TW"/>
          </a:p>
        </p:txBody>
      </p:sp>
      <p:sp>
        <p:nvSpPr>
          <p:cNvPr id="8" name="Footer Placeholder 7"/>
          <p:cNvSpPr>
            <a:spLocks noGrp="1"/>
          </p:cNvSpPr>
          <p:nvPr>
            <p:ph type="ftr" sz="quarter" idx="11"/>
          </p:nvPr>
        </p:nvSpPr>
        <p:spPr/>
        <p:txBody>
          <a:bodyPr/>
          <a:lstStyle/>
          <a:p>
            <a:pPr>
              <a:defRPr/>
            </a:pPr>
            <a:endParaRPr lang="en-US" altLang="zh-TW"/>
          </a:p>
        </p:txBody>
      </p:sp>
      <p:sp>
        <p:nvSpPr>
          <p:cNvPr id="9" name="Slide Number Placeholder 8"/>
          <p:cNvSpPr>
            <a:spLocks noGrp="1"/>
          </p:cNvSpPr>
          <p:nvPr>
            <p:ph type="sldNum" sz="quarter" idx="12"/>
          </p:nvPr>
        </p:nvSpPr>
        <p:spPr/>
        <p:txBody>
          <a:bodyPr/>
          <a:lstStyle/>
          <a:p>
            <a:pPr>
              <a:defRPr/>
            </a:pPr>
            <a:fld id="{6BFE3E22-7558-49C3-ADEE-3EDD9001A391}" type="slidenum">
              <a:rPr lang="en-US" altLang="zh-TW" smtClean="0"/>
              <a:pPr>
                <a:defRPr/>
              </a:pPr>
              <a:t>‹#›</a:t>
            </a:fld>
            <a:endParaRPr lang="en-US" altLang="zh-TW"/>
          </a:p>
        </p:txBody>
      </p:sp>
    </p:spTree>
    <p:extLst>
      <p:ext uri="{BB962C8B-B14F-4D97-AF65-F5344CB8AC3E}">
        <p14:creationId xmlns:p14="http://schemas.microsoft.com/office/powerpoint/2010/main" val="10301345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endParaRPr lang="en-US" altLang="zh-TW"/>
          </a:p>
        </p:txBody>
      </p:sp>
      <p:sp>
        <p:nvSpPr>
          <p:cNvPr id="4" name="Footer Placeholder 3"/>
          <p:cNvSpPr>
            <a:spLocks noGrp="1"/>
          </p:cNvSpPr>
          <p:nvPr>
            <p:ph type="ftr" sz="quarter" idx="11"/>
          </p:nvPr>
        </p:nvSpPr>
        <p:spPr/>
        <p:txBody>
          <a:bodyPr/>
          <a:lstStyle/>
          <a:p>
            <a:pPr>
              <a:defRPr/>
            </a:pPr>
            <a:endParaRPr lang="en-US" altLang="zh-TW"/>
          </a:p>
        </p:txBody>
      </p:sp>
      <p:sp>
        <p:nvSpPr>
          <p:cNvPr id="5" name="Slide Number Placeholder 4"/>
          <p:cNvSpPr>
            <a:spLocks noGrp="1"/>
          </p:cNvSpPr>
          <p:nvPr>
            <p:ph type="sldNum" sz="quarter" idx="12"/>
          </p:nvPr>
        </p:nvSpPr>
        <p:spPr/>
        <p:txBody>
          <a:bodyPr/>
          <a:lstStyle/>
          <a:p>
            <a:pPr>
              <a:defRPr/>
            </a:pPr>
            <a:fld id="{EE5F3A01-922E-41C0-8301-9E4D17AE5C28}" type="slidenum">
              <a:rPr lang="en-US" altLang="zh-TW" smtClean="0"/>
              <a:pPr>
                <a:defRPr/>
              </a:pPr>
              <a:t>‹#›</a:t>
            </a:fld>
            <a:endParaRPr lang="en-US" altLang="zh-TW"/>
          </a:p>
        </p:txBody>
      </p:sp>
    </p:spTree>
    <p:extLst>
      <p:ext uri="{BB962C8B-B14F-4D97-AF65-F5344CB8AC3E}">
        <p14:creationId xmlns:p14="http://schemas.microsoft.com/office/powerpoint/2010/main" val="42947804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ltLang="zh-TW"/>
          </a:p>
        </p:txBody>
      </p:sp>
      <p:sp>
        <p:nvSpPr>
          <p:cNvPr id="3" name="Footer Placeholder 2"/>
          <p:cNvSpPr>
            <a:spLocks noGrp="1"/>
          </p:cNvSpPr>
          <p:nvPr>
            <p:ph type="ftr" sz="quarter" idx="11"/>
          </p:nvPr>
        </p:nvSpPr>
        <p:spPr/>
        <p:txBody>
          <a:bodyPr/>
          <a:lstStyle/>
          <a:p>
            <a:pPr>
              <a:defRPr/>
            </a:pPr>
            <a:endParaRPr lang="en-US" altLang="zh-TW"/>
          </a:p>
        </p:txBody>
      </p:sp>
      <p:sp>
        <p:nvSpPr>
          <p:cNvPr id="4" name="Slide Number Placeholder 3"/>
          <p:cNvSpPr>
            <a:spLocks noGrp="1"/>
          </p:cNvSpPr>
          <p:nvPr>
            <p:ph type="sldNum" sz="quarter" idx="12"/>
          </p:nvPr>
        </p:nvSpPr>
        <p:spPr/>
        <p:txBody>
          <a:bodyPr/>
          <a:lstStyle/>
          <a:p>
            <a:pPr>
              <a:defRPr/>
            </a:pPr>
            <a:fld id="{095EE5EC-1FAA-4A3A-A33A-FF354669CBCF}" type="slidenum">
              <a:rPr lang="en-US" altLang="zh-TW" smtClean="0"/>
              <a:pPr>
                <a:defRPr/>
              </a:pPr>
              <a:t>‹#›</a:t>
            </a:fld>
            <a:endParaRPr lang="en-US" altLang="zh-TW"/>
          </a:p>
        </p:txBody>
      </p:sp>
    </p:spTree>
    <p:extLst>
      <p:ext uri="{BB962C8B-B14F-4D97-AF65-F5344CB8AC3E}">
        <p14:creationId xmlns:p14="http://schemas.microsoft.com/office/powerpoint/2010/main" val="41630034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397764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42925" y="685800"/>
            <a:ext cx="2891790" cy="2157884"/>
          </a:xfrm>
        </p:spPr>
        <p:txBody>
          <a:bodyPr anchor="t">
            <a:noAutofit/>
          </a:bodyPr>
          <a:lstStyle>
            <a:lvl1pPr>
              <a:lnSpc>
                <a:spcPct val="84000"/>
              </a:lnSpc>
              <a:defRPr sz="4400" baseline="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4692015" y="685801"/>
            <a:ext cx="3909060" cy="5175250"/>
          </a:xfrm>
        </p:spPr>
        <p:txBody>
          <a:bodyPr/>
          <a:lstStyle>
            <a:lvl1pPr>
              <a:defRPr sz="1500"/>
            </a:lvl1pPr>
            <a:lvl2pPr>
              <a:defRPr sz="1500"/>
            </a:lvl2pPr>
            <a:lvl3pPr>
              <a:defRPr sz="1350"/>
            </a:lvl3pPr>
            <a:lvl4pPr>
              <a:defRPr sz="135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42925" y="2856344"/>
            <a:ext cx="2891790" cy="3011056"/>
          </a:xfrm>
        </p:spPr>
        <p:txBody>
          <a:bodyPr>
            <a:normAutofit/>
          </a:bodyPr>
          <a:lstStyle>
            <a:lvl1pPr marL="0" indent="0">
              <a:lnSpc>
                <a:spcPct val="113000"/>
              </a:lnSpc>
              <a:spcBef>
                <a:spcPts val="0"/>
              </a:spcBef>
              <a:spcAft>
                <a:spcPts val="1500"/>
              </a:spcAft>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a:xfrm>
            <a:off x="542925" y="6453386"/>
            <a:ext cx="903429" cy="404614"/>
          </a:xfrm>
        </p:spPr>
        <p:txBody>
          <a:bodyPr/>
          <a:lstStyle>
            <a:lvl1pPr>
              <a:defRPr>
                <a:solidFill>
                  <a:schemeClr val="tx2"/>
                </a:solidFill>
              </a:defRPr>
            </a:lvl1pPr>
          </a:lstStyle>
          <a:p>
            <a:pPr>
              <a:defRPr/>
            </a:pPr>
            <a:endParaRPr lang="en-US" altLang="zh-TW"/>
          </a:p>
        </p:txBody>
      </p:sp>
      <p:sp>
        <p:nvSpPr>
          <p:cNvPr id="6" name="Footer Placeholder 5"/>
          <p:cNvSpPr>
            <a:spLocks noGrp="1"/>
          </p:cNvSpPr>
          <p:nvPr>
            <p:ph type="ftr" sz="quarter" idx="11"/>
          </p:nvPr>
        </p:nvSpPr>
        <p:spPr>
          <a:xfrm>
            <a:off x="1654459" y="6453386"/>
            <a:ext cx="1780256" cy="404614"/>
          </a:xfrm>
        </p:spPr>
        <p:txBody>
          <a:bodyPr/>
          <a:lstStyle>
            <a:lvl1pPr>
              <a:defRPr>
                <a:solidFill>
                  <a:schemeClr val="tx2"/>
                </a:solidFill>
              </a:defRPr>
            </a:lvl1pPr>
          </a:lstStyle>
          <a:p>
            <a:pPr>
              <a:defRPr/>
            </a:pPr>
            <a:endParaRPr lang="en-US" altLang="zh-TW"/>
          </a:p>
        </p:txBody>
      </p:sp>
      <p:sp>
        <p:nvSpPr>
          <p:cNvPr id="7" name="Slide Number Placeholder 6"/>
          <p:cNvSpPr>
            <a:spLocks noGrp="1"/>
          </p:cNvSpPr>
          <p:nvPr>
            <p:ph type="sldNum" sz="quarter" idx="12"/>
          </p:nvPr>
        </p:nvSpPr>
        <p:spPr>
          <a:xfrm>
            <a:off x="7412355" y="6453386"/>
            <a:ext cx="1197219" cy="404614"/>
          </a:xfrm>
        </p:spPr>
        <p:txBody>
          <a:bodyPr/>
          <a:lstStyle>
            <a:lvl1pPr>
              <a:defRPr>
                <a:solidFill>
                  <a:schemeClr val="tx2"/>
                </a:solidFill>
              </a:defRPr>
            </a:lvl1pPr>
          </a:lstStyle>
          <a:p>
            <a:pPr>
              <a:defRPr/>
            </a:pPr>
            <a:fld id="{894714A8-9701-46D5-AD6D-A4DC7EE809DE}" type="slidenum">
              <a:rPr lang="en-US" altLang="zh-TW" smtClean="0"/>
              <a:pPr>
                <a:defRPr/>
              </a:pPr>
              <a:t>‹#›</a:t>
            </a:fld>
            <a:endParaRPr lang="en-US" altLang="zh-TW"/>
          </a:p>
        </p:txBody>
      </p:sp>
      <p:sp>
        <p:nvSpPr>
          <p:cNvPr id="9" name="Rectangle 8"/>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title="Divider Bar"/>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6278220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397764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42925" y="685800"/>
            <a:ext cx="2891790" cy="2157884"/>
          </a:xfrm>
        </p:spPr>
        <p:txBody>
          <a:bodyPr anchor="t">
            <a:normAutofit/>
          </a:bodyPr>
          <a:lstStyle>
            <a:lvl1pPr>
              <a:lnSpc>
                <a:spcPct val="84000"/>
              </a:lnSpc>
              <a:defRPr sz="44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4149090" y="1"/>
            <a:ext cx="4994910" cy="6857999"/>
          </a:xfrm>
        </p:spPr>
        <p:txBody>
          <a:bodyPr anchor="t">
            <a:normAutofit/>
          </a:bodyPr>
          <a:lstStyle>
            <a:lvl1pPr marL="0" indent="0">
              <a:buNone/>
              <a:defRPr sz="1500"/>
            </a:lvl1pPr>
            <a:lvl2pPr marL="342900" indent="0">
              <a:buNone/>
              <a:defRPr sz="1500"/>
            </a:lvl2pPr>
            <a:lvl3pPr marL="685800" indent="0">
              <a:buNone/>
              <a:defRPr sz="15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542925" y="2855968"/>
            <a:ext cx="2891790" cy="3011432"/>
          </a:xfrm>
        </p:spPr>
        <p:txBody>
          <a:bodyPr>
            <a:normAutofit/>
          </a:bodyPr>
          <a:lstStyle>
            <a:lvl1pPr marL="0" indent="0">
              <a:lnSpc>
                <a:spcPct val="113000"/>
              </a:lnSpc>
              <a:spcBef>
                <a:spcPts val="0"/>
              </a:spcBef>
              <a:spcAft>
                <a:spcPts val="1500"/>
              </a:spcAft>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a:xfrm>
            <a:off x="542925" y="6453386"/>
            <a:ext cx="903429" cy="404614"/>
          </a:xfrm>
        </p:spPr>
        <p:txBody>
          <a:bodyPr/>
          <a:lstStyle>
            <a:lvl1pPr>
              <a:defRPr>
                <a:solidFill>
                  <a:schemeClr val="tx2"/>
                </a:solidFill>
              </a:defRPr>
            </a:lvl1pPr>
          </a:lstStyle>
          <a:p>
            <a:pPr>
              <a:defRPr/>
            </a:pPr>
            <a:endParaRPr lang="en-US" altLang="zh-TW"/>
          </a:p>
        </p:txBody>
      </p:sp>
      <p:sp>
        <p:nvSpPr>
          <p:cNvPr id="6" name="Footer Placeholder 5"/>
          <p:cNvSpPr>
            <a:spLocks noGrp="1"/>
          </p:cNvSpPr>
          <p:nvPr>
            <p:ph type="ftr" sz="quarter" idx="11"/>
          </p:nvPr>
        </p:nvSpPr>
        <p:spPr>
          <a:xfrm>
            <a:off x="1654459" y="6453386"/>
            <a:ext cx="1780256" cy="404614"/>
          </a:xfrm>
        </p:spPr>
        <p:txBody>
          <a:bodyPr/>
          <a:lstStyle>
            <a:lvl1pPr>
              <a:defRPr>
                <a:solidFill>
                  <a:schemeClr val="tx2"/>
                </a:solidFill>
              </a:defRPr>
            </a:lvl1pPr>
          </a:lstStyle>
          <a:p>
            <a:pPr>
              <a:defRPr/>
            </a:pPr>
            <a:endParaRPr lang="en-US" altLang="zh-TW"/>
          </a:p>
        </p:txBody>
      </p:sp>
      <p:sp>
        <p:nvSpPr>
          <p:cNvPr id="7" name="Slide Number Placeholder 6"/>
          <p:cNvSpPr>
            <a:spLocks noGrp="1"/>
          </p:cNvSpPr>
          <p:nvPr>
            <p:ph type="sldNum" sz="quarter" idx="12"/>
          </p:nvPr>
        </p:nvSpPr>
        <p:spPr>
          <a:xfrm>
            <a:off x="7412355" y="6453386"/>
            <a:ext cx="1197219" cy="404614"/>
          </a:xfrm>
        </p:spPr>
        <p:txBody>
          <a:bodyPr/>
          <a:lstStyle>
            <a:lvl1pPr>
              <a:defRPr>
                <a:solidFill>
                  <a:schemeClr val="tx2"/>
                </a:solidFill>
              </a:defRPr>
            </a:lvl1pPr>
          </a:lstStyle>
          <a:p>
            <a:pPr>
              <a:defRPr/>
            </a:pPr>
            <a:fld id="{AE78FE83-3024-4F99-877E-CA49B96B606D}" type="slidenum">
              <a:rPr lang="en-US" altLang="zh-TW" smtClean="0"/>
              <a:pPr>
                <a:defRPr/>
              </a:pPr>
              <a:t>‹#›</a:t>
            </a:fld>
            <a:endParaRPr lang="en-US" altLang="zh-TW"/>
          </a:p>
        </p:txBody>
      </p:sp>
      <p:sp>
        <p:nvSpPr>
          <p:cNvPr id="9" name="Rectangle 8"/>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title="Divider Bar"/>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774301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8700" y="685800"/>
            <a:ext cx="7200900" cy="14859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028700" y="2286000"/>
            <a:ext cx="7200900" cy="3581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42987" y="6453386"/>
            <a:ext cx="903429" cy="404614"/>
          </a:xfrm>
          <a:prstGeom prst="rect">
            <a:avLst/>
          </a:prstGeom>
        </p:spPr>
        <p:txBody>
          <a:bodyPr vert="horz" lIns="91440" tIns="45720" rIns="91440" bIns="45720" rtlCol="0" anchor="ctr"/>
          <a:lstStyle>
            <a:lvl1pPr algn="l">
              <a:defRPr sz="1000" baseline="0">
                <a:solidFill>
                  <a:schemeClr val="tx2"/>
                </a:solidFill>
              </a:defRPr>
            </a:lvl1pPr>
          </a:lstStyle>
          <a:p>
            <a:pPr>
              <a:defRPr/>
            </a:pPr>
            <a:endParaRPr lang="en-US" altLang="zh-TW"/>
          </a:p>
        </p:txBody>
      </p:sp>
      <p:sp>
        <p:nvSpPr>
          <p:cNvPr id="5" name="Footer Placeholder 4"/>
          <p:cNvSpPr>
            <a:spLocks noGrp="1"/>
          </p:cNvSpPr>
          <p:nvPr>
            <p:ph type="ftr" sz="quarter" idx="3"/>
          </p:nvPr>
        </p:nvSpPr>
        <p:spPr>
          <a:xfrm>
            <a:off x="2170173" y="6453386"/>
            <a:ext cx="4710623" cy="404614"/>
          </a:xfrm>
          <a:prstGeom prst="rect">
            <a:avLst/>
          </a:prstGeom>
        </p:spPr>
        <p:txBody>
          <a:bodyPr vert="horz" lIns="91440" tIns="45720" rIns="91440" bIns="45720" rtlCol="0" anchor="ctr"/>
          <a:lstStyle>
            <a:lvl1pPr algn="l">
              <a:defRPr sz="1000" baseline="0">
                <a:solidFill>
                  <a:schemeClr val="tx2"/>
                </a:solidFill>
              </a:defRPr>
            </a:lvl1pPr>
          </a:lstStyle>
          <a:p>
            <a:pPr>
              <a:defRPr/>
            </a:pPr>
            <a:endParaRPr lang="en-US" altLang="zh-TW"/>
          </a:p>
        </p:txBody>
      </p:sp>
      <p:sp>
        <p:nvSpPr>
          <p:cNvPr id="6" name="Slide Number Placeholder 5"/>
          <p:cNvSpPr>
            <a:spLocks noGrp="1"/>
          </p:cNvSpPr>
          <p:nvPr>
            <p:ph type="sldNum" sz="quarter" idx="4"/>
          </p:nvPr>
        </p:nvSpPr>
        <p:spPr>
          <a:xfrm>
            <a:off x="7104552" y="6453386"/>
            <a:ext cx="1197219" cy="404614"/>
          </a:xfrm>
          <a:prstGeom prst="rect">
            <a:avLst/>
          </a:prstGeom>
        </p:spPr>
        <p:txBody>
          <a:bodyPr vert="horz" lIns="91440" tIns="45720" rIns="91440" bIns="45720" rtlCol="0" anchor="ctr"/>
          <a:lstStyle>
            <a:lvl1pPr algn="r">
              <a:defRPr sz="1000" baseline="0">
                <a:solidFill>
                  <a:schemeClr val="tx2"/>
                </a:solidFill>
              </a:defRPr>
            </a:lvl1pPr>
          </a:lstStyle>
          <a:p>
            <a:pPr>
              <a:defRPr/>
            </a:pPr>
            <a:fld id="{61AC7214-A049-4CE7-938F-953C18F08D1E}" type="slidenum">
              <a:rPr lang="en-US" altLang="zh-TW" smtClean="0"/>
              <a:pPr>
                <a:defRPr/>
              </a:pPr>
              <a:t>‹#›</a:t>
            </a:fld>
            <a:endParaRPr lang="en-US" altLang="zh-TW"/>
          </a:p>
        </p:txBody>
      </p:sp>
      <p:sp>
        <p:nvSpPr>
          <p:cNvPr id="9" name="Rectangle 8"/>
          <p:cNvSpPr/>
          <p:nvPr/>
        </p:nvSpPr>
        <p:spPr>
          <a:xfrm>
            <a:off x="358571"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title="Side bar"/>
          <p:cNvSpPr/>
          <p:nvPr/>
        </p:nvSpPr>
        <p:spPr>
          <a:xfrm>
            <a:off x="358571"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165857057"/>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Lst>
  <p:txStyles>
    <p:titleStyle>
      <a:lvl1pPr algn="l" defTabSz="6858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6858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6912">
          <p15:clr>
            <a:srgbClr val="F26B43"/>
          </p15:clr>
        </p15:guide>
        <p15:guide id="2" pos="936">
          <p15:clr>
            <a:srgbClr val="F26B43"/>
          </p15:clr>
        </p15:guide>
        <p15:guide id="3" pos="864">
          <p15:clr>
            <a:srgbClr val="F26B43"/>
          </p15:clr>
        </p15:guide>
        <p15:guide id="0" orient="horz" pos="1368">
          <p15:clr>
            <a:srgbClr val="F26B43"/>
          </p15:clr>
        </p15:guide>
        <p15:guide id="4" orient="horz" pos="1440">
          <p15:clr>
            <a:srgbClr val="F26B43"/>
          </p15:clr>
        </p15:guide>
        <p15:guide id="5" orient="horz" pos="3696">
          <p15:clr>
            <a:srgbClr val="F26B43"/>
          </p15:clr>
        </p15:guide>
        <p15:guide id="6" orient="horz" pos="432">
          <p15:clr>
            <a:srgbClr val="F26B43"/>
          </p15:clr>
        </p15:guide>
        <p15:guide id="7" orient="horz" pos="1512">
          <p15:clr>
            <a:srgbClr val="F26B43"/>
          </p15:clr>
        </p15:guide>
        <p15:guide id="8" pos="5184">
          <p15:clr>
            <a:srgbClr val="F26B43"/>
          </p15:clr>
        </p15:guide>
        <p15:guide id="9" pos="702">
          <p15:clr>
            <a:srgbClr val="F26B43"/>
          </p15:clr>
        </p15:guide>
        <p15:guide id="10" pos="648">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5F9F9EB-B206-445E-B3A9-149E7D6E9E45}"/>
              </a:ext>
            </a:extLst>
          </p:cNvPr>
          <p:cNvSpPr>
            <a:spLocks noGrp="1"/>
          </p:cNvSpPr>
          <p:nvPr>
            <p:ph type="title"/>
          </p:nvPr>
        </p:nvSpPr>
        <p:spPr>
          <a:xfrm>
            <a:off x="179512" y="1301361"/>
            <a:ext cx="7992888" cy="2852737"/>
          </a:xfrm>
        </p:spPr>
        <p:txBody>
          <a:bodyPr>
            <a:normAutofit/>
          </a:bodyPr>
          <a:lstStyle/>
          <a:p>
            <a:r>
              <a:rPr lang="en-US" altLang="zh-TW" dirty="0">
                <a:latin typeface="Arial" panose="020B0604020202020204" pitchFamily="34" charset="0"/>
              </a:rPr>
              <a:t>The Entrepreneurial Process</a:t>
            </a:r>
            <a:endParaRPr lang="en-GB"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altLang="zh-TW" sz="3600" dirty="0"/>
              <a:t>Why would an idea not be a good opportunity?</a:t>
            </a:r>
          </a:p>
        </p:txBody>
      </p:sp>
      <p:sp>
        <p:nvSpPr>
          <p:cNvPr id="17411" name="Rectangle 3"/>
          <p:cNvSpPr>
            <a:spLocks noGrp="1" noChangeArrowheads="1"/>
          </p:cNvSpPr>
          <p:nvPr>
            <p:ph type="body" idx="1"/>
          </p:nvPr>
        </p:nvSpPr>
        <p:spPr>
          <a:xfrm>
            <a:off x="1182688" y="2017713"/>
            <a:ext cx="7772400" cy="4579937"/>
          </a:xfrm>
        </p:spPr>
        <p:txBody>
          <a:bodyPr>
            <a:normAutofit lnSpcReduction="10000"/>
          </a:bodyPr>
          <a:lstStyle/>
          <a:p>
            <a:pPr eaLnBrk="1" hangingPunct="1">
              <a:lnSpc>
                <a:spcPct val="80000"/>
              </a:lnSpc>
            </a:pPr>
            <a:r>
              <a:rPr lang="en-US" altLang="zh-TW" sz="2800" dirty="0"/>
              <a:t>No market need</a:t>
            </a:r>
          </a:p>
          <a:p>
            <a:pPr eaLnBrk="1" hangingPunct="1">
              <a:lnSpc>
                <a:spcPct val="80000"/>
              </a:lnSpc>
            </a:pPr>
            <a:r>
              <a:rPr lang="en-US" altLang="zh-TW" sz="2800" dirty="0"/>
              <a:t>Customers not dissatisfied</a:t>
            </a:r>
          </a:p>
          <a:p>
            <a:pPr eaLnBrk="1" hangingPunct="1">
              <a:lnSpc>
                <a:spcPct val="80000"/>
              </a:lnSpc>
            </a:pPr>
            <a:r>
              <a:rPr lang="en-US" altLang="zh-TW" sz="2800" dirty="0"/>
              <a:t>Customer loyalty very strong</a:t>
            </a:r>
          </a:p>
          <a:p>
            <a:pPr eaLnBrk="1" hangingPunct="1">
              <a:lnSpc>
                <a:spcPct val="80000"/>
              </a:lnSpc>
            </a:pPr>
            <a:r>
              <a:rPr lang="en-US" altLang="zh-TW" sz="2800" dirty="0"/>
              <a:t>Customer “switching costs” very high</a:t>
            </a:r>
          </a:p>
          <a:p>
            <a:pPr eaLnBrk="1" hangingPunct="1">
              <a:lnSpc>
                <a:spcPct val="80000"/>
              </a:lnSpc>
            </a:pPr>
            <a:r>
              <a:rPr lang="en-US" altLang="zh-TW" sz="2800" dirty="0"/>
              <a:t>Customers hard to reach</a:t>
            </a:r>
          </a:p>
          <a:p>
            <a:pPr eaLnBrk="1" hangingPunct="1">
              <a:lnSpc>
                <a:spcPct val="80000"/>
              </a:lnSpc>
            </a:pPr>
            <a:r>
              <a:rPr lang="en-US" altLang="zh-TW" sz="2800" dirty="0"/>
              <a:t>Intense competition</a:t>
            </a:r>
          </a:p>
          <a:p>
            <a:pPr eaLnBrk="1" hangingPunct="1">
              <a:lnSpc>
                <a:spcPct val="80000"/>
              </a:lnSpc>
            </a:pPr>
            <a:r>
              <a:rPr lang="en-US" altLang="zh-TW" sz="2800" dirty="0"/>
              <a:t>Easy for people to enter after you</a:t>
            </a:r>
          </a:p>
          <a:p>
            <a:pPr eaLnBrk="1" hangingPunct="1">
              <a:lnSpc>
                <a:spcPct val="80000"/>
              </a:lnSpc>
            </a:pPr>
            <a:r>
              <a:rPr lang="en-US" altLang="zh-TW" sz="2800" dirty="0"/>
              <a:t>Customers too demanding relative to what they</a:t>
            </a:r>
            <a:r>
              <a:rPr lang="en-US" altLang="zh-TW" sz="2800" dirty="0">
                <a:latin typeface="Arial" panose="020B0604020202020204" pitchFamily="34" charset="0"/>
              </a:rPr>
              <a:t>’</a:t>
            </a:r>
            <a:r>
              <a:rPr lang="en-US" altLang="zh-TW" sz="2800" dirty="0"/>
              <a:t>ll pay</a:t>
            </a:r>
          </a:p>
          <a:p>
            <a:pPr eaLnBrk="1" hangingPunct="1">
              <a:lnSpc>
                <a:spcPct val="80000"/>
              </a:lnSpc>
            </a:pPr>
            <a:r>
              <a:rPr lang="en-US" altLang="zh-TW" sz="2800" dirty="0"/>
              <a:t>Window not open</a:t>
            </a:r>
          </a:p>
        </p:txBody>
      </p:sp>
    </p:spTree>
    <p:extLst>
      <p:ext uri="{BB962C8B-B14F-4D97-AF65-F5344CB8AC3E}">
        <p14:creationId xmlns:p14="http://schemas.microsoft.com/office/powerpoint/2010/main" val="379109080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US" altLang="zh-TW"/>
              <a:t>Business Concept or Idea</a:t>
            </a:r>
          </a:p>
        </p:txBody>
      </p:sp>
      <p:sp>
        <p:nvSpPr>
          <p:cNvPr id="18435" name="Rectangle 3"/>
          <p:cNvSpPr>
            <a:spLocks noGrp="1" noChangeArrowheads="1"/>
          </p:cNvSpPr>
          <p:nvPr>
            <p:ph type="body" idx="1"/>
          </p:nvPr>
        </p:nvSpPr>
        <p:spPr/>
        <p:txBody>
          <a:bodyPr>
            <a:normAutofit/>
          </a:bodyPr>
          <a:lstStyle/>
          <a:p>
            <a:pPr eaLnBrk="1" hangingPunct="1">
              <a:lnSpc>
                <a:spcPct val="90000"/>
              </a:lnSpc>
            </a:pPr>
            <a:r>
              <a:rPr lang="en-US" altLang="zh-TW" sz="2800"/>
              <a:t>Specific value-creating method for capitalizing on the opportunity</a:t>
            </a:r>
          </a:p>
          <a:p>
            <a:pPr eaLnBrk="1" hangingPunct="1">
              <a:lnSpc>
                <a:spcPct val="90000"/>
              </a:lnSpc>
            </a:pPr>
            <a:r>
              <a:rPr lang="en-US" altLang="zh-TW" sz="2800"/>
              <a:t>New product, new service or new process</a:t>
            </a:r>
          </a:p>
          <a:p>
            <a:pPr eaLnBrk="1" hangingPunct="1">
              <a:lnSpc>
                <a:spcPct val="90000"/>
              </a:lnSpc>
            </a:pPr>
            <a:r>
              <a:rPr lang="en-US" altLang="zh-TW" sz="2800"/>
              <a:t>The〝unique combination〞that defines how much value a customer is getting---can include price, distribution, packaging, etc.</a:t>
            </a:r>
          </a:p>
        </p:txBody>
      </p:sp>
    </p:spTree>
    <p:extLst>
      <p:ext uri="{BB962C8B-B14F-4D97-AF65-F5344CB8AC3E}">
        <p14:creationId xmlns:p14="http://schemas.microsoft.com/office/powerpoint/2010/main" val="224296287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611560" y="685800"/>
            <a:ext cx="8532440" cy="798984"/>
          </a:xfrm>
        </p:spPr>
        <p:txBody>
          <a:bodyPr/>
          <a:lstStyle/>
          <a:p>
            <a:pPr eaLnBrk="1" hangingPunct="1"/>
            <a:r>
              <a:rPr lang="en-US" altLang="zh-TW" sz="4000" dirty="0"/>
              <a:t>Sources of  business concepts/ ideas </a:t>
            </a:r>
          </a:p>
        </p:txBody>
      </p:sp>
      <p:sp>
        <p:nvSpPr>
          <p:cNvPr id="20483" name="Rectangle 3"/>
          <p:cNvSpPr>
            <a:spLocks noGrp="1" noChangeArrowheads="1"/>
          </p:cNvSpPr>
          <p:nvPr>
            <p:ph sz="half" idx="1"/>
          </p:nvPr>
        </p:nvSpPr>
        <p:spPr>
          <a:xfrm>
            <a:off x="611560" y="1905000"/>
            <a:ext cx="4154115" cy="4191000"/>
          </a:xfrm>
        </p:spPr>
        <p:txBody>
          <a:bodyPr/>
          <a:lstStyle/>
          <a:p>
            <a:pPr eaLnBrk="1" hangingPunct="1"/>
            <a:r>
              <a:rPr lang="en-US" altLang="zh-TW" sz="2800" dirty="0"/>
              <a:t>Geographic transfer</a:t>
            </a:r>
          </a:p>
          <a:p>
            <a:pPr eaLnBrk="1" hangingPunct="1"/>
            <a:r>
              <a:rPr lang="en-US" altLang="zh-TW" sz="2800" dirty="0"/>
              <a:t>Prior employment</a:t>
            </a:r>
          </a:p>
          <a:p>
            <a:pPr eaLnBrk="1" hangingPunct="1"/>
            <a:r>
              <a:rPr lang="en-US" altLang="zh-TW" sz="2800" dirty="0"/>
              <a:t>Teaming with inventors</a:t>
            </a:r>
          </a:p>
          <a:p>
            <a:pPr eaLnBrk="1" hangingPunct="1"/>
            <a:r>
              <a:rPr lang="en-US" altLang="zh-TW" sz="2800" dirty="0"/>
              <a:t>Hobbies</a:t>
            </a:r>
          </a:p>
          <a:p>
            <a:pPr eaLnBrk="1" hangingPunct="1"/>
            <a:r>
              <a:rPr lang="en-US" altLang="zh-TW" sz="2800" dirty="0"/>
              <a:t>Social encounters</a:t>
            </a:r>
          </a:p>
          <a:p>
            <a:pPr eaLnBrk="1" hangingPunct="1"/>
            <a:r>
              <a:rPr lang="en-US" altLang="zh-TW" sz="2800" dirty="0"/>
              <a:t>Everyday observation</a:t>
            </a:r>
          </a:p>
        </p:txBody>
      </p:sp>
      <p:sp>
        <p:nvSpPr>
          <p:cNvPr id="2" name="Content Placeholder 1">
            <a:extLst>
              <a:ext uri="{FF2B5EF4-FFF2-40B4-BE49-F238E27FC236}">
                <a16:creationId xmlns:a16="http://schemas.microsoft.com/office/drawing/2014/main" id="{08CAD0F3-9A74-4B3B-A1C5-C9F3D67F3CFD}"/>
              </a:ext>
            </a:extLst>
          </p:cNvPr>
          <p:cNvSpPr>
            <a:spLocks noGrp="1"/>
          </p:cNvSpPr>
          <p:nvPr>
            <p:ph sz="half" idx="2"/>
          </p:nvPr>
        </p:nvSpPr>
        <p:spPr>
          <a:xfrm>
            <a:off x="4932039" y="1905000"/>
            <a:ext cx="3913511" cy="4191000"/>
          </a:xfrm>
        </p:spPr>
        <p:txBody>
          <a:bodyPr/>
          <a:lstStyle/>
          <a:p>
            <a:r>
              <a:rPr lang="en-US" sz="2800" dirty="0"/>
              <a:t>Aha experience</a:t>
            </a:r>
          </a:p>
          <a:p>
            <a:r>
              <a:rPr lang="en-US" sz="2800" dirty="0"/>
              <a:t>Obtaining rights</a:t>
            </a:r>
          </a:p>
          <a:p>
            <a:r>
              <a:rPr lang="en-US" sz="2800" dirty="0"/>
              <a:t>Daydreams</a:t>
            </a:r>
          </a:p>
          <a:p>
            <a:r>
              <a:rPr lang="en-US" sz="2800" dirty="0"/>
              <a:t>Customer requests</a:t>
            </a:r>
          </a:p>
          <a:p>
            <a:r>
              <a:rPr lang="en-US" sz="2800" dirty="0"/>
              <a:t>Invitation</a:t>
            </a:r>
          </a:p>
          <a:p>
            <a:r>
              <a:rPr lang="en-US" sz="2800" dirty="0"/>
              <a:t>Deliberate search</a:t>
            </a:r>
          </a:p>
          <a:p>
            <a:r>
              <a:rPr lang="en-US" sz="2800" dirty="0"/>
              <a:t>Necessity </a:t>
            </a:r>
            <a:r>
              <a:rPr lang="en-US" sz="1600" dirty="0"/>
              <a:t>(mother of invention)</a:t>
            </a:r>
            <a:endParaRPr lang="en-US" sz="2800" dirty="0"/>
          </a:p>
          <a:p>
            <a:endParaRPr lang="en-GB" sz="2800" dirty="0"/>
          </a:p>
        </p:txBody>
      </p:sp>
    </p:spTree>
    <p:extLst>
      <p:ext uri="{BB962C8B-B14F-4D97-AF65-F5344CB8AC3E}">
        <p14:creationId xmlns:p14="http://schemas.microsoft.com/office/powerpoint/2010/main" val="305105377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457200" y="244475"/>
            <a:ext cx="8385175" cy="1050925"/>
          </a:xfrm>
        </p:spPr>
        <p:txBody>
          <a:bodyPr/>
          <a:lstStyle/>
          <a:p>
            <a:pPr eaLnBrk="1" hangingPunct="1"/>
            <a:r>
              <a:rPr lang="en-US" altLang="zh-TW" sz="4000" dirty="0"/>
              <a:t>Opportunity versus Concept</a:t>
            </a:r>
          </a:p>
        </p:txBody>
      </p:sp>
      <p:sp>
        <p:nvSpPr>
          <p:cNvPr id="2" name="Content Placeholder 1">
            <a:extLst>
              <a:ext uri="{FF2B5EF4-FFF2-40B4-BE49-F238E27FC236}">
                <a16:creationId xmlns:a16="http://schemas.microsoft.com/office/drawing/2014/main" id="{6767C462-B4F1-40BA-BE2C-A67E8807407E}"/>
              </a:ext>
            </a:extLst>
          </p:cNvPr>
          <p:cNvSpPr>
            <a:spLocks noGrp="1"/>
          </p:cNvSpPr>
          <p:nvPr>
            <p:ph idx="1"/>
          </p:nvPr>
        </p:nvSpPr>
        <p:spPr>
          <a:xfrm>
            <a:off x="683567" y="1295400"/>
            <a:ext cx="7920881" cy="5318125"/>
          </a:xfrm>
        </p:spPr>
        <p:txBody>
          <a:bodyPr>
            <a:normAutofit/>
          </a:bodyPr>
          <a:lstStyle/>
          <a:p>
            <a:r>
              <a:rPr lang="en-GB" sz="2800" dirty="0"/>
              <a:t>Opportunity</a:t>
            </a:r>
          </a:p>
          <a:p>
            <a:pPr lvl="1"/>
            <a:r>
              <a:rPr lang="en-US" sz="2800" dirty="0"/>
              <a:t> Labor shortage in manufacturing industry (unskilled services in general)</a:t>
            </a:r>
          </a:p>
          <a:p>
            <a:pPr lvl="1"/>
            <a:r>
              <a:rPr lang="en-US" sz="2800" dirty="0"/>
              <a:t> High employee turnover in manufacturing industry in Uganda</a:t>
            </a:r>
          </a:p>
          <a:p>
            <a:pPr lvl="1"/>
            <a:r>
              <a:rPr lang="en-US" sz="2800" dirty="0"/>
              <a:t> Lousy/inconsistent performance – low productivity</a:t>
            </a:r>
          </a:p>
          <a:p>
            <a:r>
              <a:rPr lang="en-US" sz="2800" dirty="0"/>
              <a:t>Business Concept (Idea).</a:t>
            </a:r>
          </a:p>
          <a:p>
            <a:pPr lvl="1"/>
            <a:r>
              <a:rPr lang="en-US" sz="2800" dirty="0"/>
              <a:t>Hire and train high school students; act as outsourced labor supply to local manufacturing Industries</a:t>
            </a:r>
          </a:p>
          <a:p>
            <a:pPr lvl="1"/>
            <a:endParaRPr lang="en-US" sz="2800" dirty="0"/>
          </a:p>
          <a:p>
            <a:pPr lvl="1"/>
            <a:endParaRPr lang="en-GB" sz="2800" dirty="0"/>
          </a:p>
        </p:txBody>
      </p:sp>
    </p:spTree>
    <p:extLst>
      <p:ext uri="{BB962C8B-B14F-4D97-AF65-F5344CB8AC3E}">
        <p14:creationId xmlns:p14="http://schemas.microsoft.com/office/powerpoint/2010/main" val="96859368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8700" y="685800"/>
            <a:ext cx="7200900" cy="1066800"/>
          </a:xfrm>
        </p:spPr>
        <p:txBody>
          <a:bodyPr>
            <a:normAutofit/>
          </a:bodyPr>
          <a:lstStyle/>
          <a:p>
            <a:r>
              <a:rPr lang="en-GB" sz="4800" b="1" dirty="0"/>
              <a:t>Feasibility study</a:t>
            </a:r>
            <a:endParaRPr lang="en-GB" sz="4800" dirty="0"/>
          </a:p>
        </p:txBody>
      </p:sp>
      <p:sp>
        <p:nvSpPr>
          <p:cNvPr id="3" name="Content Placeholder 2"/>
          <p:cNvSpPr>
            <a:spLocks noGrp="1"/>
          </p:cNvSpPr>
          <p:nvPr>
            <p:ph idx="1"/>
          </p:nvPr>
        </p:nvSpPr>
        <p:spPr>
          <a:xfrm>
            <a:off x="1028700" y="1752600"/>
            <a:ext cx="7810500" cy="4724400"/>
          </a:xfrm>
        </p:spPr>
        <p:txBody>
          <a:bodyPr>
            <a:normAutofit/>
          </a:bodyPr>
          <a:lstStyle/>
          <a:p>
            <a:r>
              <a:rPr lang="en-GB" dirty="0"/>
              <a:t>A controlled process for identifying problems and opportunities, determining objectives, describing situations, defining successful outcomes and assessing the range of costs and benefits associated with several alternatives for solving a problem. </a:t>
            </a:r>
          </a:p>
          <a:p>
            <a:r>
              <a:rPr lang="en-GB" dirty="0"/>
              <a:t>Establishes the practicality of a business or project idea, and determining whether the proposition warrants further investment of time and money. </a:t>
            </a:r>
          </a:p>
          <a:p>
            <a:r>
              <a:rPr lang="en-GB" dirty="0"/>
              <a:t>It is intended to answer five basic questions:</a:t>
            </a:r>
          </a:p>
          <a:p>
            <a:pPr lvl="1"/>
            <a:r>
              <a:rPr lang="en-GB" dirty="0"/>
              <a:t>Will a concept work or not?</a:t>
            </a:r>
          </a:p>
          <a:p>
            <a:pPr lvl="1"/>
            <a:r>
              <a:rPr lang="en-GB" dirty="0"/>
              <a:t>Is the implementation of the concept idea profitable or not?</a:t>
            </a:r>
          </a:p>
          <a:p>
            <a:pPr lvl="1"/>
            <a:r>
              <a:rPr lang="en-GB" dirty="0"/>
              <a:t>What will it cost to fund the implementation of the concept?</a:t>
            </a:r>
          </a:p>
          <a:p>
            <a:pPr lvl="1"/>
            <a:r>
              <a:rPr lang="en-GB" dirty="0"/>
              <a:t>Is the concept worth implementing?</a:t>
            </a:r>
          </a:p>
          <a:p>
            <a:pPr lvl="1"/>
            <a:r>
              <a:rPr lang="en-GB" dirty="0"/>
              <a:t>Does the concept warrant commissioning of a business plan?</a:t>
            </a:r>
          </a:p>
        </p:txBody>
      </p:sp>
    </p:spTree>
    <p:extLst>
      <p:ext uri="{BB962C8B-B14F-4D97-AF65-F5344CB8AC3E}">
        <p14:creationId xmlns:p14="http://schemas.microsoft.com/office/powerpoint/2010/main" val="298574051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8700" y="685800"/>
            <a:ext cx="7734300" cy="1485900"/>
          </a:xfrm>
        </p:spPr>
        <p:txBody>
          <a:bodyPr/>
          <a:lstStyle/>
          <a:p>
            <a:r>
              <a:rPr lang="en-GB" b="1" dirty="0"/>
              <a:t>Objectives of a feasibility study</a:t>
            </a:r>
            <a:endParaRPr lang="en-GB" dirty="0"/>
          </a:p>
        </p:txBody>
      </p:sp>
      <p:sp>
        <p:nvSpPr>
          <p:cNvPr id="3" name="Content Placeholder 2"/>
          <p:cNvSpPr>
            <a:spLocks noGrp="1"/>
          </p:cNvSpPr>
          <p:nvPr>
            <p:ph idx="1"/>
          </p:nvPr>
        </p:nvSpPr>
        <p:spPr/>
        <p:txBody>
          <a:bodyPr>
            <a:normAutofit/>
          </a:bodyPr>
          <a:lstStyle/>
          <a:p>
            <a:pPr lvl="0"/>
            <a:r>
              <a:rPr lang="en-GB" dirty="0"/>
              <a:t>Shows the facts and figures needed to aid in decision-making</a:t>
            </a:r>
          </a:p>
          <a:p>
            <a:pPr lvl="0"/>
            <a:r>
              <a:rPr lang="en-GB" dirty="0"/>
              <a:t>Shows whether an idea is both possible (practicable) and justified (profitable)</a:t>
            </a:r>
          </a:p>
          <a:p>
            <a:pPr lvl="0"/>
            <a:r>
              <a:rPr lang="en-GB" dirty="0"/>
              <a:t>Shows the alternatives available for putting the idea into practice.</a:t>
            </a:r>
          </a:p>
          <a:p>
            <a:pPr lvl="0"/>
            <a:r>
              <a:rPr lang="en-GB" dirty="0"/>
              <a:t>Shows whether there is a preferred alternative and why.</a:t>
            </a:r>
          </a:p>
          <a:p>
            <a:r>
              <a:rPr lang="en-GB" dirty="0"/>
              <a:t>This helps in making</a:t>
            </a:r>
            <a:r>
              <a:rPr lang="en-GB" u="sng" dirty="0"/>
              <a:t> a go – no- go decision</a:t>
            </a:r>
            <a:r>
              <a:rPr lang="en-GB" dirty="0"/>
              <a:t>, and further examine the idea in the context of the broader business strategy.</a:t>
            </a:r>
          </a:p>
          <a:p>
            <a:endParaRPr lang="en-GB" dirty="0"/>
          </a:p>
        </p:txBody>
      </p:sp>
    </p:spTree>
    <p:extLst>
      <p:ext uri="{BB962C8B-B14F-4D97-AF65-F5344CB8AC3E}">
        <p14:creationId xmlns:p14="http://schemas.microsoft.com/office/powerpoint/2010/main" val="204020696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000" b="1" dirty="0"/>
              <a:t>Highlights of a feasibility study</a:t>
            </a:r>
            <a:endParaRPr lang="en-GB" sz="4000" dirty="0"/>
          </a:p>
        </p:txBody>
      </p:sp>
      <p:sp>
        <p:nvSpPr>
          <p:cNvPr id="3" name="Content Placeholder 2"/>
          <p:cNvSpPr>
            <a:spLocks noGrp="1"/>
          </p:cNvSpPr>
          <p:nvPr>
            <p:ph idx="1"/>
          </p:nvPr>
        </p:nvSpPr>
        <p:spPr>
          <a:xfrm>
            <a:off x="1028700" y="1371600"/>
            <a:ext cx="7810500" cy="5257800"/>
          </a:xfrm>
        </p:spPr>
        <p:txBody>
          <a:bodyPr>
            <a:normAutofit lnSpcReduction="10000"/>
          </a:bodyPr>
          <a:lstStyle/>
          <a:p>
            <a:pPr marL="0" indent="0">
              <a:buNone/>
            </a:pPr>
            <a:r>
              <a:rPr lang="en-GB" dirty="0"/>
              <a:t>When carrying out a feasibility study, the following broad areas must be considered, studied and clearly understood;</a:t>
            </a:r>
          </a:p>
          <a:p>
            <a:pPr lvl="0"/>
            <a:r>
              <a:rPr lang="en-GB" b="1" dirty="0"/>
              <a:t>The current situation</a:t>
            </a:r>
            <a:r>
              <a:rPr lang="en-GB" dirty="0"/>
              <a:t> - highlighting the interaction between various stakeholders, users, policies, functions and objectives</a:t>
            </a:r>
          </a:p>
          <a:p>
            <a:pPr lvl="0"/>
            <a:r>
              <a:rPr lang="en-GB" b="1" dirty="0"/>
              <a:t>Problems with the current situation</a:t>
            </a:r>
            <a:r>
              <a:rPr lang="en-GB" dirty="0"/>
              <a:t> characterised by inconsistencies, inadequacies, poor performance etc…</a:t>
            </a:r>
          </a:p>
          <a:p>
            <a:pPr lvl="0"/>
            <a:r>
              <a:rPr lang="en-GB" b="1" dirty="0"/>
              <a:t>Goals and requirements of the new system</a:t>
            </a:r>
            <a:r>
              <a:rPr lang="en-GB" dirty="0"/>
              <a:t>, indicating what problem the new concept will solve and what the various stakeholders stand to gain.</a:t>
            </a:r>
          </a:p>
          <a:p>
            <a:pPr lvl="0"/>
            <a:r>
              <a:rPr lang="en-GB" u="sng" dirty="0"/>
              <a:t>Constraints to be overcome</a:t>
            </a:r>
            <a:r>
              <a:rPr lang="en-GB" dirty="0"/>
              <a:t> if the new concept is to be implemented</a:t>
            </a:r>
          </a:p>
          <a:p>
            <a:pPr lvl="0"/>
            <a:r>
              <a:rPr lang="en-GB" u="sng" dirty="0"/>
              <a:t>Possible alternatives</a:t>
            </a:r>
            <a:r>
              <a:rPr lang="en-GB" dirty="0"/>
              <a:t> for implementing the new concept</a:t>
            </a:r>
          </a:p>
          <a:p>
            <a:pPr lvl="0"/>
            <a:r>
              <a:rPr lang="en-GB" u="sng" dirty="0"/>
              <a:t>Advantages and disadvantages</a:t>
            </a:r>
            <a:r>
              <a:rPr lang="en-GB" dirty="0"/>
              <a:t> of the alternatives highlighted</a:t>
            </a:r>
          </a:p>
          <a:p>
            <a:pPr lvl="0"/>
            <a:r>
              <a:rPr lang="en-GB" u="sng" dirty="0"/>
              <a:t>A conclusion</a:t>
            </a:r>
            <a:r>
              <a:rPr lang="en-GB" dirty="0"/>
              <a:t> showing the feasibility of the concept and the preferred alternative</a:t>
            </a:r>
          </a:p>
          <a:p>
            <a:endParaRPr lang="en-GB" dirty="0"/>
          </a:p>
        </p:txBody>
      </p:sp>
    </p:spTree>
    <p:extLst>
      <p:ext uri="{BB962C8B-B14F-4D97-AF65-F5344CB8AC3E}">
        <p14:creationId xmlns:p14="http://schemas.microsoft.com/office/powerpoint/2010/main" val="387444150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400" b="1" dirty="0"/>
              <a:t>Exploring feasibility</a:t>
            </a:r>
            <a:endParaRPr lang="en-GB" sz="4400" dirty="0"/>
          </a:p>
        </p:txBody>
      </p:sp>
      <p:sp>
        <p:nvSpPr>
          <p:cNvPr id="3" name="Content Placeholder 2"/>
          <p:cNvSpPr>
            <a:spLocks noGrp="1"/>
          </p:cNvSpPr>
          <p:nvPr>
            <p:ph idx="1"/>
          </p:nvPr>
        </p:nvSpPr>
        <p:spPr>
          <a:xfrm>
            <a:off x="1028700" y="1371600"/>
            <a:ext cx="8115300" cy="5257800"/>
          </a:xfrm>
        </p:spPr>
        <p:txBody>
          <a:bodyPr>
            <a:normAutofit fontScale="92500"/>
          </a:bodyPr>
          <a:lstStyle/>
          <a:p>
            <a:pPr marL="0" indent="0">
              <a:buNone/>
            </a:pPr>
            <a:r>
              <a:rPr lang="en-GB" sz="2400" b="1" dirty="0"/>
              <a:t>Profitability in financial terms</a:t>
            </a:r>
            <a:r>
              <a:rPr lang="en-GB" sz="2400" dirty="0"/>
              <a:t> is usually the most important determinant of feasibility of business ideas. The other factors used to prove the feasibility of a business or project idea include:</a:t>
            </a:r>
          </a:p>
          <a:p>
            <a:pPr lvl="0"/>
            <a:r>
              <a:rPr lang="en-GB" sz="2400" b="1" dirty="0"/>
              <a:t>Performance:</a:t>
            </a:r>
            <a:r>
              <a:rPr lang="en-GB" sz="2400" dirty="0"/>
              <a:t> characterised by increased rate of output or improved response time.</a:t>
            </a:r>
          </a:p>
          <a:p>
            <a:pPr lvl="0"/>
            <a:r>
              <a:rPr lang="en-GB" sz="2400" b="1" dirty="0"/>
              <a:t>Information:</a:t>
            </a:r>
            <a:r>
              <a:rPr lang="en-GB" sz="2400" dirty="0"/>
              <a:t> more timely, pertinent and accurate information.</a:t>
            </a:r>
          </a:p>
          <a:p>
            <a:pPr lvl="0"/>
            <a:r>
              <a:rPr lang="en-GB" sz="2400" b="1" dirty="0"/>
              <a:t>Economy:</a:t>
            </a:r>
            <a:r>
              <a:rPr lang="en-GB" sz="2400" dirty="0"/>
              <a:t> arising from cost reductions.</a:t>
            </a:r>
          </a:p>
          <a:p>
            <a:pPr lvl="0"/>
            <a:r>
              <a:rPr lang="en-GB" sz="2400" b="1" dirty="0"/>
              <a:t>Control;</a:t>
            </a:r>
            <a:r>
              <a:rPr lang="en-GB" sz="2400" dirty="0"/>
              <a:t> more effective controls to protect against fraud, guarantee information accuracy and security</a:t>
            </a:r>
          </a:p>
          <a:p>
            <a:pPr lvl="0"/>
            <a:r>
              <a:rPr lang="en-GB" sz="2400" b="1" dirty="0"/>
              <a:t>Efficiency:</a:t>
            </a:r>
            <a:r>
              <a:rPr lang="en-GB" sz="2400" dirty="0"/>
              <a:t> improved use of resources such as people, time &amp; assets</a:t>
            </a:r>
          </a:p>
          <a:p>
            <a:pPr lvl="0"/>
            <a:r>
              <a:rPr lang="en-GB" sz="2400" b="1" dirty="0"/>
              <a:t>Service </a:t>
            </a:r>
            <a:r>
              <a:rPr lang="en-GB" sz="2400" dirty="0"/>
              <a:t>improvement: characterised by better reliability, flexibility and capacity for expansion</a:t>
            </a:r>
          </a:p>
        </p:txBody>
      </p:sp>
    </p:spTree>
    <p:extLst>
      <p:ext uri="{BB962C8B-B14F-4D97-AF65-F5344CB8AC3E}">
        <p14:creationId xmlns:p14="http://schemas.microsoft.com/office/powerpoint/2010/main" val="217375288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8700" y="228600"/>
            <a:ext cx="7200900" cy="861646"/>
          </a:xfrm>
        </p:spPr>
        <p:txBody>
          <a:bodyPr>
            <a:normAutofit/>
          </a:bodyPr>
          <a:lstStyle/>
          <a:p>
            <a:r>
              <a:rPr lang="en-GB" sz="5400" b="1" dirty="0"/>
              <a:t>Types of feasibility</a:t>
            </a:r>
            <a:endParaRPr lang="en-GB" sz="5400" dirty="0"/>
          </a:p>
        </p:txBody>
      </p:sp>
      <p:sp>
        <p:nvSpPr>
          <p:cNvPr id="3" name="Content Placeholder 2"/>
          <p:cNvSpPr>
            <a:spLocks noGrp="1"/>
          </p:cNvSpPr>
          <p:nvPr>
            <p:ph idx="1"/>
          </p:nvPr>
        </p:nvSpPr>
        <p:spPr>
          <a:xfrm>
            <a:off x="609600" y="1090246"/>
            <a:ext cx="8281182" cy="5767754"/>
          </a:xfrm>
        </p:spPr>
        <p:txBody>
          <a:bodyPr>
            <a:normAutofit fontScale="92500" lnSpcReduction="10000"/>
          </a:bodyPr>
          <a:lstStyle/>
          <a:p>
            <a:pPr lvl="0"/>
            <a:r>
              <a:rPr lang="en-GB" b="1" dirty="0"/>
              <a:t>Technical feasibility:</a:t>
            </a:r>
            <a:r>
              <a:rPr lang="en-GB" dirty="0"/>
              <a:t> considers the technology and know-how available and the technical risks involved. Feasibility is highest if the technology and know-how is available within the company, if it can be acquired locally, regionally or internationally; and its compatibility with already existing systems.</a:t>
            </a:r>
          </a:p>
          <a:p>
            <a:pPr lvl="0"/>
            <a:r>
              <a:rPr lang="en-GB" b="1" dirty="0"/>
              <a:t>Economic feasibility:</a:t>
            </a:r>
            <a:r>
              <a:rPr lang="en-GB" dirty="0"/>
              <a:t>  practicality given the resource constraints,  costs and benefits expected from the implementation of the new idea, the expected cash flows, present values, net present value, pay back period, Return on Investment and other ratios.</a:t>
            </a:r>
          </a:p>
          <a:p>
            <a:pPr lvl="0"/>
            <a:r>
              <a:rPr lang="en-GB" b="1" dirty="0"/>
              <a:t>Schedule feasibility</a:t>
            </a:r>
            <a:r>
              <a:rPr lang="en-GB" dirty="0"/>
              <a:t>: time to get the idea implemented. Schedule feasibility investigates the mandatory deadlines imposed, the real constraints on project deadlines and the schedule risks.</a:t>
            </a:r>
          </a:p>
          <a:p>
            <a:pPr lvl="0"/>
            <a:r>
              <a:rPr lang="en-GB" b="1" dirty="0"/>
              <a:t>Market feasibility:</a:t>
            </a:r>
            <a:r>
              <a:rPr lang="en-GB" dirty="0"/>
              <a:t> existence of enough customers willing and able to spend money on the new idea, the number of potential customer, and a communicable competitive advantage arising from the new idea characterised by better, more convenience, healthier, more durable, cheaper, and higher quality. </a:t>
            </a:r>
          </a:p>
          <a:p>
            <a:pPr lvl="0"/>
            <a:r>
              <a:rPr lang="en-GB" b="1" dirty="0"/>
              <a:t>Operational feasibility:</a:t>
            </a:r>
            <a:r>
              <a:rPr lang="en-GB" dirty="0"/>
              <a:t> various stakeholders’ feel about the new idea. Evaluates whether the idea will actuary work given reactions from the various stakeholders.</a:t>
            </a:r>
          </a:p>
        </p:txBody>
      </p:sp>
    </p:spTree>
    <p:extLst>
      <p:ext uri="{BB962C8B-B14F-4D97-AF65-F5344CB8AC3E}">
        <p14:creationId xmlns:p14="http://schemas.microsoft.com/office/powerpoint/2010/main" val="172530641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Why develop a business plan:</a:t>
            </a:r>
            <a:endParaRPr lang="en-GB" sz="4000" dirty="0"/>
          </a:p>
        </p:txBody>
      </p:sp>
      <p:sp>
        <p:nvSpPr>
          <p:cNvPr id="7171" name="Rectangle 3"/>
          <p:cNvSpPr>
            <a:spLocks noGrp="1" noChangeArrowheads="1"/>
          </p:cNvSpPr>
          <p:nvPr>
            <p:ph idx="1"/>
          </p:nvPr>
        </p:nvSpPr>
        <p:spPr>
          <a:xfrm>
            <a:off x="609600" y="1524000"/>
            <a:ext cx="8382000" cy="5029200"/>
          </a:xfrm>
        </p:spPr>
        <p:txBody>
          <a:bodyPr>
            <a:normAutofit/>
          </a:bodyPr>
          <a:lstStyle/>
          <a:p>
            <a:pPr marL="914400" lvl="1" indent="-457200" eaLnBrk="1" hangingPunct="1">
              <a:lnSpc>
                <a:spcPct val="80000"/>
              </a:lnSpc>
              <a:spcBef>
                <a:spcPct val="10000"/>
              </a:spcBef>
              <a:buFont typeface="+mj-lt"/>
              <a:buAutoNum type="arabicPeriod"/>
              <a:defRPr/>
            </a:pPr>
            <a:r>
              <a:rPr lang="en-GB" sz="2400" dirty="0"/>
              <a:t>Communication with third parties </a:t>
            </a:r>
          </a:p>
          <a:p>
            <a:pPr marL="914400" lvl="1" indent="-457200" eaLnBrk="1" hangingPunct="1">
              <a:lnSpc>
                <a:spcPct val="80000"/>
              </a:lnSpc>
              <a:buFont typeface="+mj-lt"/>
              <a:buAutoNum type="arabicPeriod"/>
              <a:defRPr/>
            </a:pPr>
            <a:r>
              <a:rPr lang="en-GB" sz="2400" dirty="0"/>
              <a:t>Feasibility reassessment.</a:t>
            </a:r>
          </a:p>
          <a:p>
            <a:pPr marL="914400" lvl="1" indent="-457200" eaLnBrk="1" hangingPunct="1">
              <a:lnSpc>
                <a:spcPct val="80000"/>
              </a:lnSpc>
              <a:buFont typeface="+mj-lt"/>
              <a:buAutoNum type="arabicPeriod"/>
              <a:defRPr/>
            </a:pPr>
            <a:r>
              <a:rPr lang="en-GB" sz="2400" dirty="0"/>
              <a:t>To attract debt or equity financing. </a:t>
            </a:r>
          </a:p>
          <a:p>
            <a:pPr marL="914400" lvl="1" indent="-457200" eaLnBrk="1" hangingPunct="1">
              <a:lnSpc>
                <a:spcPct val="80000"/>
              </a:lnSpc>
              <a:buFont typeface="+mj-lt"/>
              <a:buAutoNum type="arabicPeriod"/>
              <a:defRPr/>
            </a:pPr>
            <a:r>
              <a:rPr lang="en-GB" sz="2400" dirty="0"/>
              <a:t>Strategic guidance.</a:t>
            </a:r>
          </a:p>
          <a:p>
            <a:pPr marL="914400" lvl="1" indent="-457200" eaLnBrk="1" hangingPunct="1">
              <a:lnSpc>
                <a:spcPct val="80000"/>
              </a:lnSpc>
              <a:buFont typeface="+mj-lt"/>
              <a:buAutoNum type="arabicPeriod"/>
              <a:defRPr/>
            </a:pPr>
            <a:r>
              <a:rPr lang="en-GB" sz="2400" dirty="0"/>
              <a:t>Benchmarking: to measure and review performance.</a:t>
            </a:r>
          </a:p>
          <a:p>
            <a:pPr marL="914400" lvl="1" indent="-457200" eaLnBrk="1" hangingPunct="1">
              <a:lnSpc>
                <a:spcPct val="80000"/>
              </a:lnSpc>
              <a:buFont typeface="+mj-lt"/>
              <a:buAutoNum type="arabicPeriod"/>
              <a:defRPr/>
            </a:pPr>
            <a:r>
              <a:rPr lang="en-GB" sz="2400" dirty="0"/>
              <a:t>Internal-planning tool.</a:t>
            </a:r>
          </a:p>
          <a:p>
            <a:pPr marL="914400" lvl="1" indent="-457200" eaLnBrk="1" hangingPunct="1">
              <a:lnSpc>
                <a:spcPct val="80000"/>
              </a:lnSpc>
              <a:buFont typeface="+mj-lt"/>
              <a:buAutoNum type="arabicPeriod"/>
              <a:defRPr/>
            </a:pPr>
            <a:r>
              <a:rPr lang="en-GB" sz="2400" dirty="0"/>
              <a:t>Breaks the business into small, understandable themes.</a:t>
            </a:r>
          </a:p>
          <a:p>
            <a:pPr marL="914400" lvl="1" indent="-457200" eaLnBrk="1" hangingPunct="1">
              <a:lnSpc>
                <a:spcPct val="80000"/>
              </a:lnSpc>
              <a:buFont typeface="+mj-lt"/>
              <a:buAutoNum type="arabicPeriod"/>
              <a:defRPr/>
            </a:pPr>
            <a:r>
              <a:rPr lang="en-GB" sz="2400" dirty="0"/>
              <a:t>Creates a timeline for business evolution</a:t>
            </a:r>
          </a:p>
          <a:p>
            <a:pPr marL="914400" lvl="1" indent="-457200" eaLnBrk="1" hangingPunct="1">
              <a:lnSpc>
                <a:spcPct val="80000"/>
              </a:lnSpc>
              <a:buFont typeface="+mj-lt"/>
              <a:buAutoNum type="arabicPeriod"/>
              <a:defRPr/>
            </a:pPr>
            <a:r>
              <a:rPr lang="en-GB" sz="2400" dirty="0"/>
              <a:t>Identifying resource conflicts.</a:t>
            </a:r>
          </a:p>
          <a:p>
            <a:pPr marL="914400" lvl="1" indent="-457200" eaLnBrk="1" hangingPunct="1">
              <a:lnSpc>
                <a:spcPct val="80000"/>
              </a:lnSpc>
              <a:buFont typeface="+mj-lt"/>
              <a:buAutoNum type="arabicPeriod"/>
              <a:defRPr/>
            </a:pPr>
            <a:r>
              <a:rPr lang="en-GB" sz="2400" dirty="0"/>
              <a:t>Evaluates strengths and weaknesses </a:t>
            </a:r>
          </a:p>
          <a:p>
            <a:pPr marL="914400" lvl="1" indent="-457200" eaLnBrk="1" hangingPunct="1">
              <a:lnSpc>
                <a:spcPct val="80000"/>
              </a:lnSpc>
              <a:buFont typeface="+mj-lt"/>
              <a:buAutoNum type="arabicPeriod"/>
              <a:defRPr/>
            </a:pPr>
            <a:r>
              <a:rPr lang="en-GB" sz="2400" dirty="0"/>
              <a:t>Identifies viable alternative strategies</a:t>
            </a:r>
            <a:endParaRPr lang="en-US" sz="2400" dirty="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1115616" y="116632"/>
            <a:ext cx="7200900" cy="726976"/>
          </a:xfrm>
        </p:spPr>
        <p:txBody>
          <a:bodyPr/>
          <a:lstStyle/>
          <a:p>
            <a:r>
              <a:rPr lang="en-US" altLang="zh-TW" dirty="0"/>
              <a:t>Entrepreneurial Perspectives</a:t>
            </a:r>
          </a:p>
        </p:txBody>
      </p:sp>
      <p:sp>
        <p:nvSpPr>
          <p:cNvPr id="5123" name="Rectangle 3"/>
          <p:cNvSpPr>
            <a:spLocks noGrp="1" noChangeArrowheads="1"/>
          </p:cNvSpPr>
          <p:nvPr>
            <p:ph idx="1"/>
          </p:nvPr>
        </p:nvSpPr>
        <p:spPr>
          <a:xfrm>
            <a:off x="971550" y="980729"/>
            <a:ext cx="7983538" cy="5877272"/>
          </a:xfrm>
        </p:spPr>
        <p:txBody>
          <a:bodyPr>
            <a:normAutofit fontScale="92500"/>
          </a:bodyPr>
          <a:lstStyle/>
          <a:p>
            <a:pPr eaLnBrk="1" hangingPunct="1"/>
            <a:r>
              <a:rPr lang="en-US" altLang="zh-TW" sz="2400" b="1" dirty="0"/>
              <a:t>Creation of Wealth</a:t>
            </a:r>
            <a:r>
              <a:rPr lang="en-US" altLang="zh-TW" sz="2400" dirty="0"/>
              <a:t>: Assuming of the risks associated with the facilitation of production in exchange for profit.</a:t>
            </a:r>
          </a:p>
          <a:p>
            <a:pPr eaLnBrk="1" hangingPunct="1"/>
            <a:r>
              <a:rPr lang="en-US" altLang="zh-TW" sz="2400" b="1" dirty="0"/>
              <a:t>Creation of Enterprise</a:t>
            </a:r>
            <a:r>
              <a:rPr lang="en-US" altLang="zh-TW" sz="2400" dirty="0"/>
              <a:t>: Founding a new business venture where none existed before. </a:t>
            </a:r>
          </a:p>
          <a:p>
            <a:pPr eaLnBrk="1" hangingPunct="1"/>
            <a:r>
              <a:rPr lang="en-US" altLang="zh-TW" sz="2400" b="1" dirty="0"/>
              <a:t>Creation of Innovation</a:t>
            </a:r>
            <a:r>
              <a:rPr lang="en-US" altLang="zh-TW" sz="2400" dirty="0"/>
              <a:t>: Combining unique resources that make existing methods or products obsolete. </a:t>
            </a:r>
          </a:p>
          <a:p>
            <a:pPr eaLnBrk="1" hangingPunct="1"/>
            <a:r>
              <a:rPr lang="en-US" altLang="zh-TW" sz="2400" b="1" dirty="0"/>
              <a:t>Creation of Change</a:t>
            </a:r>
            <a:r>
              <a:rPr lang="en-US" altLang="zh-TW" sz="2400" dirty="0"/>
              <a:t>: Adapting one</a:t>
            </a:r>
            <a:r>
              <a:rPr lang="en-US" altLang="zh-TW" sz="2400" dirty="0">
                <a:latin typeface="Arial" panose="020B0604020202020204" pitchFamily="34" charset="0"/>
              </a:rPr>
              <a:t>’</a:t>
            </a:r>
            <a:r>
              <a:rPr lang="en-US" altLang="zh-TW" sz="2400" dirty="0"/>
              <a:t>s personal repertoire, approaches, and skills to meet different opportunity sets.</a:t>
            </a:r>
          </a:p>
          <a:p>
            <a:pPr eaLnBrk="1" hangingPunct="1"/>
            <a:r>
              <a:rPr lang="en-US" altLang="zh-TW" sz="2400" b="1" dirty="0"/>
              <a:t>Creation of Employment</a:t>
            </a:r>
            <a:r>
              <a:rPr lang="en-US" altLang="zh-TW" sz="2400" dirty="0"/>
              <a:t>: Employing, managing and developing the factors of production, including the labor force.</a:t>
            </a:r>
          </a:p>
          <a:p>
            <a:pPr eaLnBrk="1" hangingPunct="1"/>
            <a:r>
              <a:rPr lang="en-US" altLang="zh-TW" sz="2400" b="1" dirty="0"/>
              <a:t>Creation of Value</a:t>
            </a:r>
            <a:r>
              <a:rPr lang="en-US" altLang="zh-TW" sz="2400" dirty="0"/>
              <a:t>: Creating value for customers by exploiting untapped opportunities.</a:t>
            </a:r>
          </a:p>
          <a:p>
            <a:pPr eaLnBrk="1" hangingPunct="1"/>
            <a:r>
              <a:rPr lang="en-US" altLang="zh-TW" sz="2400" b="1" dirty="0"/>
              <a:t>Creation of Growth</a:t>
            </a:r>
            <a:r>
              <a:rPr lang="en-US" altLang="zh-TW" sz="2400" dirty="0"/>
              <a:t>: Having a strong and positive orientation towards growth sales, income, assets, and employment.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algn="ctr" eaLnBrk="1" hangingPunct="1">
              <a:defRPr/>
            </a:pPr>
            <a:r>
              <a:rPr lang="en-US" sz="4000" b="1"/>
              <a:t>Components of a Business Plan</a:t>
            </a:r>
          </a:p>
        </p:txBody>
      </p:sp>
      <p:sp>
        <p:nvSpPr>
          <p:cNvPr id="8195" name="Rectangle 3"/>
          <p:cNvSpPr>
            <a:spLocks noGrp="1" noChangeArrowheads="1"/>
          </p:cNvSpPr>
          <p:nvPr>
            <p:ph idx="1"/>
          </p:nvPr>
        </p:nvSpPr>
        <p:spPr>
          <a:xfrm>
            <a:off x="1028700" y="1524000"/>
            <a:ext cx="7200900" cy="5029200"/>
          </a:xfrm>
        </p:spPr>
        <p:txBody>
          <a:bodyPr>
            <a:normAutofit/>
          </a:bodyPr>
          <a:lstStyle/>
          <a:p>
            <a:pPr marL="577850" indent="-577850">
              <a:buFont typeface="Wingdings" panose="05000000000000000000" pitchFamily="2" charset="2"/>
              <a:buChar char="v"/>
              <a:defRPr/>
            </a:pPr>
            <a:r>
              <a:rPr lang="en-US" sz="2800" dirty="0"/>
              <a:t>Cover Page</a:t>
            </a:r>
          </a:p>
          <a:p>
            <a:pPr marL="577850" indent="-577850">
              <a:buFont typeface="Wingdings" panose="05000000000000000000" pitchFamily="2" charset="2"/>
              <a:buChar char="v"/>
              <a:defRPr/>
            </a:pPr>
            <a:r>
              <a:rPr lang="en-US" sz="2800" dirty="0"/>
              <a:t>Table of Content</a:t>
            </a:r>
          </a:p>
          <a:p>
            <a:pPr marL="577850" indent="-577850">
              <a:buFont typeface="Wingdings" panose="05000000000000000000" pitchFamily="2" charset="2"/>
              <a:buChar char="v"/>
              <a:defRPr/>
            </a:pPr>
            <a:r>
              <a:rPr lang="en-US" sz="2800" dirty="0"/>
              <a:t>Executive Summary</a:t>
            </a:r>
          </a:p>
          <a:p>
            <a:pPr marL="577850" indent="-577850">
              <a:buFont typeface="Wingdings" panose="05000000000000000000" pitchFamily="2" charset="2"/>
              <a:buChar char="v"/>
              <a:defRPr/>
            </a:pPr>
            <a:r>
              <a:rPr lang="en-US" sz="2800" dirty="0"/>
              <a:t>Business Description</a:t>
            </a:r>
          </a:p>
          <a:p>
            <a:pPr marL="577850" indent="-577850">
              <a:buFont typeface="Wingdings" panose="05000000000000000000" pitchFamily="2" charset="2"/>
              <a:buChar char="v"/>
              <a:defRPr/>
            </a:pPr>
            <a:r>
              <a:rPr lang="en-US" sz="2800" dirty="0"/>
              <a:t>Business Analysis</a:t>
            </a:r>
          </a:p>
          <a:p>
            <a:pPr marL="577850" indent="-577850">
              <a:buFont typeface="Wingdings" panose="05000000000000000000" pitchFamily="2" charset="2"/>
              <a:buChar char="v"/>
              <a:defRPr/>
            </a:pPr>
            <a:r>
              <a:rPr lang="en-US" sz="2800" dirty="0"/>
              <a:t>Market Research &amp; Analysis</a:t>
            </a:r>
          </a:p>
          <a:p>
            <a:pPr marL="577850" indent="-577850">
              <a:buFont typeface="Wingdings" panose="05000000000000000000" pitchFamily="2" charset="2"/>
              <a:buChar char="v"/>
              <a:defRPr/>
            </a:pPr>
            <a:r>
              <a:rPr lang="en-US" sz="2800" dirty="0"/>
              <a:t>Management Team</a:t>
            </a:r>
          </a:p>
          <a:p>
            <a:pPr marL="577850" indent="-577850">
              <a:buFont typeface="Wingdings" panose="05000000000000000000" pitchFamily="2" charset="2"/>
              <a:buChar char="v"/>
              <a:defRPr/>
            </a:pPr>
            <a:r>
              <a:rPr lang="en-US" sz="2800" dirty="0"/>
              <a:t>Financial Plan</a:t>
            </a:r>
          </a:p>
          <a:p>
            <a:pPr marL="577850" indent="-577850">
              <a:buFont typeface="Wingdings" panose="05000000000000000000" pitchFamily="2" charset="2"/>
              <a:buChar char="v"/>
              <a:defRPr/>
            </a:pPr>
            <a:r>
              <a:rPr lang="en-US" sz="2800" dirty="0"/>
              <a:t>Appendix</a:t>
            </a: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marL="838200" indent="-838200" algn="ctr" eaLnBrk="1" hangingPunct="1">
              <a:defRPr/>
            </a:pPr>
            <a:r>
              <a:rPr lang="en-US" sz="4000" b="1"/>
              <a:t>1. Executive Summary</a:t>
            </a:r>
          </a:p>
        </p:txBody>
      </p:sp>
      <p:sp>
        <p:nvSpPr>
          <p:cNvPr id="2" name="Content Placeholder 1"/>
          <p:cNvSpPr>
            <a:spLocks noGrp="1"/>
          </p:cNvSpPr>
          <p:nvPr>
            <p:ph idx="1"/>
          </p:nvPr>
        </p:nvSpPr>
        <p:spPr>
          <a:xfrm>
            <a:off x="685800" y="1447800"/>
            <a:ext cx="8305800" cy="5257800"/>
          </a:xfrm>
        </p:spPr>
        <p:txBody>
          <a:bodyPr>
            <a:noAutofit/>
          </a:bodyPr>
          <a:lstStyle/>
          <a:p>
            <a:r>
              <a:rPr lang="en-US" dirty="0"/>
              <a:t>Gives a brief but dynamic synopsis of key elements of the plan.</a:t>
            </a:r>
          </a:p>
          <a:p>
            <a:pPr lvl="2"/>
            <a:r>
              <a:rPr lang="en-US" dirty="0"/>
              <a:t>For example, it must tell the reader why you believe that your business venture will be successful and must also be able to convince the reader to study the rest of the plan.</a:t>
            </a:r>
          </a:p>
          <a:p>
            <a:r>
              <a:rPr lang="en-US" dirty="0"/>
              <a:t>This information should be included in the Executive Summary:</a:t>
            </a:r>
          </a:p>
          <a:p>
            <a:pPr lvl="2"/>
            <a:r>
              <a:rPr lang="en-US" dirty="0"/>
              <a:t>Company name, address, and telephone number</a:t>
            </a:r>
          </a:p>
          <a:p>
            <a:pPr lvl="2"/>
            <a:r>
              <a:rPr lang="en-US" dirty="0"/>
              <a:t>Brief background description of your business</a:t>
            </a:r>
          </a:p>
          <a:p>
            <a:pPr lvl="2"/>
            <a:r>
              <a:rPr lang="en-US" dirty="0"/>
              <a:t>Brief description of your target market</a:t>
            </a:r>
          </a:p>
          <a:p>
            <a:pPr lvl="2"/>
            <a:r>
              <a:rPr lang="en-US" dirty="0"/>
              <a:t>Brief description of your strategy to ensure the success of the business</a:t>
            </a:r>
          </a:p>
          <a:p>
            <a:pPr lvl="2"/>
            <a:r>
              <a:rPr lang="en-US" dirty="0"/>
              <a:t>The principal owners and key persons</a:t>
            </a:r>
          </a:p>
          <a:p>
            <a:pPr lvl="2"/>
            <a:r>
              <a:rPr lang="en-US" dirty="0"/>
              <a:t>The proportion of ownership, managerial and technical experience</a:t>
            </a:r>
          </a:p>
          <a:p>
            <a:pPr lvl="2"/>
            <a:r>
              <a:rPr lang="en-US" dirty="0"/>
              <a:t>Brief analysis of financial needs of the business, specifying amount of debt financing required</a:t>
            </a:r>
          </a:p>
          <a:p>
            <a:endParaRPr lang="en-GB" dirty="0"/>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algn="ctr" eaLnBrk="1" hangingPunct="1">
              <a:defRPr/>
            </a:pPr>
            <a:r>
              <a:rPr lang="en-US" sz="4000" b="1"/>
              <a:t>2. Business Description</a:t>
            </a:r>
          </a:p>
        </p:txBody>
      </p:sp>
      <p:sp>
        <p:nvSpPr>
          <p:cNvPr id="2" name="Content Placeholder 1"/>
          <p:cNvSpPr>
            <a:spLocks noGrp="1"/>
          </p:cNvSpPr>
          <p:nvPr>
            <p:ph idx="1"/>
          </p:nvPr>
        </p:nvSpPr>
        <p:spPr>
          <a:xfrm>
            <a:off x="609600" y="1295400"/>
            <a:ext cx="8305800" cy="5410200"/>
          </a:xfrm>
        </p:spPr>
        <p:txBody>
          <a:bodyPr>
            <a:normAutofit fontScale="92500" lnSpcReduction="10000"/>
          </a:bodyPr>
          <a:lstStyle/>
          <a:p>
            <a:pPr marL="0" indent="0">
              <a:buNone/>
            </a:pPr>
            <a:r>
              <a:rPr lang="en-US" dirty="0"/>
              <a:t>Describes the venture in a detailed but concise manner. It involves the following:</a:t>
            </a:r>
          </a:p>
          <a:p>
            <a:r>
              <a:rPr lang="en-US" dirty="0"/>
              <a:t>The Industry</a:t>
            </a:r>
          </a:p>
          <a:p>
            <a:pPr lvl="1"/>
            <a:r>
              <a:rPr lang="en-US" dirty="0"/>
              <a:t>Brief description of the background of the industry</a:t>
            </a:r>
          </a:p>
          <a:p>
            <a:pPr lvl="1"/>
            <a:r>
              <a:rPr lang="en-US" dirty="0"/>
              <a:t>Current status and future outlook of the industry</a:t>
            </a:r>
          </a:p>
          <a:p>
            <a:pPr lvl="1"/>
            <a:r>
              <a:rPr lang="en-US" dirty="0"/>
              <a:t>New  products, markets, customers, and trends that could affect the industry</a:t>
            </a:r>
          </a:p>
          <a:p>
            <a:r>
              <a:rPr lang="en-US" dirty="0"/>
              <a:t>The Company, Its Vision and mission</a:t>
            </a:r>
          </a:p>
          <a:p>
            <a:pPr lvl="1"/>
            <a:r>
              <a:rPr lang="en-US" dirty="0"/>
              <a:t>Describe your company’s business area and mission statement</a:t>
            </a:r>
          </a:p>
          <a:p>
            <a:pPr lvl="1"/>
            <a:r>
              <a:rPr lang="en-US" dirty="0"/>
              <a:t>Ownership and legal form of the company</a:t>
            </a:r>
          </a:p>
          <a:p>
            <a:pPr lvl="1"/>
            <a:r>
              <a:rPr lang="en-US" dirty="0"/>
              <a:t>Business goals and objectives</a:t>
            </a:r>
          </a:p>
          <a:p>
            <a:r>
              <a:rPr lang="en-US" dirty="0"/>
              <a:t>The Products or Services</a:t>
            </a:r>
          </a:p>
          <a:p>
            <a:pPr lvl="1"/>
            <a:r>
              <a:rPr lang="en-US" dirty="0"/>
              <a:t>Details of the products and services offered by the company.</a:t>
            </a:r>
          </a:p>
          <a:p>
            <a:pPr lvl="1"/>
            <a:r>
              <a:rPr lang="en-US" dirty="0"/>
              <a:t>The uses and benefits of the products and services offered</a:t>
            </a:r>
          </a:p>
          <a:p>
            <a:pPr lvl="1"/>
            <a:r>
              <a:rPr lang="en-US" dirty="0"/>
              <a:t>Unique feature of products and services offered</a:t>
            </a:r>
          </a:p>
          <a:p>
            <a:pPr lvl="1"/>
            <a:r>
              <a:rPr lang="en-US" dirty="0"/>
              <a:t>Advantage that will enable the firm to compete in the industry. </a:t>
            </a:r>
          </a:p>
          <a:p>
            <a:endParaRPr lang="en-GB" dirty="0"/>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algn="ctr" eaLnBrk="1" hangingPunct="1">
              <a:defRPr/>
            </a:pPr>
            <a:r>
              <a:rPr lang="en-US" sz="4000" b="1"/>
              <a:t>3. Business Analysis</a:t>
            </a:r>
          </a:p>
        </p:txBody>
      </p:sp>
      <p:sp>
        <p:nvSpPr>
          <p:cNvPr id="2" name="Content Placeholder 1"/>
          <p:cNvSpPr>
            <a:spLocks noGrp="1"/>
          </p:cNvSpPr>
          <p:nvPr>
            <p:ph idx="1"/>
          </p:nvPr>
        </p:nvSpPr>
        <p:spPr>
          <a:xfrm>
            <a:off x="1028700" y="1371600"/>
            <a:ext cx="7734300" cy="5334000"/>
          </a:xfrm>
        </p:spPr>
        <p:txBody>
          <a:bodyPr>
            <a:normAutofit/>
          </a:bodyPr>
          <a:lstStyle/>
          <a:p>
            <a:r>
              <a:rPr lang="en-US" dirty="0"/>
              <a:t>This section analyzes a business, comparing it to its competition.</a:t>
            </a:r>
          </a:p>
          <a:p>
            <a:pPr lvl="1"/>
            <a:r>
              <a:rPr lang="en-US" dirty="0"/>
              <a:t>The internal and external analysis determines the strengths, weaknesses, opportunities, and threats – SWOT Analysis. </a:t>
            </a:r>
          </a:p>
          <a:p>
            <a:pPr lvl="1"/>
            <a:r>
              <a:rPr lang="en-US" dirty="0"/>
              <a:t>Strengths and weaknesses is the quality and quantity of resources within control of the firm. They are identified within the firm</a:t>
            </a:r>
          </a:p>
          <a:p>
            <a:pPr lvl="1"/>
            <a:r>
              <a:rPr lang="en-US" dirty="0"/>
              <a:t>Opportunities and threats are uncertainties that are beyond the control of the owner. They are identified outside of the firm.</a:t>
            </a:r>
          </a:p>
          <a:p>
            <a:pPr lvl="1"/>
            <a:r>
              <a:rPr lang="en-US" dirty="0"/>
              <a:t>Market Positioning and Image describes how a business will capture a place in the market to compete effectively.</a:t>
            </a:r>
          </a:p>
          <a:p>
            <a:pPr lvl="1"/>
            <a:r>
              <a:rPr lang="en-US" dirty="0"/>
              <a:t>Business Strategy shows how a firm can add value, in order to gain a competitive edge in the market place, and distinguish itself from the competition. </a:t>
            </a:r>
          </a:p>
          <a:p>
            <a:pPr lvl="1"/>
            <a:r>
              <a:rPr lang="en-US" dirty="0"/>
              <a:t>This section should also show how the business goals and objectives stated will be realized.</a:t>
            </a: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3"/>
          <p:cNvSpPr>
            <a:spLocks noGrp="1" noChangeArrowheads="1"/>
          </p:cNvSpPr>
          <p:nvPr>
            <p:ph type="title"/>
          </p:nvPr>
        </p:nvSpPr>
        <p:spPr>
          <a:xfrm>
            <a:off x="1990725" y="188913"/>
            <a:ext cx="7077075" cy="1066800"/>
          </a:xfrm>
        </p:spPr>
        <p:txBody>
          <a:bodyPr/>
          <a:lstStyle/>
          <a:p>
            <a:pPr eaLnBrk="1" hangingPunct="1">
              <a:defRPr/>
            </a:pPr>
            <a:r>
              <a:rPr lang="en-US" sz="4000"/>
              <a:t>4. Market Research &amp; Analysis</a:t>
            </a:r>
          </a:p>
        </p:txBody>
      </p:sp>
      <p:sp>
        <p:nvSpPr>
          <p:cNvPr id="17410" name="Rectangle 2"/>
          <p:cNvSpPr>
            <a:spLocks noGrp="1" noChangeArrowheads="1"/>
          </p:cNvSpPr>
          <p:nvPr>
            <p:ph idx="1"/>
          </p:nvPr>
        </p:nvSpPr>
        <p:spPr>
          <a:xfrm>
            <a:off x="685800" y="838200"/>
            <a:ext cx="8220075" cy="5830888"/>
          </a:xfrm>
        </p:spPr>
        <p:txBody>
          <a:bodyPr>
            <a:normAutofit/>
          </a:bodyPr>
          <a:lstStyle/>
          <a:p>
            <a:pPr eaLnBrk="1" hangingPunct="1">
              <a:lnSpc>
                <a:spcPct val="90000"/>
              </a:lnSpc>
              <a:defRPr/>
            </a:pPr>
            <a:r>
              <a:rPr lang="en-US" sz="2800" dirty="0"/>
              <a:t>Present enough facts to show that the product on offer has a substantial market in the industry and can operate profitably in a competitive market.</a:t>
            </a:r>
          </a:p>
          <a:p>
            <a:pPr eaLnBrk="1" hangingPunct="1">
              <a:lnSpc>
                <a:spcPct val="90000"/>
              </a:lnSpc>
              <a:defRPr/>
            </a:pPr>
            <a:r>
              <a:rPr lang="en-US" sz="2800" dirty="0"/>
              <a:t>Information required for the market research and analysis will include:</a:t>
            </a:r>
          </a:p>
          <a:p>
            <a:pPr lvl="1" eaLnBrk="1" hangingPunct="1">
              <a:lnSpc>
                <a:spcPct val="90000"/>
              </a:lnSpc>
              <a:defRPr/>
            </a:pPr>
            <a:r>
              <a:rPr lang="en-US" dirty="0"/>
              <a:t>Geographic-”Where are the majority of your potential customers located?” i.e. region, area, country etc.</a:t>
            </a:r>
          </a:p>
          <a:p>
            <a:pPr lvl="1">
              <a:lnSpc>
                <a:spcPct val="90000"/>
              </a:lnSpc>
              <a:defRPr/>
            </a:pPr>
            <a:r>
              <a:rPr lang="en-US" dirty="0"/>
              <a:t>Demographic-”What are the characteristics of the potential customers?” i.e.; age, income, gender, marital status, sex, race ethnicity, occupation, etc.	</a:t>
            </a:r>
          </a:p>
          <a:p>
            <a:pPr lvl="1">
              <a:lnSpc>
                <a:spcPct val="90000"/>
              </a:lnSpc>
              <a:defRPr/>
            </a:pPr>
            <a:r>
              <a:rPr lang="en-US" dirty="0"/>
              <a:t>Psychographic-”What makes customers buy the kind of product/services you are offering?” and “What are they looking for?” i.e. price, quality, location, convenience life style, attitudes, interest.</a:t>
            </a: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ChangeArrowheads="1"/>
          </p:cNvSpPr>
          <p:nvPr>
            <p:ph type="title"/>
          </p:nvPr>
        </p:nvSpPr>
        <p:spPr>
          <a:xfrm>
            <a:off x="1066800" y="145048"/>
            <a:ext cx="7200900" cy="685800"/>
          </a:xfrm>
        </p:spPr>
        <p:txBody>
          <a:bodyPr/>
          <a:lstStyle/>
          <a:p>
            <a:pPr algn="ctr" eaLnBrk="1" hangingPunct="1">
              <a:defRPr/>
            </a:pPr>
            <a:r>
              <a:rPr lang="en-US" sz="4000" dirty="0"/>
              <a:t>Market Research &amp; Analysis</a:t>
            </a:r>
          </a:p>
        </p:txBody>
      </p:sp>
      <p:sp>
        <p:nvSpPr>
          <p:cNvPr id="19458" name="Rectangle 2"/>
          <p:cNvSpPr>
            <a:spLocks noGrp="1" noChangeArrowheads="1"/>
          </p:cNvSpPr>
          <p:nvPr>
            <p:ph idx="1"/>
          </p:nvPr>
        </p:nvSpPr>
        <p:spPr>
          <a:xfrm>
            <a:off x="548640" y="815926"/>
            <a:ext cx="8357235" cy="5859512"/>
          </a:xfrm>
        </p:spPr>
        <p:txBody>
          <a:bodyPr>
            <a:normAutofit/>
          </a:bodyPr>
          <a:lstStyle/>
          <a:p>
            <a:pPr lvl="1" eaLnBrk="1" hangingPunct="1">
              <a:lnSpc>
                <a:spcPct val="90000"/>
              </a:lnSpc>
              <a:defRPr/>
            </a:pPr>
            <a:r>
              <a:rPr lang="en-US" sz="2800" dirty="0"/>
              <a:t>Define the target market and its size</a:t>
            </a:r>
          </a:p>
          <a:p>
            <a:pPr lvl="1" eaLnBrk="1" hangingPunct="1">
              <a:lnSpc>
                <a:spcPct val="90000"/>
              </a:lnSpc>
              <a:defRPr/>
            </a:pPr>
            <a:r>
              <a:rPr lang="en-US" sz="2800" dirty="0"/>
              <a:t>Current and projected market share and sales</a:t>
            </a:r>
          </a:p>
          <a:p>
            <a:pPr lvl="1" eaLnBrk="1" hangingPunct="1">
              <a:lnSpc>
                <a:spcPct val="90000"/>
              </a:lnSpc>
              <a:defRPr/>
            </a:pPr>
            <a:r>
              <a:rPr lang="en-US" sz="2800" dirty="0"/>
              <a:t>Describe the competitors and competitive advantage</a:t>
            </a:r>
          </a:p>
          <a:p>
            <a:pPr lvl="1" eaLnBrk="1" hangingPunct="1">
              <a:lnSpc>
                <a:spcPct val="90000"/>
              </a:lnSpc>
              <a:defRPr/>
            </a:pPr>
            <a:r>
              <a:rPr lang="en-US" sz="2800" dirty="0"/>
              <a:t>Uniqueness: Pricing, quality, packaging, customer service</a:t>
            </a:r>
          </a:p>
          <a:p>
            <a:pPr lvl="1">
              <a:defRPr/>
            </a:pPr>
            <a:r>
              <a:rPr lang="en-US" sz="2800" dirty="0"/>
              <a:t>Advertising and promotion to attract customers</a:t>
            </a:r>
          </a:p>
          <a:p>
            <a:pPr lvl="1">
              <a:defRPr/>
            </a:pPr>
            <a:r>
              <a:rPr lang="en-US" sz="2800" dirty="0"/>
              <a:t>Trends and potential changes impacting the market</a:t>
            </a:r>
          </a:p>
          <a:p>
            <a:pPr lvl="3">
              <a:defRPr/>
            </a:pPr>
            <a:r>
              <a:rPr lang="en-US" sz="2400" dirty="0"/>
              <a:t>Industry trends </a:t>
            </a:r>
          </a:p>
          <a:p>
            <a:pPr lvl="3">
              <a:defRPr/>
            </a:pPr>
            <a:r>
              <a:rPr lang="en-US" sz="2400" dirty="0"/>
              <a:t>Economic trends</a:t>
            </a:r>
          </a:p>
          <a:p>
            <a:pPr lvl="3">
              <a:defRPr/>
            </a:pPr>
            <a:r>
              <a:rPr lang="en-US" sz="2400" dirty="0"/>
              <a:t>Government Policy</a:t>
            </a:r>
          </a:p>
          <a:p>
            <a:pPr lvl="3">
              <a:defRPr/>
            </a:pPr>
            <a:r>
              <a:rPr lang="en-US" sz="2400" dirty="0"/>
              <a:t>Population shifts</a:t>
            </a:r>
          </a:p>
          <a:p>
            <a:pPr lvl="1" eaLnBrk="1" hangingPunct="1">
              <a:lnSpc>
                <a:spcPct val="90000"/>
              </a:lnSpc>
              <a:defRPr/>
            </a:pPr>
            <a:endParaRPr lang="en-US" sz="4000" dirty="0"/>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algn="ctr" eaLnBrk="1" hangingPunct="1">
              <a:defRPr/>
            </a:pPr>
            <a:r>
              <a:rPr lang="en-US" sz="4000" b="1"/>
              <a:t>5. Management Team </a:t>
            </a:r>
          </a:p>
        </p:txBody>
      </p:sp>
      <p:sp>
        <p:nvSpPr>
          <p:cNvPr id="23555" name="Rectangle 3"/>
          <p:cNvSpPr>
            <a:spLocks noGrp="1" noChangeArrowheads="1"/>
          </p:cNvSpPr>
          <p:nvPr>
            <p:ph idx="1"/>
          </p:nvPr>
        </p:nvSpPr>
        <p:spPr>
          <a:xfrm>
            <a:off x="609600" y="1593850"/>
            <a:ext cx="8296275" cy="5075238"/>
          </a:xfrm>
        </p:spPr>
        <p:txBody>
          <a:bodyPr>
            <a:normAutofit/>
          </a:bodyPr>
          <a:lstStyle/>
          <a:p>
            <a:pPr eaLnBrk="1" hangingPunct="1">
              <a:lnSpc>
                <a:spcPct val="90000"/>
              </a:lnSpc>
              <a:defRPr/>
            </a:pPr>
            <a:r>
              <a:rPr lang="en-US" sz="2800" dirty="0"/>
              <a:t>Is the key for turning a good idea into a successful business. Financiers and investors look for management team with a balance of technical, managerial, and business skills. Discusses:</a:t>
            </a:r>
          </a:p>
          <a:p>
            <a:pPr lvl="1">
              <a:lnSpc>
                <a:spcPct val="90000"/>
              </a:lnSpc>
              <a:defRPr/>
            </a:pPr>
            <a:r>
              <a:rPr lang="en-US" sz="2400" dirty="0"/>
              <a:t>The legal form of ownership and organizational structure</a:t>
            </a:r>
          </a:p>
          <a:p>
            <a:pPr lvl="1" eaLnBrk="1" hangingPunct="1">
              <a:lnSpc>
                <a:spcPct val="90000"/>
              </a:lnSpc>
              <a:defRPr/>
            </a:pPr>
            <a:r>
              <a:rPr lang="en-US" sz="2400" dirty="0"/>
              <a:t>The managers and key personnel, their business background and management experience</a:t>
            </a:r>
          </a:p>
          <a:p>
            <a:pPr lvl="1">
              <a:lnSpc>
                <a:spcPct val="90000"/>
              </a:lnSpc>
              <a:defRPr/>
            </a:pPr>
            <a:r>
              <a:rPr lang="en-US" sz="2400" dirty="0"/>
              <a:t>No of company employees, how they meet the business needs, and the future personnel needs.</a:t>
            </a:r>
          </a:p>
          <a:p>
            <a:pPr lvl="1">
              <a:lnSpc>
                <a:spcPct val="90000"/>
              </a:lnSpc>
              <a:defRPr/>
            </a:pPr>
            <a:r>
              <a:rPr lang="en-US" sz="2400" dirty="0"/>
              <a:t>How employees meet the required education, skills and experience.</a:t>
            </a:r>
          </a:p>
          <a:p>
            <a:pPr lvl="1">
              <a:lnSpc>
                <a:spcPct val="90000"/>
              </a:lnSpc>
              <a:defRPr/>
            </a:pPr>
            <a:r>
              <a:rPr lang="en-US" sz="2400" dirty="0"/>
              <a:t>Future management plan</a:t>
            </a:r>
          </a:p>
          <a:p>
            <a:pPr lvl="1" eaLnBrk="1" hangingPunct="1">
              <a:lnSpc>
                <a:spcPct val="90000"/>
              </a:lnSpc>
              <a:defRPr/>
            </a:pPr>
            <a:endParaRPr lang="en-US" dirty="0"/>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algn="ctr" eaLnBrk="1" hangingPunct="1">
              <a:defRPr/>
            </a:pPr>
            <a:r>
              <a:rPr lang="en-US" sz="4000" b="1"/>
              <a:t>6. Financial Plan</a:t>
            </a:r>
          </a:p>
        </p:txBody>
      </p:sp>
      <p:sp>
        <p:nvSpPr>
          <p:cNvPr id="25603" name="Rectangle 3"/>
          <p:cNvSpPr>
            <a:spLocks noGrp="1" noChangeArrowheads="1"/>
          </p:cNvSpPr>
          <p:nvPr>
            <p:ph idx="1"/>
          </p:nvPr>
        </p:nvSpPr>
        <p:spPr>
          <a:xfrm>
            <a:off x="685800" y="1524000"/>
            <a:ext cx="8458200" cy="5334000"/>
          </a:xfrm>
        </p:spPr>
        <p:txBody>
          <a:bodyPr>
            <a:normAutofit fontScale="77500" lnSpcReduction="20000"/>
          </a:bodyPr>
          <a:lstStyle/>
          <a:p>
            <a:pPr eaLnBrk="1" hangingPunct="1">
              <a:lnSpc>
                <a:spcPct val="80000"/>
              </a:lnSpc>
              <a:spcBef>
                <a:spcPct val="10000"/>
              </a:spcBef>
              <a:defRPr/>
            </a:pPr>
            <a:r>
              <a:rPr lang="en-US" sz="3600" dirty="0"/>
              <a:t>Developing financial projections is important in the writing of a business plan. Projections must be as realistic as possible. This section must include:</a:t>
            </a:r>
          </a:p>
          <a:p>
            <a:pPr lvl="1" eaLnBrk="1" hangingPunct="1">
              <a:lnSpc>
                <a:spcPct val="120000"/>
              </a:lnSpc>
              <a:spcBef>
                <a:spcPct val="10000"/>
              </a:spcBef>
              <a:defRPr/>
            </a:pPr>
            <a:r>
              <a:rPr lang="en-US" sz="3000" dirty="0"/>
              <a:t>The total amount of funding required.</a:t>
            </a:r>
          </a:p>
          <a:p>
            <a:pPr lvl="1" eaLnBrk="1" hangingPunct="1">
              <a:lnSpc>
                <a:spcPct val="120000"/>
              </a:lnSpc>
              <a:spcBef>
                <a:spcPct val="10000"/>
              </a:spcBef>
              <a:defRPr/>
            </a:pPr>
            <a:r>
              <a:rPr lang="en-US" sz="3000" dirty="0"/>
              <a:t>List application of funds (Equipment, renovation, inventory, working capital, etc.)</a:t>
            </a:r>
          </a:p>
          <a:p>
            <a:pPr lvl="1" eaLnBrk="1" hangingPunct="1">
              <a:lnSpc>
                <a:spcPct val="120000"/>
              </a:lnSpc>
              <a:spcBef>
                <a:spcPct val="10000"/>
              </a:spcBef>
              <a:defRPr/>
            </a:pPr>
            <a:r>
              <a:rPr lang="en-US" sz="3000" dirty="0"/>
              <a:t>Sources of funds (owners’ investment, term loans, etc.)</a:t>
            </a:r>
          </a:p>
          <a:p>
            <a:pPr lvl="1">
              <a:lnSpc>
                <a:spcPct val="120000"/>
              </a:lnSpc>
              <a:spcBef>
                <a:spcPct val="10000"/>
              </a:spcBef>
              <a:defRPr/>
            </a:pPr>
            <a:r>
              <a:rPr lang="en-US" sz="3000" dirty="0"/>
              <a:t>Repayment of loan schedule</a:t>
            </a:r>
          </a:p>
          <a:p>
            <a:pPr lvl="1">
              <a:lnSpc>
                <a:spcPct val="120000"/>
              </a:lnSpc>
              <a:spcBef>
                <a:spcPct val="10000"/>
              </a:spcBef>
              <a:defRPr/>
            </a:pPr>
            <a:r>
              <a:rPr lang="en-US" sz="3000" dirty="0"/>
              <a:t>Provide financial statements for the last 3 years</a:t>
            </a:r>
          </a:p>
          <a:p>
            <a:pPr lvl="1">
              <a:lnSpc>
                <a:spcPct val="120000"/>
              </a:lnSpc>
              <a:spcBef>
                <a:spcPct val="10000"/>
              </a:spcBef>
              <a:defRPr/>
            </a:pPr>
            <a:r>
              <a:rPr lang="en-US" sz="3000" dirty="0"/>
              <a:t>Break-even analysis</a:t>
            </a:r>
          </a:p>
          <a:p>
            <a:pPr lvl="1">
              <a:lnSpc>
                <a:spcPct val="120000"/>
              </a:lnSpc>
              <a:spcBef>
                <a:spcPct val="10000"/>
              </a:spcBef>
              <a:defRPr/>
            </a:pPr>
            <a:r>
              <a:rPr lang="en-US" sz="3000" dirty="0"/>
              <a:t>Projected cash flow</a:t>
            </a:r>
          </a:p>
          <a:p>
            <a:pPr lvl="1">
              <a:lnSpc>
                <a:spcPct val="120000"/>
              </a:lnSpc>
              <a:spcBef>
                <a:spcPct val="10000"/>
              </a:spcBef>
              <a:defRPr/>
            </a:pPr>
            <a:r>
              <a:rPr lang="en-US" sz="3000" dirty="0"/>
              <a:t>Pro-forma income statement and balance sheet</a:t>
            </a:r>
          </a:p>
          <a:p>
            <a:pPr lvl="1" eaLnBrk="1" hangingPunct="1">
              <a:lnSpc>
                <a:spcPct val="80000"/>
              </a:lnSpc>
              <a:spcBef>
                <a:spcPct val="10000"/>
              </a:spcBef>
              <a:defRPr/>
            </a:pPr>
            <a:endParaRPr lang="en-US" sz="3000" dirty="0"/>
          </a:p>
          <a:p>
            <a:pPr lvl="1" eaLnBrk="1" hangingPunct="1">
              <a:lnSpc>
                <a:spcPct val="80000"/>
              </a:lnSpc>
              <a:spcBef>
                <a:spcPct val="10000"/>
              </a:spcBef>
              <a:buFont typeface="Tahoma" panose="020B0604030504040204" pitchFamily="34" charset="0"/>
              <a:buNone/>
              <a:defRPr/>
            </a:pPr>
            <a:endParaRPr lang="en-US" sz="3200" dirty="0"/>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1905000" y="228600"/>
            <a:ext cx="7239000" cy="914400"/>
          </a:xfrm>
        </p:spPr>
        <p:txBody>
          <a:bodyPr/>
          <a:lstStyle/>
          <a:p>
            <a:pPr algn="ctr" eaLnBrk="1" hangingPunct="1">
              <a:defRPr/>
            </a:pPr>
            <a:r>
              <a:rPr lang="en-US" sz="4000" b="1"/>
              <a:t>Breakeven Analysis</a:t>
            </a:r>
          </a:p>
        </p:txBody>
      </p:sp>
      <p:sp>
        <p:nvSpPr>
          <p:cNvPr id="27651" name="Rectangle 3"/>
          <p:cNvSpPr>
            <a:spLocks noGrp="1" noChangeArrowheads="1"/>
          </p:cNvSpPr>
          <p:nvPr>
            <p:ph idx="1"/>
          </p:nvPr>
        </p:nvSpPr>
        <p:spPr>
          <a:xfrm>
            <a:off x="304800" y="1600200"/>
            <a:ext cx="8839200" cy="4953000"/>
          </a:xfrm>
        </p:spPr>
        <p:txBody>
          <a:bodyPr>
            <a:normAutofit fontScale="92500" lnSpcReduction="10000"/>
          </a:bodyPr>
          <a:lstStyle/>
          <a:p>
            <a:pPr eaLnBrk="1" hangingPunct="1">
              <a:lnSpc>
                <a:spcPct val="95000"/>
              </a:lnSpc>
              <a:spcBef>
                <a:spcPct val="25000"/>
              </a:spcBef>
              <a:defRPr/>
            </a:pPr>
            <a:r>
              <a:rPr lang="en-US" sz="2500" b="1" dirty="0"/>
              <a:t>Breakeven Analysis</a:t>
            </a:r>
            <a:r>
              <a:rPr lang="en-US" sz="2500" dirty="0"/>
              <a:t> determines at which sales volume your business will need to sell to start making money:</a:t>
            </a:r>
          </a:p>
          <a:p>
            <a:pPr lvl="1" eaLnBrk="1" hangingPunct="1">
              <a:lnSpc>
                <a:spcPct val="95000"/>
              </a:lnSpc>
              <a:spcBef>
                <a:spcPct val="25000"/>
              </a:spcBef>
              <a:defRPr/>
            </a:pPr>
            <a:r>
              <a:rPr lang="en-US" sz="2200" dirty="0"/>
              <a:t>Breakeven = Fixed Costs/(Revenue/unit-Variable costs/unit)</a:t>
            </a:r>
          </a:p>
          <a:p>
            <a:pPr lvl="2" eaLnBrk="1" hangingPunct="1">
              <a:lnSpc>
                <a:spcPct val="95000"/>
              </a:lnSpc>
              <a:spcBef>
                <a:spcPct val="25000"/>
              </a:spcBef>
              <a:buSzPct val="60000"/>
              <a:buFont typeface="Wingdings" panose="05000000000000000000" pitchFamily="2" charset="2"/>
              <a:buChar char="v"/>
              <a:defRPr/>
            </a:pPr>
            <a:r>
              <a:rPr lang="en-US" sz="2200" dirty="0"/>
              <a:t>Fixed cost is when the cost remains the same even with variations of output (Rent, insurance, </a:t>
            </a:r>
            <a:r>
              <a:rPr lang="en-US" sz="2200" dirty="0" err="1"/>
              <a:t>etc</a:t>
            </a:r>
            <a:r>
              <a:rPr lang="en-US" sz="2200" dirty="0"/>
              <a:t>)</a:t>
            </a:r>
          </a:p>
          <a:p>
            <a:pPr lvl="2" eaLnBrk="1" hangingPunct="1">
              <a:lnSpc>
                <a:spcPct val="95000"/>
              </a:lnSpc>
              <a:spcBef>
                <a:spcPct val="25000"/>
              </a:spcBef>
              <a:buSzPct val="60000"/>
              <a:buFont typeface="Wingdings" panose="05000000000000000000" pitchFamily="2" charset="2"/>
              <a:buChar char="v"/>
              <a:defRPr/>
            </a:pPr>
            <a:r>
              <a:rPr lang="en-US" sz="2200" dirty="0"/>
              <a:t>Variable cost vary directly in proportion to the number of units produced (labor, materials, </a:t>
            </a:r>
            <a:r>
              <a:rPr lang="en-US" sz="2200" dirty="0" err="1"/>
              <a:t>etc</a:t>
            </a:r>
            <a:r>
              <a:rPr lang="en-US" sz="2200" dirty="0"/>
              <a:t>)</a:t>
            </a:r>
            <a:r>
              <a:rPr lang="en-US" sz="2000" dirty="0"/>
              <a:t> </a:t>
            </a:r>
          </a:p>
          <a:p>
            <a:pPr eaLnBrk="1" hangingPunct="1">
              <a:lnSpc>
                <a:spcPct val="95000"/>
              </a:lnSpc>
              <a:spcBef>
                <a:spcPct val="25000"/>
              </a:spcBef>
              <a:defRPr/>
            </a:pPr>
            <a:r>
              <a:rPr lang="en-US" sz="2800" b="1" dirty="0"/>
              <a:t>Example: </a:t>
            </a:r>
          </a:p>
          <a:p>
            <a:pPr lvl="2" eaLnBrk="1" hangingPunct="1">
              <a:lnSpc>
                <a:spcPct val="95000"/>
              </a:lnSpc>
              <a:spcBef>
                <a:spcPct val="25000"/>
              </a:spcBef>
              <a:buFontTx/>
              <a:buNone/>
              <a:defRPr/>
            </a:pPr>
            <a:r>
              <a:rPr lang="en-US" sz="2200" dirty="0"/>
              <a:t>If fixed costs = </a:t>
            </a:r>
            <a:r>
              <a:rPr lang="en-US" sz="2200" dirty="0" smtClean="0"/>
              <a:t>30,000,000/- </a:t>
            </a:r>
            <a:r>
              <a:rPr lang="en-US" sz="2200" dirty="0" smtClean="0"/>
              <a:t>per </a:t>
            </a:r>
            <a:r>
              <a:rPr lang="en-US" sz="2200" dirty="0" smtClean="0"/>
              <a:t>year  </a:t>
            </a:r>
            <a:r>
              <a:rPr lang="en-US" sz="2200" dirty="0"/>
              <a:t>and,    </a:t>
            </a:r>
          </a:p>
          <a:p>
            <a:pPr lvl="2" eaLnBrk="1" hangingPunct="1">
              <a:lnSpc>
                <a:spcPct val="95000"/>
              </a:lnSpc>
              <a:spcBef>
                <a:spcPct val="25000"/>
              </a:spcBef>
              <a:buFontTx/>
              <a:buNone/>
              <a:defRPr/>
            </a:pPr>
            <a:r>
              <a:rPr lang="en-US" sz="2200" dirty="0"/>
              <a:t>Variable Cost = </a:t>
            </a:r>
            <a:r>
              <a:rPr lang="en-US" sz="2200" dirty="0" smtClean="0"/>
              <a:t>5,000/- per unit</a:t>
            </a:r>
            <a:r>
              <a:rPr lang="en-US" sz="2200" dirty="0"/>
              <a:t>		</a:t>
            </a:r>
          </a:p>
          <a:p>
            <a:pPr eaLnBrk="1" hangingPunct="1">
              <a:lnSpc>
                <a:spcPct val="95000"/>
              </a:lnSpc>
              <a:spcBef>
                <a:spcPct val="25000"/>
              </a:spcBef>
              <a:buFontTx/>
              <a:buNone/>
              <a:defRPr/>
            </a:pPr>
            <a:r>
              <a:rPr lang="en-US" sz="2200" dirty="0"/>
              <a:t>		Selling price= </a:t>
            </a:r>
            <a:r>
              <a:rPr lang="en-US" sz="2200" dirty="0" smtClean="0"/>
              <a:t>9,000/- per unit</a:t>
            </a:r>
            <a:endParaRPr lang="en-US" sz="2200" dirty="0"/>
          </a:p>
          <a:p>
            <a:pPr eaLnBrk="1" hangingPunct="1">
              <a:lnSpc>
                <a:spcPct val="95000"/>
              </a:lnSpc>
              <a:spcBef>
                <a:spcPct val="25000"/>
              </a:spcBef>
              <a:buFontTx/>
              <a:buNone/>
              <a:defRPr/>
            </a:pPr>
            <a:r>
              <a:rPr lang="en-US" sz="2200" dirty="0"/>
              <a:t>	Then No. of units to break even = </a:t>
            </a:r>
            <a:r>
              <a:rPr lang="en-US" sz="2200" dirty="0" smtClean="0"/>
              <a:t>30,000,000/(9,000 - 5,000)</a:t>
            </a:r>
            <a:endParaRPr lang="en-US" sz="2200" dirty="0"/>
          </a:p>
          <a:p>
            <a:pPr eaLnBrk="1" hangingPunct="1">
              <a:lnSpc>
                <a:spcPct val="95000"/>
              </a:lnSpc>
              <a:spcBef>
                <a:spcPct val="25000"/>
              </a:spcBef>
              <a:buFontTx/>
              <a:buNone/>
              <a:defRPr/>
            </a:pPr>
            <a:r>
              <a:rPr lang="en-US" sz="2200" dirty="0"/>
              <a:t>					         = 7,500 units /year</a:t>
            </a: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457200" y="0"/>
            <a:ext cx="8229600" cy="1384300"/>
          </a:xfrm>
        </p:spPr>
        <p:txBody>
          <a:bodyPr/>
          <a:lstStyle/>
          <a:p>
            <a:pPr algn="ctr" eaLnBrk="1" hangingPunct="1">
              <a:defRPr/>
            </a:pPr>
            <a:r>
              <a:rPr lang="en-US" sz="4000" b="1"/>
              <a:t>Pro Forma Cash Flow Statement</a:t>
            </a:r>
          </a:p>
        </p:txBody>
      </p:sp>
      <p:sp>
        <p:nvSpPr>
          <p:cNvPr id="28675" name="Rectangle 3"/>
          <p:cNvSpPr>
            <a:spLocks noGrp="1" noChangeArrowheads="1"/>
          </p:cNvSpPr>
          <p:nvPr>
            <p:ph idx="1"/>
          </p:nvPr>
        </p:nvSpPr>
        <p:spPr>
          <a:xfrm>
            <a:off x="381000" y="762000"/>
            <a:ext cx="8610600" cy="6096000"/>
          </a:xfrm>
        </p:spPr>
        <p:txBody>
          <a:bodyPr/>
          <a:lstStyle/>
          <a:p>
            <a:pPr eaLnBrk="1" hangingPunct="1">
              <a:lnSpc>
                <a:spcPct val="90000"/>
              </a:lnSpc>
              <a:spcBef>
                <a:spcPct val="15000"/>
              </a:spcBef>
              <a:defRPr/>
            </a:pPr>
            <a:r>
              <a:rPr lang="en-US" sz="2800" dirty="0"/>
              <a:t>A cash flow statement identifies monthly inflows and outflows of cash.  It reveals whether a business will have enough money to meet its needs on a monthly basis.</a:t>
            </a:r>
          </a:p>
          <a:p>
            <a:pPr lvl="1" eaLnBrk="1" hangingPunct="1">
              <a:lnSpc>
                <a:spcPct val="90000"/>
              </a:lnSpc>
              <a:spcBef>
                <a:spcPct val="15000"/>
              </a:spcBef>
              <a:defRPr/>
            </a:pPr>
            <a:r>
              <a:rPr lang="en-US" sz="2400" b="1" dirty="0"/>
              <a:t>Opening Cash Balance</a:t>
            </a:r>
          </a:p>
          <a:p>
            <a:pPr lvl="1" eaLnBrk="1" hangingPunct="1">
              <a:lnSpc>
                <a:spcPct val="90000"/>
              </a:lnSpc>
              <a:spcBef>
                <a:spcPct val="15000"/>
              </a:spcBef>
              <a:defRPr/>
            </a:pPr>
            <a:r>
              <a:rPr lang="en-US" sz="2400" b="1" dirty="0"/>
              <a:t>Cash Receipts</a:t>
            </a:r>
            <a:r>
              <a:rPr lang="en-US" sz="2400" dirty="0"/>
              <a:t> cash actually received from selling goods and services</a:t>
            </a:r>
          </a:p>
          <a:p>
            <a:pPr lvl="1" eaLnBrk="1" hangingPunct="1">
              <a:lnSpc>
                <a:spcPct val="90000"/>
              </a:lnSpc>
              <a:spcBef>
                <a:spcPct val="15000"/>
              </a:spcBef>
              <a:defRPr/>
            </a:pPr>
            <a:r>
              <a:rPr lang="en-US" sz="2400" b="1" dirty="0"/>
              <a:t>Disbursements</a:t>
            </a:r>
            <a:r>
              <a:rPr lang="en-US" sz="2400" dirty="0"/>
              <a:t> payments made each month for expenses</a:t>
            </a:r>
          </a:p>
          <a:p>
            <a:pPr lvl="1" eaLnBrk="1" hangingPunct="1">
              <a:lnSpc>
                <a:spcPct val="90000"/>
              </a:lnSpc>
              <a:spcBef>
                <a:spcPct val="15000"/>
              </a:spcBef>
              <a:defRPr/>
            </a:pPr>
            <a:r>
              <a:rPr lang="en-US" sz="2400" b="1" dirty="0"/>
              <a:t>Net </a:t>
            </a:r>
            <a:r>
              <a:rPr lang="en-US" sz="2400" dirty="0"/>
              <a:t>Receipts minus Disbursements (Net Cash Flow)</a:t>
            </a: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US" altLang="zh-TW"/>
              <a:t>The Entrepreneurial Process</a:t>
            </a:r>
          </a:p>
        </p:txBody>
      </p:sp>
      <p:sp>
        <p:nvSpPr>
          <p:cNvPr id="6147" name="Rectangle 3"/>
          <p:cNvSpPr>
            <a:spLocks noGrp="1" noChangeArrowheads="1"/>
          </p:cNvSpPr>
          <p:nvPr>
            <p:ph idx="1"/>
          </p:nvPr>
        </p:nvSpPr>
        <p:spPr>
          <a:xfrm>
            <a:off x="899592" y="1700808"/>
            <a:ext cx="8007871" cy="4690467"/>
          </a:xfrm>
        </p:spPr>
        <p:txBody>
          <a:bodyPr>
            <a:normAutofit/>
          </a:bodyPr>
          <a:lstStyle/>
          <a:p>
            <a:pPr eaLnBrk="1" hangingPunct="1">
              <a:lnSpc>
                <a:spcPct val="120000"/>
              </a:lnSpc>
            </a:pPr>
            <a:r>
              <a:rPr lang="en-US" altLang="zh-TW" sz="3200" dirty="0"/>
              <a:t>Opportunity </a:t>
            </a:r>
            <a:r>
              <a:rPr lang="en-US" altLang="zh-TW" sz="3200" dirty="0" smtClean="0"/>
              <a:t>Identification/ Creation</a:t>
            </a:r>
            <a:endParaRPr lang="en-US" altLang="zh-TW" sz="3200" dirty="0"/>
          </a:p>
          <a:p>
            <a:pPr eaLnBrk="1" hangingPunct="1">
              <a:lnSpc>
                <a:spcPct val="120000"/>
              </a:lnSpc>
            </a:pPr>
            <a:r>
              <a:rPr lang="en-US" altLang="zh-TW" sz="3200" dirty="0"/>
              <a:t>Opportunity Evaluation</a:t>
            </a:r>
          </a:p>
          <a:p>
            <a:pPr eaLnBrk="1" hangingPunct="1">
              <a:lnSpc>
                <a:spcPct val="120000"/>
              </a:lnSpc>
            </a:pPr>
            <a:r>
              <a:rPr lang="en-US" altLang="zh-TW" sz="3200" dirty="0"/>
              <a:t>Concept Development and Refinement</a:t>
            </a:r>
          </a:p>
          <a:p>
            <a:pPr eaLnBrk="1" hangingPunct="1">
              <a:lnSpc>
                <a:spcPct val="120000"/>
              </a:lnSpc>
            </a:pPr>
            <a:r>
              <a:rPr lang="en-US" altLang="zh-TW" sz="3200" dirty="0"/>
              <a:t>Resource Mobilization</a:t>
            </a:r>
          </a:p>
          <a:p>
            <a:pPr eaLnBrk="1" hangingPunct="1">
              <a:lnSpc>
                <a:spcPct val="120000"/>
              </a:lnSpc>
            </a:pPr>
            <a:r>
              <a:rPr lang="en-US" altLang="zh-TW" sz="3200" dirty="0"/>
              <a:t>Project Implementation</a:t>
            </a:r>
          </a:p>
          <a:p>
            <a:pPr eaLnBrk="1" hangingPunct="1">
              <a:lnSpc>
                <a:spcPct val="120000"/>
              </a:lnSpc>
            </a:pPr>
            <a:r>
              <a:rPr lang="en-US" altLang="zh-TW" sz="3200" dirty="0"/>
              <a:t>Venture Management and Harvest</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3"/>
          <p:cNvSpPr>
            <a:spLocks noGrp="1" noChangeArrowheads="1"/>
          </p:cNvSpPr>
          <p:nvPr>
            <p:ph type="title"/>
          </p:nvPr>
        </p:nvSpPr>
        <p:spPr>
          <a:xfrm>
            <a:off x="984738" y="-56271"/>
            <a:ext cx="7187712" cy="662354"/>
          </a:xfrm>
        </p:spPr>
        <p:txBody>
          <a:bodyPr>
            <a:normAutofit fontScale="90000"/>
          </a:bodyPr>
          <a:lstStyle/>
          <a:p>
            <a:pPr algn="ctr" eaLnBrk="1" hangingPunct="1">
              <a:defRPr/>
            </a:pPr>
            <a:r>
              <a:rPr lang="en-US" b="1" dirty="0"/>
              <a:t>Pro Forma Income Statement</a:t>
            </a:r>
          </a:p>
        </p:txBody>
      </p:sp>
      <p:sp>
        <p:nvSpPr>
          <p:cNvPr id="29698" name="Rectangle 2"/>
          <p:cNvSpPr>
            <a:spLocks noGrp="1" noChangeArrowheads="1"/>
          </p:cNvSpPr>
          <p:nvPr>
            <p:ph idx="1"/>
          </p:nvPr>
        </p:nvSpPr>
        <p:spPr>
          <a:xfrm>
            <a:off x="685800" y="606083"/>
            <a:ext cx="8458200" cy="6251917"/>
          </a:xfrm>
        </p:spPr>
        <p:txBody>
          <a:bodyPr>
            <a:normAutofit fontScale="85000" lnSpcReduction="20000"/>
          </a:bodyPr>
          <a:lstStyle/>
          <a:p>
            <a:pPr eaLnBrk="1" hangingPunct="1">
              <a:defRPr/>
            </a:pPr>
            <a:r>
              <a:rPr lang="en-US" sz="2800" dirty="0"/>
              <a:t>The pro forma income statement is a record of earnings or losses for a given period under present given conditions.  Income Statement is also referred to as a profit and loss statement or operating statement (MDA 2005).</a:t>
            </a:r>
          </a:p>
          <a:p>
            <a:pPr eaLnBrk="1" hangingPunct="1">
              <a:defRPr/>
            </a:pPr>
            <a:r>
              <a:rPr lang="en-US" sz="2800" dirty="0"/>
              <a:t>The importance for a projected income statement is to show investors how profitable the business is. </a:t>
            </a:r>
          </a:p>
          <a:p>
            <a:pPr>
              <a:defRPr/>
            </a:pPr>
            <a:r>
              <a:rPr lang="en-US" sz="2800" dirty="0"/>
              <a:t>The income statement consist of:</a:t>
            </a:r>
          </a:p>
          <a:p>
            <a:pPr lvl="1">
              <a:spcBef>
                <a:spcPct val="5000"/>
              </a:spcBef>
              <a:defRPr/>
            </a:pPr>
            <a:r>
              <a:rPr lang="en-US" sz="2400" b="1" dirty="0"/>
              <a:t>Revenue:- </a:t>
            </a:r>
            <a:r>
              <a:rPr lang="en-US" sz="2400" dirty="0"/>
              <a:t>are proceeds from the sale of goods and services</a:t>
            </a:r>
          </a:p>
          <a:p>
            <a:pPr lvl="1">
              <a:spcBef>
                <a:spcPct val="5000"/>
              </a:spcBef>
              <a:buNone/>
              <a:defRPr/>
            </a:pPr>
            <a:endParaRPr lang="en-US" sz="2400" dirty="0"/>
          </a:p>
          <a:p>
            <a:pPr lvl="1">
              <a:spcBef>
                <a:spcPct val="5000"/>
              </a:spcBef>
              <a:defRPr/>
            </a:pPr>
            <a:r>
              <a:rPr lang="en-US" sz="2400" b="1" dirty="0"/>
              <a:t>Cost of Goods Sold:-</a:t>
            </a:r>
            <a:r>
              <a:rPr lang="en-US" sz="2400" dirty="0"/>
              <a:t> cost of producing a good or providing a service</a:t>
            </a:r>
          </a:p>
          <a:p>
            <a:pPr lvl="1">
              <a:spcBef>
                <a:spcPct val="5000"/>
              </a:spcBef>
              <a:defRPr/>
            </a:pPr>
            <a:endParaRPr lang="en-US" sz="2400" dirty="0"/>
          </a:p>
          <a:p>
            <a:pPr lvl="1">
              <a:spcBef>
                <a:spcPct val="5000"/>
              </a:spcBef>
              <a:defRPr/>
            </a:pPr>
            <a:r>
              <a:rPr lang="en-US" sz="2400" b="1" dirty="0"/>
              <a:t>Gross Profits</a:t>
            </a:r>
            <a:r>
              <a:rPr lang="en-US" sz="2400" dirty="0"/>
              <a:t>:- (Revenue minus Cost of Goods)</a:t>
            </a:r>
          </a:p>
          <a:p>
            <a:pPr lvl="1">
              <a:spcBef>
                <a:spcPct val="5000"/>
              </a:spcBef>
              <a:defRPr/>
            </a:pPr>
            <a:endParaRPr lang="en-US" sz="2400" dirty="0"/>
          </a:p>
          <a:p>
            <a:pPr lvl="1">
              <a:spcBef>
                <a:spcPct val="5000"/>
              </a:spcBef>
              <a:defRPr/>
            </a:pPr>
            <a:r>
              <a:rPr lang="en-US" sz="2400" b="1" dirty="0"/>
              <a:t>Expenses:-</a:t>
            </a:r>
            <a:r>
              <a:rPr lang="en-US" sz="2400" dirty="0"/>
              <a:t>(salaries, rent, utilities, insurance, vehicle, etc.)</a:t>
            </a:r>
          </a:p>
          <a:p>
            <a:pPr lvl="1">
              <a:spcBef>
                <a:spcPct val="5000"/>
              </a:spcBef>
              <a:defRPr/>
            </a:pPr>
            <a:endParaRPr lang="en-US" sz="2400" dirty="0"/>
          </a:p>
          <a:p>
            <a:pPr lvl="1">
              <a:spcBef>
                <a:spcPct val="5000"/>
              </a:spcBef>
              <a:defRPr/>
            </a:pPr>
            <a:r>
              <a:rPr lang="en-US" sz="2400" b="1" dirty="0"/>
              <a:t>Net Income Before:</a:t>
            </a:r>
            <a:r>
              <a:rPr lang="en-US" sz="2400" dirty="0"/>
              <a:t>- (Taxes Gross Profit minus Expenses)</a:t>
            </a:r>
          </a:p>
          <a:p>
            <a:pPr lvl="1">
              <a:spcBef>
                <a:spcPct val="5000"/>
              </a:spcBef>
              <a:defRPr/>
            </a:pPr>
            <a:endParaRPr lang="en-US" sz="2400" dirty="0"/>
          </a:p>
          <a:p>
            <a:pPr lvl="1">
              <a:spcBef>
                <a:spcPct val="5000"/>
              </a:spcBef>
              <a:defRPr/>
            </a:pPr>
            <a:r>
              <a:rPr lang="en-US" sz="2400" b="1" dirty="0"/>
              <a:t>Less: Income taxes:-</a:t>
            </a:r>
            <a:r>
              <a:rPr lang="en-US" sz="2400" dirty="0"/>
              <a:t> (Tax rate multiplied by Net Income Before Taxes)</a:t>
            </a:r>
          </a:p>
          <a:p>
            <a:pPr lvl="1">
              <a:spcBef>
                <a:spcPct val="5000"/>
              </a:spcBef>
              <a:defRPr/>
            </a:pPr>
            <a:endParaRPr lang="en-US" sz="2400" dirty="0"/>
          </a:p>
          <a:p>
            <a:pPr lvl="1">
              <a:spcBef>
                <a:spcPct val="5000"/>
              </a:spcBef>
              <a:defRPr/>
            </a:pPr>
            <a:r>
              <a:rPr lang="en-US" sz="2400" b="1" dirty="0"/>
              <a:t>Net Income:</a:t>
            </a:r>
            <a:r>
              <a:rPr lang="en-US" sz="2400" dirty="0"/>
              <a:t>- (Net Income Before Taxes Less Income Taxes)</a:t>
            </a:r>
          </a:p>
          <a:p>
            <a:pPr lvl="1">
              <a:spcBef>
                <a:spcPct val="5000"/>
              </a:spcBef>
              <a:defRPr/>
            </a:pPr>
            <a:endParaRPr lang="en-US" sz="2400" dirty="0"/>
          </a:p>
          <a:p>
            <a:pPr eaLnBrk="1" hangingPunct="1">
              <a:defRPr/>
            </a:pPr>
            <a:endParaRPr lang="en-US" sz="2800" dirty="0"/>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algn="ctr" eaLnBrk="1" hangingPunct="1">
              <a:defRPr/>
            </a:pPr>
            <a:r>
              <a:rPr lang="en-US" sz="4000" b="1"/>
              <a:t>Pro Forma Balance Sheet</a:t>
            </a:r>
          </a:p>
        </p:txBody>
      </p:sp>
      <p:sp>
        <p:nvSpPr>
          <p:cNvPr id="32771" name="Rectangle 3"/>
          <p:cNvSpPr>
            <a:spLocks noGrp="1" noChangeArrowheads="1"/>
          </p:cNvSpPr>
          <p:nvPr>
            <p:ph idx="1"/>
          </p:nvPr>
        </p:nvSpPr>
        <p:spPr>
          <a:xfrm>
            <a:off x="685800" y="1593850"/>
            <a:ext cx="8220075" cy="5075238"/>
          </a:xfrm>
        </p:spPr>
        <p:txBody>
          <a:bodyPr/>
          <a:lstStyle/>
          <a:p>
            <a:pPr eaLnBrk="1" hangingPunct="1">
              <a:lnSpc>
                <a:spcPct val="90000"/>
              </a:lnSpc>
              <a:defRPr/>
            </a:pPr>
            <a:r>
              <a:rPr lang="en-US" sz="2800"/>
              <a:t>The balance sheet is the list of assets, liabilities, and owners' investment in the business as of a specific date. The “pro forma balance sheet” shows how things will be under given conditions.</a:t>
            </a:r>
          </a:p>
          <a:p>
            <a:pPr eaLnBrk="1" hangingPunct="1">
              <a:lnSpc>
                <a:spcPct val="90000"/>
              </a:lnSpc>
              <a:defRPr/>
            </a:pPr>
            <a:endParaRPr lang="en-US" sz="2800"/>
          </a:p>
          <a:p>
            <a:pPr eaLnBrk="1" hangingPunct="1">
              <a:lnSpc>
                <a:spcPct val="90000"/>
              </a:lnSpc>
              <a:defRPr/>
            </a:pPr>
            <a:r>
              <a:rPr lang="en-US" sz="2800"/>
              <a:t>The Balance sheet is divided into two sections:</a:t>
            </a:r>
          </a:p>
          <a:p>
            <a:pPr lvl="1" eaLnBrk="1" hangingPunct="1">
              <a:lnSpc>
                <a:spcPct val="90000"/>
              </a:lnSpc>
              <a:defRPr/>
            </a:pPr>
            <a:endParaRPr lang="en-US" sz="2600"/>
          </a:p>
          <a:p>
            <a:pPr lvl="1" eaLnBrk="1" hangingPunct="1">
              <a:lnSpc>
                <a:spcPct val="90000"/>
              </a:lnSpc>
              <a:defRPr/>
            </a:pPr>
            <a:r>
              <a:rPr lang="en-US" sz="2600"/>
              <a:t>Assets</a:t>
            </a:r>
          </a:p>
          <a:p>
            <a:pPr lvl="1" eaLnBrk="1" hangingPunct="1">
              <a:lnSpc>
                <a:spcPct val="90000"/>
              </a:lnSpc>
              <a:buFont typeface="Tahoma" panose="020B0604030504040204" pitchFamily="34" charset="0"/>
              <a:buNone/>
              <a:defRPr/>
            </a:pPr>
            <a:endParaRPr lang="en-US" sz="2600"/>
          </a:p>
          <a:p>
            <a:pPr lvl="1" eaLnBrk="1" hangingPunct="1">
              <a:lnSpc>
                <a:spcPct val="90000"/>
              </a:lnSpc>
              <a:defRPr/>
            </a:pPr>
            <a:r>
              <a:rPr lang="en-US" sz="2600"/>
              <a:t>Liabilities and Owners’ Equity (i.e. who supplied the assets) both sections must equal</a:t>
            </a: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457200" y="292100"/>
            <a:ext cx="7324725" cy="1384300"/>
          </a:xfrm>
        </p:spPr>
        <p:txBody>
          <a:bodyPr/>
          <a:lstStyle/>
          <a:p>
            <a:pPr algn="ctr" eaLnBrk="1" hangingPunct="1">
              <a:defRPr/>
            </a:pPr>
            <a:r>
              <a:rPr lang="en-US" sz="4000" b="1"/>
              <a:t>7. Appendix</a:t>
            </a:r>
          </a:p>
        </p:txBody>
      </p:sp>
      <p:sp>
        <p:nvSpPr>
          <p:cNvPr id="33795" name="Rectangle 3"/>
          <p:cNvSpPr>
            <a:spLocks noGrp="1" noChangeArrowheads="1"/>
          </p:cNvSpPr>
          <p:nvPr>
            <p:ph idx="1"/>
          </p:nvPr>
        </p:nvSpPr>
        <p:spPr>
          <a:xfrm>
            <a:off x="685800" y="1593850"/>
            <a:ext cx="8458200" cy="5075238"/>
          </a:xfrm>
        </p:spPr>
        <p:txBody>
          <a:bodyPr/>
          <a:lstStyle/>
          <a:p>
            <a:pPr eaLnBrk="1" hangingPunct="1">
              <a:spcBef>
                <a:spcPct val="35000"/>
              </a:spcBef>
              <a:defRPr/>
            </a:pPr>
            <a:r>
              <a:rPr lang="en-US" sz="2800"/>
              <a:t>The Appendix should include supporting documents such as : </a:t>
            </a:r>
          </a:p>
          <a:p>
            <a:pPr lvl="1" eaLnBrk="1" hangingPunct="1">
              <a:spcBef>
                <a:spcPct val="35000"/>
              </a:spcBef>
              <a:defRPr/>
            </a:pPr>
            <a:r>
              <a:rPr lang="en-US" sz="2400"/>
              <a:t>Resumes of key managers</a:t>
            </a:r>
          </a:p>
          <a:p>
            <a:pPr lvl="1" eaLnBrk="1" hangingPunct="1">
              <a:spcBef>
                <a:spcPct val="35000"/>
              </a:spcBef>
              <a:defRPr/>
            </a:pPr>
            <a:r>
              <a:rPr lang="en-US" sz="2400"/>
              <a:t>Product Catalogues</a:t>
            </a:r>
          </a:p>
          <a:p>
            <a:pPr lvl="1" eaLnBrk="1" hangingPunct="1">
              <a:spcBef>
                <a:spcPct val="35000"/>
              </a:spcBef>
              <a:defRPr/>
            </a:pPr>
            <a:r>
              <a:rPr lang="en-US" sz="2400"/>
              <a:t>Letters of reference</a:t>
            </a:r>
          </a:p>
          <a:p>
            <a:pPr lvl="1" eaLnBrk="1" hangingPunct="1">
              <a:spcBef>
                <a:spcPct val="35000"/>
              </a:spcBef>
              <a:defRPr/>
            </a:pPr>
            <a:r>
              <a:rPr lang="en-US" sz="2400"/>
              <a:t>Details of market study</a:t>
            </a:r>
          </a:p>
          <a:p>
            <a:pPr lvl="1" eaLnBrk="1" hangingPunct="1">
              <a:spcBef>
                <a:spcPct val="35000"/>
              </a:spcBef>
              <a:defRPr/>
            </a:pPr>
            <a:r>
              <a:rPr lang="en-US" sz="2400"/>
              <a:t>Licenses, permits, or patents</a:t>
            </a:r>
          </a:p>
          <a:p>
            <a:pPr lvl="1" eaLnBrk="1" hangingPunct="1">
              <a:spcBef>
                <a:spcPct val="35000"/>
              </a:spcBef>
              <a:defRPr/>
            </a:pPr>
            <a:r>
              <a:rPr lang="en-US" sz="2400"/>
              <a:t>Legal documents</a:t>
            </a:r>
          </a:p>
          <a:p>
            <a:pPr lvl="1" eaLnBrk="1" hangingPunct="1">
              <a:spcBef>
                <a:spcPct val="35000"/>
              </a:spcBef>
              <a:defRPr/>
            </a:pPr>
            <a:r>
              <a:rPr lang="en-US" sz="2400"/>
              <a:t>Copies of leases</a:t>
            </a:r>
          </a:p>
          <a:p>
            <a:pPr lvl="1" eaLnBrk="1" hangingPunct="1">
              <a:spcBef>
                <a:spcPct val="35000"/>
              </a:spcBef>
              <a:buClr>
                <a:srgbClr val="CC3300"/>
              </a:buClr>
              <a:buFont typeface="Tahoma" panose="020B0604030504040204" pitchFamily="34" charset="0"/>
              <a:buNone/>
              <a:defRPr/>
            </a:pPr>
            <a:r>
              <a:rPr lang="en-US" sz="2400"/>
              <a:t> </a:t>
            </a:r>
          </a:p>
        </p:txBody>
      </p:sp>
      <p:sp>
        <p:nvSpPr>
          <p:cNvPr id="31748" name="Text Box 4"/>
          <p:cNvSpPr txBox="1">
            <a:spLocks noChangeArrowheads="1"/>
          </p:cNvSpPr>
          <p:nvPr/>
        </p:nvSpPr>
        <p:spPr bwMode="auto">
          <a:xfrm>
            <a:off x="5715000" y="6400800"/>
            <a:ext cx="3276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spcBef>
                <a:spcPct val="50000"/>
              </a:spcBef>
            </a:pPr>
            <a:endParaRPr lang="en-US">
              <a:latin typeface="Arial" panose="020B0604020202020204" pitchFamily="34" charset="0"/>
            </a:endParaRP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algn="ctr" eaLnBrk="1" hangingPunct="1">
              <a:defRPr/>
            </a:pPr>
            <a:r>
              <a:rPr lang="en-US" sz="4000" b="1"/>
              <a:t>Things to Remember !!!</a:t>
            </a:r>
          </a:p>
        </p:txBody>
      </p:sp>
      <p:sp>
        <p:nvSpPr>
          <p:cNvPr id="34819" name="Rectangle 3"/>
          <p:cNvSpPr>
            <a:spLocks noGrp="1" noChangeArrowheads="1"/>
          </p:cNvSpPr>
          <p:nvPr>
            <p:ph idx="1"/>
          </p:nvPr>
        </p:nvSpPr>
        <p:spPr>
          <a:xfrm>
            <a:off x="762000" y="1593850"/>
            <a:ext cx="8143875" cy="5075238"/>
          </a:xfrm>
        </p:spPr>
        <p:txBody>
          <a:bodyPr>
            <a:normAutofit lnSpcReduction="10000"/>
          </a:bodyPr>
          <a:lstStyle/>
          <a:p>
            <a:pPr eaLnBrk="1" hangingPunct="1">
              <a:lnSpc>
                <a:spcPct val="75000"/>
              </a:lnSpc>
              <a:spcBef>
                <a:spcPct val="0"/>
              </a:spcBef>
              <a:defRPr/>
            </a:pPr>
            <a:r>
              <a:rPr lang="en-US" sz="3000"/>
              <a:t>Keep it simple and focused</a:t>
            </a:r>
          </a:p>
          <a:p>
            <a:pPr eaLnBrk="1" hangingPunct="1">
              <a:lnSpc>
                <a:spcPct val="75000"/>
              </a:lnSpc>
              <a:spcBef>
                <a:spcPct val="0"/>
              </a:spcBef>
              <a:defRPr/>
            </a:pPr>
            <a:endParaRPr lang="en-US" sz="3000"/>
          </a:p>
          <a:p>
            <a:pPr eaLnBrk="1" hangingPunct="1">
              <a:lnSpc>
                <a:spcPct val="75000"/>
              </a:lnSpc>
              <a:spcBef>
                <a:spcPct val="0"/>
              </a:spcBef>
              <a:defRPr/>
            </a:pPr>
            <a:r>
              <a:rPr lang="en-US" sz="3000"/>
              <a:t>Make it easy to read</a:t>
            </a:r>
          </a:p>
          <a:p>
            <a:pPr eaLnBrk="1" hangingPunct="1">
              <a:lnSpc>
                <a:spcPct val="75000"/>
              </a:lnSpc>
              <a:spcBef>
                <a:spcPct val="0"/>
              </a:spcBef>
              <a:defRPr/>
            </a:pPr>
            <a:endParaRPr lang="en-US" sz="3000"/>
          </a:p>
          <a:p>
            <a:pPr eaLnBrk="1" hangingPunct="1">
              <a:lnSpc>
                <a:spcPct val="75000"/>
              </a:lnSpc>
              <a:spcBef>
                <a:spcPct val="0"/>
              </a:spcBef>
              <a:defRPr/>
            </a:pPr>
            <a:r>
              <a:rPr lang="en-US" sz="3000"/>
              <a:t>Use Charts and graphs to explain difficult concepts</a:t>
            </a:r>
          </a:p>
          <a:p>
            <a:pPr eaLnBrk="1" hangingPunct="1">
              <a:lnSpc>
                <a:spcPct val="75000"/>
              </a:lnSpc>
              <a:spcBef>
                <a:spcPct val="0"/>
              </a:spcBef>
              <a:defRPr/>
            </a:pPr>
            <a:endParaRPr lang="en-US" sz="3000"/>
          </a:p>
          <a:p>
            <a:pPr eaLnBrk="1" hangingPunct="1">
              <a:lnSpc>
                <a:spcPct val="75000"/>
              </a:lnSpc>
              <a:spcBef>
                <a:spcPct val="0"/>
              </a:spcBef>
              <a:defRPr/>
            </a:pPr>
            <a:r>
              <a:rPr lang="en-US" sz="3000"/>
              <a:t>Be objective</a:t>
            </a:r>
          </a:p>
          <a:p>
            <a:pPr eaLnBrk="1" hangingPunct="1">
              <a:lnSpc>
                <a:spcPct val="75000"/>
              </a:lnSpc>
              <a:spcBef>
                <a:spcPct val="0"/>
              </a:spcBef>
              <a:defRPr/>
            </a:pPr>
            <a:endParaRPr lang="en-US" sz="3000"/>
          </a:p>
          <a:p>
            <a:pPr eaLnBrk="1" hangingPunct="1">
              <a:lnSpc>
                <a:spcPct val="75000"/>
              </a:lnSpc>
              <a:spcBef>
                <a:spcPct val="0"/>
              </a:spcBef>
              <a:defRPr/>
            </a:pPr>
            <a:r>
              <a:rPr lang="en-US" sz="3000"/>
              <a:t>Acknowledge your weakness and strength</a:t>
            </a:r>
          </a:p>
          <a:p>
            <a:pPr eaLnBrk="1" hangingPunct="1">
              <a:lnSpc>
                <a:spcPct val="75000"/>
              </a:lnSpc>
              <a:spcBef>
                <a:spcPct val="0"/>
              </a:spcBef>
              <a:defRPr/>
            </a:pPr>
            <a:endParaRPr lang="en-US" sz="3000"/>
          </a:p>
          <a:p>
            <a:pPr eaLnBrk="1" hangingPunct="1">
              <a:lnSpc>
                <a:spcPct val="75000"/>
              </a:lnSpc>
              <a:spcBef>
                <a:spcPct val="0"/>
              </a:spcBef>
              <a:defRPr/>
            </a:pPr>
            <a:r>
              <a:rPr lang="en-US" sz="3000"/>
              <a:t>Review and revise the document regularly</a:t>
            </a:r>
          </a:p>
          <a:p>
            <a:pPr eaLnBrk="1" hangingPunct="1">
              <a:lnSpc>
                <a:spcPct val="75000"/>
              </a:lnSpc>
              <a:spcBef>
                <a:spcPct val="0"/>
              </a:spcBef>
              <a:defRPr/>
            </a:pPr>
            <a:endParaRPr lang="en-US" sz="3000"/>
          </a:p>
          <a:p>
            <a:pPr eaLnBrk="1" hangingPunct="1">
              <a:lnSpc>
                <a:spcPct val="75000"/>
              </a:lnSpc>
              <a:spcBef>
                <a:spcPct val="0"/>
              </a:spcBef>
              <a:defRPr/>
            </a:pPr>
            <a:r>
              <a:rPr lang="en-US" sz="3000"/>
              <a:t>Do not use out-dated financial statements</a:t>
            </a:r>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A16A9D-14DB-4E60-8445-0E9F9BA44357}"/>
              </a:ext>
            </a:extLst>
          </p:cNvPr>
          <p:cNvSpPr>
            <a:spLocks noGrp="1"/>
          </p:cNvSpPr>
          <p:nvPr>
            <p:ph type="ctrTitle"/>
          </p:nvPr>
        </p:nvSpPr>
        <p:spPr/>
        <p:txBody>
          <a:bodyPr/>
          <a:lstStyle/>
          <a:p>
            <a:r>
              <a:rPr lang="en-GB" dirty="0"/>
              <a:t>Resource mobilization</a:t>
            </a:r>
          </a:p>
        </p:txBody>
      </p:sp>
      <p:sp>
        <p:nvSpPr>
          <p:cNvPr id="53251" name="Rectangle 1027"/>
          <p:cNvSpPr>
            <a:spLocks noGrp="1" noChangeArrowheads="1"/>
          </p:cNvSpPr>
          <p:nvPr>
            <p:ph type="subTitle" idx="1"/>
          </p:nvPr>
        </p:nvSpPr>
        <p:spPr/>
        <p:txBody>
          <a:bodyPr>
            <a:normAutofit fontScale="40000" lnSpcReduction="20000"/>
          </a:bodyPr>
          <a:lstStyle/>
          <a:p>
            <a:endParaRPr lang="en-GB" sz="4000" dirty="0"/>
          </a:p>
          <a:p>
            <a:pPr algn="ctr">
              <a:buFontTx/>
              <a:buNone/>
            </a:pPr>
            <a:r>
              <a:rPr lang="en-GB" sz="4000" b="1" i="1" dirty="0"/>
              <a:t>ENTREPRENEURIAL RESOURCES &amp; SEARCHING FOR VALUE AND SUSTAINABLE COMPETITIVE ADVANTAGE</a:t>
            </a:r>
            <a:r>
              <a:rPr lang="en-GB" dirty="0"/>
              <a:t> </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9427" name="Oval 3"/>
          <p:cNvSpPr>
            <a:spLocks noChangeArrowheads="1"/>
          </p:cNvSpPr>
          <p:nvPr/>
        </p:nvSpPr>
        <p:spPr bwMode="auto">
          <a:xfrm>
            <a:off x="2133600" y="152400"/>
            <a:ext cx="4876800" cy="3276600"/>
          </a:xfrm>
          <a:prstGeom prst="ellipse">
            <a:avLst/>
          </a:prstGeom>
          <a:solidFill>
            <a:srgbClr val="FFFF66">
              <a:alpha val="50000"/>
            </a:srgbClr>
          </a:solidFill>
          <a:ln w="9525">
            <a:solidFill>
              <a:schemeClr val="tx1"/>
            </a:solidFill>
            <a:round/>
            <a:headEnd/>
            <a:tailEnd/>
          </a:ln>
          <a:effectLst/>
        </p:spPr>
        <p:txBody>
          <a:bodyPr wrap="none" anchor="ctr"/>
          <a:lstStyle/>
          <a:p>
            <a:endParaRPr lang="sw-KE"/>
          </a:p>
        </p:txBody>
      </p:sp>
      <p:sp>
        <p:nvSpPr>
          <p:cNvPr id="359428" name="Oval 4"/>
          <p:cNvSpPr>
            <a:spLocks noChangeArrowheads="1"/>
          </p:cNvSpPr>
          <p:nvPr/>
        </p:nvSpPr>
        <p:spPr bwMode="auto">
          <a:xfrm>
            <a:off x="228600" y="1447800"/>
            <a:ext cx="4876800" cy="3048000"/>
          </a:xfrm>
          <a:prstGeom prst="ellipse">
            <a:avLst/>
          </a:prstGeom>
          <a:solidFill>
            <a:srgbClr val="33CC33"/>
          </a:solidFill>
          <a:ln w="9525">
            <a:solidFill>
              <a:schemeClr val="tx1"/>
            </a:solidFill>
            <a:round/>
            <a:headEnd/>
            <a:tailEnd/>
          </a:ln>
          <a:effectLst/>
        </p:spPr>
        <p:txBody>
          <a:bodyPr wrap="none" anchor="ctr"/>
          <a:lstStyle/>
          <a:p>
            <a:endParaRPr lang="sw-KE"/>
          </a:p>
        </p:txBody>
      </p:sp>
      <p:sp>
        <p:nvSpPr>
          <p:cNvPr id="359429" name="Oval 5"/>
          <p:cNvSpPr>
            <a:spLocks noChangeArrowheads="1"/>
          </p:cNvSpPr>
          <p:nvPr/>
        </p:nvSpPr>
        <p:spPr bwMode="auto">
          <a:xfrm>
            <a:off x="3962400" y="1524000"/>
            <a:ext cx="4876800" cy="3048000"/>
          </a:xfrm>
          <a:prstGeom prst="ellipse">
            <a:avLst/>
          </a:prstGeom>
          <a:solidFill>
            <a:schemeClr val="hlink">
              <a:alpha val="50000"/>
            </a:schemeClr>
          </a:solidFill>
          <a:ln w="9525">
            <a:solidFill>
              <a:schemeClr val="tx1"/>
            </a:solidFill>
            <a:round/>
            <a:headEnd/>
            <a:tailEnd/>
          </a:ln>
          <a:effectLst/>
        </p:spPr>
        <p:txBody>
          <a:bodyPr wrap="none" anchor="ctr"/>
          <a:lstStyle/>
          <a:p>
            <a:endParaRPr lang="sw-KE"/>
          </a:p>
        </p:txBody>
      </p:sp>
      <p:sp>
        <p:nvSpPr>
          <p:cNvPr id="359430" name="Oval 6"/>
          <p:cNvSpPr>
            <a:spLocks noChangeArrowheads="1"/>
          </p:cNvSpPr>
          <p:nvPr/>
        </p:nvSpPr>
        <p:spPr bwMode="auto">
          <a:xfrm>
            <a:off x="304800" y="2743200"/>
            <a:ext cx="4876800" cy="3048000"/>
          </a:xfrm>
          <a:prstGeom prst="ellipse">
            <a:avLst/>
          </a:prstGeom>
          <a:solidFill>
            <a:srgbClr val="FFFF00">
              <a:alpha val="50000"/>
            </a:srgbClr>
          </a:solidFill>
          <a:ln w="9525">
            <a:solidFill>
              <a:schemeClr val="tx1"/>
            </a:solidFill>
            <a:round/>
            <a:headEnd/>
            <a:tailEnd/>
          </a:ln>
          <a:effectLst/>
        </p:spPr>
        <p:txBody>
          <a:bodyPr wrap="none" anchor="ctr"/>
          <a:lstStyle/>
          <a:p>
            <a:endParaRPr lang="sw-KE"/>
          </a:p>
        </p:txBody>
      </p:sp>
      <p:sp>
        <p:nvSpPr>
          <p:cNvPr id="359431" name="Oval 7"/>
          <p:cNvSpPr>
            <a:spLocks noChangeArrowheads="1"/>
          </p:cNvSpPr>
          <p:nvPr/>
        </p:nvSpPr>
        <p:spPr bwMode="auto">
          <a:xfrm>
            <a:off x="4038600" y="2895600"/>
            <a:ext cx="4876800" cy="3048000"/>
          </a:xfrm>
          <a:prstGeom prst="ellipse">
            <a:avLst/>
          </a:prstGeom>
          <a:solidFill>
            <a:srgbClr val="66FFFF">
              <a:alpha val="50000"/>
            </a:srgbClr>
          </a:solidFill>
          <a:ln w="9525">
            <a:solidFill>
              <a:schemeClr val="tx1"/>
            </a:solidFill>
            <a:round/>
            <a:headEnd/>
            <a:tailEnd/>
          </a:ln>
          <a:effectLst/>
        </p:spPr>
        <p:txBody>
          <a:bodyPr wrap="none" anchor="ctr"/>
          <a:lstStyle/>
          <a:p>
            <a:endParaRPr lang="sw-KE"/>
          </a:p>
        </p:txBody>
      </p:sp>
      <p:sp>
        <p:nvSpPr>
          <p:cNvPr id="359432" name="Oval 8"/>
          <p:cNvSpPr>
            <a:spLocks noChangeArrowheads="1"/>
          </p:cNvSpPr>
          <p:nvPr/>
        </p:nvSpPr>
        <p:spPr bwMode="auto">
          <a:xfrm>
            <a:off x="2209800" y="3352800"/>
            <a:ext cx="4876800" cy="3048000"/>
          </a:xfrm>
          <a:prstGeom prst="ellipse">
            <a:avLst/>
          </a:prstGeom>
          <a:solidFill>
            <a:srgbClr val="FF99FF">
              <a:alpha val="50000"/>
            </a:srgbClr>
          </a:solidFill>
          <a:ln w="9525">
            <a:solidFill>
              <a:schemeClr val="tx1"/>
            </a:solidFill>
            <a:round/>
            <a:headEnd/>
            <a:tailEnd/>
          </a:ln>
          <a:effectLst/>
        </p:spPr>
        <p:txBody>
          <a:bodyPr wrap="none" anchor="ctr"/>
          <a:lstStyle/>
          <a:p>
            <a:endParaRPr lang="sw-KE"/>
          </a:p>
        </p:txBody>
      </p:sp>
      <p:sp>
        <p:nvSpPr>
          <p:cNvPr id="359434" name="Text Box 10"/>
          <p:cNvSpPr txBox="1">
            <a:spLocks noChangeArrowheads="1"/>
          </p:cNvSpPr>
          <p:nvPr/>
        </p:nvSpPr>
        <p:spPr bwMode="auto">
          <a:xfrm>
            <a:off x="6324600" y="2362200"/>
            <a:ext cx="2362200" cy="461665"/>
          </a:xfrm>
          <a:prstGeom prst="rect">
            <a:avLst/>
          </a:prstGeom>
          <a:noFill/>
          <a:ln w="9525">
            <a:noFill/>
            <a:miter lim="800000"/>
            <a:headEnd/>
            <a:tailEnd/>
          </a:ln>
          <a:effectLst/>
        </p:spPr>
        <p:txBody>
          <a:bodyPr>
            <a:spAutoFit/>
          </a:bodyPr>
          <a:lstStyle/>
          <a:p>
            <a:pPr>
              <a:spcBef>
                <a:spcPct val="50000"/>
              </a:spcBef>
            </a:pPr>
            <a:r>
              <a:rPr lang="en-US" sz="2400" b="1" dirty="0">
                <a:solidFill>
                  <a:srgbClr val="000099"/>
                </a:solidFill>
              </a:rPr>
              <a:t>Political Capital</a:t>
            </a:r>
          </a:p>
        </p:txBody>
      </p:sp>
      <p:sp>
        <p:nvSpPr>
          <p:cNvPr id="359435" name="Text Box 11"/>
          <p:cNvSpPr txBox="1">
            <a:spLocks noChangeArrowheads="1"/>
          </p:cNvSpPr>
          <p:nvPr/>
        </p:nvSpPr>
        <p:spPr bwMode="auto">
          <a:xfrm>
            <a:off x="457200" y="4419600"/>
            <a:ext cx="2438400" cy="461665"/>
          </a:xfrm>
          <a:prstGeom prst="rect">
            <a:avLst/>
          </a:prstGeom>
          <a:noFill/>
          <a:ln w="9525">
            <a:noFill/>
            <a:miter lim="800000"/>
            <a:headEnd/>
            <a:tailEnd/>
          </a:ln>
          <a:effectLst/>
        </p:spPr>
        <p:txBody>
          <a:bodyPr>
            <a:spAutoFit/>
          </a:bodyPr>
          <a:lstStyle/>
          <a:p>
            <a:pPr>
              <a:spcBef>
                <a:spcPct val="50000"/>
              </a:spcBef>
            </a:pPr>
            <a:r>
              <a:rPr lang="en-US" sz="2400" b="1" dirty="0">
                <a:solidFill>
                  <a:srgbClr val="C00000"/>
                </a:solidFill>
              </a:rPr>
              <a:t>Cultural Capital</a:t>
            </a:r>
          </a:p>
        </p:txBody>
      </p:sp>
      <p:sp>
        <p:nvSpPr>
          <p:cNvPr id="359437" name="Text Box 13"/>
          <p:cNvSpPr txBox="1">
            <a:spLocks noChangeArrowheads="1"/>
          </p:cNvSpPr>
          <p:nvPr/>
        </p:nvSpPr>
        <p:spPr bwMode="auto">
          <a:xfrm>
            <a:off x="609600" y="2286000"/>
            <a:ext cx="2362200" cy="461665"/>
          </a:xfrm>
          <a:prstGeom prst="rect">
            <a:avLst/>
          </a:prstGeom>
          <a:noFill/>
          <a:ln w="9525">
            <a:noFill/>
            <a:miter lim="800000"/>
            <a:headEnd/>
            <a:tailEnd/>
          </a:ln>
          <a:effectLst/>
        </p:spPr>
        <p:txBody>
          <a:bodyPr wrap="square">
            <a:spAutoFit/>
          </a:bodyPr>
          <a:lstStyle/>
          <a:p>
            <a:pPr>
              <a:spcBef>
                <a:spcPct val="50000"/>
              </a:spcBef>
            </a:pPr>
            <a:r>
              <a:rPr lang="en-US" sz="2400" b="1" dirty="0">
                <a:solidFill>
                  <a:srgbClr val="008000"/>
                </a:solidFill>
              </a:rPr>
              <a:t>Natural Capital</a:t>
            </a:r>
          </a:p>
        </p:txBody>
      </p:sp>
      <p:sp>
        <p:nvSpPr>
          <p:cNvPr id="359438" name="Text Box 14"/>
          <p:cNvSpPr txBox="1">
            <a:spLocks noChangeArrowheads="1"/>
          </p:cNvSpPr>
          <p:nvPr/>
        </p:nvSpPr>
        <p:spPr bwMode="auto">
          <a:xfrm>
            <a:off x="3460652" y="5613009"/>
            <a:ext cx="2254348" cy="461665"/>
          </a:xfrm>
          <a:prstGeom prst="rect">
            <a:avLst/>
          </a:prstGeom>
          <a:noFill/>
          <a:ln w="9525">
            <a:noFill/>
            <a:miter lim="800000"/>
            <a:headEnd/>
            <a:tailEnd/>
          </a:ln>
          <a:effectLst/>
        </p:spPr>
        <p:txBody>
          <a:bodyPr wrap="square">
            <a:spAutoFit/>
          </a:bodyPr>
          <a:lstStyle/>
          <a:p>
            <a:pPr>
              <a:spcBef>
                <a:spcPct val="50000"/>
              </a:spcBef>
            </a:pPr>
            <a:r>
              <a:rPr lang="en-US" sz="2400" b="1" dirty="0">
                <a:solidFill>
                  <a:srgbClr val="CC0099"/>
                </a:solidFill>
              </a:rPr>
              <a:t>Human Capital</a:t>
            </a:r>
          </a:p>
        </p:txBody>
      </p:sp>
      <p:sp>
        <p:nvSpPr>
          <p:cNvPr id="359439" name="Text Box 15"/>
          <p:cNvSpPr txBox="1">
            <a:spLocks noChangeArrowheads="1"/>
          </p:cNvSpPr>
          <p:nvPr/>
        </p:nvSpPr>
        <p:spPr bwMode="auto">
          <a:xfrm>
            <a:off x="2982350" y="520505"/>
            <a:ext cx="3342249" cy="1200329"/>
          </a:xfrm>
          <a:prstGeom prst="rect">
            <a:avLst/>
          </a:prstGeom>
          <a:noFill/>
          <a:ln w="9525">
            <a:noFill/>
            <a:miter lim="800000"/>
            <a:headEnd/>
            <a:tailEnd/>
          </a:ln>
          <a:effectLst/>
        </p:spPr>
        <p:txBody>
          <a:bodyPr wrap="square">
            <a:spAutoFit/>
          </a:bodyPr>
          <a:lstStyle/>
          <a:p>
            <a:pPr marL="457200" indent="-457200">
              <a:spcBef>
                <a:spcPct val="50000"/>
              </a:spcBef>
            </a:pPr>
            <a:r>
              <a:rPr lang="en-US" sz="2400" b="1" dirty="0">
                <a:solidFill>
                  <a:srgbClr val="990000"/>
                </a:solidFill>
              </a:rPr>
              <a:t>Economic Capital Financial or Built Capital</a:t>
            </a:r>
          </a:p>
        </p:txBody>
      </p:sp>
      <p:sp>
        <p:nvSpPr>
          <p:cNvPr id="359440" name="Text Box 16"/>
          <p:cNvSpPr txBox="1">
            <a:spLocks noChangeArrowheads="1"/>
          </p:cNvSpPr>
          <p:nvPr/>
        </p:nvSpPr>
        <p:spPr bwMode="auto">
          <a:xfrm>
            <a:off x="6858000" y="4495800"/>
            <a:ext cx="2057400" cy="461665"/>
          </a:xfrm>
          <a:prstGeom prst="rect">
            <a:avLst/>
          </a:prstGeom>
          <a:noFill/>
          <a:ln w="9525">
            <a:noFill/>
            <a:miter lim="800000"/>
            <a:headEnd/>
            <a:tailEnd/>
          </a:ln>
          <a:effectLst/>
        </p:spPr>
        <p:txBody>
          <a:bodyPr>
            <a:spAutoFit/>
          </a:bodyPr>
          <a:lstStyle/>
          <a:p>
            <a:pPr>
              <a:spcBef>
                <a:spcPct val="50000"/>
              </a:spcBef>
            </a:pPr>
            <a:r>
              <a:rPr lang="en-US" sz="2400" b="1" dirty="0">
                <a:solidFill>
                  <a:schemeClr val="bg1"/>
                </a:solidFill>
              </a:rPr>
              <a:t>Social Capital</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0274" name="Rectangle 2"/>
          <p:cNvSpPr>
            <a:spLocks noGrp="1" noChangeArrowheads="1"/>
          </p:cNvSpPr>
          <p:nvPr>
            <p:ph type="title"/>
          </p:nvPr>
        </p:nvSpPr>
        <p:spPr>
          <a:noFill/>
          <a:ln/>
        </p:spPr>
        <p:txBody>
          <a:bodyPr lIns="92075" tIns="46038" rIns="92075" bIns="46038"/>
          <a:lstStyle/>
          <a:p>
            <a:r>
              <a:rPr lang="en-US">
                <a:latin typeface="Algerian" pitchFamily="82" charset="0"/>
              </a:rPr>
              <a:t>Natural capital</a:t>
            </a:r>
          </a:p>
        </p:txBody>
      </p:sp>
      <p:sp>
        <p:nvSpPr>
          <p:cNvPr id="310275" name="Rectangle 3"/>
          <p:cNvSpPr>
            <a:spLocks noGrp="1" noChangeArrowheads="1"/>
          </p:cNvSpPr>
          <p:nvPr>
            <p:ph type="body" sz="half" idx="1"/>
          </p:nvPr>
        </p:nvSpPr>
        <p:spPr>
          <a:xfrm>
            <a:off x="984738" y="2307102"/>
            <a:ext cx="3379802" cy="3560299"/>
          </a:xfrm>
          <a:noFill/>
          <a:ln/>
        </p:spPr>
        <p:txBody>
          <a:bodyPr lIns="92075" tIns="46038" rIns="92075" bIns="46038">
            <a:normAutofit/>
          </a:bodyPr>
          <a:lstStyle/>
          <a:p>
            <a:r>
              <a:rPr lang="en-US" sz="2800" dirty="0"/>
              <a:t>Air</a:t>
            </a:r>
          </a:p>
          <a:p>
            <a:r>
              <a:rPr lang="en-US" sz="2800" dirty="0"/>
              <a:t>Water</a:t>
            </a:r>
          </a:p>
          <a:p>
            <a:r>
              <a:rPr lang="en-US" sz="2800" dirty="0"/>
              <a:t>Soil</a:t>
            </a:r>
          </a:p>
          <a:p>
            <a:r>
              <a:rPr lang="en-US" sz="2800" dirty="0"/>
              <a:t>Biodiversity (plants &amp; animals)</a:t>
            </a:r>
          </a:p>
          <a:p>
            <a:r>
              <a:rPr lang="en-US" sz="2800" dirty="0"/>
              <a:t>Landscape</a:t>
            </a:r>
          </a:p>
        </p:txBody>
      </p:sp>
      <p:sp>
        <p:nvSpPr>
          <p:cNvPr id="310276" name="Rectangle 4"/>
          <p:cNvSpPr>
            <a:spLocks noGrp="1" noChangeArrowheads="1"/>
          </p:cNvSpPr>
          <p:nvPr>
            <p:ph type="body" sz="half" idx="2"/>
          </p:nvPr>
        </p:nvSpPr>
        <p:spPr>
          <a:xfrm>
            <a:off x="4850090" y="2307102"/>
            <a:ext cx="3379802" cy="3560299"/>
          </a:xfrm>
        </p:spPr>
        <p:txBody>
          <a:bodyPr>
            <a:normAutofit/>
          </a:bodyPr>
          <a:lstStyle/>
          <a:p>
            <a:r>
              <a:rPr lang="en-US" sz="3200" dirty="0"/>
              <a:t>The biophysical setting that impacts human endeavors and is impacted by those activities.</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2562" name="Rectangle 2"/>
          <p:cNvSpPr>
            <a:spLocks noGrp="1" noChangeArrowheads="1"/>
          </p:cNvSpPr>
          <p:nvPr>
            <p:ph type="title"/>
          </p:nvPr>
        </p:nvSpPr>
        <p:spPr>
          <a:xfrm>
            <a:off x="685800" y="304800"/>
            <a:ext cx="7772400" cy="1143000"/>
          </a:xfrm>
        </p:spPr>
        <p:txBody>
          <a:bodyPr/>
          <a:lstStyle/>
          <a:p>
            <a:r>
              <a:rPr lang="en-US" sz="6000" dirty="0">
                <a:latin typeface="Algerian" pitchFamily="82" charset="0"/>
              </a:rPr>
              <a:t>Cultural Capital</a:t>
            </a:r>
          </a:p>
        </p:txBody>
      </p:sp>
      <p:sp>
        <p:nvSpPr>
          <p:cNvPr id="322563" name="Rectangle 3"/>
          <p:cNvSpPr>
            <a:spLocks noGrp="1" noChangeArrowheads="1"/>
          </p:cNvSpPr>
          <p:nvPr>
            <p:ph type="body" sz="half" idx="1"/>
          </p:nvPr>
        </p:nvSpPr>
        <p:spPr>
          <a:xfrm>
            <a:off x="1026942" y="1392702"/>
            <a:ext cx="3337598" cy="4474699"/>
          </a:xfrm>
        </p:spPr>
        <p:txBody>
          <a:bodyPr>
            <a:normAutofit/>
          </a:bodyPr>
          <a:lstStyle/>
          <a:p>
            <a:r>
              <a:rPr lang="en-US" sz="2800" dirty="0"/>
              <a:t>Symbols </a:t>
            </a:r>
          </a:p>
          <a:p>
            <a:r>
              <a:rPr lang="en-US" sz="2800" dirty="0"/>
              <a:t>Ways of knowing</a:t>
            </a:r>
          </a:p>
          <a:p>
            <a:r>
              <a:rPr lang="en-US" sz="2800" dirty="0"/>
              <a:t>Language</a:t>
            </a:r>
          </a:p>
          <a:p>
            <a:r>
              <a:rPr lang="en-US" sz="2800" dirty="0"/>
              <a:t>Ways of acting</a:t>
            </a:r>
          </a:p>
          <a:p>
            <a:r>
              <a:rPr lang="en-US" sz="2800" dirty="0"/>
              <a:t>Definition of what is problematic</a:t>
            </a:r>
          </a:p>
          <a:p>
            <a:pPr>
              <a:buFontTx/>
              <a:buNone/>
            </a:pPr>
            <a:endParaRPr lang="en-US" sz="2800" dirty="0"/>
          </a:p>
        </p:txBody>
      </p:sp>
      <p:sp>
        <p:nvSpPr>
          <p:cNvPr id="322564" name="Rectangle 4"/>
          <p:cNvSpPr>
            <a:spLocks noGrp="1" noChangeArrowheads="1"/>
          </p:cNvSpPr>
          <p:nvPr>
            <p:ph type="body" sz="half" idx="2"/>
          </p:nvPr>
        </p:nvSpPr>
        <p:spPr>
          <a:xfrm>
            <a:off x="4419600" y="1392702"/>
            <a:ext cx="4419600" cy="4988626"/>
          </a:xfrm>
        </p:spPr>
        <p:txBody>
          <a:bodyPr>
            <a:noAutofit/>
          </a:bodyPr>
          <a:lstStyle/>
          <a:p>
            <a:r>
              <a:rPr lang="en-US" sz="2800" dirty="0">
                <a:ea typeface="Arial Unicode MS" pitchFamily="34" charset="-128"/>
                <a:cs typeface="Arial Unicode MS" pitchFamily="34" charset="-128"/>
              </a:rPr>
              <a:t>Cultural capital determines how we see the world, what we take for granted, what we value, and what things we think possible to change.  </a:t>
            </a:r>
          </a:p>
          <a:p>
            <a:r>
              <a:rPr lang="en-US" sz="2800" dirty="0">
                <a:ea typeface="Arial Unicode MS" pitchFamily="34" charset="-128"/>
                <a:cs typeface="Arial Unicode MS" pitchFamily="34" charset="-128"/>
              </a:rPr>
              <a:t>Hegemony allows one social group to impose its symbols and reward system on other groups.</a:t>
            </a:r>
          </a:p>
          <a:p>
            <a:endParaRPr lang="en-US" sz="2800"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0034" name="Rectangle 2"/>
          <p:cNvSpPr>
            <a:spLocks noGrp="1" noChangeArrowheads="1"/>
          </p:cNvSpPr>
          <p:nvPr>
            <p:ph type="title"/>
          </p:nvPr>
        </p:nvSpPr>
        <p:spPr>
          <a:noFill/>
          <a:ln/>
        </p:spPr>
        <p:txBody>
          <a:bodyPr lIns="92075" tIns="46038" rIns="92075" bIns="46038"/>
          <a:lstStyle/>
          <a:p>
            <a:r>
              <a:rPr lang="en-US" sz="5400">
                <a:latin typeface="Algerian" pitchFamily="82" charset="0"/>
              </a:rPr>
              <a:t>Human Capital</a:t>
            </a:r>
          </a:p>
        </p:txBody>
      </p:sp>
      <p:sp>
        <p:nvSpPr>
          <p:cNvPr id="300035" name="Rectangle 3"/>
          <p:cNvSpPr>
            <a:spLocks noGrp="1" noChangeArrowheads="1"/>
          </p:cNvSpPr>
          <p:nvPr>
            <p:ph type="body" sz="half" idx="1"/>
          </p:nvPr>
        </p:nvSpPr>
        <p:spPr>
          <a:xfrm>
            <a:off x="683568" y="2286000"/>
            <a:ext cx="2808312" cy="3581401"/>
          </a:xfrm>
          <a:noFill/>
          <a:ln/>
        </p:spPr>
        <p:txBody>
          <a:bodyPr lIns="92075" tIns="46038" rIns="92075" bIns="46038">
            <a:normAutofit/>
          </a:bodyPr>
          <a:lstStyle/>
          <a:p>
            <a:r>
              <a:rPr lang="en-US" sz="3200" dirty="0"/>
              <a:t>education</a:t>
            </a:r>
          </a:p>
          <a:p>
            <a:r>
              <a:rPr lang="en-US" sz="3200" dirty="0"/>
              <a:t>skills</a:t>
            </a:r>
          </a:p>
          <a:p>
            <a:r>
              <a:rPr lang="en-US" sz="3200" dirty="0"/>
              <a:t>health</a:t>
            </a:r>
          </a:p>
          <a:p>
            <a:r>
              <a:rPr lang="en-US" sz="3200" dirty="0"/>
              <a:t>values</a:t>
            </a:r>
          </a:p>
          <a:p>
            <a:r>
              <a:rPr lang="en-US" sz="3200" dirty="0"/>
              <a:t>leadership</a:t>
            </a:r>
          </a:p>
        </p:txBody>
      </p:sp>
      <p:sp>
        <p:nvSpPr>
          <p:cNvPr id="300036" name="Rectangle 4"/>
          <p:cNvSpPr>
            <a:spLocks noGrp="1" noChangeArrowheads="1"/>
          </p:cNvSpPr>
          <p:nvPr>
            <p:ph type="body" sz="half" idx="2"/>
          </p:nvPr>
        </p:nvSpPr>
        <p:spPr>
          <a:xfrm>
            <a:off x="3352800" y="1981200"/>
            <a:ext cx="5791200" cy="4114800"/>
          </a:xfrm>
        </p:spPr>
        <p:txBody>
          <a:bodyPr>
            <a:normAutofit lnSpcReduction="10000"/>
          </a:bodyPr>
          <a:lstStyle/>
          <a:p>
            <a:r>
              <a:rPr lang="en-US" sz="3600"/>
              <a:t>The characteristics and potentials of individuals that are determined by the intersection of nature (genetics) and nurture (determined by interactions and environment)</a:t>
            </a:r>
          </a:p>
        </p:txBody>
      </p:sp>
    </p:spTree>
  </p:cSld>
  <p:clrMapOvr>
    <a:masterClrMapping/>
  </p:clrMapOvr>
  <p:transition spd="slow"/>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4130" name="Rectangle 2"/>
          <p:cNvSpPr>
            <a:spLocks noGrp="1" noChangeArrowheads="1"/>
          </p:cNvSpPr>
          <p:nvPr>
            <p:ph type="title"/>
          </p:nvPr>
        </p:nvSpPr>
        <p:spPr>
          <a:noFill/>
          <a:ln/>
        </p:spPr>
        <p:txBody>
          <a:bodyPr lIns="92075" tIns="46038" rIns="92075" bIns="46038"/>
          <a:lstStyle/>
          <a:p>
            <a:r>
              <a:rPr lang="en-US" sz="5400">
                <a:latin typeface="Algerian" pitchFamily="82" charset="0"/>
              </a:rPr>
              <a:t>Social Capital</a:t>
            </a:r>
          </a:p>
        </p:txBody>
      </p:sp>
      <p:sp>
        <p:nvSpPr>
          <p:cNvPr id="304131" name="Rectangle 3"/>
          <p:cNvSpPr>
            <a:spLocks noGrp="1" noChangeArrowheads="1"/>
          </p:cNvSpPr>
          <p:nvPr>
            <p:ph type="body" sz="half" idx="1"/>
          </p:nvPr>
        </p:nvSpPr>
        <p:spPr>
          <a:xfrm>
            <a:off x="611560" y="1628800"/>
            <a:ext cx="3752980" cy="4238601"/>
          </a:xfrm>
          <a:noFill/>
          <a:ln/>
        </p:spPr>
        <p:txBody>
          <a:bodyPr lIns="92075" tIns="46038" rIns="92075" bIns="46038">
            <a:normAutofit/>
          </a:bodyPr>
          <a:lstStyle/>
          <a:p>
            <a:r>
              <a:rPr lang="en-US" sz="2800" dirty="0"/>
              <a:t>mutual trust</a:t>
            </a:r>
          </a:p>
          <a:p>
            <a:r>
              <a:rPr lang="en-US" sz="2800" dirty="0"/>
              <a:t>reciprocity</a:t>
            </a:r>
          </a:p>
          <a:p>
            <a:r>
              <a:rPr lang="en-US" sz="2800" dirty="0"/>
              <a:t>groups</a:t>
            </a:r>
          </a:p>
          <a:p>
            <a:r>
              <a:rPr lang="en-US" sz="2800" dirty="0"/>
              <a:t>collective identity </a:t>
            </a:r>
          </a:p>
          <a:p>
            <a:r>
              <a:rPr lang="en-US" sz="2800" dirty="0"/>
              <a:t>sense of shared future</a:t>
            </a:r>
          </a:p>
          <a:p>
            <a:r>
              <a:rPr lang="en-US" sz="2800" dirty="0"/>
              <a:t>working together</a:t>
            </a:r>
          </a:p>
        </p:txBody>
      </p:sp>
      <p:sp>
        <p:nvSpPr>
          <p:cNvPr id="304132" name="Rectangle 4"/>
          <p:cNvSpPr>
            <a:spLocks noGrp="1" noChangeArrowheads="1"/>
          </p:cNvSpPr>
          <p:nvPr>
            <p:ph type="body" sz="half" idx="2"/>
          </p:nvPr>
        </p:nvSpPr>
        <p:spPr>
          <a:xfrm>
            <a:off x="4419600" y="1628800"/>
            <a:ext cx="4495800" cy="4467200"/>
          </a:xfrm>
        </p:spPr>
        <p:txBody>
          <a:bodyPr>
            <a:normAutofit/>
          </a:bodyPr>
          <a:lstStyle/>
          <a:p>
            <a:pPr>
              <a:lnSpc>
                <a:spcPct val="90000"/>
              </a:lnSpc>
            </a:pPr>
            <a:r>
              <a:rPr lang="en-US" sz="2800" dirty="0"/>
              <a:t>The interactions among individuals that occur with a degree of frequency and comfort.  </a:t>
            </a:r>
          </a:p>
          <a:p>
            <a:pPr>
              <a:lnSpc>
                <a:spcPct val="90000"/>
              </a:lnSpc>
            </a:pPr>
            <a:r>
              <a:rPr lang="en-US" sz="2800" dirty="0"/>
              <a:t>Bonding social capital consists of interactions within specific groups and </a:t>
            </a:r>
          </a:p>
          <a:p>
            <a:pPr>
              <a:lnSpc>
                <a:spcPct val="90000"/>
              </a:lnSpc>
            </a:pPr>
            <a:r>
              <a:rPr lang="en-US" sz="2800" dirty="0"/>
              <a:t>bridging social capital consists of interactions among social groups.  </a:t>
            </a:r>
          </a:p>
        </p:txBody>
      </p:sp>
    </p:spTree>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611560" y="685800"/>
            <a:ext cx="8189540" cy="1015008"/>
          </a:xfrm>
        </p:spPr>
        <p:txBody>
          <a:bodyPr/>
          <a:lstStyle/>
          <a:p>
            <a:pPr algn="ctr"/>
            <a:r>
              <a:rPr lang="en-US" altLang="zh-TW" dirty="0"/>
              <a:t>Entrepreneurial Process Inputs</a:t>
            </a:r>
          </a:p>
        </p:txBody>
      </p:sp>
      <p:sp>
        <p:nvSpPr>
          <p:cNvPr id="8195" name="Rectangle 3"/>
          <p:cNvSpPr>
            <a:spLocks noGrp="1" noChangeArrowheads="1"/>
          </p:cNvSpPr>
          <p:nvPr>
            <p:ph idx="1"/>
          </p:nvPr>
        </p:nvSpPr>
        <p:spPr>
          <a:xfrm>
            <a:off x="1763688" y="1700808"/>
            <a:ext cx="7037412" cy="4690864"/>
          </a:xfrm>
        </p:spPr>
        <p:txBody>
          <a:bodyPr/>
          <a:lstStyle/>
          <a:p>
            <a:pPr eaLnBrk="1" hangingPunct="1"/>
            <a:r>
              <a:rPr lang="en-US" altLang="zh-TW" sz="3600" dirty="0"/>
              <a:t>Environmental Opportunities</a:t>
            </a:r>
          </a:p>
          <a:p>
            <a:pPr eaLnBrk="1" hangingPunct="1"/>
            <a:r>
              <a:rPr lang="en-US" altLang="zh-TW" sz="3600" dirty="0"/>
              <a:t>Entrepreneurial individual(s)</a:t>
            </a:r>
          </a:p>
          <a:p>
            <a:pPr eaLnBrk="1" hangingPunct="1"/>
            <a:r>
              <a:rPr lang="en-US" altLang="zh-TW" sz="3600" dirty="0"/>
              <a:t>An organizational context</a:t>
            </a:r>
          </a:p>
          <a:p>
            <a:pPr eaLnBrk="1" hangingPunct="1"/>
            <a:r>
              <a:rPr lang="en-US" altLang="zh-TW" sz="3600" dirty="0"/>
              <a:t>Unique business concepts</a:t>
            </a:r>
          </a:p>
          <a:p>
            <a:pPr eaLnBrk="1" hangingPunct="1"/>
            <a:r>
              <a:rPr lang="en-US" altLang="zh-TW" sz="3600" dirty="0"/>
              <a:t>Resources </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0514" name="Rectangle 2"/>
          <p:cNvSpPr>
            <a:spLocks noGrp="1" noChangeArrowheads="1"/>
          </p:cNvSpPr>
          <p:nvPr>
            <p:ph type="title"/>
          </p:nvPr>
        </p:nvSpPr>
        <p:spPr/>
        <p:txBody>
          <a:bodyPr>
            <a:normAutofit fontScale="90000"/>
          </a:bodyPr>
          <a:lstStyle/>
          <a:p>
            <a:r>
              <a:rPr lang="en-US" sz="6000">
                <a:latin typeface="Algerian" pitchFamily="82" charset="0"/>
              </a:rPr>
              <a:t>Political capital</a:t>
            </a:r>
          </a:p>
        </p:txBody>
      </p:sp>
      <p:sp>
        <p:nvSpPr>
          <p:cNvPr id="320515" name="Rectangle 3"/>
          <p:cNvSpPr>
            <a:spLocks noGrp="1" noChangeArrowheads="1"/>
          </p:cNvSpPr>
          <p:nvPr>
            <p:ph type="body" sz="half" idx="1"/>
          </p:nvPr>
        </p:nvSpPr>
        <p:spPr>
          <a:xfrm>
            <a:off x="984738" y="2278966"/>
            <a:ext cx="3379802" cy="3588435"/>
          </a:xfrm>
        </p:spPr>
        <p:txBody>
          <a:bodyPr>
            <a:normAutofit/>
          </a:bodyPr>
          <a:lstStyle/>
          <a:p>
            <a:r>
              <a:rPr lang="en-US" sz="3600" dirty="0"/>
              <a:t>Organization </a:t>
            </a:r>
          </a:p>
          <a:p>
            <a:r>
              <a:rPr lang="en-US" sz="3600" dirty="0"/>
              <a:t>Connections</a:t>
            </a:r>
          </a:p>
          <a:p>
            <a:r>
              <a:rPr lang="en-US" sz="3600" dirty="0"/>
              <a:t>Voice</a:t>
            </a:r>
          </a:p>
          <a:p>
            <a:r>
              <a:rPr lang="en-US" sz="3600" dirty="0"/>
              <a:t>Power</a:t>
            </a:r>
          </a:p>
        </p:txBody>
      </p:sp>
      <p:sp>
        <p:nvSpPr>
          <p:cNvPr id="320516" name="Rectangle 4"/>
          <p:cNvSpPr>
            <a:spLocks noGrp="1" noChangeArrowheads="1"/>
          </p:cNvSpPr>
          <p:nvPr>
            <p:ph type="body" sz="half" idx="2"/>
          </p:nvPr>
        </p:nvSpPr>
        <p:spPr>
          <a:xfrm>
            <a:off x="4894052" y="1916832"/>
            <a:ext cx="3998428" cy="3950569"/>
          </a:xfrm>
        </p:spPr>
        <p:txBody>
          <a:bodyPr>
            <a:noAutofit/>
          </a:bodyPr>
          <a:lstStyle/>
          <a:p>
            <a:r>
              <a:rPr lang="en-US" sz="2800"/>
              <a:t>Political capital is the ability of a group to influence the distribution of resources within a social unit, including helping set the agenda of what resources are available.</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6418" name="Rectangle 2"/>
          <p:cNvSpPr>
            <a:spLocks noGrp="1" noChangeArrowheads="1"/>
          </p:cNvSpPr>
          <p:nvPr>
            <p:ph type="title"/>
          </p:nvPr>
        </p:nvSpPr>
        <p:spPr>
          <a:noFill/>
          <a:ln/>
        </p:spPr>
        <p:txBody>
          <a:bodyPr lIns="92075" tIns="46038" rIns="92075" bIns="46038"/>
          <a:lstStyle/>
          <a:p>
            <a:r>
              <a:rPr lang="en-US" sz="5400">
                <a:latin typeface="Algerian" pitchFamily="82" charset="0"/>
              </a:rPr>
              <a:t>Built capital</a:t>
            </a:r>
          </a:p>
        </p:txBody>
      </p:sp>
      <p:sp>
        <p:nvSpPr>
          <p:cNvPr id="316419" name="Rectangle 3"/>
          <p:cNvSpPr>
            <a:spLocks noGrp="1" noChangeArrowheads="1"/>
          </p:cNvSpPr>
          <p:nvPr>
            <p:ph type="body" sz="half" idx="1"/>
          </p:nvPr>
        </p:nvSpPr>
        <p:spPr>
          <a:xfrm>
            <a:off x="1028700" y="1628800"/>
            <a:ext cx="3335840" cy="4238601"/>
          </a:xfrm>
          <a:noFill/>
          <a:ln/>
        </p:spPr>
        <p:txBody>
          <a:bodyPr lIns="92075" tIns="46038" rIns="92075" bIns="46038">
            <a:normAutofit/>
          </a:bodyPr>
          <a:lstStyle/>
          <a:p>
            <a:r>
              <a:rPr lang="en-US" sz="2800" dirty="0"/>
              <a:t>Housing</a:t>
            </a:r>
          </a:p>
          <a:p>
            <a:r>
              <a:rPr lang="en-US" sz="2800" dirty="0"/>
              <a:t>Sewers</a:t>
            </a:r>
          </a:p>
          <a:p>
            <a:r>
              <a:rPr lang="en-US" sz="2800" dirty="0"/>
              <a:t>Water systems</a:t>
            </a:r>
          </a:p>
          <a:p>
            <a:r>
              <a:rPr lang="en-US" sz="2800" dirty="0"/>
              <a:t>Business space</a:t>
            </a:r>
          </a:p>
          <a:p>
            <a:r>
              <a:rPr lang="en-US" sz="2800" dirty="0"/>
              <a:t>Day care centers</a:t>
            </a:r>
          </a:p>
          <a:p>
            <a:r>
              <a:rPr lang="en-US" sz="2800" dirty="0"/>
              <a:t>Roads</a:t>
            </a:r>
          </a:p>
          <a:p>
            <a:r>
              <a:rPr lang="en-US" sz="2800" dirty="0"/>
              <a:t>Electronic communication</a:t>
            </a:r>
          </a:p>
        </p:txBody>
      </p:sp>
      <p:sp>
        <p:nvSpPr>
          <p:cNvPr id="316420" name="Rectangle 4"/>
          <p:cNvSpPr>
            <a:spLocks noGrp="1" noChangeArrowheads="1"/>
          </p:cNvSpPr>
          <p:nvPr>
            <p:ph type="body" sz="half" idx="2"/>
          </p:nvPr>
        </p:nvSpPr>
        <p:spPr>
          <a:xfrm>
            <a:off x="4923692" y="2250832"/>
            <a:ext cx="3306200" cy="3616570"/>
          </a:xfrm>
        </p:spPr>
        <p:txBody>
          <a:bodyPr>
            <a:normAutofit/>
          </a:bodyPr>
          <a:lstStyle/>
          <a:p>
            <a:r>
              <a:rPr lang="en-US" sz="3200"/>
              <a:t>Human-constructed infrastructure used as tools for production of other capitals</a:t>
            </a:r>
          </a:p>
        </p:txBody>
      </p:sp>
    </p:spTree>
  </p:cSld>
  <p:clrMapOvr>
    <a:masterClrMapping/>
  </p:clrMapOvr>
  <p:transition spd="slow"/>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4370" name="Rectangle 2"/>
          <p:cNvSpPr>
            <a:spLocks noGrp="1" noChangeArrowheads="1"/>
          </p:cNvSpPr>
          <p:nvPr>
            <p:ph type="title"/>
          </p:nvPr>
        </p:nvSpPr>
        <p:spPr>
          <a:noFill/>
          <a:ln/>
        </p:spPr>
        <p:txBody>
          <a:bodyPr lIns="92075" tIns="46038" rIns="92075" bIns="46038">
            <a:normAutofit fontScale="90000"/>
          </a:bodyPr>
          <a:lstStyle/>
          <a:p>
            <a:r>
              <a:rPr lang="en-US" sz="6000">
                <a:latin typeface="Algerian" pitchFamily="82" charset="0"/>
              </a:rPr>
              <a:t>Financial Capital</a:t>
            </a:r>
          </a:p>
        </p:txBody>
      </p:sp>
      <p:sp>
        <p:nvSpPr>
          <p:cNvPr id="314371" name="Rectangle 3"/>
          <p:cNvSpPr>
            <a:spLocks noGrp="1" noChangeArrowheads="1"/>
          </p:cNvSpPr>
          <p:nvPr>
            <p:ph type="body" sz="half" idx="1"/>
          </p:nvPr>
        </p:nvSpPr>
        <p:spPr>
          <a:xfrm>
            <a:off x="1028700" y="1628800"/>
            <a:ext cx="3335840" cy="4238601"/>
          </a:xfrm>
          <a:noFill/>
          <a:ln/>
        </p:spPr>
        <p:txBody>
          <a:bodyPr lIns="92075" tIns="46038" rIns="92075" bIns="46038">
            <a:normAutofit/>
          </a:bodyPr>
          <a:lstStyle/>
          <a:p>
            <a:r>
              <a:rPr lang="en-US" sz="3200" dirty="0"/>
              <a:t>Debt capital</a:t>
            </a:r>
          </a:p>
          <a:p>
            <a:r>
              <a:rPr lang="en-US" sz="3200" dirty="0"/>
              <a:t>Investment capital</a:t>
            </a:r>
          </a:p>
          <a:p>
            <a:r>
              <a:rPr lang="en-US" sz="3200" dirty="0"/>
              <a:t>Tax revenue</a:t>
            </a:r>
          </a:p>
          <a:p>
            <a:r>
              <a:rPr lang="en-US" sz="3200" dirty="0"/>
              <a:t>Savings</a:t>
            </a:r>
          </a:p>
          <a:p>
            <a:r>
              <a:rPr lang="en-US" sz="3200" dirty="0"/>
              <a:t>Tax abatement</a:t>
            </a:r>
          </a:p>
          <a:p>
            <a:r>
              <a:rPr lang="en-US" sz="3200" dirty="0"/>
              <a:t>Grants</a:t>
            </a:r>
          </a:p>
        </p:txBody>
      </p:sp>
      <p:sp>
        <p:nvSpPr>
          <p:cNvPr id="314372" name="Rectangle 4"/>
          <p:cNvSpPr>
            <a:spLocks noGrp="1" noChangeArrowheads="1"/>
          </p:cNvSpPr>
          <p:nvPr>
            <p:ph type="body" sz="half" idx="2"/>
          </p:nvPr>
        </p:nvSpPr>
        <p:spPr>
          <a:xfrm>
            <a:off x="4364540" y="1772816"/>
            <a:ext cx="4383924" cy="4094585"/>
          </a:xfrm>
        </p:spPr>
        <p:txBody>
          <a:bodyPr>
            <a:noAutofit/>
          </a:bodyPr>
          <a:lstStyle/>
          <a:p>
            <a:pPr>
              <a:lnSpc>
                <a:spcPct val="90000"/>
              </a:lnSpc>
            </a:pPr>
            <a:r>
              <a:rPr lang="en-US" sz="2800" dirty="0"/>
              <a:t>Forms of money used to increase capacity of the unit that accesses it.  </a:t>
            </a:r>
          </a:p>
          <a:p>
            <a:pPr>
              <a:lnSpc>
                <a:spcPct val="90000"/>
              </a:lnSpc>
            </a:pPr>
            <a:r>
              <a:rPr lang="en-US" sz="2800" dirty="0"/>
              <a:t>Financial capital is often privileged because it is easy to measure, and there is a tendency to put other capitals into financial capital terms.</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14371">
                                            <p:txEl>
                                              <p:pRg st="0" end="0"/>
                                            </p:txEl>
                                          </p:spTgt>
                                        </p:tgtEl>
                                        <p:attrNameLst>
                                          <p:attrName>style.visibility</p:attrName>
                                        </p:attrNameLst>
                                      </p:cBhvr>
                                      <p:to>
                                        <p:strVal val="visible"/>
                                      </p:to>
                                    </p:set>
                                    <p:animEffect transition="in" filter="checkerboard(across)">
                                      <p:cBhvr>
                                        <p:cTn id="7" dur="500"/>
                                        <p:tgtEl>
                                          <p:spTgt spid="314371">
                                            <p:txEl>
                                              <p:pRg st="0" end="0"/>
                                            </p:txEl>
                                          </p:spTgt>
                                        </p:tgtEl>
                                      </p:cBhvr>
                                    </p:animEffect>
                                  </p:childTnLst>
                                  <p:subTnLst>
                                    <p:animClr clrSpc="rgb" dir="cw">
                                      <p:cBhvr override="childStyle">
                                        <p:cTn dur="1" fill="hold" display="0" masterRel="nextClick" afterEffect="1"/>
                                        <p:tgtEl>
                                          <p:spTgt spid="314371">
                                            <p:txEl>
                                              <p:pRg st="0" end="0"/>
                                            </p:txEl>
                                          </p:spTgt>
                                        </p:tgtEl>
                                        <p:attrNameLst>
                                          <p:attrName>ppt_c</p:attrName>
                                        </p:attrNameLst>
                                      </p:cBhvr>
                                      <p:to>
                                        <a:schemeClr val="accent1"/>
                                      </p:to>
                                    </p:animClr>
                                  </p:sub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14371">
                                            <p:txEl>
                                              <p:pRg st="1" end="1"/>
                                            </p:txEl>
                                          </p:spTgt>
                                        </p:tgtEl>
                                        <p:attrNameLst>
                                          <p:attrName>style.visibility</p:attrName>
                                        </p:attrNameLst>
                                      </p:cBhvr>
                                      <p:to>
                                        <p:strVal val="visible"/>
                                      </p:to>
                                    </p:set>
                                    <p:animEffect transition="in" filter="checkerboard(across)">
                                      <p:cBhvr>
                                        <p:cTn id="12" dur="500"/>
                                        <p:tgtEl>
                                          <p:spTgt spid="314371">
                                            <p:txEl>
                                              <p:pRg st="1" end="1"/>
                                            </p:txEl>
                                          </p:spTgt>
                                        </p:tgtEl>
                                      </p:cBhvr>
                                    </p:animEffect>
                                  </p:childTnLst>
                                  <p:subTnLst>
                                    <p:animClr clrSpc="rgb" dir="cw">
                                      <p:cBhvr override="childStyle">
                                        <p:cTn dur="1" fill="hold" display="0" masterRel="nextClick" afterEffect="1"/>
                                        <p:tgtEl>
                                          <p:spTgt spid="314371">
                                            <p:txEl>
                                              <p:pRg st="1" end="1"/>
                                            </p:txEl>
                                          </p:spTgt>
                                        </p:tgtEl>
                                        <p:attrNameLst>
                                          <p:attrName>ppt_c</p:attrName>
                                        </p:attrNameLst>
                                      </p:cBhvr>
                                      <p:to>
                                        <a:schemeClr val="accent1"/>
                                      </p:to>
                                    </p:animClr>
                                  </p:sub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314371">
                                            <p:txEl>
                                              <p:pRg st="2" end="2"/>
                                            </p:txEl>
                                          </p:spTgt>
                                        </p:tgtEl>
                                        <p:attrNameLst>
                                          <p:attrName>style.visibility</p:attrName>
                                        </p:attrNameLst>
                                      </p:cBhvr>
                                      <p:to>
                                        <p:strVal val="visible"/>
                                      </p:to>
                                    </p:set>
                                    <p:animEffect transition="in" filter="checkerboard(across)">
                                      <p:cBhvr>
                                        <p:cTn id="17" dur="500"/>
                                        <p:tgtEl>
                                          <p:spTgt spid="314371">
                                            <p:txEl>
                                              <p:pRg st="2" end="2"/>
                                            </p:txEl>
                                          </p:spTgt>
                                        </p:tgtEl>
                                      </p:cBhvr>
                                    </p:animEffect>
                                  </p:childTnLst>
                                  <p:subTnLst>
                                    <p:animClr clrSpc="rgb" dir="cw">
                                      <p:cBhvr override="childStyle">
                                        <p:cTn dur="1" fill="hold" display="0" masterRel="nextClick" afterEffect="1"/>
                                        <p:tgtEl>
                                          <p:spTgt spid="314371">
                                            <p:txEl>
                                              <p:pRg st="2" end="2"/>
                                            </p:txEl>
                                          </p:spTgt>
                                        </p:tgtEl>
                                        <p:attrNameLst>
                                          <p:attrName>ppt_c</p:attrName>
                                        </p:attrNameLst>
                                      </p:cBhvr>
                                      <p:to>
                                        <a:schemeClr val="accent1"/>
                                      </p:to>
                                    </p:animClr>
                                  </p:sub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314371">
                                            <p:txEl>
                                              <p:pRg st="3" end="3"/>
                                            </p:txEl>
                                          </p:spTgt>
                                        </p:tgtEl>
                                        <p:attrNameLst>
                                          <p:attrName>style.visibility</p:attrName>
                                        </p:attrNameLst>
                                      </p:cBhvr>
                                      <p:to>
                                        <p:strVal val="visible"/>
                                      </p:to>
                                    </p:set>
                                    <p:animEffect transition="in" filter="checkerboard(across)">
                                      <p:cBhvr>
                                        <p:cTn id="22" dur="500"/>
                                        <p:tgtEl>
                                          <p:spTgt spid="314371">
                                            <p:txEl>
                                              <p:pRg st="3" end="3"/>
                                            </p:txEl>
                                          </p:spTgt>
                                        </p:tgtEl>
                                      </p:cBhvr>
                                    </p:animEffect>
                                  </p:childTnLst>
                                  <p:subTnLst>
                                    <p:animClr clrSpc="rgb" dir="cw">
                                      <p:cBhvr override="childStyle">
                                        <p:cTn dur="1" fill="hold" display="0" masterRel="nextClick" afterEffect="1"/>
                                        <p:tgtEl>
                                          <p:spTgt spid="314371">
                                            <p:txEl>
                                              <p:pRg st="3" end="3"/>
                                            </p:txEl>
                                          </p:spTgt>
                                        </p:tgtEl>
                                        <p:attrNameLst>
                                          <p:attrName>ppt_c</p:attrName>
                                        </p:attrNameLst>
                                      </p:cBhvr>
                                      <p:to>
                                        <a:schemeClr val="accent1"/>
                                      </p:to>
                                    </p:animClr>
                                  </p:sub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314371">
                                            <p:txEl>
                                              <p:pRg st="4" end="4"/>
                                            </p:txEl>
                                          </p:spTgt>
                                        </p:tgtEl>
                                        <p:attrNameLst>
                                          <p:attrName>style.visibility</p:attrName>
                                        </p:attrNameLst>
                                      </p:cBhvr>
                                      <p:to>
                                        <p:strVal val="visible"/>
                                      </p:to>
                                    </p:set>
                                    <p:animEffect transition="in" filter="checkerboard(across)">
                                      <p:cBhvr>
                                        <p:cTn id="27" dur="500"/>
                                        <p:tgtEl>
                                          <p:spTgt spid="314371">
                                            <p:txEl>
                                              <p:pRg st="4" end="4"/>
                                            </p:txEl>
                                          </p:spTgt>
                                        </p:tgtEl>
                                      </p:cBhvr>
                                    </p:animEffect>
                                  </p:childTnLst>
                                  <p:subTnLst>
                                    <p:animClr clrSpc="rgb" dir="cw">
                                      <p:cBhvr override="childStyle">
                                        <p:cTn dur="1" fill="hold" display="0" masterRel="nextClick" afterEffect="1"/>
                                        <p:tgtEl>
                                          <p:spTgt spid="314371">
                                            <p:txEl>
                                              <p:pRg st="4" end="4"/>
                                            </p:txEl>
                                          </p:spTgt>
                                        </p:tgtEl>
                                        <p:attrNameLst>
                                          <p:attrName>ppt_c</p:attrName>
                                        </p:attrNameLst>
                                      </p:cBhvr>
                                      <p:to>
                                        <a:schemeClr val="accent1"/>
                                      </p:to>
                                    </p:animClr>
                                  </p:subTnLst>
                                </p:cTn>
                              </p:par>
                            </p:childTnLst>
                          </p:cTn>
                        </p:par>
                      </p:childTnLst>
                    </p:cTn>
                  </p:par>
                  <p:par>
                    <p:cTn id="28" fill="hold">
                      <p:stCondLst>
                        <p:cond delay="indefinite"/>
                      </p:stCondLst>
                      <p:childTnLst>
                        <p:par>
                          <p:cTn id="29" fill="hold">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314371">
                                            <p:txEl>
                                              <p:pRg st="5" end="5"/>
                                            </p:txEl>
                                          </p:spTgt>
                                        </p:tgtEl>
                                        <p:attrNameLst>
                                          <p:attrName>style.visibility</p:attrName>
                                        </p:attrNameLst>
                                      </p:cBhvr>
                                      <p:to>
                                        <p:strVal val="visible"/>
                                      </p:to>
                                    </p:set>
                                    <p:animEffect transition="in" filter="checkerboard(across)">
                                      <p:cBhvr>
                                        <p:cTn id="32" dur="500"/>
                                        <p:tgtEl>
                                          <p:spTgt spid="314371">
                                            <p:txEl>
                                              <p:pRg st="5" end="5"/>
                                            </p:txEl>
                                          </p:spTgt>
                                        </p:tgtEl>
                                      </p:cBhvr>
                                    </p:animEffect>
                                  </p:childTnLst>
                                  <p:subTnLst>
                                    <p:animClr clrSpc="rgb" dir="cw">
                                      <p:cBhvr override="childStyle">
                                        <p:cTn dur="1" fill="hold" display="0" masterRel="nextClick" afterEffect="1"/>
                                        <p:tgtEl>
                                          <p:spTgt spid="314371">
                                            <p:txEl>
                                              <p:pRg st="5" end="5"/>
                                            </p:txEl>
                                          </p:spTgt>
                                        </p:tgtEl>
                                        <p:attrNameLst>
                                          <p:attrName>ppt_c</p:attrName>
                                        </p:attrNameLst>
                                      </p:cBhvr>
                                      <p:to>
                                        <a:schemeClr val="accent1"/>
                                      </p:to>
                                    </p:animClr>
                                  </p:subTnLst>
                                </p:cTn>
                              </p:par>
                            </p:childTnLst>
                          </p:cTn>
                        </p:par>
                      </p:childTnLst>
                    </p:cTn>
                  </p:par>
                  <p:par>
                    <p:cTn id="33" fill="hold">
                      <p:stCondLst>
                        <p:cond delay="indefinite"/>
                      </p:stCondLst>
                      <p:childTnLst>
                        <p:par>
                          <p:cTn id="34" fill="hold">
                            <p:stCondLst>
                              <p:cond delay="0"/>
                            </p:stCondLst>
                            <p:childTnLst>
                              <p:par>
                                <p:cTn id="35" presetID="5" presetClass="entr" presetSubtype="10" fill="hold" grpId="0" nodeType="clickEffect">
                                  <p:stCondLst>
                                    <p:cond delay="0"/>
                                  </p:stCondLst>
                                  <p:childTnLst>
                                    <p:set>
                                      <p:cBhvr>
                                        <p:cTn id="36" dur="1" fill="hold">
                                          <p:stCondLst>
                                            <p:cond delay="0"/>
                                          </p:stCondLst>
                                        </p:cTn>
                                        <p:tgtEl>
                                          <p:spTgt spid="314372">
                                            <p:txEl>
                                              <p:pRg st="0" end="0"/>
                                            </p:txEl>
                                          </p:spTgt>
                                        </p:tgtEl>
                                        <p:attrNameLst>
                                          <p:attrName>style.visibility</p:attrName>
                                        </p:attrNameLst>
                                      </p:cBhvr>
                                      <p:to>
                                        <p:strVal val="visible"/>
                                      </p:to>
                                    </p:set>
                                    <p:animEffect transition="in" filter="checkerboard(across)">
                                      <p:cBhvr>
                                        <p:cTn id="37" dur="500"/>
                                        <p:tgtEl>
                                          <p:spTgt spid="314372">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 presetClass="entr" presetSubtype="10" fill="hold" grpId="0" nodeType="clickEffect">
                                  <p:stCondLst>
                                    <p:cond delay="0"/>
                                  </p:stCondLst>
                                  <p:childTnLst>
                                    <p:set>
                                      <p:cBhvr>
                                        <p:cTn id="41" dur="1" fill="hold">
                                          <p:stCondLst>
                                            <p:cond delay="0"/>
                                          </p:stCondLst>
                                        </p:cTn>
                                        <p:tgtEl>
                                          <p:spTgt spid="314372">
                                            <p:txEl>
                                              <p:pRg st="1" end="1"/>
                                            </p:txEl>
                                          </p:spTgt>
                                        </p:tgtEl>
                                        <p:attrNameLst>
                                          <p:attrName>style.visibility</p:attrName>
                                        </p:attrNameLst>
                                      </p:cBhvr>
                                      <p:to>
                                        <p:strVal val="visible"/>
                                      </p:to>
                                    </p:set>
                                    <p:animEffect transition="in" filter="checkerboard(across)">
                                      <p:cBhvr>
                                        <p:cTn id="42" dur="500"/>
                                        <p:tgtEl>
                                          <p:spTgt spid="31437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4371" grpId="0" build="p" bldLvl="2" autoUpdateAnimBg="0"/>
      <p:bldP spid="314372" grpId="0" build="p" bldLvl="2" autoUpdateAnimBg="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028700" y="1124744"/>
            <a:ext cx="7658100" cy="5472608"/>
          </a:xfrm>
        </p:spPr>
        <p:txBody>
          <a:bodyPr>
            <a:normAutofit/>
          </a:bodyPr>
          <a:lstStyle/>
          <a:p>
            <a:pPr defTabSz="228600"/>
            <a:r>
              <a:rPr lang="en-US" sz="2800" dirty="0"/>
              <a:t>assumes that a firm’s resources and capabilities 	are the primary drivers of competitive advantage and economic performance</a:t>
            </a:r>
          </a:p>
          <a:p>
            <a:pPr defTabSz="228600"/>
            <a:r>
              <a:rPr lang="en-US" sz="2800" dirty="0"/>
              <a:t>Resources:</a:t>
            </a:r>
          </a:p>
          <a:p>
            <a:pPr lvl="1" defTabSz="228600"/>
            <a:r>
              <a:rPr lang="en-US" dirty="0"/>
              <a:t>tangible and intangible assets of a firm</a:t>
            </a:r>
          </a:p>
          <a:p>
            <a:pPr lvl="1" defTabSz="228600"/>
            <a:r>
              <a:rPr lang="en-US" dirty="0"/>
              <a:t>	</a:t>
            </a:r>
            <a:r>
              <a:rPr lang="en-US" sz="1800" dirty="0">
                <a:solidFill>
                  <a:srgbClr val="990033"/>
                </a:solidFill>
              </a:rPr>
              <a:t>» tangible: factories, products   intangible: reputation</a:t>
            </a:r>
            <a:endParaRPr lang="en-US" dirty="0">
              <a:solidFill>
                <a:srgbClr val="990033"/>
              </a:solidFill>
            </a:endParaRPr>
          </a:p>
          <a:p>
            <a:pPr lvl="1" defTabSz="228600"/>
            <a:r>
              <a:rPr lang="en-US" dirty="0"/>
              <a:t>used to conceive of and implement strategies</a:t>
            </a:r>
          </a:p>
          <a:p>
            <a:pPr defTabSz="228600"/>
            <a:r>
              <a:rPr lang="en-US" sz="2800" dirty="0"/>
              <a:t>Capabilities:</a:t>
            </a:r>
          </a:p>
          <a:p>
            <a:pPr lvl="1" defTabSz="228600"/>
            <a:r>
              <a:rPr lang="en-US" dirty="0"/>
              <a:t>a subset of resources that enable a firm to take full advantage of other resources</a:t>
            </a:r>
          </a:p>
          <a:p>
            <a:pPr lvl="1" defTabSz="228600"/>
            <a:r>
              <a:rPr lang="en-US" dirty="0"/>
              <a:t>	</a:t>
            </a:r>
            <a:r>
              <a:rPr lang="en-US" dirty="0">
                <a:solidFill>
                  <a:srgbClr val="990033"/>
                </a:solidFill>
              </a:rPr>
              <a:t>»	marketing skill, cooperative relationships</a:t>
            </a:r>
          </a:p>
          <a:p>
            <a:pPr defTabSz="228600"/>
            <a:endParaRPr lang="en-US" sz="2800" dirty="0"/>
          </a:p>
          <a:p>
            <a:pPr defTabSz="228600"/>
            <a:endParaRPr lang="en-US" sz="2800" dirty="0"/>
          </a:p>
          <a:p>
            <a:pPr defTabSz="228600"/>
            <a:endParaRPr lang="en-US" sz="2800" dirty="0"/>
          </a:p>
          <a:p>
            <a:pPr defTabSz="228600"/>
            <a:endParaRPr lang="en-US" sz="2800" dirty="0"/>
          </a:p>
          <a:p>
            <a:pPr defTabSz="228600"/>
            <a:endParaRPr lang="en-US" sz="2800" dirty="0"/>
          </a:p>
          <a:p>
            <a:endParaRPr lang="sw-KE" dirty="0"/>
          </a:p>
        </p:txBody>
      </p:sp>
      <p:sp>
        <p:nvSpPr>
          <p:cNvPr id="3" name="Title 2"/>
          <p:cNvSpPr>
            <a:spLocks noGrp="1"/>
          </p:cNvSpPr>
          <p:nvPr>
            <p:ph type="title"/>
          </p:nvPr>
        </p:nvSpPr>
        <p:spPr>
          <a:xfrm>
            <a:off x="457200" y="152400"/>
            <a:ext cx="8229600" cy="972344"/>
          </a:xfrm>
        </p:spPr>
        <p:txBody>
          <a:bodyPr>
            <a:normAutofit/>
          </a:bodyPr>
          <a:lstStyle/>
          <a:p>
            <a:r>
              <a:rPr lang="en-US" sz="4400" dirty="0"/>
              <a:t>The Resource-Based View</a:t>
            </a:r>
            <a:endParaRPr lang="sw-KE"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028700" y="1412776"/>
            <a:ext cx="7863780" cy="5112568"/>
          </a:xfrm>
        </p:spPr>
        <p:txBody>
          <a:bodyPr>
            <a:normAutofit fontScale="92500"/>
          </a:bodyPr>
          <a:lstStyle/>
          <a:p>
            <a:pPr marL="0" indent="0">
              <a:buNone/>
            </a:pPr>
            <a:r>
              <a:rPr lang="en-GB" sz="3600" dirty="0"/>
              <a:t>Challenges:</a:t>
            </a:r>
            <a:endParaRPr lang="en-GB" sz="2400" dirty="0"/>
          </a:p>
          <a:p>
            <a:pPr marL="514350" indent="-514350">
              <a:buFont typeface="+mj-lt"/>
              <a:buAutoNum type="arabicPeriod"/>
            </a:pPr>
            <a:r>
              <a:rPr lang="en-GB" sz="2400" dirty="0"/>
              <a:t>Identifying key resource needs and sources (Gap Analysis)</a:t>
            </a:r>
          </a:p>
          <a:p>
            <a:pPr marL="514350" indent="-514350">
              <a:buFont typeface="+mj-lt"/>
              <a:buAutoNum type="arabicPeriod"/>
            </a:pPr>
            <a:r>
              <a:rPr lang="en-GB" sz="2400" dirty="0"/>
              <a:t>Attracting and engaging resources</a:t>
            </a:r>
          </a:p>
          <a:p>
            <a:pPr marL="880110" lvl="1" indent="-514350"/>
            <a:r>
              <a:rPr lang="en-GB" sz="2400" dirty="0"/>
              <a:t>Use a Resource-Development Pathway</a:t>
            </a:r>
          </a:p>
          <a:p>
            <a:pPr marL="514350" indent="-514350">
              <a:buFont typeface="+mj-lt"/>
              <a:buAutoNum type="arabicPeriod"/>
            </a:pPr>
            <a:r>
              <a:rPr lang="en-GB" sz="2400" dirty="0"/>
              <a:t>Combining resources in new forms</a:t>
            </a:r>
          </a:p>
          <a:p>
            <a:pPr lvl="1"/>
            <a:r>
              <a:rPr lang="en-GB" sz="2400" dirty="0"/>
              <a:t>Pockets of excellence – knowing what you are good at</a:t>
            </a:r>
          </a:p>
          <a:p>
            <a:pPr marL="514350" indent="-514350">
              <a:buFont typeface="+mj-lt"/>
              <a:buAutoNum type="arabicPeriod"/>
            </a:pPr>
            <a:r>
              <a:rPr lang="en-GB" sz="2400" dirty="0"/>
              <a:t>Transforming individual resources into the enterprise’s resources</a:t>
            </a:r>
          </a:p>
          <a:p>
            <a:pPr lvl="1"/>
            <a:r>
              <a:rPr lang="en-GB" sz="2400" dirty="0"/>
              <a:t>Growth is constrained unless founder seeds knowledge of markets, technology, business model, etc.</a:t>
            </a:r>
          </a:p>
          <a:p>
            <a:endParaRPr lang="en-GB" sz="2400" dirty="0"/>
          </a:p>
        </p:txBody>
      </p:sp>
      <p:sp>
        <p:nvSpPr>
          <p:cNvPr id="3" name="Title 2"/>
          <p:cNvSpPr>
            <a:spLocks noGrp="1"/>
          </p:cNvSpPr>
          <p:nvPr>
            <p:ph type="title"/>
          </p:nvPr>
        </p:nvSpPr>
        <p:spPr/>
        <p:txBody>
          <a:bodyPr>
            <a:normAutofit/>
          </a:bodyPr>
          <a:lstStyle/>
          <a:p>
            <a:r>
              <a:rPr lang="en-GB" dirty="0"/>
              <a:t>Constructing a resource base</a:t>
            </a:r>
          </a:p>
        </p:txBody>
      </p:sp>
    </p:spTree>
    <p:extLst>
      <p:ext uri="{BB962C8B-B14F-4D97-AF65-F5344CB8AC3E}">
        <p14:creationId xmlns:p14="http://schemas.microsoft.com/office/powerpoint/2010/main" val="3904319765"/>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FINANCING A BUSINESS</a:t>
            </a:r>
          </a:p>
        </p:txBody>
      </p:sp>
      <p:sp>
        <p:nvSpPr>
          <p:cNvPr id="3" name="Subtitle 2">
            <a:extLst>
              <a:ext uri="{FF2B5EF4-FFF2-40B4-BE49-F238E27FC236}">
                <a16:creationId xmlns:a16="http://schemas.microsoft.com/office/drawing/2014/main" id="{394C8FAD-A19E-435B-A6D9-644D77531709}"/>
              </a:ext>
            </a:extLst>
          </p:cNvPr>
          <p:cNvSpPr>
            <a:spLocks noGrp="1"/>
          </p:cNvSpPr>
          <p:nvPr>
            <p:ph type="subTitle" idx="1"/>
          </p:nvPr>
        </p:nvSpPr>
        <p:spPr/>
        <p:txBody>
          <a:bodyPr>
            <a:normAutofit/>
          </a:bodyPr>
          <a:lstStyle/>
          <a:p>
            <a:r>
              <a:rPr lang="en-GB" b="1" dirty="0"/>
              <a:t>How much do you need? When do you need it?</a:t>
            </a:r>
          </a:p>
          <a:p>
            <a:r>
              <a:rPr lang="en-GB" b="1" dirty="0"/>
              <a:t>What will you do with it? How long will you need it?</a:t>
            </a:r>
          </a:p>
          <a:p>
            <a:r>
              <a:rPr lang="en-GB" b="1" dirty="0"/>
              <a:t>How will you repay it?</a:t>
            </a:r>
          </a:p>
          <a:p>
            <a:endParaRPr lang="en-GB" dirty="0"/>
          </a:p>
        </p:txBody>
      </p:sp>
    </p:spTree>
    <p:extLst>
      <p:ext uri="{BB962C8B-B14F-4D97-AF65-F5344CB8AC3E}">
        <p14:creationId xmlns:p14="http://schemas.microsoft.com/office/powerpoint/2010/main" val="985462124"/>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260648"/>
            <a:ext cx="7546032" cy="792088"/>
          </a:xfrm>
        </p:spPr>
        <p:txBody>
          <a:bodyPr>
            <a:normAutofit fontScale="90000"/>
          </a:bodyPr>
          <a:lstStyle/>
          <a:p>
            <a:r>
              <a:rPr lang="en-GB" sz="5400" dirty="0"/>
              <a:t>We know that:</a:t>
            </a:r>
          </a:p>
        </p:txBody>
      </p:sp>
      <p:sp>
        <p:nvSpPr>
          <p:cNvPr id="3" name="Content Placeholder 2"/>
          <p:cNvSpPr>
            <a:spLocks noGrp="1"/>
          </p:cNvSpPr>
          <p:nvPr>
            <p:ph idx="1"/>
          </p:nvPr>
        </p:nvSpPr>
        <p:spPr>
          <a:xfrm>
            <a:off x="899592" y="1268760"/>
            <a:ext cx="7992888" cy="5328592"/>
          </a:xfrm>
        </p:spPr>
        <p:txBody>
          <a:bodyPr>
            <a:normAutofit fontScale="92500"/>
          </a:bodyPr>
          <a:lstStyle/>
          <a:p>
            <a:r>
              <a:rPr lang="en-GB" sz="2800" dirty="0"/>
              <a:t>All forms of business need finance. </a:t>
            </a:r>
          </a:p>
          <a:p>
            <a:r>
              <a:rPr lang="en-GB" sz="2800" dirty="0"/>
              <a:t>Diverse ways of raising cash have long term effect on profits. </a:t>
            </a:r>
          </a:p>
          <a:p>
            <a:pPr lvl="1"/>
            <a:r>
              <a:rPr lang="en-GB" sz="2800" dirty="0"/>
              <a:t>A “low geared” firm has limited borrowings and significant share capital. </a:t>
            </a:r>
          </a:p>
          <a:p>
            <a:pPr lvl="1"/>
            <a:r>
              <a:rPr lang="en-GB" sz="2800" dirty="0"/>
              <a:t>A “high geared” company has high borrowings and low investment capital. </a:t>
            </a:r>
          </a:p>
          <a:p>
            <a:r>
              <a:rPr lang="en-GB" sz="2800" dirty="0"/>
              <a:t>Investors prefer to lend to low geared firms; in which owners have a high personal financial stake. </a:t>
            </a:r>
          </a:p>
          <a:p>
            <a:r>
              <a:rPr lang="en-GB" sz="2800" dirty="0"/>
              <a:t>Interest on loans is payable whether or not the firm is making profits; whereas dividends on investments should only be paid out of profits.</a:t>
            </a:r>
          </a:p>
        </p:txBody>
      </p:sp>
    </p:spTree>
    <p:extLst>
      <p:ext uri="{BB962C8B-B14F-4D97-AF65-F5344CB8AC3E}">
        <p14:creationId xmlns:p14="http://schemas.microsoft.com/office/powerpoint/2010/main" val="2588739238"/>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188640"/>
            <a:ext cx="7690048" cy="864096"/>
          </a:xfrm>
        </p:spPr>
        <p:txBody>
          <a:bodyPr>
            <a:normAutofit/>
          </a:bodyPr>
          <a:lstStyle/>
          <a:p>
            <a:r>
              <a:rPr lang="en-GB" sz="5400" dirty="0"/>
              <a:t>TRANSACTIONS</a:t>
            </a:r>
          </a:p>
        </p:txBody>
      </p:sp>
      <p:sp>
        <p:nvSpPr>
          <p:cNvPr id="3" name="Content Placeholder 2"/>
          <p:cNvSpPr>
            <a:spLocks noGrp="1"/>
          </p:cNvSpPr>
          <p:nvPr>
            <p:ph idx="1"/>
          </p:nvPr>
        </p:nvSpPr>
        <p:spPr>
          <a:xfrm>
            <a:off x="759654" y="1209822"/>
            <a:ext cx="7927145" cy="5459538"/>
          </a:xfrm>
        </p:spPr>
        <p:txBody>
          <a:bodyPr>
            <a:normAutofit/>
          </a:bodyPr>
          <a:lstStyle/>
          <a:p>
            <a:r>
              <a:rPr lang="en-GB" sz="2400" dirty="0"/>
              <a:t>Initially, entrepreneurs generally use their own or their relatives’ savings; </a:t>
            </a:r>
          </a:p>
          <a:p>
            <a:r>
              <a:rPr lang="en-GB" sz="2400" dirty="0"/>
              <a:t>This is very restrictive for an expanding business. </a:t>
            </a:r>
          </a:p>
          <a:p>
            <a:r>
              <a:rPr lang="en-GB" sz="2400" dirty="0"/>
              <a:t>Issuing additional shares is a way of raising more funds, and helps to improve the gearing of the company. </a:t>
            </a:r>
          </a:p>
          <a:p>
            <a:r>
              <a:rPr lang="en-GB" sz="2400" dirty="0"/>
              <a:t>If  shares have voting rights and are owned by an unrelated third party then the original owner has effectively lost control of his business.</a:t>
            </a:r>
          </a:p>
          <a:p>
            <a:r>
              <a:rPr lang="en-GB" sz="2400" dirty="0"/>
              <a:t>Issuing non voting shares could be considered; but must be very attractive to interest third parties .</a:t>
            </a:r>
          </a:p>
          <a:p>
            <a:r>
              <a:rPr lang="en-GB" sz="2400" dirty="0"/>
              <a:t>Issuing shares is not open to sole traders, partnerships or limited liability partnerships. </a:t>
            </a:r>
          </a:p>
        </p:txBody>
      </p:sp>
    </p:spTree>
    <p:extLst>
      <p:ext uri="{BB962C8B-B14F-4D97-AF65-F5344CB8AC3E}">
        <p14:creationId xmlns:p14="http://schemas.microsoft.com/office/powerpoint/2010/main" val="2919385691"/>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8700" y="116632"/>
            <a:ext cx="7200900" cy="943000"/>
          </a:xfrm>
        </p:spPr>
        <p:txBody>
          <a:bodyPr>
            <a:normAutofit/>
          </a:bodyPr>
          <a:lstStyle/>
          <a:p>
            <a:r>
              <a:rPr lang="en-GB" sz="6000" b="1" dirty="0"/>
              <a:t>Bootstrap finance</a:t>
            </a:r>
          </a:p>
        </p:txBody>
      </p:sp>
      <p:sp>
        <p:nvSpPr>
          <p:cNvPr id="4" name="Content Placeholder 3">
            <a:extLst>
              <a:ext uri="{FF2B5EF4-FFF2-40B4-BE49-F238E27FC236}">
                <a16:creationId xmlns:a16="http://schemas.microsoft.com/office/drawing/2014/main" id="{3D0075F0-CDA2-45A8-BEE9-5C2D0FB5E06D}"/>
              </a:ext>
            </a:extLst>
          </p:cNvPr>
          <p:cNvSpPr>
            <a:spLocks noGrp="1"/>
          </p:cNvSpPr>
          <p:nvPr>
            <p:ph idx="1"/>
          </p:nvPr>
        </p:nvSpPr>
        <p:spPr>
          <a:xfrm>
            <a:off x="611560" y="1059632"/>
            <a:ext cx="8424936" cy="5681736"/>
          </a:xfrm>
        </p:spPr>
        <p:txBody>
          <a:bodyPr>
            <a:normAutofit/>
          </a:bodyPr>
          <a:lstStyle/>
          <a:p>
            <a:pPr marL="0" indent="0">
              <a:buNone/>
            </a:pPr>
            <a:r>
              <a:rPr lang="en-US" sz="2400" dirty="0"/>
              <a:t>Reduce costs wherever possible to fit tight budget</a:t>
            </a:r>
          </a:p>
          <a:p>
            <a:pPr marL="0" indent="0">
              <a:buNone/>
            </a:pPr>
            <a:r>
              <a:rPr lang="en-GB" sz="2400" dirty="0"/>
              <a:t>Includes finance from sources such as: </a:t>
            </a:r>
          </a:p>
          <a:p>
            <a:pPr lvl="1"/>
            <a:r>
              <a:rPr lang="en-GB" sz="2400" dirty="0"/>
              <a:t>“sweat equity,” </a:t>
            </a:r>
          </a:p>
          <a:p>
            <a:pPr lvl="1"/>
            <a:r>
              <a:rPr lang="en-GB" sz="2400" dirty="0"/>
              <a:t>Personal and family savings, </a:t>
            </a:r>
          </a:p>
          <a:p>
            <a:pPr lvl="1"/>
            <a:r>
              <a:rPr lang="en-GB" sz="2400" dirty="0"/>
              <a:t>government grants, </a:t>
            </a:r>
          </a:p>
          <a:p>
            <a:pPr lvl="1"/>
            <a:r>
              <a:rPr lang="en-GB" sz="2400" dirty="0"/>
              <a:t>resources obtained through special partnerships with firms and universities, and </a:t>
            </a:r>
          </a:p>
          <a:p>
            <a:pPr lvl="1"/>
            <a:r>
              <a:rPr lang="en-GB" sz="2400" dirty="0"/>
              <a:t>special financial deals with suppliers and customers</a:t>
            </a:r>
          </a:p>
          <a:p>
            <a:pPr marL="0" indent="0">
              <a:buNone/>
            </a:pPr>
            <a:r>
              <a:rPr lang="en-GB" sz="2400" dirty="0"/>
              <a:t>It appears to be significantly more important as a source of capital for entrepreneurship than orthodox sources.</a:t>
            </a:r>
          </a:p>
          <a:p>
            <a:pPr marL="0" indent="0">
              <a:buNone/>
            </a:pPr>
            <a:r>
              <a:rPr lang="en-GB" sz="2400" dirty="0"/>
              <a:t>Like zero inventory in a JIT system: BF reveals  hidden problems and forces solutions to them. </a:t>
            </a:r>
          </a:p>
          <a:p>
            <a:endParaRPr lang="en-GB" dirty="0"/>
          </a:p>
        </p:txBody>
      </p:sp>
    </p:spTree>
    <p:extLst>
      <p:ext uri="{BB962C8B-B14F-4D97-AF65-F5344CB8AC3E}">
        <p14:creationId xmlns:p14="http://schemas.microsoft.com/office/powerpoint/2010/main" val="541170542"/>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11560" y="1052736"/>
            <a:ext cx="8532440" cy="5805264"/>
          </a:xfrm>
        </p:spPr>
        <p:txBody>
          <a:bodyPr>
            <a:normAutofit fontScale="92500" lnSpcReduction="10000"/>
          </a:bodyPr>
          <a:lstStyle/>
          <a:p>
            <a:r>
              <a:rPr lang="en-GB" sz="2400" dirty="0"/>
              <a:t>Managing on a bootstrap</a:t>
            </a:r>
          </a:p>
          <a:p>
            <a:pPr lvl="1"/>
            <a:r>
              <a:rPr lang="en-GB" sz="2400" dirty="0"/>
              <a:t>Get operational quickly</a:t>
            </a:r>
          </a:p>
          <a:p>
            <a:pPr lvl="1"/>
            <a:r>
              <a:rPr lang="en-GB" sz="2400" dirty="0"/>
              <a:t>Look for quick, cash-generating projects</a:t>
            </a:r>
          </a:p>
          <a:p>
            <a:pPr lvl="1"/>
            <a:r>
              <a:rPr lang="en-GB" sz="2400" dirty="0"/>
              <a:t>Offer high-value products; sustained by personal selling</a:t>
            </a:r>
          </a:p>
          <a:p>
            <a:pPr lvl="1"/>
            <a:r>
              <a:rPr lang="en-GB" sz="2400" dirty="0"/>
              <a:t>Forget about the crack team… “use people you can afford”</a:t>
            </a:r>
          </a:p>
          <a:p>
            <a:pPr lvl="1"/>
            <a:r>
              <a:rPr lang="en-GB" sz="2400" dirty="0"/>
              <a:t>Keep growth in check</a:t>
            </a:r>
          </a:p>
          <a:p>
            <a:pPr lvl="1"/>
            <a:r>
              <a:rPr lang="en-GB" sz="2400" dirty="0"/>
              <a:t>Focus on cash, not on profits, market share or anything else</a:t>
            </a:r>
          </a:p>
          <a:p>
            <a:pPr lvl="1"/>
            <a:r>
              <a:rPr lang="en-GB" sz="2400" dirty="0"/>
              <a:t>Cultivate banks before the business becomes creditworthy</a:t>
            </a:r>
          </a:p>
          <a:p>
            <a:r>
              <a:rPr lang="en-GB" sz="2400" dirty="0"/>
              <a:t>To build a durable business, you may have to abandon the bootstrap by:</a:t>
            </a:r>
          </a:p>
          <a:p>
            <a:pPr lvl="1"/>
            <a:r>
              <a:rPr lang="en-GB" sz="2400" dirty="0"/>
              <a:t>Emerging from the niche and compete with a large company</a:t>
            </a:r>
          </a:p>
          <a:p>
            <a:pPr lvl="1"/>
            <a:r>
              <a:rPr lang="en-GB" sz="2400" dirty="0"/>
              <a:t>Offering more standard, less custom products</a:t>
            </a:r>
          </a:p>
          <a:p>
            <a:pPr lvl="1"/>
            <a:r>
              <a:rPr lang="en-GB" sz="2400" dirty="0"/>
              <a:t>Bringing critical services in-house</a:t>
            </a:r>
          </a:p>
          <a:p>
            <a:pPr lvl="1"/>
            <a:r>
              <a:rPr lang="en-GB" sz="2400" dirty="0"/>
              <a:t>Changing management from cash flow to strategic goals</a:t>
            </a:r>
          </a:p>
          <a:p>
            <a:pPr lvl="1"/>
            <a:r>
              <a:rPr lang="en-GB" sz="2400" dirty="0"/>
              <a:t>Recruiting higher priced talent</a:t>
            </a:r>
          </a:p>
          <a:p>
            <a:endParaRPr lang="en-GB" sz="2400" dirty="0"/>
          </a:p>
        </p:txBody>
      </p:sp>
      <p:sp>
        <p:nvSpPr>
          <p:cNvPr id="3" name="Title 2"/>
          <p:cNvSpPr>
            <a:spLocks noGrp="1"/>
          </p:cNvSpPr>
          <p:nvPr>
            <p:ph type="title"/>
          </p:nvPr>
        </p:nvSpPr>
        <p:spPr>
          <a:xfrm>
            <a:off x="457200" y="332656"/>
            <a:ext cx="8229600" cy="864096"/>
          </a:xfrm>
        </p:spPr>
        <p:txBody>
          <a:bodyPr/>
          <a:lstStyle/>
          <a:p>
            <a:r>
              <a:rPr lang="en-GB" dirty="0"/>
              <a:t>Moving out of Bootstrap finance</a:t>
            </a:r>
          </a:p>
        </p:txBody>
      </p:sp>
    </p:spTree>
    <p:extLst>
      <p:ext uri="{BB962C8B-B14F-4D97-AF65-F5344CB8AC3E}">
        <p14:creationId xmlns:p14="http://schemas.microsoft.com/office/powerpoint/2010/main" val="211297324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611561" y="685800"/>
            <a:ext cx="8217454" cy="1015008"/>
          </a:xfrm>
        </p:spPr>
        <p:txBody>
          <a:bodyPr/>
          <a:lstStyle/>
          <a:p>
            <a:pPr algn="ctr"/>
            <a:r>
              <a:rPr lang="en-US" altLang="zh-TW" dirty="0"/>
              <a:t>Entrepreneurial Process Outputs</a:t>
            </a:r>
          </a:p>
        </p:txBody>
      </p:sp>
      <p:sp>
        <p:nvSpPr>
          <p:cNvPr id="9219" name="Rectangle 3"/>
          <p:cNvSpPr>
            <a:spLocks noGrp="1" noChangeArrowheads="1"/>
          </p:cNvSpPr>
          <p:nvPr>
            <p:ph idx="1"/>
          </p:nvPr>
        </p:nvSpPr>
        <p:spPr>
          <a:xfrm>
            <a:off x="872197" y="1700809"/>
            <a:ext cx="7800316" cy="4619030"/>
          </a:xfrm>
        </p:spPr>
        <p:txBody>
          <a:bodyPr>
            <a:normAutofit/>
          </a:bodyPr>
          <a:lstStyle/>
          <a:p>
            <a:pPr eaLnBrk="1" hangingPunct="1"/>
            <a:r>
              <a:rPr lang="en-US" altLang="zh-TW" sz="3200" dirty="0"/>
              <a:t>A going venture</a:t>
            </a:r>
          </a:p>
          <a:p>
            <a:pPr eaLnBrk="1" hangingPunct="1"/>
            <a:r>
              <a:rPr lang="en-US" altLang="zh-TW" sz="3200" dirty="0"/>
              <a:t>Value creation</a:t>
            </a:r>
          </a:p>
          <a:p>
            <a:pPr eaLnBrk="1" hangingPunct="1"/>
            <a:r>
              <a:rPr lang="en-US" altLang="zh-TW" sz="3200" dirty="0"/>
              <a:t>New products, services and processes</a:t>
            </a:r>
          </a:p>
          <a:p>
            <a:pPr eaLnBrk="1" hangingPunct="1"/>
            <a:r>
              <a:rPr lang="en-US" altLang="zh-TW" sz="3200" dirty="0"/>
              <a:t>Profit and/or personal benefits</a:t>
            </a:r>
          </a:p>
          <a:p>
            <a:pPr eaLnBrk="1" hangingPunct="1"/>
            <a:r>
              <a:rPr lang="en-US" altLang="zh-TW" sz="3200" dirty="0"/>
              <a:t>Employment, asset and revenue growth</a:t>
            </a:r>
          </a:p>
          <a:p>
            <a:pPr eaLnBrk="1" hangingPunct="1"/>
            <a:r>
              <a:rPr lang="en-US" altLang="zh-TW" sz="3200" dirty="0"/>
              <a:t>Failure/Loss</a:t>
            </a: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8700" y="685800"/>
            <a:ext cx="7200900" cy="798984"/>
          </a:xfrm>
        </p:spPr>
        <p:txBody>
          <a:bodyPr>
            <a:normAutofit/>
          </a:bodyPr>
          <a:lstStyle/>
          <a:p>
            <a:r>
              <a:rPr lang="en-GB" dirty="0"/>
              <a:t>Grant Assistance</a:t>
            </a:r>
          </a:p>
        </p:txBody>
      </p:sp>
      <p:sp>
        <p:nvSpPr>
          <p:cNvPr id="3" name="Content Placeholder 2"/>
          <p:cNvSpPr>
            <a:spLocks noGrp="1"/>
          </p:cNvSpPr>
          <p:nvPr>
            <p:ph idx="1"/>
          </p:nvPr>
        </p:nvSpPr>
        <p:spPr>
          <a:xfrm>
            <a:off x="1028700" y="1484784"/>
            <a:ext cx="7200900" cy="4382616"/>
          </a:xfrm>
        </p:spPr>
        <p:txBody>
          <a:bodyPr>
            <a:normAutofit/>
          </a:bodyPr>
          <a:lstStyle/>
          <a:p>
            <a:r>
              <a:rPr lang="en-GB" sz="2800" dirty="0"/>
              <a:t>Everyone is attracted to “free” money. </a:t>
            </a:r>
          </a:p>
          <a:p>
            <a:r>
              <a:rPr lang="en-GB" sz="2800" dirty="0"/>
              <a:t>However, obtaining grant assistance can be a costly, time consuming and frustrating process. </a:t>
            </a:r>
          </a:p>
          <a:p>
            <a:r>
              <a:rPr lang="en-GB" sz="2800" dirty="0"/>
              <a:t>In order to benefit from grant assistance, you need to be aware of the full range of grants available and model your business in line with the grant requirements.</a:t>
            </a:r>
          </a:p>
        </p:txBody>
      </p:sp>
    </p:spTree>
    <p:extLst>
      <p:ext uri="{BB962C8B-B14F-4D97-AF65-F5344CB8AC3E}">
        <p14:creationId xmlns:p14="http://schemas.microsoft.com/office/powerpoint/2010/main" val="116971066"/>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Venture capital </a:t>
            </a:r>
          </a:p>
        </p:txBody>
      </p:sp>
      <p:sp>
        <p:nvSpPr>
          <p:cNvPr id="3" name="Content Placeholder 2"/>
          <p:cNvSpPr>
            <a:spLocks noGrp="1"/>
          </p:cNvSpPr>
          <p:nvPr>
            <p:ph idx="1"/>
          </p:nvPr>
        </p:nvSpPr>
        <p:spPr>
          <a:xfrm>
            <a:off x="1028700" y="1412776"/>
            <a:ext cx="7863780" cy="5040560"/>
          </a:xfrm>
        </p:spPr>
        <p:txBody>
          <a:bodyPr>
            <a:normAutofit/>
          </a:bodyPr>
          <a:lstStyle/>
          <a:p>
            <a:r>
              <a:rPr lang="en-GB" sz="2800" dirty="0"/>
              <a:t>Is widely viewed as essential for the development of entrepreneurial ventures in the West.</a:t>
            </a:r>
          </a:p>
          <a:p>
            <a:r>
              <a:rPr lang="en-GB" sz="2800" dirty="0"/>
              <a:t>A belief that getting venture capital funding is the preeminent defining event in establishing a successful new enterprise.</a:t>
            </a:r>
          </a:p>
          <a:p>
            <a:r>
              <a:rPr lang="en-GB" sz="2800" dirty="0"/>
              <a:t>VC is normally a necessary step along the journey towards an initial public offering (IPO) in the stock markets.</a:t>
            </a:r>
          </a:p>
          <a:p>
            <a:endParaRPr lang="en-GB" sz="2800" dirty="0"/>
          </a:p>
        </p:txBody>
      </p:sp>
    </p:spTree>
    <p:extLst>
      <p:ext uri="{BB962C8B-B14F-4D97-AF65-F5344CB8AC3E}">
        <p14:creationId xmlns:p14="http://schemas.microsoft.com/office/powerpoint/2010/main" val="2763574308"/>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8700" y="191616"/>
            <a:ext cx="7200900" cy="798984"/>
          </a:xfrm>
        </p:spPr>
        <p:txBody>
          <a:bodyPr>
            <a:normAutofit/>
          </a:bodyPr>
          <a:lstStyle/>
          <a:p>
            <a:r>
              <a:rPr lang="en-GB" dirty="0"/>
              <a:t>Capital from Stock markets</a:t>
            </a:r>
          </a:p>
        </p:txBody>
      </p:sp>
      <p:sp>
        <p:nvSpPr>
          <p:cNvPr id="3" name="Content Placeholder 2"/>
          <p:cNvSpPr>
            <a:spLocks noGrp="1"/>
          </p:cNvSpPr>
          <p:nvPr>
            <p:ph idx="1"/>
          </p:nvPr>
        </p:nvSpPr>
        <p:spPr>
          <a:xfrm>
            <a:off x="1028700" y="990600"/>
            <a:ext cx="7935788" cy="5675784"/>
          </a:xfrm>
        </p:spPr>
        <p:txBody>
          <a:bodyPr>
            <a:normAutofit/>
          </a:bodyPr>
          <a:lstStyle/>
          <a:p>
            <a:r>
              <a:rPr lang="en-GB" sz="2400" dirty="0"/>
              <a:t>Public equity financing is a critically important funding source in </a:t>
            </a:r>
            <a:r>
              <a:rPr lang="en-GB" sz="2400" dirty="0" smtClean="0"/>
              <a:t>the more developed economies</a:t>
            </a:r>
            <a:endParaRPr lang="en-GB" sz="2400" dirty="0"/>
          </a:p>
          <a:p>
            <a:r>
              <a:rPr lang="en-GB" sz="2400" dirty="0"/>
              <a:t>Public financing and venture capital financing are typically seen as complementary forms of equity financing</a:t>
            </a:r>
          </a:p>
          <a:p>
            <a:r>
              <a:rPr lang="en-GB" sz="2400" dirty="0"/>
              <a:t>Quality, configuration and timing determine the success of public financing strategies of firms </a:t>
            </a:r>
          </a:p>
          <a:p>
            <a:r>
              <a:rPr lang="en-GB" sz="2400" dirty="0"/>
              <a:t>Most entrepreneurs favour various forms of debt financing  over equity financing.</a:t>
            </a:r>
          </a:p>
          <a:p>
            <a:r>
              <a:rPr lang="en-GB" sz="2400" dirty="0"/>
              <a:t>However, providers of debt financing (i.e. banks) are not prepared to take significant financial risks on new ventures that do not possess an established asset base or substantial revenue history. </a:t>
            </a:r>
          </a:p>
        </p:txBody>
      </p:sp>
    </p:spTree>
    <p:extLst>
      <p:ext uri="{BB962C8B-B14F-4D97-AF65-F5344CB8AC3E}">
        <p14:creationId xmlns:p14="http://schemas.microsoft.com/office/powerpoint/2010/main" val="2955459741"/>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1550" y="31514"/>
            <a:ext cx="7200900" cy="877206"/>
          </a:xfrm>
        </p:spPr>
        <p:txBody>
          <a:bodyPr>
            <a:normAutofit/>
          </a:bodyPr>
          <a:lstStyle/>
          <a:p>
            <a:r>
              <a:rPr lang="en-GB" dirty="0"/>
              <a:t>BANK LOANS</a:t>
            </a:r>
          </a:p>
        </p:txBody>
      </p:sp>
      <p:sp>
        <p:nvSpPr>
          <p:cNvPr id="3" name="Content Placeholder 2"/>
          <p:cNvSpPr>
            <a:spLocks noGrp="1"/>
          </p:cNvSpPr>
          <p:nvPr>
            <p:ph idx="1"/>
          </p:nvPr>
        </p:nvSpPr>
        <p:spPr>
          <a:xfrm>
            <a:off x="827584" y="908720"/>
            <a:ext cx="8136904" cy="5688632"/>
          </a:xfrm>
        </p:spPr>
        <p:txBody>
          <a:bodyPr>
            <a:normAutofit fontScale="92500" lnSpcReduction="10000"/>
          </a:bodyPr>
          <a:lstStyle/>
          <a:p>
            <a:pPr marL="0" indent="0">
              <a:buNone/>
            </a:pPr>
            <a:r>
              <a:rPr lang="en-GB" sz="2400" dirty="0"/>
              <a:t>Two normal ways of raising loan capital from banks</a:t>
            </a:r>
          </a:p>
          <a:p>
            <a:r>
              <a:rPr lang="en-GB" sz="2400" dirty="0"/>
              <a:t>Overdrafts  - convenient way of raising working capital  </a:t>
            </a:r>
          </a:p>
          <a:p>
            <a:pPr lvl="1"/>
            <a:r>
              <a:rPr lang="en-GB" sz="2400" dirty="0"/>
              <a:t>A comprehensive Business Plan before advancing funds </a:t>
            </a:r>
          </a:p>
          <a:p>
            <a:pPr lvl="1"/>
            <a:r>
              <a:rPr lang="en-GB" sz="2400" dirty="0"/>
              <a:t>May be “called in” at very short notice. </a:t>
            </a:r>
          </a:p>
          <a:p>
            <a:pPr lvl="1"/>
            <a:r>
              <a:rPr lang="en-GB" sz="2400" dirty="0"/>
              <a:t>Reviewed regularly at the banks’ discretion. </a:t>
            </a:r>
          </a:p>
          <a:p>
            <a:pPr lvl="1"/>
            <a:r>
              <a:rPr lang="en-GB" sz="2400" dirty="0"/>
              <a:t>No regular repayments. Interest on outstanding overdrafts.</a:t>
            </a:r>
          </a:p>
          <a:p>
            <a:r>
              <a:rPr lang="en-GB" sz="2400" dirty="0"/>
              <a:t>Business Loans. </a:t>
            </a:r>
          </a:p>
          <a:p>
            <a:pPr lvl="1"/>
            <a:r>
              <a:rPr lang="en-GB" sz="2400" dirty="0"/>
              <a:t>Issued for </a:t>
            </a:r>
          </a:p>
          <a:p>
            <a:pPr lvl="2"/>
            <a:r>
              <a:rPr lang="en-GB" sz="2000" dirty="0"/>
              <a:t>a specific project for a fixed term with a regular repayment schedule. </a:t>
            </a:r>
          </a:p>
          <a:p>
            <a:pPr lvl="2"/>
            <a:r>
              <a:rPr lang="en-GB" sz="2000" dirty="0"/>
              <a:t>when banks  are satisfied with the commercial viability of the existing business. </a:t>
            </a:r>
          </a:p>
          <a:p>
            <a:pPr lvl="1"/>
            <a:r>
              <a:rPr lang="en-GB" sz="2400" dirty="0"/>
              <a:t>Will not be “called in” if agreed payments are being made . They  provide a high level of security to the borrower. </a:t>
            </a:r>
          </a:p>
          <a:p>
            <a:pPr lvl="1"/>
            <a:r>
              <a:rPr lang="en-GB" sz="2400" dirty="0"/>
              <a:t>Banks do not underwrite business losses.</a:t>
            </a:r>
          </a:p>
        </p:txBody>
      </p:sp>
    </p:spTree>
    <p:extLst>
      <p:ext uri="{BB962C8B-B14F-4D97-AF65-F5344CB8AC3E}">
        <p14:creationId xmlns:p14="http://schemas.microsoft.com/office/powerpoint/2010/main" val="3593601344"/>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OTHER LOANS</a:t>
            </a:r>
          </a:p>
        </p:txBody>
      </p:sp>
      <p:sp>
        <p:nvSpPr>
          <p:cNvPr id="3" name="Content Placeholder 2"/>
          <p:cNvSpPr>
            <a:spLocks noGrp="1"/>
          </p:cNvSpPr>
          <p:nvPr>
            <p:ph idx="1"/>
          </p:nvPr>
        </p:nvSpPr>
        <p:spPr>
          <a:xfrm>
            <a:off x="914400" y="1379909"/>
            <a:ext cx="7772400" cy="4785395"/>
          </a:xfrm>
        </p:spPr>
        <p:txBody>
          <a:bodyPr>
            <a:normAutofit fontScale="85000" lnSpcReduction="20000"/>
          </a:bodyPr>
          <a:lstStyle/>
          <a:p>
            <a:r>
              <a:rPr lang="en-GB" dirty="0"/>
              <a:t>Factoring of invoices may  be used to improve working capital resources </a:t>
            </a:r>
          </a:p>
          <a:p>
            <a:pPr lvl="1"/>
            <a:r>
              <a:rPr lang="en-GB" dirty="0"/>
              <a:t>Up  to 70% of the value of invoices can be factored. </a:t>
            </a:r>
          </a:p>
          <a:p>
            <a:pPr lvl="1"/>
            <a:r>
              <a:rPr lang="en-GB" dirty="0"/>
              <a:t>If clients fails to pay, the bad debt is charged to the originating company. </a:t>
            </a:r>
          </a:p>
          <a:p>
            <a:pPr lvl="1"/>
            <a:r>
              <a:rPr lang="en-GB" dirty="0"/>
              <a:t>can be a very convenient and cost effective way of obtaining short term finance.</a:t>
            </a:r>
          </a:p>
          <a:p>
            <a:r>
              <a:rPr lang="en-GB" dirty="0"/>
              <a:t>Hire purchase agreements  - used to financing tangible fixed assets. </a:t>
            </a:r>
          </a:p>
          <a:p>
            <a:pPr lvl="1"/>
            <a:r>
              <a:rPr lang="en-GB" dirty="0"/>
              <a:t>Can be rather expensive in interest terms </a:t>
            </a:r>
          </a:p>
          <a:p>
            <a:pPr lvl="1"/>
            <a:r>
              <a:rPr lang="en-GB" dirty="0"/>
              <a:t>Asset remains the property of the finance company until the final instalment is paid. </a:t>
            </a:r>
          </a:p>
          <a:p>
            <a:r>
              <a:rPr lang="en-GB" dirty="0"/>
              <a:t>Leasing of fixed assets </a:t>
            </a:r>
          </a:p>
          <a:p>
            <a:pPr lvl="1"/>
            <a:r>
              <a:rPr lang="en-GB" dirty="0"/>
              <a:t>Asset belongs to the finance company. </a:t>
            </a:r>
          </a:p>
          <a:p>
            <a:pPr lvl="1"/>
            <a:r>
              <a:rPr lang="en-GB" dirty="0"/>
              <a:t>Business has sole use of the assets. </a:t>
            </a:r>
          </a:p>
          <a:p>
            <a:pPr lvl="1"/>
            <a:r>
              <a:rPr lang="en-GB" dirty="0"/>
              <a:t>There is a clear distinction between “use” and “ownership” of the assets.</a:t>
            </a:r>
          </a:p>
          <a:p>
            <a:r>
              <a:rPr lang="en-GB" dirty="0"/>
              <a:t>Micro-lenders,</a:t>
            </a:r>
          </a:p>
          <a:p>
            <a:pPr lvl="1"/>
            <a:r>
              <a:rPr lang="en-GB" dirty="0"/>
              <a:t>specialize in smaller loans to help start-ups. </a:t>
            </a:r>
          </a:p>
          <a:p>
            <a:pPr lvl="1"/>
            <a:r>
              <a:rPr lang="en-GB" dirty="0"/>
              <a:t>But can also support larger loans of greater scope.</a:t>
            </a:r>
          </a:p>
        </p:txBody>
      </p:sp>
    </p:spTree>
    <p:extLst>
      <p:ext uri="{BB962C8B-B14F-4D97-AF65-F5344CB8AC3E}">
        <p14:creationId xmlns:p14="http://schemas.microsoft.com/office/powerpoint/2010/main" val="3742451768"/>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Internal Finance</a:t>
            </a:r>
          </a:p>
        </p:txBody>
      </p:sp>
      <p:sp>
        <p:nvSpPr>
          <p:cNvPr id="3" name="Content Placeholder 2"/>
          <p:cNvSpPr>
            <a:spLocks noGrp="1"/>
          </p:cNvSpPr>
          <p:nvPr>
            <p:ph idx="1"/>
          </p:nvPr>
        </p:nvSpPr>
        <p:spPr>
          <a:xfrm>
            <a:off x="457200" y="1196752"/>
            <a:ext cx="8229600" cy="5328592"/>
          </a:xfrm>
        </p:spPr>
        <p:txBody>
          <a:bodyPr>
            <a:normAutofit/>
          </a:bodyPr>
          <a:lstStyle/>
          <a:p>
            <a:r>
              <a:rPr lang="en-GB" dirty="0"/>
              <a:t>There are costs or conditions attached to any form of external finance </a:t>
            </a:r>
          </a:p>
          <a:p>
            <a:r>
              <a:rPr lang="en-GB" dirty="0"/>
              <a:t>it is prudent to explore ways of raising cash from within the business by</a:t>
            </a:r>
          </a:p>
          <a:p>
            <a:pPr lvl="1"/>
            <a:r>
              <a:rPr lang="en-GB" dirty="0"/>
              <a:t>Better control of debtors. </a:t>
            </a:r>
          </a:p>
          <a:p>
            <a:pPr lvl="1"/>
            <a:r>
              <a:rPr lang="en-GB" dirty="0"/>
              <a:t>Negotiating better payment terms with suppliers;</a:t>
            </a:r>
          </a:p>
          <a:p>
            <a:pPr lvl="1"/>
            <a:r>
              <a:rPr lang="en-GB" dirty="0"/>
              <a:t>Review and reducing costs wherever possible. </a:t>
            </a:r>
          </a:p>
          <a:p>
            <a:pPr lvl="1"/>
            <a:r>
              <a:rPr lang="en-GB" dirty="0"/>
              <a:t>Reviewing all outstanding standing orders and direct debit</a:t>
            </a:r>
          </a:p>
          <a:p>
            <a:pPr lvl="1"/>
            <a:r>
              <a:rPr lang="en-GB" dirty="0"/>
              <a:t>Disposing of surplus assets;</a:t>
            </a:r>
          </a:p>
          <a:p>
            <a:pPr lvl="1"/>
            <a:r>
              <a:rPr lang="en-GB" dirty="0"/>
              <a:t>Turning obsolete stock into cash;</a:t>
            </a:r>
          </a:p>
          <a:p>
            <a:pPr lvl="1"/>
            <a:r>
              <a:rPr lang="en-GB" dirty="0"/>
              <a:t>Increasing prices;</a:t>
            </a:r>
          </a:p>
          <a:p>
            <a:pPr lvl="1"/>
            <a:r>
              <a:rPr lang="en-GB" dirty="0"/>
              <a:t>Improving margins by improving quality control;</a:t>
            </a:r>
          </a:p>
          <a:p>
            <a:pPr lvl="1"/>
            <a:r>
              <a:rPr lang="en-GB" dirty="0"/>
              <a:t>Increasing sales volumes.</a:t>
            </a:r>
          </a:p>
        </p:txBody>
      </p:sp>
    </p:spTree>
    <p:extLst>
      <p:ext uri="{BB962C8B-B14F-4D97-AF65-F5344CB8AC3E}">
        <p14:creationId xmlns:p14="http://schemas.microsoft.com/office/powerpoint/2010/main" val="2138223945"/>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971550" y="1638300"/>
            <a:ext cx="7200900" cy="3581400"/>
          </a:xfrm>
        </p:spPr>
        <p:txBody>
          <a:bodyPr>
            <a:normAutofit/>
          </a:bodyPr>
          <a:lstStyle/>
          <a:p>
            <a:r>
              <a:rPr lang="en-GB" sz="2800" dirty="0"/>
              <a:t>The amount of funds required</a:t>
            </a:r>
          </a:p>
          <a:p>
            <a:pPr lvl="1"/>
            <a:r>
              <a:rPr lang="en-GB" sz="2800" dirty="0"/>
              <a:t>The absolute amount &amp; the timing</a:t>
            </a:r>
          </a:p>
          <a:p>
            <a:r>
              <a:rPr lang="en-GB" sz="2800" dirty="0"/>
              <a:t>The riskiness of the venture</a:t>
            </a:r>
          </a:p>
          <a:p>
            <a:pPr lvl="1"/>
            <a:r>
              <a:rPr lang="en-GB" sz="2800" dirty="0"/>
              <a:t>The absolute level of risk &amp; the factors that determine it</a:t>
            </a:r>
          </a:p>
          <a:p>
            <a:pPr lvl="1"/>
            <a:r>
              <a:rPr lang="en-GB" sz="2800" dirty="0"/>
              <a:t>The timing and potential magnitude of returns</a:t>
            </a:r>
          </a:p>
          <a:p>
            <a:endParaRPr lang="en-GB" sz="2800" dirty="0"/>
          </a:p>
        </p:txBody>
      </p:sp>
      <p:sp>
        <p:nvSpPr>
          <p:cNvPr id="3" name="Title 2"/>
          <p:cNvSpPr>
            <a:spLocks noGrp="1"/>
          </p:cNvSpPr>
          <p:nvPr>
            <p:ph type="title"/>
          </p:nvPr>
        </p:nvSpPr>
        <p:spPr>
          <a:xfrm>
            <a:off x="1028700" y="685800"/>
            <a:ext cx="7200900" cy="798984"/>
          </a:xfrm>
        </p:spPr>
        <p:txBody>
          <a:bodyPr/>
          <a:lstStyle/>
          <a:p>
            <a:r>
              <a:rPr lang="en-GB" dirty="0"/>
              <a:t>Understand the business</a:t>
            </a:r>
          </a:p>
        </p:txBody>
      </p:sp>
    </p:spTree>
    <p:extLst>
      <p:ext uri="{BB962C8B-B14F-4D97-AF65-F5344CB8AC3E}">
        <p14:creationId xmlns:p14="http://schemas.microsoft.com/office/powerpoint/2010/main" val="2575259472"/>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683568" y="188640"/>
            <a:ext cx="8064896" cy="700675"/>
          </a:xfrm>
          <a:noFill/>
          <a:extLst>
            <a:ext uri="{91240B29-F687-4F45-9708-019B960494DF}">
              <a14:hiddenLine xmlns:a14="http://schemas.microsoft.com/office/drawing/2010/main" w="12700">
                <a:solidFill>
                  <a:schemeClr val="tx1"/>
                </a:solidFill>
                <a:miter lim="800000"/>
                <a:headEnd/>
                <a:tailEnd/>
              </a14:hiddenLine>
            </a:ext>
          </a:extLst>
        </p:spPr>
        <p:txBody>
          <a:bodyPr vert="horz" lIns="71374" tIns="35061" rIns="71374" bIns="35061" rtlCol="0" anchor="b">
            <a:noAutofit/>
          </a:bodyPr>
          <a:lstStyle/>
          <a:p>
            <a:pPr eaLnBrk="1" hangingPunct="1"/>
            <a:r>
              <a:rPr lang="en-GB" sz="4800" dirty="0"/>
              <a:t>Business plan implementation</a:t>
            </a:r>
          </a:p>
        </p:txBody>
      </p:sp>
      <p:sp>
        <p:nvSpPr>
          <p:cNvPr id="15363" name="Rectangle 3"/>
          <p:cNvSpPr>
            <a:spLocks noGrp="1" noChangeArrowheads="1"/>
          </p:cNvSpPr>
          <p:nvPr>
            <p:ph idx="1"/>
          </p:nvPr>
        </p:nvSpPr>
        <p:spPr>
          <a:xfrm>
            <a:off x="827584" y="980729"/>
            <a:ext cx="8064896" cy="5688632"/>
          </a:xfrm>
          <a:extLst>
            <a:ext uri="{91240B29-F687-4F45-9708-019B960494DF}">
              <a14:hiddenLine xmlns:a14="http://schemas.microsoft.com/office/drawing/2010/main" w="12700">
                <a:solidFill>
                  <a:schemeClr val="tx1"/>
                </a:solidFill>
                <a:miter lim="800000"/>
                <a:headEnd/>
                <a:tailEnd/>
              </a14:hiddenLine>
            </a:ext>
          </a:extLst>
        </p:spPr>
        <p:txBody>
          <a:bodyPr vert="horz" lIns="71374" tIns="35061" rIns="71374" bIns="35061" rtlCol="0">
            <a:normAutofit/>
          </a:bodyPr>
          <a:lstStyle/>
          <a:p>
            <a:pPr eaLnBrk="1" hangingPunct="1"/>
            <a:r>
              <a:rPr lang="en-GB" sz="2400" dirty="0"/>
              <a:t>Introduction</a:t>
            </a:r>
          </a:p>
          <a:p>
            <a:pPr lvl="1" eaLnBrk="1" hangingPunct="1"/>
            <a:r>
              <a:rPr lang="en-GB" sz="1800" dirty="0"/>
              <a:t>Objectives, constraints (e.g., budget, time, etc…)</a:t>
            </a:r>
          </a:p>
          <a:p>
            <a:pPr eaLnBrk="1" hangingPunct="1"/>
            <a:r>
              <a:rPr lang="en-GB" sz="2400" dirty="0"/>
              <a:t>Project organisation</a:t>
            </a:r>
          </a:p>
          <a:p>
            <a:pPr lvl="1" eaLnBrk="1" hangingPunct="1"/>
            <a:r>
              <a:rPr lang="en-GB" sz="1800" dirty="0"/>
              <a:t>People involved and their roles in the team</a:t>
            </a:r>
          </a:p>
          <a:p>
            <a:pPr eaLnBrk="1" hangingPunct="1"/>
            <a:r>
              <a:rPr lang="en-GB" sz="2400" dirty="0"/>
              <a:t>Risk analysis</a:t>
            </a:r>
          </a:p>
          <a:p>
            <a:pPr lvl="1" eaLnBrk="1" hangingPunct="1"/>
            <a:r>
              <a:rPr lang="en-GB" sz="1800" dirty="0"/>
              <a:t>Possible risks, their likelihood and reduction strategies</a:t>
            </a:r>
          </a:p>
          <a:p>
            <a:pPr eaLnBrk="1" hangingPunct="1"/>
            <a:r>
              <a:rPr lang="en-GB" sz="2400" dirty="0"/>
              <a:t>Hardware and software resource requirements</a:t>
            </a:r>
          </a:p>
          <a:p>
            <a:pPr eaLnBrk="1" hangingPunct="1"/>
            <a:r>
              <a:rPr lang="en-GB" sz="2400" dirty="0"/>
              <a:t>Work breakdown</a:t>
            </a:r>
          </a:p>
          <a:p>
            <a:pPr lvl="1" eaLnBrk="1" hangingPunct="1"/>
            <a:r>
              <a:rPr lang="en-GB" sz="1800" dirty="0"/>
              <a:t>Breaks down the project into activities, identifies milestones, deliverables</a:t>
            </a:r>
          </a:p>
          <a:p>
            <a:pPr eaLnBrk="1" hangingPunct="1"/>
            <a:r>
              <a:rPr lang="en-GB" sz="2400" dirty="0"/>
              <a:t>Project schedule</a:t>
            </a:r>
          </a:p>
          <a:p>
            <a:pPr lvl="1" eaLnBrk="1" hangingPunct="1"/>
            <a:r>
              <a:rPr lang="en-GB" sz="1800" dirty="0"/>
              <a:t>Activity dependencies, estimated milestone time, people allocation</a:t>
            </a:r>
          </a:p>
          <a:p>
            <a:pPr eaLnBrk="1" hangingPunct="1"/>
            <a:r>
              <a:rPr lang="en-GB" sz="2400" dirty="0"/>
              <a:t>Monitoring and reporting mechanisms</a:t>
            </a:r>
          </a:p>
        </p:txBody>
      </p:sp>
    </p:spTree>
    <p:extLst>
      <p:ext uri="{BB962C8B-B14F-4D97-AF65-F5344CB8AC3E}">
        <p14:creationId xmlns:p14="http://schemas.microsoft.com/office/powerpoint/2010/main" val="4247265334"/>
      </p:ext>
    </p:extLst>
  </p:cSld>
  <p:clrMapOvr>
    <a:masterClrMapping/>
  </p:clrMapOvr>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3028" name="Rectangle 4" descr="Slideheader01">
            <a:extLst>
              <a:ext uri="{FF2B5EF4-FFF2-40B4-BE49-F238E27FC236}">
                <a16:creationId xmlns:a16="http://schemas.microsoft.com/office/drawing/2014/main" id="{B336ADDA-3795-4524-A287-C110B9157990}"/>
              </a:ext>
            </a:extLst>
          </p:cNvPr>
          <p:cNvSpPr>
            <a:spLocks noGrp="1" noChangeArrowheads="1"/>
          </p:cNvSpPr>
          <p:nvPr>
            <p:ph type="title"/>
          </p:nvPr>
        </p:nvSpPr>
        <p:spPr>
          <a:xfrm>
            <a:off x="827583" y="165101"/>
            <a:ext cx="8308479" cy="743620"/>
          </a:xfrm>
        </p:spPr>
        <p:txBody>
          <a:bodyPr>
            <a:normAutofit/>
          </a:bodyPr>
          <a:lstStyle/>
          <a:p>
            <a:r>
              <a:rPr lang="en-US" altLang="en-US" dirty="0"/>
              <a:t>Harvesting the Venture</a:t>
            </a:r>
          </a:p>
        </p:txBody>
      </p:sp>
      <p:sp>
        <p:nvSpPr>
          <p:cNvPr id="1153029" name="Rectangle 5">
            <a:extLst>
              <a:ext uri="{FF2B5EF4-FFF2-40B4-BE49-F238E27FC236}">
                <a16:creationId xmlns:a16="http://schemas.microsoft.com/office/drawing/2014/main" id="{39F4939E-6D56-44A0-861C-169893D7712F}"/>
              </a:ext>
            </a:extLst>
          </p:cNvPr>
          <p:cNvSpPr>
            <a:spLocks noGrp="1" noChangeArrowheads="1"/>
          </p:cNvSpPr>
          <p:nvPr>
            <p:ph type="body" idx="1"/>
          </p:nvPr>
        </p:nvSpPr>
        <p:spPr>
          <a:xfrm>
            <a:off x="683568" y="908721"/>
            <a:ext cx="8003232" cy="5492079"/>
          </a:xfrm>
        </p:spPr>
        <p:txBody>
          <a:bodyPr>
            <a:normAutofit fontScale="92500"/>
          </a:bodyPr>
          <a:lstStyle/>
          <a:p>
            <a:r>
              <a:rPr lang="en-US" altLang="en-US" sz="2800" dirty="0"/>
              <a:t>Harvest Plan</a:t>
            </a:r>
          </a:p>
          <a:p>
            <a:pPr lvl="1"/>
            <a:r>
              <a:rPr lang="en-US" altLang="en-US" sz="2800" dirty="0"/>
              <a:t>Defines how and when the owners and investors will realize an actual cash return on their investment.</a:t>
            </a:r>
          </a:p>
          <a:p>
            <a:r>
              <a:rPr lang="en-US" altLang="en-US" sz="2800" dirty="0"/>
              <a:t>Reasons for Harvesting</a:t>
            </a:r>
          </a:p>
          <a:p>
            <a:pPr lvl="1"/>
            <a:r>
              <a:rPr lang="en-US" altLang="en-US" sz="2800" dirty="0"/>
              <a:t>To maintain managerial control and succession for successful continued operations.</a:t>
            </a:r>
          </a:p>
          <a:p>
            <a:pPr lvl="1"/>
            <a:r>
              <a:rPr lang="en-US" altLang="en-US" sz="2800" dirty="0"/>
              <a:t>To initiate a “liquidity event” that will generate a significant amount of cash for the investors.</a:t>
            </a:r>
          </a:p>
          <a:p>
            <a:pPr lvl="1"/>
            <a:r>
              <a:rPr lang="en-US" altLang="en-US" sz="2800" dirty="0"/>
              <a:t>An IPO (initial public offering) has become a reality.</a:t>
            </a:r>
          </a:p>
          <a:p>
            <a:pPr lvl="1"/>
            <a:r>
              <a:rPr lang="en-US" altLang="en-US" sz="2800" dirty="0"/>
              <a:t>Most realistic opportunity is sale of the business.</a:t>
            </a: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9650" name="Rectangle 2" descr="Slideheader01">
            <a:extLst>
              <a:ext uri="{FF2B5EF4-FFF2-40B4-BE49-F238E27FC236}">
                <a16:creationId xmlns:a16="http://schemas.microsoft.com/office/drawing/2014/main" id="{7BB9ED03-14D8-4525-935B-806F49604E28}"/>
              </a:ext>
            </a:extLst>
          </p:cNvPr>
          <p:cNvSpPr>
            <a:spLocks noGrp="1" noChangeArrowheads="1"/>
          </p:cNvSpPr>
          <p:nvPr>
            <p:ph type="title"/>
          </p:nvPr>
        </p:nvSpPr>
        <p:spPr/>
        <p:txBody>
          <a:bodyPr/>
          <a:lstStyle/>
          <a:p>
            <a:r>
              <a:rPr lang="en-US" altLang="en-US"/>
              <a:t>The Exit Strategy: Liquidity Events</a:t>
            </a:r>
          </a:p>
        </p:txBody>
      </p:sp>
      <p:sp>
        <p:nvSpPr>
          <p:cNvPr id="1179651" name="Rectangle 3">
            <a:extLst>
              <a:ext uri="{FF2B5EF4-FFF2-40B4-BE49-F238E27FC236}">
                <a16:creationId xmlns:a16="http://schemas.microsoft.com/office/drawing/2014/main" id="{3EA325AE-6123-442B-AC9D-A41BE51D963D}"/>
              </a:ext>
            </a:extLst>
          </p:cNvPr>
          <p:cNvSpPr>
            <a:spLocks noGrp="1" noChangeArrowheads="1"/>
          </p:cNvSpPr>
          <p:nvPr>
            <p:ph type="body" idx="1"/>
          </p:nvPr>
        </p:nvSpPr>
        <p:spPr>
          <a:xfrm>
            <a:off x="1028700" y="2286000"/>
            <a:ext cx="7647756" cy="4383360"/>
          </a:xfrm>
        </p:spPr>
        <p:txBody>
          <a:bodyPr>
            <a:normAutofit/>
          </a:bodyPr>
          <a:lstStyle/>
          <a:p>
            <a:r>
              <a:rPr lang="en-US" altLang="en-US" sz="2800" dirty="0"/>
              <a:t>Entrepreneurs consider selling their venture for numerous reasons:</a:t>
            </a:r>
          </a:p>
          <a:p>
            <a:pPr lvl="1"/>
            <a:r>
              <a:rPr lang="en-US" altLang="en-US" sz="2800" dirty="0"/>
              <a:t>Boredom and burnout</a:t>
            </a:r>
          </a:p>
          <a:p>
            <a:pPr lvl="1"/>
            <a:r>
              <a:rPr lang="en-US" altLang="en-US" sz="2800" dirty="0"/>
              <a:t>Lack of operating and growth capital</a:t>
            </a:r>
          </a:p>
          <a:p>
            <a:pPr lvl="1"/>
            <a:r>
              <a:rPr lang="en-US" altLang="en-US" sz="2800" dirty="0"/>
              <a:t>No heirs to leave the business to</a:t>
            </a:r>
          </a:p>
          <a:p>
            <a:pPr lvl="1"/>
            <a:r>
              <a:rPr lang="en-US" altLang="en-US" sz="2800" dirty="0"/>
              <a:t>Desire for liquidity</a:t>
            </a:r>
          </a:p>
          <a:p>
            <a:pPr lvl="1"/>
            <a:r>
              <a:rPr lang="en-US" altLang="en-US" sz="2800" dirty="0"/>
              <a:t>Aging and health problems</a:t>
            </a:r>
          </a:p>
          <a:p>
            <a:pPr lvl="1"/>
            <a:r>
              <a:rPr lang="en-US" altLang="en-US" sz="2800" dirty="0"/>
              <a:t>Desire to pursue other interests</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573845" y="188640"/>
            <a:ext cx="8424936" cy="1485900"/>
          </a:xfrm>
        </p:spPr>
        <p:txBody>
          <a:bodyPr/>
          <a:lstStyle/>
          <a:p>
            <a:pPr eaLnBrk="1" hangingPunct="1"/>
            <a:r>
              <a:rPr lang="en-US" altLang="zh-TW" dirty="0"/>
              <a:t>Lifestyle Ventures (Small Businesses)</a:t>
            </a:r>
          </a:p>
        </p:txBody>
      </p:sp>
      <p:sp>
        <p:nvSpPr>
          <p:cNvPr id="10243" name="Rectangle 3"/>
          <p:cNvSpPr>
            <a:spLocks noGrp="1" noChangeArrowheads="1"/>
          </p:cNvSpPr>
          <p:nvPr>
            <p:ph idx="1"/>
          </p:nvPr>
        </p:nvSpPr>
        <p:spPr>
          <a:xfrm>
            <a:off x="900113" y="2060575"/>
            <a:ext cx="7772400" cy="4114800"/>
          </a:xfrm>
        </p:spPr>
        <p:txBody>
          <a:bodyPr/>
          <a:lstStyle/>
          <a:p>
            <a:pPr eaLnBrk="1" hangingPunct="1">
              <a:lnSpc>
                <a:spcPct val="120000"/>
              </a:lnSpc>
            </a:pPr>
            <a:r>
              <a:rPr lang="en-US" altLang="zh-TW" sz="2800"/>
              <a:t>Business built around lifestyle of founders</a:t>
            </a:r>
          </a:p>
          <a:p>
            <a:pPr eaLnBrk="1" hangingPunct="1">
              <a:lnSpc>
                <a:spcPct val="120000"/>
              </a:lnSpc>
            </a:pPr>
            <a:r>
              <a:rPr lang="en-US" altLang="zh-TW" sz="2800"/>
              <a:t>Generating income to support desired lifestyle</a:t>
            </a:r>
          </a:p>
          <a:p>
            <a:pPr eaLnBrk="1" hangingPunct="1">
              <a:lnSpc>
                <a:spcPct val="120000"/>
              </a:lnSpc>
            </a:pPr>
            <a:r>
              <a:rPr lang="en-US" altLang="zh-TW" sz="2800"/>
              <a:t>Controlled growth to maintain desired lifestyle</a:t>
            </a:r>
          </a:p>
          <a:p>
            <a:pPr eaLnBrk="1" hangingPunct="1">
              <a:lnSpc>
                <a:spcPct val="120000"/>
              </a:lnSpc>
            </a:pPr>
            <a:r>
              <a:rPr lang="en-US" altLang="zh-TW" sz="2800"/>
              <a:t>Harvest concerns focus on retirement issues</a:t>
            </a:r>
          </a:p>
          <a:p>
            <a:pPr eaLnBrk="1" hangingPunct="1">
              <a:lnSpc>
                <a:spcPct val="120000"/>
              </a:lnSpc>
            </a:pPr>
            <a:r>
              <a:rPr lang="en-US" altLang="zh-TW" sz="2800"/>
              <a:t>Usually self-funded; or family and friends</a:t>
            </a:r>
          </a:p>
          <a:p>
            <a:pPr eaLnBrk="1" hangingPunct="1">
              <a:lnSpc>
                <a:spcPct val="120000"/>
              </a:lnSpc>
            </a:pPr>
            <a:r>
              <a:rPr lang="en-US" altLang="zh-TW" sz="2800"/>
              <a:t>Not conducive to angel or VC financing</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US" altLang="zh-TW"/>
              <a:t>Entrepreneurial Ventures</a:t>
            </a:r>
          </a:p>
        </p:txBody>
      </p:sp>
      <p:sp>
        <p:nvSpPr>
          <p:cNvPr id="11267" name="Rectangle 3"/>
          <p:cNvSpPr>
            <a:spLocks noGrp="1" noChangeArrowheads="1"/>
          </p:cNvSpPr>
          <p:nvPr>
            <p:ph idx="1"/>
          </p:nvPr>
        </p:nvSpPr>
        <p:spPr>
          <a:xfrm>
            <a:off x="1116013" y="1628800"/>
            <a:ext cx="7772400" cy="4762475"/>
          </a:xfrm>
        </p:spPr>
        <p:txBody>
          <a:bodyPr/>
          <a:lstStyle/>
          <a:p>
            <a:pPr eaLnBrk="1" hangingPunct="1">
              <a:lnSpc>
                <a:spcPct val="120000"/>
              </a:lnSpc>
            </a:pPr>
            <a:r>
              <a:rPr lang="en-US" altLang="zh-TW" sz="2800" dirty="0"/>
              <a:t>Business designed to yield capital gains</a:t>
            </a:r>
          </a:p>
          <a:p>
            <a:pPr eaLnBrk="1" hangingPunct="1">
              <a:lnSpc>
                <a:spcPct val="120000"/>
              </a:lnSpc>
            </a:pPr>
            <a:r>
              <a:rPr lang="en-US" altLang="zh-TW" sz="2800" dirty="0"/>
              <a:t>Short-term income is of a lesser concern</a:t>
            </a:r>
          </a:p>
          <a:p>
            <a:pPr eaLnBrk="1" hangingPunct="1">
              <a:lnSpc>
                <a:spcPct val="120000"/>
              </a:lnSpc>
            </a:pPr>
            <a:r>
              <a:rPr lang="en-US" altLang="zh-TW" sz="2800" dirty="0"/>
              <a:t>Focus is on value creation</a:t>
            </a:r>
          </a:p>
          <a:p>
            <a:pPr eaLnBrk="1" hangingPunct="1">
              <a:lnSpc>
                <a:spcPct val="120000"/>
              </a:lnSpc>
            </a:pPr>
            <a:r>
              <a:rPr lang="en-US" altLang="zh-TW" sz="2800" dirty="0"/>
              <a:t>Harvest concerns focus on ROI</a:t>
            </a:r>
          </a:p>
          <a:p>
            <a:pPr eaLnBrk="1" hangingPunct="1">
              <a:lnSpc>
                <a:spcPct val="120000"/>
              </a:lnSpc>
            </a:pPr>
            <a:r>
              <a:rPr lang="en-US" altLang="zh-TW" sz="2800" dirty="0"/>
              <a:t>Self-funding; followed by equity-funding</a:t>
            </a:r>
          </a:p>
          <a:p>
            <a:pPr eaLnBrk="1" hangingPunct="1">
              <a:lnSpc>
                <a:spcPct val="120000"/>
              </a:lnSpc>
            </a:pPr>
            <a:r>
              <a:rPr lang="en-US" altLang="zh-TW" sz="2800" dirty="0"/>
              <a:t>Attractive to angel or VC financing</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n-US" altLang="zh-TW"/>
              <a:t>Opportunity</a:t>
            </a:r>
          </a:p>
        </p:txBody>
      </p:sp>
      <p:sp>
        <p:nvSpPr>
          <p:cNvPr id="13315" name="Rectangle 3"/>
          <p:cNvSpPr>
            <a:spLocks noGrp="1" noChangeArrowheads="1"/>
          </p:cNvSpPr>
          <p:nvPr>
            <p:ph type="body" idx="1"/>
          </p:nvPr>
        </p:nvSpPr>
        <p:spPr/>
        <p:txBody>
          <a:bodyPr>
            <a:normAutofit fontScale="92500" lnSpcReduction="10000"/>
          </a:bodyPr>
          <a:lstStyle/>
          <a:p>
            <a:pPr eaLnBrk="1" hangingPunct="1">
              <a:lnSpc>
                <a:spcPct val="120000"/>
              </a:lnSpc>
            </a:pPr>
            <a:r>
              <a:rPr lang="en-US" altLang="zh-TW" sz="2800"/>
              <a:t>Favorable circumstances pointing to a need</a:t>
            </a:r>
          </a:p>
          <a:p>
            <a:pPr eaLnBrk="1" hangingPunct="1">
              <a:lnSpc>
                <a:spcPct val="120000"/>
              </a:lnSpc>
            </a:pPr>
            <a:r>
              <a:rPr lang="en-US" altLang="zh-TW" sz="2800"/>
              <a:t>Ability to improve something at a profit</a:t>
            </a:r>
          </a:p>
          <a:p>
            <a:pPr eaLnBrk="1" hangingPunct="1">
              <a:lnSpc>
                <a:spcPct val="120000"/>
              </a:lnSpc>
            </a:pPr>
            <a:r>
              <a:rPr lang="en-US" altLang="zh-TW" sz="2800"/>
              <a:t>Better, faster, cheaper / Brave new world</a:t>
            </a:r>
          </a:p>
          <a:p>
            <a:pPr eaLnBrk="1" hangingPunct="1">
              <a:lnSpc>
                <a:spcPct val="120000"/>
              </a:lnSpc>
            </a:pPr>
            <a:r>
              <a:rPr lang="en-US" altLang="zh-TW" sz="2800"/>
              <a:t>Existence of〝pain〞that can be removed</a:t>
            </a:r>
          </a:p>
          <a:p>
            <a:pPr eaLnBrk="1" hangingPunct="1">
              <a:lnSpc>
                <a:spcPct val="120000"/>
              </a:lnSpc>
            </a:pPr>
            <a:r>
              <a:rPr lang="en-US" altLang="zh-TW" sz="2800"/>
              <a:t>Fixing an unsatisfactory situation </a:t>
            </a:r>
          </a:p>
          <a:p>
            <a:pPr eaLnBrk="1" hangingPunct="1">
              <a:lnSpc>
                <a:spcPct val="120000"/>
              </a:lnSpc>
            </a:pPr>
            <a:r>
              <a:rPr lang="en-US" altLang="zh-TW" sz="2800"/>
              <a:t>Timing is critical</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460375" y="46037"/>
            <a:ext cx="8385175" cy="1431925"/>
          </a:xfrm>
        </p:spPr>
        <p:txBody>
          <a:bodyPr/>
          <a:lstStyle/>
          <a:p>
            <a:pPr eaLnBrk="1" hangingPunct="1"/>
            <a:r>
              <a:rPr lang="en-US" altLang="zh-TW" sz="4000" dirty="0"/>
              <a:t>Criteria for Evaluating Venture Opportunities</a:t>
            </a:r>
          </a:p>
        </p:txBody>
      </p:sp>
      <p:sp>
        <p:nvSpPr>
          <p:cNvPr id="26627" name="Rectangle 3"/>
          <p:cNvSpPr>
            <a:spLocks noGrp="1" noChangeArrowheads="1"/>
          </p:cNvSpPr>
          <p:nvPr>
            <p:ph type="body" idx="1"/>
          </p:nvPr>
        </p:nvSpPr>
        <p:spPr>
          <a:xfrm>
            <a:off x="838200" y="1477962"/>
            <a:ext cx="8007350" cy="5151438"/>
          </a:xfrm>
        </p:spPr>
        <p:txBody>
          <a:bodyPr/>
          <a:lstStyle/>
          <a:p>
            <a:pPr eaLnBrk="1" hangingPunct="1"/>
            <a:r>
              <a:rPr lang="en-US" altLang="zh-TW" sz="3600" dirty="0"/>
              <a:t>Industry and market</a:t>
            </a:r>
          </a:p>
          <a:p>
            <a:pPr eaLnBrk="1" hangingPunct="1"/>
            <a:r>
              <a:rPr lang="en-US" altLang="zh-TW" sz="3600" dirty="0"/>
              <a:t>Economics</a:t>
            </a:r>
          </a:p>
          <a:p>
            <a:pPr eaLnBrk="1" hangingPunct="1"/>
            <a:r>
              <a:rPr lang="en-US" altLang="zh-TW" sz="3600" dirty="0"/>
              <a:t>Harvest issues</a:t>
            </a:r>
          </a:p>
          <a:p>
            <a:pPr eaLnBrk="1" hangingPunct="1"/>
            <a:r>
              <a:rPr lang="en-US" altLang="zh-TW" sz="3600" dirty="0"/>
              <a:t>Competitive advantage issues</a:t>
            </a:r>
          </a:p>
          <a:p>
            <a:pPr eaLnBrk="1" hangingPunct="1"/>
            <a:r>
              <a:rPr lang="en-US" altLang="zh-TW" sz="3600" dirty="0"/>
              <a:t>Management team</a:t>
            </a:r>
          </a:p>
          <a:p>
            <a:pPr eaLnBrk="1" hangingPunct="1"/>
            <a:r>
              <a:rPr lang="en-US" altLang="zh-TW" sz="3600" dirty="0"/>
              <a:t>Fatal Flaw issues</a:t>
            </a:r>
          </a:p>
          <a:p>
            <a:pPr eaLnBrk="1" hangingPunct="1"/>
            <a:r>
              <a:rPr lang="en-US" altLang="zh-TW" sz="3600" dirty="0"/>
              <a:t>Strategic Differentiation</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TM10001105[[fn=Crop]]</Template>
  <TotalTime>3514</TotalTime>
  <Words>4355</Words>
  <Application>Microsoft Office PowerPoint</Application>
  <PresentationFormat>On-screen Show (4:3)</PresentationFormat>
  <Paragraphs>528</Paragraphs>
  <Slides>59</Slides>
  <Notes>13</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59</vt:i4>
      </vt:variant>
    </vt:vector>
  </HeadingPairs>
  <TitlesOfParts>
    <vt:vector size="68" baseType="lpstr">
      <vt:lpstr>微軟正黑體</vt:lpstr>
      <vt:lpstr>Algerian</vt:lpstr>
      <vt:lpstr>Arial</vt:lpstr>
      <vt:lpstr>Arial Unicode MS</vt:lpstr>
      <vt:lpstr>Calibri</vt:lpstr>
      <vt:lpstr>Franklin Gothic Book</vt:lpstr>
      <vt:lpstr>Tahoma</vt:lpstr>
      <vt:lpstr>Wingdings</vt:lpstr>
      <vt:lpstr>Crop</vt:lpstr>
      <vt:lpstr>The Entrepreneurial Process</vt:lpstr>
      <vt:lpstr>Entrepreneurial Perspectives</vt:lpstr>
      <vt:lpstr>The Entrepreneurial Process</vt:lpstr>
      <vt:lpstr>Entrepreneurial Process Inputs</vt:lpstr>
      <vt:lpstr>Entrepreneurial Process Outputs</vt:lpstr>
      <vt:lpstr>Lifestyle Ventures (Small Businesses)</vt:lpstr>
      <vt:lpstr>Entrepreneurial Ventures</vt:lpstr>
      <vt:lpstr>Opportunity</vt:lpstr>
      <vt:lpstr>Criteria for Evaluating Venture Opportunities</vt:lpstr>
      <vt:lpstr>Why would an idea not be a good opportunity?</vt:lpstr>
      <vt:lpstr>Business Concept or Idea</vt:lpstr>
      <vt:lpstr>Sources of  business concepts/ ideas </vt:lpstr>
      <vt:lpstr>Opportunity versus Concept</vt:lpstr>
      <vt:lpstr>Feasibility study</vt:lpstr>
      <vt:lpstr>Objectives of a feasibility study</vt:lpstr>
      <vt:lpstr>Highlights of a feasibility study</vt:lpstr>
      <vt:lpstr>Exploring feasibility</vt:lpstr>
      <vt:lpstr>Types of feasibility</vt:lpstr>
      <vt:lpstr>Why develop a business plan:</vt:lpstr>
      <vt:lpstr>Components of a Business Plan</vt:lpstr>
      <vt:lpstr>1. Executive Summary</vt:lpstr>
      <vt:lpstr>2. Business Description</vt:lpstr>
      <vt:lpstr>3. Business Analysis</vt:lpstr>
      <vt:lpstr>4. Market Research &amp; Analysis</vt:lpstr>
      <vt:lpstr>Market Research &amp; Analysis</vt:lpstr>
      <vt:lpstr>5. Management Team </vt:lpstr>
      <vt:lpstr>6. Financial Plan</vt:lpstr>
      <vt:lpstr>Breakeven Analysis</vt:lpstr>
      <vt:lpstr>Pro Forma Cash Flow Statement</vt:lpstr>
      <vt:lpstr>Pro Forma Income Statement</vt:lpstr>
      <vt:lpstr>Pro Forma Balance Sheet</vt:lpstr>
      <vt:lpstr>7. Appendix</vt:lpstr>
      <vt:lpstr>Things to Remember !!!</vt:lpstr>
      <vt:lpstr>Resource mobilization</vt:lpstr>
      <vt:lpstr>PowerPoint Presentation</vt:lpstr>
      <vt:lpstr>Natural capital</vt:lpstr>
      <vt:lpstr>Cultural Capital</vt:lpstr>
      <vt:lpstr>Human Capital</vt:lpstr>
      <vt:lpstr>Social Capital</vt:lpstr>
      <vt:lpstr>Political capital</vt:lpstr>
      <vt:lpstr>Built capital</vt:lpstr>
      <vt:lpstr>Financial Capital</vt:lpstr>
      <vt:lpstr>The Resource-Based View</vt:lpstr>
      <vt:lpstr>Constructing a resource base</vt:lpstr>
      <vt:lpstr>FINANCING A BUSINESS</vt:lpstr>
      <vt:lpstr>We know that:</vt:lpstr>
      <vt:lpstr>TRANSACTIONS</vt:lpstr>
      <vt:lpstr>Bootstrap finance</vt:lpstr>
      <vt:lpstr>Moving out of Bootstrap finance</vt:lpstr>
      <vt:lpstr>Grant Assistance</vt:lpstr>
      <vt:lpstr>Venture capital </vt:lpstr>
      <vt:lpstr>Capital from Stock markets</vt:lpstr>
      <vt:lpstr>BANK LOANS</vt:lpstr>
      <vt:lpstr>OTHER LOANS</vt:lpstr>
      <vt:lpstr>Internal Finance</vt:lpstr>
      <vt:lpstr>Understand the business</vt:lpstr>
      <vt:lpstr>Business plan implementation</vt:lpstr>
      <vt:lpstr>Harvesting the Venture</vt:lpstr>
      <vt:lpstr>The Exit Strategy: Liquidity Events</vt:lpstr>
    </vt:vector>
  </TitlesOfParts>
  <Company>SuperXP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Seminar in Business Plan Development</dc:title>
  <dc:creator>SuperXP</dc:creator>
  <cp:lastModifiedBy>Admin</cp:lastModifiedBy>
  <cp:revision>41</cp:revision>
  <dcterms:created xsi:type="dcterms:W3CDTF">2006-03-02T13:48:10Z</dcterms:created>
  <dcterms:modified xsi:type="dcterms:W3CDTF">2022-05-14T20:38:36Z</dcterms:modified>
</cp:coreProperties>
</file>