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82" r:id="rId11"/>
    <p:sldId id="283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8" r:id="rId20"/>
    <p:sldId id="274" r:id="rId21"/>
    <p:sldId id="273" r:id="rId22"/>
    <p:sldId id="275" r:id="rId23"/>
    <p:sldId id="276" r:id="rId24"/>
    <p:sldId id="279" r:id="rId25"/>
    <p:sldId id="281" r:id="rId26"/>
    <p:sldId id="280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95"/>
    <p:restoredTop sz="94576"/>
  </p:normalViewPr>
  <p:slideViewPr>
    <p:cSldViewPr snapToGrid="0">
      <p:cViewPr varScale="1">
        <p:scale>
          <a:sx n="132" d="100"/>
          <a:sy n="132" d="100"/>
        </p:scale>
        <p:origin x="32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CF7125-2ABB-3949-BEF9-4180B851BF31}" type="datetimeFigureOut">
              <a:rPr lang="en-US" smtClean="0"/>
              <a:t>4/30/26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49B8FE-3D88-534A-A238-296FE4413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050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Explains why economies can stagnate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49B8FE-3D88-534A-A238-296FE441385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5145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F068AB-828B-9666-8AA1-42A9F9FB8C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DAA7EC-50B4-5B34-2284-95E610B9A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D61C93-576A-713F-9538-02920B330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9B7B0-85C8-DF4E-B69B-FE22FB538F1E}" type="datetimeFigureOut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52214B-3589-B1BC-0425-8806388BA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58F764-20CE-008E-0B27-71FEBCA64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DE028-D7BC-2740-92FA-218E8A36E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777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BC7A9-C310-7CC9-7B2D-27E594A8E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2A3131-2D06-AC77-7DF4-658F1C113C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D95151-8630-181A-64F6-32AB73D27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9B7B0-85C8-DF4E-B69B-FE22FB538F1E}" type="datetimeFigureOut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E81005-189A-4475-D3C0-E6061B160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6FF5A6-83B6-B763-FBA3-D581A8EC0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DE028-D7BC-2740-92FA-218E8A36E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77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3D9EA25-4118-9A46-714C-1F847AAC7D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64FA43-911E-8ECB-17CE-6857708BA8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48BAF3-8A55-67B5-8823-FD140B0E5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9B7B0-85C8-DF4E-B69B-FE22FB538F1E}" type="datetimeFigureOut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8A315D-B00B-5A2F-0CA9-E0D983DF2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1D0B21-8C6C-EDDB-5100-C25FE7281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DE028-D7BC-2740-92FA-218E8A36E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66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3BA754-BD6A-3826-9F15-7E26A37F6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345465-74E7-DACA-003E-A14CF8C49B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BDFBB8-FA50-15D1-D46C-DEF7D8224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9B7B0-85C8-DF4E-B69B-FE22FB538F1E}" type="datetimeFigureOut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183BA-EB3B-3B73-F33A-875F6FD7D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201583-657F-51C0-F2A5-B7D878E7A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DE028-D7BC-2740-92FA-218E8A36E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240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27D09-AB4C-87A8-1066-7431AB198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27DA98-C5FF-F093-1143-18E6EC9D5A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700423-9BD6-1094-2197-97B20E73F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9B7B0-85C8-DF4E-B69B-FE22FB538F1E}" type="datetimeFigureOut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7929AA-8CCA-1447-A0E1-94B25398C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13D55-C369-DFD6-D7FF-C49FB4557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DE028-D7BC-2740-92FA-218E8A36E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585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CD7ED-2542-0022-A8AB-1797781E5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AAC3C7-9605-3E4E-0A99-1FFB4CD105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5ED931-1F5A-8D1F-C000-EF96603D99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841CC9-AA97-9675-84AF-1CD1F7B89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9B7B0-85C8-DF4E-B69B-FE22FB538F1E}" type="datetimeFigureOut">
              <a:rPr lang="en-US" smtClean="0"/>
              <a:t>4/30/26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806EEC-4125-BFA7-06C7-EBE06C1BA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93AC3D-D01E-6B12-D493-6C253BB59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DE028-D7BC-2740-92FA-218E8A36E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00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789B9-9229-4C3A-BFA1-13C4ACDB9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CA5D52-34A8-1EB3-9AEB-4D0F88A37A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869287-3E76-0401-A88F-457A603129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8F2EDA-D013-80BE-06A7-1C31AD2549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6CC319-5CCC-DDC5-9407-319019CE56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2339963-D52D-5A9A-2113-898177722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9B7B0-85C8-DF4E-B69B-FE22FB538F1E}" type="datetimeFigureOut">
              <a:rPr lang="en-US" smtClean="0"/>
              <a:t>4/30/26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A8E50-8602-640D-6D31-A3D75BDF3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8990C1-7656-4C5C-6CA0-EA7F12621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DE028-D7BC-2740-92FA-218E8A36E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352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4F69BC-530F-8EEA-752F-AC527A253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829221-7043-BCEC-1E4D-D779E4686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9B7B0-85C8-DF4E-B69B-FE22FB538F1E}" type="datetimeFigureOut">
              <a:rPr lang="en-US" smtClean="0"/>
              <a:t>4/30/26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BD4BCD-927C-968E-D455-336984004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F93E39-4646-817C-DFFA-B277E8C3C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DE028-D7BC-2740-92FA-218E8A36E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735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61B5D7-AA90-91D9-E902-A49837A02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9B7B0-85C8-DF4E-B69B-FE22FB538F1E}" type="datetimeFigureOut">
              <a:rPr lang="en-US" smtClean="0"/>
              <a:t>4/30/26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A28608-0B26-E472-51C5-BFBFD3658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42F721-7A96-6513-1BA3-9602CF48B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DE028-D7BC-2740-92FA-218E8A36E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262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38869-D748-C6CA-0659-5B8787BAD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F44EBE-3146-27AF-3827-FBB50C2682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3D8B9F-1B35-26CF-65B5-1AC45ED000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F0A568-863B-4AF2-6E39-9B9C7CB0D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9B7B0-85C8-DF4E-B69B-FE22FB538F1E}" type="datetimeFigureOut">
              <a:rPr lang="en-US" smtClean="0"/>
              <a:t>4/30/26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53EBBF-E520-0491-B090-0774DF008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635341-B966-14DC-5B96-AC51630F6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DE028-D7BC-2740-92FA-218E8A36E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515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6B40C-69EB-D1A9-0BF4-34ED26A4C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6D65B3-C07A-9D41-4D49-64B631E975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3E1E9E-70A5-0A1A-7FE5-7E24D2EC86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9B28B2-E5A3-20D9-3DD3-E6412BE52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9B7B0-85C8-DF4E-B69B-FE22FB538F1E}" type="datetimeFigureOut">
              <a:rPr lang="en-US" smtClean="0"/>
              <a:t>4/30/26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69F49D-272D-9F3F-644C-AED64384D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5F6CDA-92C3-B768-A539-55FF9D500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DE028-D7BC-2740-92FA-218E8A36E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385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A7A845-3140-D66D-BA33-F7033D143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4D7CBD-1624-8256-02B1-2BFC491B4A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346CD2-B95D-0582-3CC5-0DDEA0E26B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D9B7B0-85C8-DF4E-B69B-FE22FB538F1E}" type="datetimeFigureOut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98F3AE-C17E-7C1D-59EA-7620A03563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117AC0-4033-69E0-B1B0-8D2F8C8EEE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9DE028-D7BC-2740-92FA-218E8A36E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821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1E170-22E8-C159-3A67-17A6BCFCBF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KEYNES, POST-KEYNESIANS &amp; MONETARISM</a:t>
            </a:r>
            <a:r>
              <a:rPr lang="en-US" sz="8800" dirty="0">
                <a:effectLst/>
                <a:latin typeface="Gill Sans MT" panose="020B0502020104020203" pitchFamily="34" charset="77"/>
              </a:rPr>
              <a:t> </a:t>
            </a:r>
            <a:endParaRPr lang="en-US" sz="8800" dirty="0">
              <a:latin typeface="Gill Sans MT" panose="020B0502020104020203" pitchFamily="34" charset="77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841393-8595-940E-BA07-068AB223A3F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Keynesian Economics, Post-Keynesian Thought &amp; Moneta</a:t>
            </a:r>
            <a:r>
              <a:rPr lang="en-US" sz="1800" b="1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rism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1317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284D48-AD84-CD72-A80A-411D828D04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9272" y="375385"/>
            <a:ext cx="10564528" cy="5801578"/>
          </a:xfrm>
        </p:spPr>
        <p:txBody>
          <a:bodyPr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1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Economic implications of a liquidity trap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en-US" sz="2400" b="1" i="0" dirty="0">
              <a:solidFill>
                <a:srgbClr val="000000"/>
              </a:solidFill>
              <a:effectLst/>
              <a:latin typeface="Gill Sans MT" panose="020B0502020104020203" pitchFamily="34" charset="77"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1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1. Monetary policy becomes weak</a:t>
            </a:r>
            <a:endParaRPr lang="en-US" sz="2400" i="0" dirty="0">
              <a:solidFill>
                <a:srgbClr val="000000"/>
              </a:solidFill>
              <a:effectLst/>
              <a:latin typeface="Gill Sans MT" panose="020B0502020104020203" pitchFamily="34" charset="77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40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Even if the central bank prints more money or lowers interest rates nothing much changes as</a:t>
            </a:r>
            <a:r>
              <a:rPr lang="en-US" sz="2400" dirty="0">
                <a:solidFill>
                  <a:srgbClr val="000000"/>
                </a:solidFill>
                <a:latin typeface="Gill Sans MT" panose="020B0502020104020203" pitchFamily="34" charset="77"/>
              </a:rPr>
              <a:t> </a:t>
            </a:r>
            <a:r>
              <a:rPr lang="en-US" sz="2400" b="0" i="0" dirty="0">
                <a:solidFill>
                  <a:srgbClr val="C00000"/>
                </a:solidFill>
                <a:effectLst/>
                <a:latin typeface="Gill Sans MT" panose="020B0502020104020203" pitchFamily="34" charset="77"/>
              </a:rPr>
              <a:t>People still don’t borrow or spend.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en-US" sz="2400" b="0" i="0" dirty="0">
              <a:solidFill>
                <a:srgbClr val="000000"/>
              </a:solidFill>
              <a:effectLst/>
              <a:latin typeface="Gill Sans MT" panose="020B0502020104020203" pitchFamily="34" charset="77"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1" dirty="0">
                <a:solidFill>
                  <a:srgbClr val="000000"/>
                </a:solidFill>
                <a:latin typeface="Gill Sans MT" panose="020B0502020104020203" pitchFamily="34" charset="77"/>
              </a:rPr>
              <a:t>2. 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Economic growth slows down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400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Since spending is low, Firms don’t expand, Production stays low therefore-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0" i="0" dirty="0">
                <a:solidFill>
                  <a:srgbClr val="C00000"/>
                </a:solidFill>
                <a:effectLst/>
                <a:latin typeface="Gill Sans MT" panose="020B0502020104020203" pitchFamily="34" charset="77"/>
              </a:rPr>
              <a:t>The economy becomes </a:t>
            </a:r>
            <a:r>
              <a:rPr lang="en-US" sz="2400" i="0" dirty="0">
                <a:solidFill>
                  <a:srgbClr val="C00000"/>
                </a:solidFill>
                <a:effectLst/>
                <a:latin typeface="Gill Sans MT" panose="020B0502020104020203" pitchFamily="34" charset="77"/>
              </a:rPr>
              <a:t>stagnant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en-US" sz="2400" b="1" dirty="0">
              <a:solidFill>
                <a:srgbClr val="000000"/>
              </a:solidFill>
              <a:latin typeface="Gill Sans MT" panose="020B0502020104020203" pitchFamily="34" charset="77"/>
            </a:endParaRPr>
          </a:p>
          <a:p>
            <a:pPr marL="0" indent="0" algn="l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b="1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3.Unemployment rises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en-US" sz="2400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Low demand → firms cut production → fewer jobs</a:t>
            </a:r>
          </a:p>
          <a:p>
            <a:pPr marL="0" indent="0" algn="l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b="0" i="0" dirty="0">
                <a:solidFill>
                  <a:srgbClr val="C00000"/>
                </a:solidFill>
                <a:effectLst/>
                <a:latin typeface="Gill Sans MT" panose="020B0502020104020203" pitchFamily="34" charset="77"/>
              </a:rPr>
              <a:t>More people remain unemployed</a:t>
            </a:r>
          </a:p>
          <a:p>
            <a:pPr marL="0" indent="0" algn="l">
              <a:lnSpc>
                <a:spcPct val="110000"/>
              </a:lnSpc>
              <a:spcBef>
                <a:spcPts val="0"/>
              </a:spcBef>
              <a:buNone/>
            </a:pPr>
            <a:endParaRPr lang="en-US" sz="2400" b="1" i="0" dirty="0">
              <a:solidFill>
                <a:srgbClr val="000000"/>
              </a:solidFill>
              <a:effectLst/>
              <a:latin typeface="Gill Sans MT" panose="020B0502020104020203" pitchFamily="34" charset="77"/>
            </a:endParaRPr>
          </a:p>
          <a:p>
            <a:pPr marL="0" indent="0" algn="l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b="1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4. Investment falls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en-US" sz="2400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Businesses don’t invest because:</a:t>
            </a:r>
          </a:p>
          <a:p>
            <a:pPr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Demand is low</a:t>
            </a:r>
          </a:p>
          <a:p>
            <a:pPr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Future is uncertain</a:t>
            </a:r>
          </a:p>
          <a:p>
            <a:pPr marL="0" indent="0" algn="l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b="0" i="0" dirty="0">
                <a:solidFill>
                  <a:srgbClr val="C00000"/>
                </a:solidFill>
                <a:effectLst/>
                <a:latin typeface="Gill Sans MT" panose="020B0502020104020203" pitchFamily="34" charset="77"/>
              </a:rPr>
              <a:t>This slows long-term development</a:t>
            </a:r>
          </a:p>
          <a:p>
            <a:pPr marL="0" indent="0" algn="l">
              <a:buNone/>
            </a:pPr>
            <a:endParaRPr lang="en-US" sz="1200" b="0" i="0" dirty="0">
              <a:solidFill>
                <a:srgbClr val="000000"/>
              </a:solidFill>
              <a:effectLst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en-US" sz="1800" b="0" i="0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630393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3B6B6A-D827-42BE-EB29-1B3045E658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895" y="567891"/>
            <a:ext cx="10631905" cy="560907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b="1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Economic implications of a liquidity trap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cont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…</a:t>
            </a:r>
          </a:p>
          <a:p>
            <a:pPr algn="l"/>
            <a:endParaRPr lang="en-US" sz="2600" b="1" i="0" dirty="0">
              <a:solidFill>
                <a:srgbClr val="000000"/>
              </a:solidFill>
              <a:effectLst/>
              <a:latin typeface="Gill Sans MT" panose="020B0502020104020203" pitchFamily="34" charset="77"/>
            </a:endParaRP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en-US" sz="2600" b="1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5. Risk of deflation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en-US" sz="2600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Prices may start falling because people are not buying</a:t>
            </a:r>
          </a:p>
          <a:p>
            <a:pPr marL="0" indent="0" algn="l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600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This can make the situation worse (people delay spending even more)</a:t>
            </a:r>
          </a:p>
          <a:p>
            <a:pPr marL="0" indent="0" algn="l">
              <a:lnSpc>
                <a:spcPct val="110000"/>
              </a:lnSpc>
              <a:spcBef>
                <a:spcPts val="0"/>
              </a:spcBef>
              <a:buNone/>
            </a:pPr>
            <a:endParaRPr lang="en-US" sz="2600" b="1" i="0" dirty="0">
              <a:solidFill>
                <a:srgbClr val="000000"/>
              </a:solidFill>
              <a:effectLst/>
              <a:latin typeface="Gill Sans MT" panose="020B0502020104020203" pitchFamily="34" charset="77"/>
            </a:endParaRPr>
          </a:p>
          <a:p>
            <a:pPr marL="0" indent="0" algn="l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600" b="1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6. Government has to step in</a:t>
            </a:r>
          </a:p>
          <a:p>
            <a:pPr marL="0" indent="0" algn="l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600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Since monetary policy fails, Government must use </a:t>
            </a:r>
            <a:r>
              <a:rPr lang="en-US" sz="2600" b="1" i="0" dirty="0">
                <a:solidFill>
                  <a:srgbClr val="C00000"/>
                </a:solidFill>
                <a:effectLst/>
                <a:latin typeface="Gill Sans MT" panose="020B0502020104020203" pitchFamily="34" charset="77"/>
              </a:rPr>
              <a:t>fiscal policy (spending, stimulus)</a:t>
            </a:r>
            <a:endParaRPr lang="en-US" sz="2600" b="0" i="0" dirty="0">
              <a:solidFill>
                <a:srgbClr val="C00000"/>
              </a:solidFill>
              <a:effectLst/>
              <a:latin typeface="Gill Sans MT" panose="020B0502020104020203" pitchFamily="34" charset="77"/>
            </a:endParaRPr>
          </a:p>
          <a:p>
            <a:pPr algn="l"/>
            <a:endParaRPr lang="en-US" sz="2600" b="0" i="0" dirty="0">
              <a:solidFill>
                <a:srgbClr val="000000"/>
              </a:solidFill>
              <a:effectLst/>
              <a:latin typeface="Gill Sans MT" panose="020B0502020104020203" pitchFamily="34" charset="77"/>
            </a:endParaRPr>
          </a:p>
          <a:p>
            <a:pPr marL="0" indent="0">
              <a:buNone/>
            </a:pPr>
            <a:r>
              <a:rPr lang="en-US" sz="2600" b="0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summary</a:t>
            </a:r>
          </a:p>
          <a:p>
            <a:r>
              <a:rPr lang="en-US" sz="2600" b="0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A liquidity trap leads to a slow, stuck economy where money is cheap—but not being used.</a:t>
            </a:r>
            <a:endParaRPr lang="en-US" sz="2600" dirty="0">
              <a:latin typeface="Gill Sans MT" panose="020B0502020104020203" pitchFamily="34" charset="77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7671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EA3A9-DA84-4798-3F6E-BC7301830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1938"/>
          </a:xfrm>
        </p:spPr>
        <p:txBody>
          <a:bodyPr>
            <a:normAutofit fontScale="90000"/>
          </a:bodyPr>
          <a:lstStyle/>
          <a:p>
            <a:r>
              <a:rPr lang="en-US" sz="2800" b="1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Fiscal Policy in Keynesianism</a:t>
            </a:r>
            <a:r>
              <a:rPr lang="en-US" sz="6000" dirty="0">
                <a:effectLst/>
              </a:rPr>
              <a:t> </a:t>
            </a:r>
            <a:endParaRPr lang="en-US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842F18-BAC0-B948-1D64-C7BDC8EA15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283" y="1148576"/>
            <a:ext cx="10595517" cy="5028387"/>
          </a:xfrm>
        </p:spPr>
        <p:txBody>
          <a:bodyPr>
            <a:normAutofit/>
          </a:bodyPr>
          <a:lstStyle/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Government should:</a:t>
            </a:r>
          </a:p>
          <a:p>
            <a:pPr marL="742950" marR="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8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" panose="02020603050405020304" pitchFamily="18" charset="0"/>
              </a:rPr>
              <a:t>Spend during recessions</a:t>
            </a:r>
          </a:p>
          <a:p>
            <a:pPr marL="742950" marR="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8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" panose="02020603050405020304" pitchFamily="18" charset="0"/>
              </a:rPr>
              <a:t>Reduce spending in booms</a:t>
            </a:r>
          </a:p>
          <a:p>
            <a:pPr marL="0" marR="0"/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 Counter-cyclical policy: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Deficit spending during downturns</a:t>
            </a:r>
          </a:p>
          <a:p>
            <a:pPr marL="0" marR="0"/>
            <a:endParaRPr lang="en-US" kern="100" dirty="0">
              <a:effectLst/>
              <a:latin typeface="Apple Color Emoji" pitchFamily="2" charset="0"/>
              <a:ea typeface="Aptos" panose="020B0004020202020204" pitchFamily="34" charset="0"/>
              <a:cs typeface="Apple Color Emoji" pitchFamily="2" charset="0"/>
            </a:endParaRPr>
          </a:p>
          <a:p>
            <a:pPr marL="0" marR="0"/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Famous Keynes quote: </a:t>
            </a:r>
            <a:r>
              <a:rPr lang="en-US" i="1" kern="100" dirty="0">
                <a:solidFill>
                  <a:srgbClr val="C00000"/>
                </a:solidFill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In the long run, we are all dead.”</a:t>
            </a:r>
          </a:p>
          <a:p>
            <a:pPr algn="l"/>
            <a:r>
              <a:rPr lang="en-US" sz="2000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At the time, Classical economists argued: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The economy will 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eventually fix itself</a:t>
            </a:r>
            <a:endParaRPr lang="en-US" sz="2000" b="0" i="0" dirty="0">
              <a:solidFill>
                <a:srgbClr val="000000"/>
              </a:solidFill>
              <a:effectLst/>
              <a:latin typeface="Gill Sans MT" panose="020B0502020104020203" pitchFamily="34" charset="77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Unemployment and recessions are 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temporary</a:t>
            </a:r>
            <a:endParaRPr lang="en-US" sz="2000" b="0" i="0" dirty="0">
              <a:solidFill>
                <a:srgbClr val="000000"/>
              </a:solidFill>
              <a:effectLst/>
              <a:latin typeface="Gill Sans MT" panose="020B0502020104020203" pitchFamily="34" charset="77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In the 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long run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, markets return to full employment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5418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BB60A-7BD5-FAA0-F55B-2BE1D12C2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7132" y="365126"/>
            <a:ext cx="10606668" cy="660786"/>
          </a:xfrm>
        </p:spPr>
        <p:txBody>
          <a:bodyPr>
            <a:normAutofit fontScale="90000"/>
          </a:bodyPr>
          <a:lstStyle/>
          <a:p>
            <a:br>
              <a:rPr lang="en-US" sz="2800" b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</a:br>
            <a:br>
              <a:rPr lang="en-US" sz="2800" b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</a:br>
            <a:r>
              <a:rPr lang="en-US" sz="2800" b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Keynes vs Classical Economics</a:t>
            </a:r>
            <a:br>
              <a:rPr lang="en-US" sz="18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</a:br>
            <a:endParaRPr lang="en-US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C802A1B8-0259-EAD9-92E8-3A3C47B558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48442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77"/>
                <a:ea typeface="Aptos" panose="020B0004020202020204" pitchFamily="34" charset="0"/>
                <a:cs typeface="Apple Color Emoji" pitchFamily="2" charset="0"/>
              </a:rPr>
              <a:t>👉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 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F1C1867-8C56-2A7A-24CD-DD940314F0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Key takeaway: Keynes explains real-world crises better</a:t>
            </a:r>
            <a:endParaRPr lang="en-US" dirty="0"/>
          </a:p>
        </p:txBody>
      </p:sp>
      <p:graphicFrame>
        <p:nvGraphicFramePr>
          <p:cNvPr id="8" name="Content Placeholder 3">
            <a:extLst>
              <a:ext uri="{FF2B5EF4-FFF2-40B4-BE49-F238E27FC236}">
                <a16:creationId xmlns:a16="http://schemas.microsoft.com/office/drawing/2014/main" id="{294090D8-6E8D-1323-2977-9C60710C3C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9388730"/>
              </p:ext>
            </p:extLst>
          </p:nvPr>
        </p:nvGraphicFramePr>
        <p:xfrm>
          <a:off x="613317" y="1371600"/>
          <a:ext cx="10740484" cy="31345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70242">
                  <a:extLst>
                    <a:ext uri="{9D8B030D-6E8A-4147-A177-3AD203B41FA5}">
                      <a16:colId xmlns:a16="http://schemas.microsoft.com/office/drawing/2014/main" val="2808725250"/>
                    </a:ext>
                  </a:extLst>
                </a:gridCol>
                <a:gridCol w="5370242">
                  <a:extLst>
                    <a:ext uri="{9D8B030D-6E8A-4147-A177-3AD203B41FA5}">
                      <a16:colId xmlns:a16="http://schemas.microsoft.com/office/drawing/2014/main" val="2872966391"/>
                    </a:ext>
                  </a:extLst>
                </a:gridCol>
              </a:tblGrid>
              <a:tr h="626904">
                <a:tc>
                  <a:txBody>
                    <a:bodyPr/>
                    <a:lstStyle/>
                    <a:p>
                      <a:pPr marL="0" marR="0"/>
                      <a:r>
                        <a:rPr lang="en-US" sz="2800" kern="100" dirty="0">
                          <a:effectLst/>
                          <a:latin typeface="Gill Sans MT" panose="020B0502020104020203" pitchFamily="34" charset="77"/>
                        </a:rPr>
                        <a:t>Classical</a:t>
                      </a:r>
                      <a:endParaRPr lang="en-US" sz="2800" kern="100" dirty="0">
                        <a:effectLst/>
                        <a:latin typeface="Gill Sans MT" panose="020B0502020104020203" pitchFamily="34" charset="77"/>
                        <a:ea typeface="Aptos" panose="020B0004020202020204" pitchFamily="34" charset="0"/>
                        <a:cs typeface="Times New Roman (Body CS)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2800" kern="100">
                          <a:effectLst/>
                          <a:latin typeface="Gill Sans MT" panose="020B0502020104020203" pitchFamily="34" charset="77"/>
                        </a:rPr>
                        <a:t>Keynesian</a:t>
                      </a:r>
                      <a:endParaRPr lang="en-US" sz="2800" kern="100">
                        <a:effectLst/>
                        <a:latin typeface="Gill Sans MT" panose="020B0502020104020203" pitchFamily="34" charset="77"/>
                        <a:ea typeface="Aptos" panose="020B0004020202020204" pitchFamily="34" charset="0"/>
                        <a:cs typeface="Times New Roman (Body CS)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505317845"/>
                  </a:ext>
                </a:extLst>
              </a:tr>
              <a:tr h="626904">
                <a:tc>
                  <a:txBody>
                    <a:bodyPr/>
                    <a:lstStyle/>
                    <a:p>
                      <a:pPr marL="0" marR="0"/>
                      <a:r>
                        <a:rPr lang="en-US" sz="2800" kern="100">
                          <a:effectLst/>
                          <a:latin typeface="Gill Sans MT" panose="020B0502020104020203" pitchFamily="34" charset="77"/>
                        </a:rPr>
                        <a:t>Full employment assumed</a:t>
                      </a:r>
                      <a:endParaRPr lang="en-US" sz="2800" kern="100">
                        <a:effectLst/>
                        <a:latin typeface="Gill Sans MT" panose="020B0502020104020203" pitchFamily="34" charset="77"/>
                        <a:ea typeface="Aptos" panose="020B0004020202020204" pitchFamily="34" charset="0"/>
                        <a:cs typeface="Times New Roman (Body CS)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2800" kern="100">
                          <a:effectLst/>
                          <a:latin typeface="Gill Sans MT" panose="020B0502020104020203" pitchFamily="34" charset="77"/>
                        </a:rPr>
                        <a:t>Unemployment possible</a:t>
                      </a:r>
                      <a:endParaRPr lang="en-US" sz="2800" kern="100">
                        <a:effectLst/>
                        <a:latin typeface="Gill Sans MT" panose="020B0502020104020203" pitchFamily="34" charset="77"/>
                        <a:ea typeface="Aptos" panose="020B0004020202020204" pitchFamily="34" charset="0"/>
                        <a:cs typeface="Times New Roman (Body CS)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210402358"/>
                  </a:ext>
                </a:extLst>
              </a:tr>
              <a:tr h="626904">
                <a:tc>
                  <a:txBody>
                    <a:bodyPr/>
                    <a:lstStyle/>
                    <a:p>
                      <a:pPr marL="0" marR="0"/>
                      <a:r>
                        <a:rPr lang="en-US" sz="2800" kern="100">
                          <a:effectLst/>
                          <a:latin typeface="Gill Sans MT" panose="020B0502020104020203" pitchFamily="34" charset="77"/>
                        </a:rPr>
                        <a:t>Flexible wages</a:t>
                      </a:r>
                      <a:endParaRPr lang="en-US" sz="2800" kern="100">
                        <a:effectLst/>
                        <a:latin typeface="Gill Sans MT" panose="020B0502020104020203" pitchFamily="34" charset="77"/>
                        <a:ea typeface="Aptos" panose="020B0004020202020204" pitchFamily="34" charset="0"/>
                        <a:cs typeface="Times New Roman (Body CS)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2800" kern="100">
                          <a:effectLst/>
                          <a:latin typeface="Gill Sans MT" panose="020B0502020104020203" pitchFamily="34" charset="77"/>
                        </a:rPr>
                        <a:t>Sticky wages</a:t>
                      </a:r>
                      <a:endParaRPr lang="en-US" sz="2800" kern="100">
                        <a:effectLst/>
                        <a:latin typeface="Gill Sans MT" panose="020B0502020104020203" pitchFamily="34" charset="77"/>
                        <a:ea typeface="Aptos" panose="020B0004020202020204" pitchFamily="34" charset="0"/>
                        <a:cs typeface="Times New Roman (Body CS)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976411348"/>
                  </a:ext>
                </a:extLst>
              </a:tr>
              <a:tr h="626904">
                <a:tc>
                  <a:txBody>
                    <a:bodyPr/>
                    <a:lstStyle/>
                    <a:p>
                      <a:pPr marL="0" marR="0"/>
                      <a:r>
                        <a:rPr lang="en-US" sz="2800" kern="100" dirty="0">
                          <a:effectLst/>
                          <a:latin typeface="Gill Sans MT" panose="020B0502020104020203" pitchFamily="34" charset="77"/>
                        </a:rPr>
                        <a:t>Say’s Law holds</a:t>
                      </a:r>
                      <a:endParaRPr lang="en-US" sz="2800" kern="100" dirty="0">
                        <a:effectLst/>
                        <a:latin typeface="Gill Sans MT" panose="020B0502020104020203" pitchFamily="34" charset="77"/>
                        <a:ea typeface="Aptos" panose="020B0004020202020204" pitchFamily="34" charset="0"/>
                        <a:cs typeface="Times New Roman (Body CS)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2800" kern="100">
                          <a:effectLst/>
                          <a:latin typeface="Gill Sans MT" panose="020B0502020104020203" pitchFamily="34" charset="77"/>
                        </a:rPr>
                        <a:t>Demand deficiency possible</a:t>
                      </a:r>
                      <a:endParaRPr lang="en-US" sz="2800" kern="100">
                        <a:effectLst/>
                        <a:latin typeface="Gill Sans MT" panose="020B0502020104020203" pitchFamily="34" charset="77"/>
                        <a:ea typeface="Aptos" panose="020B0004020202020204" pitchFamily="34" charset="0"/>
                        <a:cs typeface="Times New Roman (Body CS)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912790675"/>
                  </a:ext>
                </a:extLst>
              </a:tr>
              <a:tr h="626904">
                <a:tc>
                  <a:txBody>
                    <a:bodyPr/>
                    <a:lstStyle/>
                    <a:p>
                      <a:pPr marL="0" marR="0"/>
                      <a:r>
                        <a:rPr lang="en-US" sz="2800" kern="100" dirty="0">
                          <a:effectLst/>
                          <a:latin typeface="Gill Sans MT" panose="020B0502020104020203" pitchFamily="34" charset="77"/>
                        </a:rPr>
                        <a:t>Minimal government</a:t>
                      </a:r>
                      <a:endParaRPr lang="en-US" sz="2800" kern="100" dirty="0">
                        <a:effectLst/>
                        <a:latin typeface="Gill Sans MT" panose="020B0502020104020203" pitchFamily="34" charset="77"/>
                        <a:ea typeface="Aptos" panose="020B0004020202020204" pitchFamily="34" charset="0"/>
                        <a:cs typeface="Times New Roman (Body CS)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2800" kern="100" dirty="0">
                          <a:effectLst/>
                          <a:latin typeface="Gill Sans MT" panose="020B0502020104020203" pitchFamily="34" charset="77"/>
                        </a:rPr>
                        <a:t>Active government role</a:t>
                      </a:r>
                      <a:endParaRPr lang="en-US" sz="2800" kern="100" dirty="0">
                        <a:effectLst/>
                        <a:latin typeface="Gill Sans MT" panose="020B0502020104020203" pitchFamily="34" charset="77"/>
                        <a:ea typeface="Aptos" panose="020B0004020202020204" pitchFamily="34" charset="0"/>
                        <a:cs typeface="Times New Roman (Body CS)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467722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11210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93041-439E-5EF5-AB58-1BED25F18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980" y="365125"/>
            <a:ext cx="10617820" cy="660787"/>
          </a:xfrm>
        </p:spPr>
        <p:txBody>
          <a:bodyPr/>
          <a:lstStyle/>
          <a:p>
            <a:r>
              <a:rPr lang="en-US" sz="2800" b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Critique of Keynesian Economics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C181C-4A38-F456-A7BC-3C40B772CE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5980" y="1025912"/>
            <a:ext cx="10617820" cy="5151051"/>
          </a:xfrm>
        </p:spPr>
        <p:txBody>
          <a:bodyPr/>
          <a:lstStyle/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May lead to:</a:t>
            </a:r>
          </a:p>
          <a:p>
            <a:pPr marL="742950" marR="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8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" panose="02020603050405020304" pitchFamily="18" charset="0"/>
              </a:rPr>
              <a:t>Large public debt</a:t>
            </a:r>
          </a:p>
          <a:p>
            <a:pPr marL="742950" marR="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8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" panose="02020603050405020304" pitchFamily="18" charset="0"/>
              </a:rPr>
              <a:t>Inflation if overused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Government inefficiency risks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Time lags in policy implementation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endParaRPr lang="en-US" kern="100" dirty="0">
              <a:latin typeface="Gill Sans MT" panose="020B0502020104020203" pitchFamily="34" charset="77"/>
              <a:ea typeface="Aptos" panose="020B0004020202020204" pitchFamily="34" charset="0"/>
              <a:cs typeface="Times New Roman (Body CS)"/>
            </a:endParaRP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b="1" kern="100" dirty="0">
                <a:solidFill>
                  <a:srgbClr val="C00000"/>
                </a:solidFill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Explain the notion that following </a:t>
            </a:r>
            <a:r>
              <a:rPr lang="en-US" b="1" kern="100" dirty="0" err="1">
                <a:solidFill>
                  <a:srgbClr val="C00000"/>
                </a:solidFill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keynesian</a:t>
            </a:r>
            <a:r>
              <a:rPr lang="en-US" b="1" kern="100" dirty="0">
                <a:solidFill>
                  <a:srgbClr val="C00000"/>
                </a:solidFill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 economics could lead to large public debt, inflation and the like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307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ED7AD-99AE-8A35-7F24-9471429D7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2299"/>
          </a:xfrm>
        </p:spPr>
        <p:txBody>
          <a:bodyPr>
            <a:normAutofit fontScale="90000"/>
          </a:bodyPr>
          <a:lstStyle/>
          <a:p>
            <a:r>
              <a:rPr lang="en-US" sz="2800" b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POST-KEYNESIAN ECONOMICS</a:t>
            </a:r>
            <a:br>
              <a:rPr lang="en-US" sz="2800" b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</a:b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72A74B-E62A-6E2A-C745-680304428E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8854"/>
            <a:ext cx="10515600" cy="4351338"/>
          </a:xfrm>
        </p:spPr>
        <p:txBody>
          <a:bodyPr/>
          <a:lstStyle/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Not one theory, but a family of approaches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Extends Keynes’ ideas into:</a:t>
            </a:r>
          </a:p>
          <a:p>
            <a:pPr marL="742950" marR="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8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" panose="02020603050405020304" pitchFamily="18" charset="0"/>
              </a:rPr>
              <a:t>Uncertainty</a:t>
            </a:r>
          </a:p>
          <a:p>
            <a:pPr marL="742950" marR="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8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" panose="02020603050405020304" pitchFamily="18" charset="0"/>
              </a:rPr>
              <a:t>Financial instability</a:t>
            </a:r>
          </a:p>
          <a:p>
            <a:pPr marL="742950" marR="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8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" panose="02020603050405020304" pitchFamily="18" charset="0"/>
              </a:rPr>
              <a:t>Institutional analysis</a:t>
            </a:r>
          </a:p>
          <a:p>
            <a:r>
              <a:rPr lang="en-US" sz="1800" b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Rejects overly mathematical models of New Classical school</a:t>
            </a:r>
            <a:endParaRPr lang="en-US" sz="1800" kern="100" dirty="0">
              <a:effectLst/>
              <a:latin typeface="Gill Sans MT" panose="020B0502020104020203" pitchFamily="34" charset="77"/>
              <a:ea typeface="Aptos" panose="020B0004020202020204" pitchFamily="34" charset="0"/>
              <a:cs typeface="Times New Roman (Body CS)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72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82720C-972B-F155-9AF8-397063B02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5392"/>
          </a:xfrm>
        </p:spPr>
        <p:txBody>
          <a:bodyPr>
            <a:normAutofit/>
          </a:bodyPr>
          <a:lstStyle/>
          <a:p>
            <a:r>
              <a:rPr lang="en-US" sz="2800" b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New Classical Economics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7F92E7-31B7-02F8-7B67-C4E356B103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5980" y="1070518"/>
            <a:ext cx="10617820" cy="5106445"/>
          </a:xfrm>
        </p:spPr>
        <p:txBody>
          <a:bodyPr/>
          <a:lstStyle/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4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Focus on:</a:t>
            </a:r>
          </a:p>
          <a:p>
            <a:pPr marL="742950" marR="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" panose="02020603050405020304" pitchFamily="18" charset="0"/>
              </a:rPr>
              <a:t>Rational individuals</a:t>
            </a:r>
          </a:p>
          <a:p>
            <a:pPr marL="742950" marR="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" panose="02020603050405020304" pitchFamily="18" charset="0"/>
              </a:rPr>
              <a:t>Market efficiency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4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Developed:</a:t>
            </a:r>
          </a:p>
          <a:p>
            <a:pPr marL="742950" marR="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" panose="02020603050405020304" pitchFamily="18" charset="0"/>
              </a:rPr>
              <a:t>Real Business Cycle Theory</a:t>
            </a:r>
          </a:p>
          <a:p>
            <a:pPr marL="0" marR="0"/>
            <a:r>
              <a:rPr lang="en-US" sz="24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 Critique of Keynes: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4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Too much reliance on government</a:t>
            </a:r>
          </a:p>
          <a:p>
            <a:r>
              <a:rPr lang="en-US" sz="2400" b="1" kern="100" dirty="0">
                <a:solidFill>
                  <a:srgbClr val="C00000"/>
                </a:solidFill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Rational Expectations School</a:t>
            </a:r>
            <a:endParaRPr lang="en-US" sz="2400" kern="100" dirty="0">
              <a:solidFill>
                <a:srgbClr val="C00000"/>
              </a:solidFill>
              <a:effectLst/>
              <a:latin typeface="Gill Sans MT" panose="020B0502020104020203" pitchFamily="34" charset="77"/>
              <a:ea typeface="Aptos" panose="020B0004020202020204" pitchFamily="34" charset="0"/>
              <a:cs typeface="Times New Roman (Body CS)"/>
            </a:endParaRPr>
          </a:p>
          <a:p>
            <a:pPr marL="0" marR="0"/>
            <a:r>
              <a:rPr lang="en-US" sz="1800" b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Key scholars:</a:t>
            </a:r>
            <a:endParaRPr lang="en-US" sz="1800" kern="100" dirty="0">
              <a:effectLst/>
              <a:latin typeface="Gill Sans MT" panose="020B0502020104020203" pitchFamily="34" charset="77"/>
              <a:ea typeface="Aptos" panose="020B0004020202020204" pitchFamily="34" charset="0"/>
              <a:cs typeface="Times New Roman (Body CS)"/>
            </a:endParaRP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800" b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John F. Muth</a:t>
            </a:r>
            <a:endParaRPr lang="en-US" sz="1800" kern="100" dirty="0">
              <a:effectLst/>
              <a:latin typeface="Gill Sans MT" panose="020B0502020104020203" pitchFamily="34" charset="77"/>
              <a:ea typeface="Aptos" panose="020B0004020202020204" pitchFamily="34" charset="0"/>
              <a:cs typeface="Times New Roman (Body CS)"/>
            </a:endParaRP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800" b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Robert Lucas Jr.</a:t>
            </a:r>
            <a:endParaRPr lang="en-US" sz="1800" kern="100" dirty="0">
              <a:effectLst/>
              <a:latin typeface="Gill Sans MT" panose="020B0502020104020203" pitchFamily="34" charset="77"/>
              <a:ea typeface="Aptos" panose="020B0004020202020204" pitchFamily="34" charset="0"/>
              <a:cs typeface="Times New Roman (Body CS)"/>
            </a:endParaRPr>
          </a:p>
          <a:p>
            <a:pPr marL="0" marR="0"/>
            <a:r>
              <a:rPr lang="en-US" sz="1800" b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Core idea:</a:t>
            </a:r>
            <a:endParaRPr lang="en-US" sz="1800" kern="100" dirty="0">
              <a:effectLst/>
              <a:latin typeface="Gill Sans MT" panose="020B0502020104020203" pitchFamily="34" charset="77"/>
              <a:ea typeface="Aptos" panose="020B0004020202020204" pitchFamily="34" charset="0"/>
              <a:cs typeface="Times New Roman (Body CS)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88123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9BCB02-210B-DB02-8F1F-6A43CF926B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620" y="512956"/>
            <a:ext cx="10718180" cy="5664007"/>
          </a:xfrm>
        </p:spPr>
        <p:txBody>
          <a:bodyPr>
            <a:normAutofit fontScale="77500" lnSpcReduction="20000"/>
          </a:bodyPr>
          <a:lstStyle/>
          <a:p>
            <a:pPr marL="0" marR="0"/>
            <a:r>
              <a:rPr lang="en-US" sz="3000" b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Core idea:</a:t>
            </a:r>
            <a:endParaRPr lang="en-US" sz="3000" kern="100" dirty="0">
              <a:effectLst/>
              <a:latin typeface="Gill Sans MT" panose="020B0502020104020203" pitchFamily="34" charset="77"/>
              <a:ea typeface="Aptos" panose="020B0004020202020204" pitchFamily="34" charset="0"/>
              <a:cs typeface="Times New Roman (Body CS)"/>
            </a:endParaRP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30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People use all available information </a:t>
            </a:r>
            <a:r>
              <a:rPr lang="en-US" sz="3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 (Body CS)"/>
              </a:rPr>
              <a:t>→</a:t>
            </a:r>
            <a:r>
              <a:rPr lang="en-US" sz="30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 expectations are not systematically wrong</a:t>
            </a:r>
          </a:p>
          <a:p>
            <a:pPr marL="0" marR="0"/>
            <a:r>
              <a:rPr lang="en-US" sz="30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 Implication: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30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Government policy becomes ineffective if anticipated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endParaRPr lang="en-US" sz="1800" kern="100" dirty="0">
              <a:latin typeface="Gill Sans MT" panose="020B0502020104020203" pitchFamily="34" charset="77"/>
              <a:ea typeface="Aptos" panose="020B0004020202020204" pitchFamily="34" charset="0"/>
              <a:cs typeface="Times New Roman (Body CS)"/>
            </a:endParaRPr>
          </a:p>
          <a:p>
            <a:pPr marL="0" marR="0"/>
            <a:r>
              <a:rPr lang="en-US" sz="3000" b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Critique of Rational Expectations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30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Assumes:</a:t>
            </a:r>
          </a:p>
          <a:p>
            <a:pPr marL="742950" marR="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30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" panose="02020603050405020304" pitchFamily="18" charset="0"/>
              </a:rPr>
              <a:t>Perfect information</a:t>
            </a:r>
          </a:p>
          <a:p>
            <a:pPr marL="742950" marR="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30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" panose="02020603050405020304" pitchFamily="18" charset="0"/>
              </a:rPr>
              <a:t>Single equilibrium</a:t>
            </a:r>
          </a:p>
          <a:p>
            <a:pPr marL="0" marR="0"/>
            <a:r>
              <a:rPr lang="en-US" sz="3000" b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Problems: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30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Real-world uncertainty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30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Market bubbles (e.g., financial crises)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30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Aggregate behavior ≠ individual rationality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3000" b="1" kern="100" dirty="0">
                <a:solidFill>
                  <a:srgbClr val="C00000"/>
                </a:solidFill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Explain, using the rational expectations school of thought why government policy might have little or no effect </a:t>
            </a:r>
            <a:r>
              <a:rPr lang="en-US" sz="3000" b="1" kern="100" dirty="0" err="1">
                <a:solidFill>
                  <a:srgbClr val="C00000"/>
                </a:solidFill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eg</a:t>
            </a:r>
            <a:r>
              <a:rPr lang="en-US" sz="3000" b="1" kern="100" dirty="0">
                <a:solidFill>
                  <a:srgbClr val="C00000"/>
                </a:solidFill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 in boosting employment and/ or growth</a:t>
            </a:r>
            <a:endParaRPr lang="en-US" sz="3000" b="1" kern="100" dirty="0">
              <a:solidFill>
                <a:srgbClr val="C00000"/>
              </a:solidFill>
              <a:effectLst/>
              <a:latin typeface="Gill Sans MT" panose="020B0502020104020203" pitchFamily="34" charset="77"/>
              <a:ea typeface="Aptos" panose="020B0004020202020204" pitchFamily="34" charset="0"/>
              <a:cs typeface="Times New Roman (Body CS)"/>
            </a:endParaRPr>
          </a:p>
          <a:p>
            <a:pPr marL="0" marR="0" lvl="0" indent="0">
              <a:buSzPts val="1000"/>
              <a:buNone/>
              <a:tabLst>
                <a:tab pos="457200" algn="l"/>
              </a:tabLst>
            </a:pPr>
            <a:endParaRPr lang="en-US" sz="1800" kern="100" dirty="0">
              <a:effectLst/>
              <a:latin typeface="Gill Sans MT" panose="020B0502020104020203" pitchFamily="34" charset="77"/>
              <a:ea typeface="Aptos" panose="020B0004020202020204" pitchFamily="34" charset="0"/>
              <a:cs typeface="Times New Roman (Body CS)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02294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2161B-BEE7-A0E2-7C0B-0E97F8291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6973"/>
          </a:xfrm>
        </p:spPr>
        <p:txBody>
          <a:bodyPr>
            <a:normAutofit/>
          </a:bodyPr>
          <a:lstStyle/>
          <a:p>
            <a:r>
              <a:rPr lang="en-US" sz="2800" b="1" kern="100" dirty="0"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New Keynesian Economics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EF3895-AB19-F428-03F4-0616D0B1B8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283" y="1037063"/>
            <a:ext cx="10595517" cy="5139900"/>
          </a:xfrm>
        </p:spPr>
        <p:txBody>
          <a:bodyPr/>
          <a:lstStyle/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Combines Keynes + micro foundations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Assumes:</a:t>
            </a:r>
          </a:p>
          <a:p>
            <a:pPr marL="742950" marR="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8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" panose="02020603050405020304" pitchFamily="18" charset="0"/>
              </a:rPr>
              <a:t>Rational expectations</a:t>
            </a:r>
          </a:p>
          <a:p>
            <a:pPr marL="742950" marR="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8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" panose="02020603050405020304" pitchFamily="18" charset="0"/>
              </a:rPr>
              <a:t>Market imperfections</a:t>
            </a:r>
          </a:p>
          <a:p>
            <a:pPr marL="0" marR="0"/>
            <a:r>
              <a:rPr lang="en-US" b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Key concept: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Price and wage stickiness</a:t>
            </a:r>
          </a:p>
          <a:p>
            <a:pPr marL="0" marR="0"/>
            <a:r>
              <a:rPr lang="en-US" b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Conclusion:</a:t>
            </a:r>
            <a:b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</a:br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Markets may fail </a:t>
            </a:r>
            <a:r>
              <a:rPr lang="en-US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 (Body CS)"/>
              </a:rPr>
              <a:t>→</a:t>
            </a:r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 policy intervention still needed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1408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0FD30-D25D-3837-6A59-995661BCE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1523"/>
          </a:xfrm>
        </p:spPr>
        <p:txBody>
          <a:bodyPr>
            <a:normAutofit/>
          </a:bodyPr>
          <a:lstStyle/>
          <a:p>
            <a:r>
              <a:rPr lang="en-US" sz="2800" b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APPLICATION TO TODAY’S WORLD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4DE64B-99CE-D8A1-898D-666D07DCF2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4814"/>
            <a:ext cx="10515600" cy="4842149"/>
          </a:xfrm>
        </p:spPr>
        <p:txBody>
          <a:bodyPr/>
          <a:lstStyle/>
          <a:p>
            <a:pPr marL="0" marR="0"/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Keynesian Relevance Today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Used during:</a:t>
            </a:r>
          </a:p>
          <a:p>
            <a:pPr marL="742950" marR="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8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" panose="02020603050405020304" pitchFamily="18" charset="0"/>
              </a:rPr>
              <a:t>COVID-19 stimulus packages</a:t>
            </a:r>
          </a:p>
          <a:p>
            <a:pPr marL="742950" marR="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8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" panose="02020603050405020304" pitchFamily="18" charset="0"/>
              </a:rPr>
              <a:t>Economic crises</a:t>
            </a:r>
          </a:p>
          <a:p>
            <a:pPr marL="0" marR="0"/>
            <a:r>
              <a:rPr lang="en-US" b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Example: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Government spending boosts recovery</a:t>
            </a:r>
          </a:p>
          <a:p>
            <a:pPr marL="0" marR="0"/>
            <a:r>
              <a:rPr lang="en-US" b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 In Uganda/ USA: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Infrastructure spending to stimulate growth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572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ABE612-2F81-BDF4-B60B-7BCE391E2F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922" y="780585"/>
            <a:ext cx="10695878" cy="5396378"/>
          </a:xfrm>
        </p:spPr>
        <p:txBody>
          <a:bodyPr/>
          <a:lstStyle/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36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Keynesian Economics (Foundations &amp; Core Ideas)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36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Major Keynesian Concepts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36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Critique of Classical Economics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36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Post-Keynesian Developments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36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Monetarism (Friedman &amp; Chicago School)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36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Comparative Insights &amp; Modern Applications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2379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DCCCB23-497F-E864-649F-C845FDBB14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MONETARISM</a:t>
            </a:r>
            <a:br>
              <a:rPr lang="en-US" sz="60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</a:br>
            <a:endParaRPr lang="en-US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F7214CA-6943-FF3D-035D-C5467EF397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3185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40EC6-DC2B-A66E-D1B1-A06365033E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4829" y="669073"/>
            <a:ext cx="10628971" cy="5507890"/>
          </a:xfrm>
        </p:spPr>
        <p:txBody>
          <a:bodyPr/>
          <a:lstStyle/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Focus on money supply as key driver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Inflation = monetary phenomenon</a:t>
            </a:r>
          </a:p>
          <a:p>
            <a:pPr marL="0" marR="0"/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Strong role of central banks</a:t>
            </a:r>
          </a:p>
          <a:p>
            <a:pPr marL="0" marR="0"/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Key Scholar: Milton Friedman: Leader of Chicago School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Critic of Keynesian fiscal policy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Co-author of A Monetary History of the United States, 1867–1960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7847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9252C-D6D6-223B-EA8D-77F465015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kern="100" dirty="0"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Core Monetarist Ideas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2A5866-671A-447E-16B7-089F0AB65E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Control money supply </a:t>
            </a:r>
            <a:r>
              <a:rPr lang="en-US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 (Body CS)"/>
              </a:rPr>
              <a:t>→</a:t>
            </a:r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 control inflation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Economy is stable if money growth is stable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Fiscal policy less effective</a:t>
            </a:r>
          </a:p>
          <a:p>
            <a:pPr marL="0" marR="0"/>
            <a:endParaRPr lang="en-US" kern="100" dirty="0">
              <a:effectLst/>
              <a:latin typeface="Gill Sans MT" panose="020B0502020104020203" pitchFamily="34" charset="77"/>
              <a:ea typeface="Aptos" panose="020B0004020202020204" pitchFamily="34" charset="0"/>
              <a:cs typeface="Times New Roman (Body CS)"/>
            </a:endParaRPr>
          </a:p>
          <a:p>
            <a:pPr marL="0" marR="0" indent="0">
              <a:buNone/>
            </a:pPr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Rule-based policy preferred over discretion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2854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FCE406-3CEF-EBED-1E2A-7DBEA95FD4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4829" y="579863"/>
            <a:ext cx="10628971" cy="5597100"/>
          </a:xfrm>
        </p:spPr>
        <p:txBody>
          <a:bodyPr/>
          <a:lstStyle/>
          <a:p>
            <a:pPr marL="0" indent="0">
              <a:buNone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Monetarism vs Keynesianism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E045713-C140-6046-1E6C-93ECD2270B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4016991"/>
              </p:ext>
            </p:extLst>
          </p:nvPr>
        </p:nvGraphicFramePr>
        <p:xfrm>
          <a:off x="830765" y="1326996"/>
          <a:ext cx="10417098" cy="22418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08549">
                  <a:extLst>
                    <a:ext uri="{9D8B030D-6E8A-4147-A177-3AD203B41FA5}">
                      <a16:colId xmlns:a16="http://schemas.microsoft.com/office/drawing/2014/main" val="1985073843"/>
                    </a:ext>
                  </a:extLst>
                </a:gridCol>
                <a:gridCol w="5208549">
                  <a:extLst>
                    <a:ext uri="{9D8B030D-6E8A-4147-A177-3AD203B41FA5}">
                      <a16:colId xmlns:a16="http://schemas.microsoft.com/office/drawing/2014/main" val="792050582"/>
                    </a:ext>
                  </a:extLst>
                </a:gridCol>
              </a:tblGrid>
              <a:tr h="560454">
                <a:tc>
                  <a:txBody>
                    <a:bodyPr/>
                    <a:lstStyle/>
                    <a:p>
                      <a:pPr marL="0" marR="0"/>
                      <a:r>
                        <a:rPr lang="en-US" sz="2800" kern="100">
                          <a:effectLst/>
                          <a:latin typeface="Gill Sans MT" panose="020B0502020104020203" pitchFamily="34" charset="77"/>
                        </a:rPr>
                        <a:t>Keynesian</a:t>
                      </a:r>
                      <a:endParaRPr lang="en-US" sz="2800" kern="100">
                        <a:effectLst/>
                        <a:latin typeface="Gill Sans MT" panose="020B0502020104020203" pitchFamily="34" charset="77"/>
                        <a:ea typeface="Aptos" panose="020B0004020202020204" pitchFamily="34" charset="0"/>
                        <a:cs typeface="Times New Roman (Body CS)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2800" kern="100">
                          <a:effectLst/>
                          <a:latin typeface="Gill Sans MT" panose="020B0502020104020203" pitchFamily="34" charset="77"/>
                        </a:rPr>
                        <a:t>Monetarist</a:t>
                      </a:r>
                      <a:endParaRPr lang="en-US" sz="2800" kern="100">
                        <a:effectLst/>
                        <a:latin typeface="Gill Sans MT" panose="020B0502020104020203" pitchFamily="34" charset="77"/>
                        <a:ea typeface="Aptos" panose="020B0004020202020204" pitchFamily="34" charset="0"/>
                        <a:cs typeface="Times New Roman (Body CS)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648927049"/>
                  </a:ext>
                </a:extLst>
              </a:tr>
              <a:tr h="560454">
                <a:tc>
                  <a:txBody>
                    <a:bodyPr/>
                    <a:lstStyle/>
                    <a:p>
                      <a:pPr marL="0" marR="0"/>
                      <a:r>
                        <a:rPr lang="en-US" sz="2800" kern="100">
                          <a:effectLst/>
                          <a:latin typeface="Gill Sans MT" panose="020B0502020104020203" pitchFamily="34" charset="77"/>
                        </a:rPr>
                        <a:t>Fiscal policy focus</a:t>
                      </a:r>
                      <a:endParaRPr lang="en-US" sz="2800" kern="100">
                        <a:effectLst/>
                        <a:latin typeface="Gill Sans MT" panose="020B0502020104020203" pitchFamily="34" charset="77"/>
                        <a:ea typeface="Aptos" panose="020B0004020202020204" pitchFamily="34" charset="0"/>
                        <a:cs typeface="Times New Roman (Body CS)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2800" kern="100">
                          <a:effectLst/>
                          <a:latin typeface="Gill Sans MT" panose="020B0502020104020203" pitchFamily="34" charset="77"/>
                        </a:rPr>
                        <a:t>Monetary policy focus</a:t>
                      </a:r>
                      <a:endParaRPr lang="en-US" sz="2800" kern="100">
                        <a:effectLst/>
                        <a:latin typeface="Gill Sans MT" panose="020B0502020104020203" pitchFamily="34" charset="77"/>
                        <a:ea typeface="Aptos" panose="020B0004020202020204" pitchFamily="34" charset="0"/>
                        <a:cs typeface="Times New Roman (Body CS)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507369780"/>
                  </a:ext>
                </a:extLst>
              </a:tr>
              <a:tr h="560454">
                <a:tc>
                  <a:txBody>
                    <a:bodyPr/>
                    <a:lstStyle/>
                    <a:p>
                      <a:pPr marL="0" marR="0"/>
                      <a:r>
                        <a:rPr lang="en-US" sz="2800" kern="100">
                          <a:effectLst/>
                          <a:latin typeface="Gill Sans MT" panose="020B0502020104020203" pitchFamily="34" charset="77"/>
                        </a:rPr>
                        <a:t>Demand management</a:t>
                      </a:r>
                      <a:endParaRPr lang="en-US" sz="2800" kern="100">
                        <a:effectLst/>
                        <a:latin typeface="Gill Sans MT" panose="020B0502020104020203" pitchFamily="34" charset="77"/>
                        <a:ea typeface="Aptos" panose="020B0004020202020204" pitchFamily="34" charset="0"/>
                        <a:cs typeface="Times New Roman (Body CS)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2800" kern="100">
                          <a:effectLst/>
                          <a:latin typeface="Gill Sans MT" panose="020B0502020104020203" pitchFamily="34" charset="77"/>
                        </a:rPr>
                        <a:t>Money supply control</a:t>
                      </a:r>
                      <a:endParaRPr lang="en-US" sz="2800" kern="100">
                        <a:effectLst/>
                        <a:latin typeface="Gill Sans MT" panose="020B0502020104020203" pitchFamily="34" charset="77"/>
                        <a:ea typeface="Aptos" panose="020B0004020202020204" pitchFamily="34" charset="0"/>
                        <a:cs typeface="Times New Roman (Body CS)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534102268"/>
                  </a:ext>
                </a:extLst>
              </a:tr>
              <a:tr h="560454">
                <a:tc>
                  <a:txBody>
                    <a:bodyPr/>
                    <a:lstStyle/>
                    <a:p>
                      <a:pPr marL="0" marR="0"/>
                      <a:r>
                        <a:rPr lang="en-US" sz="2800" kern="100" dirty="0">
                          <a:effectLst/>
                          <a:latin typeface="Gill Sans MT" panose="020B0502020104020203" pitchFamily="34" charset="77"/>
                        </a:rPr>
                        <a:t>Active government</a:t>
                      </a:r>
                      <a:endParaRPr lang="en-US" sz="2800" kern="100" dirty="0">
                        <a:effectLst/>
                        <a:latin typeface="Gill Sans MT" panose="020B0502020104020203" pitchFamily="34" charset="77"/>
                        <a:ea typeface="Aptos" panose="020B0004020202020204" pitchFamily="34" charset="0"/>
                        <a:cs typeface="Times New Roman (Body CS)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2800" kern="100" dirty="0">
                          <a:effectLst/>
                          <a:latin typeface="Gill Sans MT" panose="020B0502020104020203" pitchFamily="34" charset="77"/>
                        </a:rPr>
                        <a:t>Rules-based central bank</a:t>
                      </a:r>
                      <a:endParaRPr lang="en-US" sz="2800" kern="100" dirty="0">
                        <a:effectLst/>
                        <a:latin typeface="Gill Sans MT" panose="020B0502020104020203" pitchFamily="34" charset="77"/>
                        <a:ea typeface="Aptos" panose="020B0004020202020204" pitchFamily="34" charset="0"/>
                        <a:cs typeface="Times New Roman (Body CS)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69520677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0D0F51CA-CAD7-821C-0F1F-1FFBAACFCA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4690538"/>
            <a:ext cx="777841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 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Debate: Who stabilizes the economy better?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41367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A5F9C-29D8-D277-0CE2-73DAE6895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8485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Gill Sans MT" panose="020B0502020104020203" pitchFamily="34" charset="77"/>
              </a:rPr>
              <a:t>Applications to todays world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939F06-7352-A246-4305-789A08652A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468" y="1003610"/>
            <a:ext cx="10729332" cy="5173353"/>
          </a:xfrm>
        </p:spPr>
        <p:txBody>
          <a:bodyPr>
            <a:normAutofit fontScale="92500" lnSpcReduction="10000"/>
          </a:bodyPr>
          <a:lstStyle/>
          <a:p>
            <a:pPr marL="0" marR="0"/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Monetarism Today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Central banks:</a:t>
            </a:r>
          </a:p>
          <a:p>
            <a:pPr marL="742950" marR="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8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" panose="02020603050405020304" pitchFamily="18" charset="0"/>
              </a:rPr>
              <a:t>Control inflation via interest rates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Example:</a:t>
            </a:r>
          </a:p>
          <a:p>
            <a:pPr marL="742950" marR="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8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" panose="02020603050405020304" pitchFamily="18" charset="0"/>
              </a:rPr>
              <a:t>Inflation targeting policies</a:t>
            </a:r>
          </a:p>
          <a:p>
            <a:pPr marL="0" marR="0"/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Role of Bank of Uganda</a:t>
            </a:r>
          </a:p>
          <a:p>
            <a:endParaRPr lang="en-US" dirty="0"/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Today’s policy = mix of:</a:t>
            </a:r>
          </a:p>
          <a:p>
            <a:pPr marL="742950" marR="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8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" panose="02020603050405020304" pitchFamily="18" charset="0"/>
              </a:rPr>
              <a:t>Keynesian fiscal policy</a:t>
            </a:r>
          </a:p>
          <a:p>
            <a:pPr marL="742950" marR="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8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" panose="02020603050405020304" pitchFamily="18" charset="0"/>
              </a:rPr>
              <a:t>Monetarist monetary policy</a:t>
            </a:r>
          </a:p>
          <a:p>
            <a:pPr marL="0" marR="0"/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 Practical reality:</a:t>
            </a:r>
            <a:b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</a:br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No single theory dominates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9812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9588A-F944-7C1C-9994-E043C96A22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1780"/>
          </a:xfrm>
        </p:spPr>
        <p:txBody>
          <a:bodyPr>
            <a:normAutofit/>
          </a:bodyPr>
          <a:lstStyle/>
          <a:p>
            <a:r>
              <a:rPr lang="en-US" sz="2800" b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Key Takeaways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579ADC-668A-9C4B-37A4-E143319D39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1145" y="1106906"/>
            <a:ext cx="10612655" cy="5070057"/>
          </a:xfrm>
        </p:spPr>
        <p:txBody>
          <a:bodyPr/>
          <a:lstStyle/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Keynes: Demand drives the economy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Post-Keynesians: Markets are unstable and uncertain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Monetarists: Money supply is key</a:t>
            </a:r>
          </a:p>
          <a:p>
            <a:pPr marL="0" marR="0"/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 Modern economics = </a:t>
            </a:r>
            <a:r>
              <a:rPr lang="en-US" b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integration of all three</a:t>
            </a:r>
            <a:endParaRPr lang="en-US" kern="100" dirty="0">
              <a:effectLst/>
              <a:latin typeface="Gill Sans MT" panose="020B0502020104020203" pitchFamily="34" charset="77"/>
              <a:ea typeface="Aptos" panose="020B0004020202020204" pitchFamily="34" charset="0"/>
              <a:cs typeface="Times New Roman (Body CS)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1170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A6D59-6015-02BB-3D67-F9203F0A3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E2D0A8-22E4-3D84-9CD4-AC350C520D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/>
            <a:r>
              <a:rPr lang="en-US" sz="1800" b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Discussion Questions</a:t>
            </a:r>
            <a:endParaRPr lang="en-US" sz="1800" kern="100" dirty="0">
              <a:effectLst/>
              <a:latin typeface="Gill Sans MT" panose="020B0502020104020203" pitchFamily="34" charset="77"/>
              <a:ea typeface="Aptos" panose="020B0004020202020204" pitchFamily="34" charset="0"/>
              <a:cs typeface="Times New Roman (Body CS)"/>
            </a:endParaRPr>
          </a:p>
          <a:p>
            <a:pPr marL="342900" marR="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n-US" sz="1800" b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Does government spending always improve economic outcomes?</a:t>
            </a:r>
            <a:endParaRPr lang="en-US" sz="1800" kern="100" dirty="0">
              <a:effectLst/>
              <a:latin typeface="Gill Sans MT" panose="020B0502020104020203" pitchFamily="34" charset="77"/>
              <a:ea typeface="Aptos" panose="020B0004020202020204" pitchFamily="34" charset="0"/>
              <a:cs typeface="Times New Roman (Body CS)"/>
            </a:endParaRPr>
          </a:p>
          <a:p>
            <a:pPr marL="342900" marR="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n-US" sz="1800" b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Is inflation purely a monetary phenomenon?</a:t>
            </a:r>
            <a:endParaRPr lang="en-US" sz="1800" kern="100" dirty="0">
              <a:effectLst/>
              <a:latin typeface="Gill Sans MT" panose="020B0502020104020203" pitchFamily="34" charset="77"/>
              <a:ea typeface="Aptos" panose="020B0004020202020204" pitchFamily="34" charset="0"/>
              <a:cs typeface="Times New Roman (Body CS)"/>
            </a:endParaRPr>
          </a:p>
          <a:p>
            <a:pPr marL="342900" marR="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n-US" sz="1800" b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Can rational expectations explain economic crises?</a:t>
            </a:r>
            <a:endParaRPr lang="en-US" sz="1800" kern="100" dirty="0">
              <a:effectLst/>
              <a:latin typeface="Gill Sans MT" panose="020B0502020104020203" pitchFamily="34" charset="77"/>
              <a:ea typeface="Aptos" panose="020B0004020202020204" pitchFamily="34" charset="0"/>
              <a:cs typeface="Times New Roman (Body CS)"/>
            </a:endParaRPr>
          </a:p>
          <a:p>
            <a:pPr marL="342900" marR="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n-US" sz="1800" b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What model best explains Uganda’s economy today?</a:t>
            </a:r>
            <a:endParaRPr lang="en-US" sz="1800" kern="100" dirty="0">
              <a:effectLst/>
              <a:latin typeface="Gill Sans MT" panose="020B0502020104020203" pitchFamily="34" charset="77"/>
              <a:ea typeface="Aptos" panose="020B0004020202020204" pitchFamily="34" charset="0"/>
              <a:cs typeface="Times New Roman (Body CS)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828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ED038-68F9-2EB7-AE76-C3F092E11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John Maynard Keynes (1883–1946)</a:t>
            </a:r>
            <a:endParaRPr lang="en-US" sz="6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C41124-800C-2BE3-ACDA-7EC6E08CAE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32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British economist; central figure in macroeconomics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32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Author of The General Theory of Employment, Interest and Money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32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Developed ideas during the Great Depression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32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Shifted focus from production </a:t>
            </a:r>
            <a:r>
              <a:rPr lang="en-US" sz="32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 (Body CS)"/>
              </a:rPr>
              <a:t>→</a:t>
            </a:r>
            <a:r>
              <a:rPr lang="en-US" sz="32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 demand &amp; consumption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32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Influenced global policy (e.g., New Deal)</a:t>
            </a:r>
          </a:p>
          <a:p>
            <a:pPr marL="0" marR="0" lvl="0" indent="0">
              <a:buSzPts val="1000"/>
              <a:buNone/>
              <a:tabLst>
                <a:tab pos="457200" algn="l"/>
              </a:tabLst>
            </a:pPr>
            <a:endParaRPr lang="en-US" sz="3200" kern="100" dirty="0">
              <a:effectLst/>
              <a:latin typeface="Gill Sans MT" panose="020B0502020104020203" pitchFamily="34" charset="77"/>
              <a:ea typeface="Aptos" panose="020B0004020202020204" pitchFamily="34" charset="0"/>
              <a:cs typeface="Times New Roman (Body CS)"/>
            </a:endParaRPr>
          </a:p>
          <a:p>
            <a:pPr marL="0" indent="0">
              <a:buNone/>
            </a:pPr>
            <a:r>
              <a:rPr lang="en-US" sz="2000" b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Keynes changed economics from </a:t>
            </a:r>
            <a:r>
              <a:rPr lang="en-US" sz="2000" b="1" i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“markets self-correct”</a:t>
            </a:r>
            <a:r>
              <a:rPr lang="en-US" sz="2000" b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 to </a:t>
            </a:r>
            <a:r>
              <a:rPr lang="en-US" sz="2000" b="1" i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“markets can fail persistently.”</a:t>
            </a:r>
            <a:endParaRPr lang="en-US" sz="2000" kern="100" dirty="0">
              <a:effectLst/>
              <a:latin typeface="Gill Sans MT" panose="020B0502020104020203" pitchFamily="34" charset="77"/>
              <a:ea typeface="Aptos" panose="020B0004020202020204" pitchFamily="34" charset="0"/>
              <a:cs typeface="Times New Roman (Body CS)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735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5D1A5-FAE8-D3D0-2769-C0696EE2E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Core Keynesian Idea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90ACDB-80F9-0583-A856-4AE78DE661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4829" y="1460810"/>
            <a:ext cx="10628971" cy="4716153"/>
          </a:xfrm>
        </p:spPr>
        <p:txBody>
          <a:bodyPr/>
          <a:lstStyle/>
          <a:p>
            <a:pPr marL="0" marR="0"/>
            <a:r>
              <a:rPr lang="en-US" sz="32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Output and employment depend on Aggregate Demand (AD)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32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AD = Consumption + Investment + Government Spending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32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No guarantee economy reaches full employment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32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Demand deficiency </a:t>
            </a:r>
            <a:r>
              <a:rPr lang="en-US" sz="32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 (Body CS)"/>
              </a:rPr>
              <a:t>→</a:t>
            </a:r>
            <a:r>
              <a:rPr lang="en-US" sz="32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 unemployment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endParaRPr lang="en-US" sz="3200" kern="100" dirty="0">
              <a:effectLst/>
              <a:latin typeface="Gill Sans MT" panose="020B0502020104020203" pitchFamily="34" charset="77"/>
              <a:ea typeface="Aptos" panose="020B0004020202020204" pitchFamily="34" charset="0"/>
              <a:cs typeface="Times New Roman (Body CS)"/>
            </a:endParaRPr>
          </a:p>
          <a:p>
            <a:pPr marL="0" marR="0"/>
            <a:r>
              <a:rPr lang="en-US" sz="32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 Key break from classical theory:</a:t>
            </a:r>
            <a:br>
              <a:rPr lang="en-US" sz="32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</a:br>
            <a:r>
              <a:rPr lang="en-US" sz="3200" kern="100" dirty="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❌</a:t>
            </a:r>
            <a:r>
              <a:rPr lang="en-US" sz="32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 Say’s Law (supply creates demand)</a:t>
            </a:r>
            <a:br>
              <a:rPr lang="en-US" sz="32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</a:br>
            <a:r>
              <a:rPr lang="en-US" sz="3200" kern="100" dirty="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✔</a:t>
            </a:r>
            <a:r>
              <a:rPr lang="en-US" sz="32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 Demand determines output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525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1E668-9314-48A5-08AE-9231585F5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980" y="365125"/>
            <a:ext cx="10617820" cy="839207"/>
          </a:xfrm>
        </p:spPr>
        <p:txBody>
          <a:bodyPr>
            <a:normAutofit/>
          </a:bodyPr>
          <a:lstStyle/>
          <a:p>
            <a:r>
              <a:rPr lang="en-US" sz="2400" b="1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Effective Demand</a:t>
            </a:r>
            <a:r>
              <a:rPr lang="en-US" sz="5400" dirty="0">
                <a:effectLst/>
              </a:rPr>
              <a:t> 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583F29-93C1-F81C-7D83-F68D018609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5980" y="1204332"/>
            <a:ext cx="10617820" cy="4972631"/>
          </a:xfrm>
        </p:spPr>
        <p:txBody>
          <a:bodyPr/>
          <a:lstStyle/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Employment determined by effective demand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Occurs where:</a:t>
            </a:r>
          </a:p>
          <a:p>
            <a:pPr marL="742950" marR="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8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" panose="02020603050405020304" pitchFamily="18" charset="0"/>
              </a:rPr>
              <a:t>Aggregate Demand = Aggregate Supply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If AD is low → firms reduce production → unemployment</a:t>
            </a:r>
          </a:p>
          <a:p>
            <a:pPr marL="0" marR="0" indent="0">
              <a:buNone/>
            </a:pPr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 </a:t>
            </a:r>
            <a:r>
              <a:rPr lang="en-US" b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Interpretation:</a:t>
            </a:r>
            <a:b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</a:br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Unemployment is systemic, not due to laziness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664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1028D-6D9B-0C32-9D79-F7653FD41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7132" y="365126"/>
            <a:ext cx="10606668" cy="649636"/>
          </a:xfrm>
        </p:spPr>
        <p:txBody>
          <a:bodyPr>
            <a:normAutofit/>
          </a:bodyPr>
          <a:lstStyle/>
          <a:p>
            <a:r>
              <a:rPr lang="en-US" sz="2800" b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Consumption Function</a:t>
            </a:r>
            <a:endParaRPr lang="en-US" sz="6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EF106FA-3EDC-1B8E-2CF9-4BAE22CD527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47132" y="1014762"/>
                <a:ext cx="10606668" cy="5162201"/>
              </a:xfrm>
            </p:spPr>
            <p:txBody>
              <a:bodyPr/>
              <a:lstStyle/>
              <a:p>
                <a:pPr marL="342900" marR="0" lvl="0" indent="-342900">
                  <a:buSzPts val="1000"/>
                  <a:buFont typeface="Symbol" pitchFamily="2" charset="2"/>
                  <a:buChar char=""/>
                  <a:tabLst>
                    <a:tab pos="457200" algn="l"/>
                  </a:tabLst>
                </a:pPr>
                <a:r>
                  <a:rPr lang="en-US" kern="100" dirty="0">
                    <a:effectLst/>
                    <a:latin typeface="Gill Sans MT" panose="020B0502020104020203" pitchFamily="34" charset="77"/>
                    <a:ea typeface="Aptos" panose="020B0004020202020204" pitchFamily="34" charset="0"/>
                    <a:cs typeface="Times New Roman (Body CS)"/>
                  </a:rPr>
                  <a:t>Consumption depends on income C = a + </a:t>
                </a:r>
                <a:r>
                  <a:rPr lang="en-US" kern="100" dirty="0" err="1">
                    <a:effectLst/>
                    <a:latin typeface="Gill Sans MT" panose="020B0502020104020203" pitchFamily="34" charset="77"/>
                    <a:ea typeface="Aptos" panose="020B0004020202020204" pitchFamily="34" charset="0"/>
                    <a:cs typeface="Times New Roman (Body CS)"/>
                  </a:rPr>
                  <a:t>bY</a:t>
                </a:r>
                <a:r>
                  <a:rPr lang="en-US" kern="100" baseline="-25000" dirty="0" err="1">
                    <a:effectLst/>
                    <a:latin typeface="Gill Sans MT" panose="020B0502020104020203" pitchFamily="34" charset="77"/>
                    <a:ea typeface="Aptos" panose="020B0004020202020204" pitchFamily="34" charset="0"/>
                    <a:cs typeface="Times New Roman (Body CS)"/>
                  </a:rPr>
                  <a:t>d</a:t>
                </a:r>
                <a:r>
                  <a:rPr lang="en-US" kern="100" dirty="0">
                    <a:effectLst/>
                    <a:latin typeface="Gill Sans MT" panose="020B0502020104020203" pitchFamily="34" charset="77"/>
                    <a:ea typeface="Aptos" panose="020B0004020202020204" pitchFamily="34" charset="0"/>
                    <a:cs typeface="Times New Roman (Body CS)"/>
                  </a:rPr>
                  <a:t> but  (Y</a:t>
                </a:r>
                <a:r>
                  <a:rPr lang="en-US" kern="100" baseline="-25000" dirty="0">
                    <a:effectLst/>
                    <a:latin typeface="Gill Sans MT" panose="020B0502020104020203" pitchFamily="34" charset="77"/>
                    <a:ea typeface="Aptos" panose="020B0004020202020204" pitchFamily="34" charset="0"/>
                    <a:cs typeface="Times New Roman (Body CS)"/>
                  </a:rPr>
                  <a:t>d</a:t>
                </a:r>
                <a:r>
                  <a:rPr lang="en-US" kern="100" dirty="0">
                    <a:effectLst/>
                    <a:latin typeface="Gill Sans MT" panose="020B0502020104020203" pitchFamily="34" charset="77"/>
                    <a:ea typeface="Aptos" panose="020B0004020202020204" pitchFamily="34" charset="0"/>
                    <a:cs typeface="Times New Roman (Body CS)"/>
                  </a:rPr>
                  <a:t> = Y – T)</a:t>
                </a:r>
              </a:p>
              <a:p>
                <a:pPr marL="342900" marR="0" lvl="0" indent="-342900">
                  <a:buSzPts val="1000"/>
                  <a:buFont typeface="Symbol" pitchFamily="2" charset="2"/>
                  <a:buChar char=""/>
                  <a:tabLst>
                    <a:tab pos="457200" algn="l"/>
                  </a:tabLst>
                </a:pPr>
                <a:r>
                  <a:rPr lang="en-US" b="1" kern="100" dirty="0">
                    <a:effectLst/>
                    <a:latin typeface="Gill Sans MT" panose="020B0502020104020203" pitchFamily="34" charset="77"/>
                    <a:ea typeface="Aptos" panose="020B0004020202020204" pitchFamily="34" charset="0"/>
                    <a:cs typeface="Times New Roman (Body CS)"/>
                  </a:rPr>
                  <a:t>Key components:</a:t>
                </a:r>
              </a:p>
              <a:p>
                <a:pPr marL="742950" marR="0" lvl="1" indent="-285750">
                  <a:buSzPts val="1000"/>
                  <a:buFont typeface="Courier New" panose="02070309020205020404" pitchFamily="49" charset="0"/>
                  <a:buChar char="o"/>
                  <a:tabLst>
                    <a:tab pos="914400" algn="l"/>
                  </a:tabLst>
                </a:pPr>
                <a:r>
                  <a:rPr lang="en-US" sz="2800" kern="100" dirty="0">
                    <a:effectLst/>
                    <a:latin typeface="Gill Sans MT" panose="020B0502020104020203" pitchFamily="34" charset="77"/>
                    <a:ea typeface="Aptos" panose="020B0004020202020204" pitchFamily="34" charset="0"/>
                    <a:cs typeface="Times New Roman" panose="02020603050405020304" pitchFamily="18" charset="0"/>
                  </a:rPr>
                  <a:t>Autonomous consumption (a) (independent of income)</a:t>
                </a:r>
              </a:p>
              <a:p>
                <a:pPr marL="742950" marR="0" lvl="1" indent="-285750">
                  <a:buSzPts val="1000"/>
                  <a:buFont typeface="Courier New" panose="02070309020205020404" pitchFamily="49" charset="0"/>
                  <a:buChar char="o"/>
                  <a:tabLst>
                    <a:tab pos="914400" algn="l"/>
                  </a:tabLst>
                </a:pPr>
                <a:r>
                  <a:rPr lang="en-US" sz="2800" kern="100" dirty="0">
                    <a:effectLst/>
                    <a:latin typeface="Gill Sans MT" panose="020B0502020104020203" pitchFamily="34" charset="77"/>
                    <a:ea typeface="Aptos" panose="020B0004020202020204" pitchFamily="34" charset="0"/>
                    <a:cs typeface="Times New Roman" panose="02020603050405020304" pitchFamily="18" charset="0"/>
                  </a:rPr>
                  <a:t>Induced consumption (depends on income)</a:t>
                </a:r>
              </a:p>
              <a:p>
                <a:pPr marL="0" marR="0"/>
                <a:r>
                  <a:rPr lang="en-US" kern="100" dirty="0">
                    <a:effectLst/>
                    <a:latin typeface="Gill Sans MT" panose="020B0502020104020203" pitchFamily="34" charset="77"/>
                    <a:ea typeface="Aptos" panose="020B0004020202020204" pitchFamily="34" charset="0"/>
                    <a:cs typeface="Times New Roman (Body CS)"/>
                  </a:rPr>
                  <a:t> </a:t>
                </a:r>
                <a:r>
                  <a:rPr lang="en-US" b="1" kern="100" dirty="0">
                    <a:solidFill>
                      <a:srgbClr val="C00000"/>
                    </a:solidFill>
                    <a:effectLst/>
                    <a:latin typeface="Gill Sans MT" panose="020B0502020104020203" pitchFamily="34" charset="77"/>
                    <a:ea typeface="Aptos" panose="020B0004020202020204" pitchFamily="34" charset="0"/>
                    <a:cs typeface="Times New Roman (Body CS)"/>
                  </a:rPr>
                  <a:t>Key insight:</a:t>
                </a:r>
              </a:p>
              <a:p>
                <a:pPr marL="342900" marR="0" lvl="0" indent="-342900">
                  <a:buSzPts val="1000"/>
                  <a:buFont typeface="Symbol" pitchFamily="2" charset="2"/>
                  <a:buChar char=""/>
                  <a:tabLst>
                    <a:tab pos="457200" algn="l"/>
                  </a:tabLst>
                </a:pPr>
                <a:r>
                  <a:rPr lang="en-US" kern="100" dirty="0">
                    <a:effectLst/>
                    <a:latin typeface="Gill Sans MT" panose="020B0502020104020203" pitchFamily="34" charset="77"/>
                    <a:ea typeface="Aptos" panose="020B0004020202020204" pitchFamily="34" charset="0"/>
                    <a:cs typeface="Times New Roman (Body CS)"/>
                  </a:rPr>
                  <a:t>Marginal Propensity to Consume (MPC) &lt; 1 (MPC=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kern="100" smtClean="0"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kern="100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nb-NO" b="0" i="1" kern="100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</m:t>
                        </m:r>
                      </m:num>
                      <m:den>
                        <m:r>
                          <a:rPr lang="en-US" i="1" kern="100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nb-NO" b="0" i="1" kern="100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𝑌</m:t>
                        </m:r>
                      </m:den>
                    </m:f>
                  </m:oMath>
                </a14:m>
                <a:r>
                  <a:rPr lang="en-US" kern="100" dirty="0">
                    <a:effectLst/>
                    <a:latin typeface="Gill Sans MT" panose="020B0502020104020203" pitchFamily="34" charset="77"/>
                    <a:ea typeface="Aptos" panose="020B0004020202020204" pitchFamily="34" charset="0"/>
                    <a:cs typeface="Times New Roman (Body CS)"/>
                  </a:rPr>
                  <a:t>)</a:t>
                </a:r>
              </a:p>
              <a:p>
                <a:pPr marL="342900" marR="0" lvl="0" indent="-342900">
                  <a:buSzPts val="1000"/>
                  <a:buFont typeface="Symbol" pitchFamily="2" charset="2"/>
                  <a:buChar char=""/>
                  <a:tabLst>
                    <a:tab pos="457200" algn="l"/>
                  </a:tabLst>
                </a:pPr>
                <a:r>
                  <a:rPr lang="en-US" kern="100" dirty="0">
                    <a:effectLst/>
                    <a:latin typeface="Gill Sans MT" panose="020B0502020104020203" pitchFamily="34" charset="77"/>
                    <a:ea typeface="Aptos" panose="020B0004020202020204" pitchFamily="34" charset="0"/>
                    <a:cs typeface="Times New Roman (Body CS)"/>
                  </a:rPr>
                  <a:t>As income rises </a:t>
                </a:r>
                <a:r>
                  <a:rPr lang="en-US" kern="100" dirty="0">
                    <a:effectLst/>
                    <a:latin typeface="Arial" panose="020B0604020202020204" pitchFamily="34" charset="0"/>
                    <a:ea typeface="Aptos" panose="020B0004020202020204" pitchFamily="34" charset="0"/>
                    <a:cs typeface="Times New Roman (Body CS)"/>
                  </a:rPr>
                  <a:t>→</a:t>
                </a:r>
                <a:r>
                  <a:rPr lang="en-US" kern="100" dirty="0">
                    <a:effectLst/>
                    <a:latin typeface="Gill Sans MT" panose="020B0502020104020203" pitchFamily="34" charset="77"/>
                    <a:ea typeface="Aptos" panose="020B0004020202020204" pitchFamily="34" charset="0"/>
                    <a:cs typeface="Times New Roman (Body CS)"/>
                  </a:rPr>
                  <a:t> consumption rises, but less proportionately*</a:t>
                </a:r>
              </a:p>
              <a:p>
                <a:pPr marL="0" marR="0"/>
                <a:r>
                  <a:rPr lang="en-US" kern="100" dirty="0">
                    <a:effectLst/>
                    <a:latin typeface="Gill Sans MT" panose="020B0502020104020203" pitchFamily="34" charset="77"/>
                    <a:ea typeface="Aptos" panose="020B0004020202020204" pitchFamily="34" charset="0"/>
                    <a:cs typeface="Times New Roman (Body CS)"/>
                  </a:rPr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EF106FA-3EDC-1B8E-2CF9-4BAE22CD527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47132" y="1014762"/>
                <a:ext cx="10606668" cy="5162201"/>
              </a:xfrm>
              <a:blipFill>
                <a:blip r:embed="rId3"/>
                <a:stretch>
                  <a:fillRect l="-1077" t="-17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766CBA73-CF1D-66B1-5093-343EDA982E28}"/>
              </a:ext>
            </a:extLst>
          </p:cNvPr>
          <p:cNvCxnSpPr/>
          <p:nvPr/>
        </p:nvCxnSpPr>
        <p:spPr>
          <a:xfrm flipV="1">
            <a:off x="5765180" y="1405054"/>
            <a:ext cx="1025913" cy="69137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7564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23465-4CD5-3A16-7C97-673924213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4241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Investment &amp; MEC</a:t>
            </a:r>
            <a:r>
              <a:rPr lang="en-US" sz="6600" dirty="0">
                <a:effectLst/>
              </a:rPr>
              <a:t> </a:t>
            </a:r>
            <a:endParaRPr lang="en-US" sz="6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4BFF13-5DA9-5C96-AF1B-3734E5B6F3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0878"/>
            <a:ext cx="10515600" cy="5006085"/>
          </a:xfrm>
        </p:spPr>
        <p:txBody>
          <a:bodyPr>
            <a:normAutofit/>
          </a:bodyPr>
          <a:lstStyle/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Investment depends on:</a:t>
            </a:r>
          </a:p>
          <a:p>
            <a:pPr marL="742950" marR="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8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" panose="02020603050405020304" pitchFamily="18" charset="0"/>
              </a:rPr>
              <a:t>Expected returns (Marginal Efficiency of Capital – MEC)</a:t>
            </a:r>
          </a:p>
          <a:p>
            <a:pPr marL="742950" marR="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8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" panose="02020603050405020304" pitchFamily="18" charset="0"/>
              </a:rPr>
              <a:t>Interest rate</a:t>
            </a:r>
          </a:p>
          <a:p>
            <a:pPr marL="0" marR="0"/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 If expectations are pessimistic </a:t>
            </a:r>
            <a:r>
              <a:rPr lang="en-US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 (Body CS)"/>
              </a:rPr>
              <a:t>→</a:t>
            </a:r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 investment falls </a:t>
            </a:r>
            <a:r>
              <a:rPr lang="en-US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 (Body CS)"/>
              </a:rPr>
              <a:t>→</a:t>
            </a:r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 recession</a:t>
            </a:r>
          </a:p>
          <a:p>
            <a:pPr marL="0" marR="0"/>
            <a:r>
              <a:rPr lang="en-US" b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Today</a:t>
            </a:r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 : investor confidence shocks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093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B6960-EEE6-B251-63A4-F0A82AF14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8485"/>
          </a:xfrm>
        </p:spPr>
        <p:txBody>
          <a:bodyPr>
            <a:normAutofit/>
          </a:bodyPr>
          <a:lstStyle/>
          <a:p>
            <a:r>
              <a:rPr lang="en-US" sz="2800" b="1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Multiplier Effect</a:t>
            </a:r>
            <a:r>
              <a:rPr lang="en-US" sz="2800" dirty="0">
                <a:effectLst/>
              </a:rPr>
              <a:t> </a:t>
            </a:r>
            <a:endParaRPr lang="en-US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E7A1972-6242-64A3-5EA5-2055CFAEB8F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003610"/>
                <a:ext cx="10515600" cy="5173353"/>
              </a:xfrm>
            </p:spPr>
            <p:txBody>
              <a:bodyPr/>
              <a:lstStyle/>
              <a:p>
                <a:pPr marL="342900" marR="0" lvl="0" indent="-342900">
                  <a:buSzPts val="1000"/>
                  <a:buFont typeface="Symbol" pitchFamily="2" charset="2"/>
                  <a:buChar char=""/>
                  <a:tabLst>
                    <a:tab pos="457200" algn="l"/>
                  </a:tabLst>
                </a:pPr>
                <a:r>
                  <a:rPr lang="en-US" kern="100" dirty="0">
                    <a:effectLst/>
                    <a:latin typeface="Gill Sans MT" panose="020B0502020104020203" pitchFamily="34" charset="77"/>
                    <a:ea typeface="Aptos" panose="020B0004020202020204" pitchFamily="34" charset="0"/>
                    <a:cs typeface="Times New Roman (Body CS)"/>
                  </a:rPr>
                  <a:t>Increase in spending </a:t>
                </a:r>
                <a:r>
                  <a:rPr lang="en-US" kern="100" dirty="0">
                    <a:effectLst/>
                    <a:latin typeface="Arial" panose="020B0604020202020204" pitchFamily="34" charset="0"/>
                    <a:ea typeface="Aptos" panose="020B0004020202020204" pitchFamily="34" charset="0"/>
                    <a:cs typeface="Times New Roman (Body CS)"/>
                  </a:rPr>
                  <a:t>→</a:t>
                </a:r>
                <a:r>
                  <a:rPr lang="en-US" kern="100" dirty="0">
                    <a:effectLst/>
                    <a:latin typeface="Gill Sans MT" panose="020B0502020104020203" pitchFamily="34" charset="77"/>
                    <a:ea typeface="Aptos" panose="020B0004020202020204" pitchFamily="34" charset="0"/>
                    <a:cs typeface="Times New Roman (Body CS)"/>
                  </a:rPr>
                  <a:t> larger increase in income</a:t>
                </a:r>
              </a:p>
              <a:p>
                <a:pPr marL="342900" marR="0" lvl="0" indent="-342900">
                  <a:buSzPts val="1000"/>
                  <a:buFont typeface="Symbol" pitchFamily="2" charset="2"/>
                  <a:buChar char=""/>
                  <a:tabLst>
                    <a:tab pos="457200" algn="l"/>
                  </a:tabLst>
                </a:pPr>
                <a:endParaRPr lang="en-US" kern="100" dirty="0">
                  <a:latin typeface="Gill Sans MT" panose="020B0502020104020203" pitchFamily="34" charset="77"/>
                  <a:ea typeface="Aptos" panose="020B0004020202020204" pitchFamily="34" charset="0"/>
                  <a:cs typeface="Times New Roman (Body CS)"/>
                </a:endParaRPr>
              </a:p>
              <a:p>
                <a:pPr marL="0" marR="0" lvl="0" indent="0">
                  <a:buSzPts val="1000"/>
                  <a:buNone/>
                  <a:tabLst>
                    <a:tab pos="457200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kern="100" smtClean="0"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 kern="100" smtClean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nb-NO" b="0" i="1" kern="100" smtClean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𝑌</m:t>
                          </m:r>
                        </m:num>
                        <m:den>
                          <m:r>
                            <a:rPr lang="en-US" i="1" kern="100" smtClean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nb-NO" b="0" i="1" kern="100" smtClean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𝐺</m:t>
                          </m:r>
                        </m:den>
                      </m:f>
                      <m:r>
                        <a:rPr lang="nb-NO" b="0" i="1" kern="100" smtClean="0">
                          <a:effectLst/>
                          <a:latin typeface="Cambria Math" panose="02040503050406030204" pitchFamily="18" charset="0"/>
                        </a:rPr>
                        <m:t>, </m:t>
                      </m:r>
                      <m:f>
                        <m:fPr>
                          <m:ctrlPr>
                            <a:rPr lang="nb-NO" b="0" i="1" kern="100" smtClean="0"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nb-NO" b="0" i="1" kern="100" smtClean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nb-NO" b="0" i="1" kern="100" smtClean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𝑌</m:t>
                          </m:r>
                        </m:num>
                        <m:den>
                          <m:r>
                            <a:rPr lang="nb-NO" b="0" i="1" kern="100" smtClean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nb-NO" b="0" i="1" kern="100" smtClean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den>
                      </m:f>
                      <m:r>
                        <a:rPr lang="nb-NO" b="0" i="1" kern="100" smtClean="0">
                          <a:effectLst/>
                          <a:latin typeface="Cambria Math" panose="02040503050406030204" pitchFamily="18" charset="0"/>
                        </a:rPr>
                        <m:t>, </m:t>
                      </m:r>
                      <m:f>
                        <m:fPr>
                          <m:ctrlPr>
                            <a:rPr lang="nb-NO" b="0" i="1" kern="100" smtClean="0"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nb-NO" b="0" i="1" kern="100" smtClean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nb-NO" b="0" i="1" kern="100" smtClean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𝑌</m:t>
                          </m:r>
                        </m:num>
                        <m:den>
                          <m:r>
                            <a:rPr lang="nb-NO" b="0" i="1" kern="100" smtClean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nb-NO" b="0" i="1" kern="100" smtClean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</m:den>
                      </m:f>
                    </m:oMath>
                  </m:oMathPara>
                </a14:m>
                <a:endParaRPr lang="en-US" kern="100" dirty="0">
                  <a:effectLst/>
                  <a:latin typeface="Gill Sans MT" panose="020B0502020104020203" pitchFamily="34" charset="77"/>
                  <a:ea typeface="Aptos" panose="020B0004020202020204" pitchFamily="34" charset="0"/>
                  <a:cs typeface="Times New Roman (Body CS)"/>
                </a:endParaRPr>
              </a:p>
              <a:p>
                <a:pPr marL="342900" marR="0" lvl="0" indent="-342900">
                  <a:buSzPts val="1000"/>
                  <a:buFont typeface="Symbol" pitchFamily="2" charset="2"/>
                  <a:buChar char=""/>
                  <a:tabLst>
                    <a:tab pos="457200" algn="l"/>
                  </a:tabLst>
                </a:pPr>
                <a:r>
                  <a:rPr lang="en-US" kern="100" dirty="0">
                    <a:effectLst/>
                    <a:latin typeface="Gill Sans MT" panose="020B0502020104020203" pitchFamily="34" charset="77"/>
                    <a:ea typeface="Aptos" panose="020B0004020202020204" pitchFamily="34" charset="0"/>
                    <a:cs typeface="Times New Roman (Body CS)"/>
                  </a:rPr>
                  <a:t>Government spending has amplified effects</a:t>
                </a:r>
              </a:p>
              <a:p>
                <a:pPr marL="342900" marR="0" lvl="0" indent="-342900">
                  <a:buSzPts val="1000"/>
                  <a:buFont typeface="Symbol" pitchFamily="2" charset="2"/>
                  <a:buChar char=""/>
                  <a:tabLst>
                    <a:tab pos="457200" algn="l"/>
                  </a:tabLst>
                </a:pPr>
                <a:r>
                  <a:rPr lang="en-US" kern="100" dirty="0">
                    <a:effectLst/>
                    <a:latin typeface="Gill Sans MT" panose="020B0502020104020203" pitchFamily="34" charset="77"/>
                    <a:ea typeface="Aptos" panose="020B0004020202020204" pitchFamily="34" charset="0"/>
                    <a:cs typeface="Times New Roman (Body CS)"/>
                  </a:rPr>
                  <a:t>UGX 1 billion spending </a:t>
                </a:r>
                <a:r>
                  <a:rPr lang="en-US" kern="100" dirty="0">
                    <a:effectLst/>
                    <a:latin typeface="Arial" panose="020B0604020202020204" pitchFamily="34" charset="0"/>
                    <a:ea typeface="Aptos" panose="020B0004020202020204" pitchFamily="34" charset="0"/>
                    <a:cs typeface="Times New Roman (Body CS)"/>
                  </a:rPr>
                  <a:t>→</a:t>
                </a:r>
                <a:r>
                  <a:rPr lang="en-US" kern="100" dirty="0">
                    <a:effectLst/>
                    <a:latin typeface="Gill Sans MT" panose="020B0502020104020203" pitchFamily="34" charset="77"/>
                    <a:ea typeface="Aptos" panose="020B0004020202020204" pitchFamily="34" charset="0"/>
                    <a:cs typeface="Times New Roman (Body CS)"/>
                  </a:rPr>
                  <a:t> may generate UGX 3 billion output</a:t>
                </a:r>
              </a:p>
              <a:p>
                <a:pPr marL="0" marR="0"/>
                <a:r>
                  <a:rPr lang="en-US" b="1" kern="100" dirty="0">
                    <a:effectLst/>
                    <a:latin typeface="Gill Sans MT" panose="020B0502020104020203" pitchFamily="34" charset="77"/>
                    <a:ea typeface="Aptos" panose="020B0004020202020204" pitchFamily="34" charset="0"/>
                    <a:cs typeface="Times New Roman (Body CS)"/>
                  </a:rPr>
                  <a:t>Policy implication: </a:t>
                </a:r>
                <a:r>
                  <a:rPr lang="en-US" kern="100" dirty="0">
                    <a:effectLst/>
                    <a:latin typeface="Gill Sans MT" panose="020B0502020104020203" pitchFamily="34" charset="77"/>
                    <a:ea typeface="Aptos" panose="020B0004020202020204" pitchFamily="34" charset="0"/>
                    <a:cs typeface="Times New Roman (Body CS)"/>
                  </a:rPr>
                  <a:t>Fiscal stimulus can revive economies</a:t>
                </a:r>
              </a:p>
              <a:p>
                <a:pPr marL="0" marR="0"/>
                <a:r>
                  <a:rPr lang="en-US" kern="100" dirty="0">
                    <a:solidFill>
                      <a:srgbClr val="C00000"/>
                    </a:solidFill>
                    <a:latin typeface="Gill Sans MT" panose="020B0502020104020203" pitchFamily="34" charset="77"/>
                    <a:ea typeface="Aptos" panose="020B0004020202020204" pitchFamily="34" charset="0"/>
                    <a:cs typeface="Times New Roman (Body CS)"/>
                  </a:rPr>
                  <a:t>EXPLAIN HOW KEYNESIAN ECONOMIC PRINCIPLES CAN BE APPLIED TO GET AN ECONOMY OUT OF AN ECONOMIC DOWNTURN</a:t>
                </a:r>
                <a:endParaRPr lang="en-US" kern="100" dirty="0">
                  <a:solidFill>
                    <a:srgbClr val="C00000"/>
                  </a:solidFill>
                  <a:effectLst/>
                  <a:latin typeface="Gill Sans MT" panose="020B0502020104020203" pitchFamily="34" charset="77"/>
                  <a:ea typeface="Aptos" panose="020B0004020202020204" pitchFamily="34" charset="0"/>
                  <a:cs typeface="Times New Roman (Body CS)"/>
                </a:endParaRP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E7A1972-6242-64A3-5EA5-2055CFAEB8F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003610"/>
                <a:ext cx="10515600" cy="5173353"/>
              </a:xfrm>
              <a:blipFill>
                <a:blip r:embed="rId2"/>
                <a:stretch>
                  <a:fillRect l="-1206" t="-19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60484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E5D16-95F6-A796-3AD0-3CE76B725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7334"/>
          </a:xfrm>
        </p:spPr>
        <p:txBody>
          <a:bodyPr/>
          <a:lstStyle/>
          <a:p>
            <a:r>
              <a:rPr lang="en-US" sz="2800" b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Liquidity Preference Theory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F2D0F3-AE69-C566-9EF7-5E03234767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92460"/>
            <a:ext cx="10515600" cy="5184503"/>
          </a:xfrm>
        </p:spPr>
        <p:txBody>
          <a:bodyPr>
            <a:normAutofit fontScale="85000" lnSpcReduction="20000"/>
          </a:bodyPr>
          <a:lstStyle/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Interest = reward for giving up liquidity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Money demand driven by:</a:t>
            </a:r>
          </a:p>
          <a:p>
            <a:pPr marL="742950" marR="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8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" panose="02020603050405020304" pitchFamily="18" charset="0"/>
              </a:rPr>
              <a:t>Transaction motive</a:t>
            </a:r>
          </a:p>
          <a:p>
            <a:pPr marL="742950" marR="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8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" panose="02020603050405020304" pitchFamily="18" charset="0"/>
              </a:rPr>
              <a:t>Precautionary motive</a:t>
            </a:r>
          </a:p>
          <a:p>
            <a:pPr marL="742950" marR="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8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" panose="02020603050405020304" pitchFamily="18" charset="0"/>
              </a:rPr>
              <a:t>Speculative motive</a:t>
            </a:r>
          </a:p>
          <a:p>
            <a:pPr marL="0" marR="0"/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 Interest rates determined by: Money supply + liquidity preference</a:t>
            </a:r>
          </a:p>
          <a:p>
            <a:pPr marL="0" marR="0"/>
            <a:endParaRPr lang="en-US" kern="100" dirty="0">
              <a:latin typeface="Gill Sans MT" panose="020B0502020104020203" pitchFamily="34" charset="77"/>
              <a:ea typeface="Aptos" panose="020B0004020202020204" pitchFamily="34" charset="0"/>
              <a:cs typeface="Times New Roman (Body CS)"/>
            </a:endParaRPr>
          </a:p>
          <a:p>
            <a:pPr marL="0" marR="0"/>
            <a:r>
              <a:rPr lang="en-US" kern="100" dirty="0">
                <a:solidFill>
                  <a:srgbClr val="C00000"/>
                </a:solidFill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Liquidity trap</a:t>
            </a: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The central bank lowers interest rates to make borrowing cheap so people can spend and invest.</a:t>
            </a: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But the economy is not doing well,  uncertainty about the future. </a:t>
            </a: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Instead of borrowing or spending, people just </a:t>
            </a:r>
            <a:r>
              <a:rPr lang="en-US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hold onto their money.</a:t>
            </a: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So even though money is cheap, </a:t>
            </a:r>
            <a:r>
              <a:rPr lang="en-US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no one is using it. Hence </a:t>
            </a: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 a </a:t>
            </a:r>
            <a:r>
              <a:rPr lang="en-US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liquidity trap</a:t>
            </a:r>
            <a:r>
              <a:rPr lang="en-US" dirty="0">
                <a:solidFill>
                  <a:srgbClr val="000000"/>
                </a:solidFill>
                <a:latin typeface="Gill Sans MT" panose="020B0502020104020203" pitchFamily="34" charset="77"/>
              </a:rPr>
              <a:t>, </a:t>
            </a:r>
            <a:br>
              <a:rPr lang="en-US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</a:br>
            <a:r>
              <a:rPr lang="en-US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money is available and cheap, but it’s not flowing in the economy because people prefer to hold on to it.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976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1214</Words>
  <Application>Microsoft Macintosh PowerPoint</Application>
  <PresentationFormat>Widescreen</PresentationFormat>
  <Paragraphs>231</Paragraphs>
  <Slides>26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5" baseType="lpstr">
      <vt:lpstr>Apple Color Emoji</vt:lpstr>
      <vt:lpstr>Aptos</vt:lpstr>
      <vt:lpstr>Aptos Display</vt:lpstr>
      <vt:lpstr>Arial</vt:lpstr>
      <vt:lpstr>Cambria Math</vt:lpstr>
      <vt:lpstr>Courier New</vt:lpstr>
      <vt:lpstr>Gill Sans MT</vt:lpstr>
      <vt:lpstr>Symbol</vt:lpstr>
      <vt:lpstr>Office Theme</vt:lpstr>
      <vt:lpstr>KEYNES, POST-KEYNESIANS &amp; MONETARISM </vt:lpstr>
      <vt:lpstr>PowerPoint Presentation</vt:lpstr>
      <vt:lpstr>John Maynard Keynes (1883–1946)</vt:lpstr>
      <vt:lpstr>Core Keynesian Idea</vt:lpstr>
      <vt:lpstr>Effective Demand </vt:lpstr>
      <vt:lpstr>Consumption Function</vt:lpstr>
      <vt:lpstr>Investment &amp; MEC </vt:lpstr>
      <vt:lpstr>Multiplier Effect </vt:lpstr>
      <vt:lpstr>Liquidity Preference Theory</vt:lpstr>
      <vt:lpstr>PowerPoint Presentation</vt:lpstr>
      <vt:lpstr>PowerPoint Presentation</vt:lpstr>
      <vt:lpstr>Fiscal Policy in Keynesianism </vt:lpstr>
      <vt:lpstr>  Keynes vs Classical Economics </vt:lpstr>
      <vt:lpstr>Critique of Keynesian Economics</vt:lpstr>
      <vt:lpstr>POST-KEYNESIAN ECONOMICS </vt:lpstr>
      <vt:lpstr>New Classical Economics</vt:lpstr>
      <vt:lpstr>PowerPoint Presentation</vt:lpstr>
      <vt:lpstr>New Keynesian Economics</vt:lpstr>
      <vt:lpstr>APPLICATION TO TODAY’S WORLD</vt:lpstr>
      <vt:lpstr>MONETARISM </vt:lpstr>
      <vt:lpstr>PowerPoint Presentation</vt:lpstr>
      <vt:lpstr>Core Monetarist Ideas</vt:lpstr>
      <vt:lpstr>PowerPoint Presentation</vt:lpstr>
      <vt:lpstr>Applications to todays world</vt:lpstr>
      <vt:lpstr>Key Takeaways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Ronett Atukunda</dc:creator>
  <cp:lastModifiedBy>Ronett Atukunda</cp:lastModifiedBy>
  <cp:revision>3</cp:revision>
  <dcterms:created xsi:type="dcterms:W3CDTF">2026-04-29T15:37:27Z</dcterms:created>
  <dcterms:modified xsi:type="dcterms:W3CDTF">2026-04-30T15:14:41Z</dcterms:modified>
</cp:coreProperties>
</file>