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7"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109" y="28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25C7C9-AF97-4889-A911-FE70F305DFE0}" type="datetimeFigureOut">
              <a:rPr lang="en-US" smtClean="0"/>
              <a:t>9/21/2025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DAA99A-7EC1-4EDE-B85C-EE6DC9703A22}" type="slidenum">
              <a:rPr lang="en-US" smtClean="0"/>
              <a:t>‹#›</a:t>
            </a:fld>
            <a:endParaRPr lang="en-US"/>
          </a:p>
        </p:txBody>
      </p:sp>
    </p:spTree>
    <p:extLst>
      <p:ext uri="{BB962C8B-B14F-4D97-AF65-F5344CB8AC3E}">
        <p14:creationId xmlns:p14="http://schemas.microsoft.com/office/powerpoint/2010/main" val="266127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42D6B-6173-6F8D-FC44-C0A42900B4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76FB13-0FA2-F54E-4B0D-F72A2FC381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B12D6-4786-2BE1-A56A-201CEC408AC3}"/>
              </a:ext>
            </a:extLst>
          </p:cNvPr>
          <p:cNvSpPr>
            <a:spLocks noGrp="1"/>
          </p:cNvSpPr>
          <p:nvPr>
            <p:ph type="dt" sz="half" idx="10"/>
          </p:nvPr>
        </p:nvSpPr>
        <p:spPr/>
        <p:txBody>
          <a:bodyPr/>
          <a:lstStyle/>
          <a:p>
            <a:fld id="{9D7A5F72-F496-4070-9D38-FD7146F35F85}" type="datetime1">
              <a:rPr lang="en-US" smtClean="0"/>
              <a:t>9/21/2025</a:t>
            </a:fld>
            <a:endParaRPr lang="en-US"/>
          </a:p>
        </p:txBody>
      </p:sp>
      <p:sp>
        <p:nvSpPr>
          <p:cNvPr id="5" name="Footer Placeholder 4">
            <a:extLst>
              <a:ext uri="{FF2B5EF4-FFF2-40B4-BE49-F238E27FC236}">
                <a16:creationId xmlns:a16="http://schemas.microsoft.com/office/drawing/2014/main" id="{410C3E3F-3630-C528-A543-615FC517FE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8CC7D-CD4F-4F51-5300-D5378440E04F}"/>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160935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965A-AF36-61B9-B67B-4BF20C89EA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FA0E5A-DAB9-40AE-B331-5869CD850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9308A-CB88-0E5F-7947-CB361E5A87E1}"/>
              </a:ext>
            </a:extLst>
          </p:cNvPr>
          <p:cNvSpPr>
            <a:spLocks noGrp="1"/>
          </p:cNvSpPr>
          <p:nvPr>
            <p:ph type="dt" sz="half" idx="10"/>
          </p:nvPr>
        </p:nvSpPr>
        <p:spPr/>
        <p:txBody>
          <a:bodyPr/>
          <a:lstStyle/>
          <a:p>
            <a:fld id="{898CB464-5E7C-48A2-AD5D-3DC344580F34}" type="datetime1">
              <a:rPr lang="en-US" smtClean="0"/>
              <a:t>9/21/2025</a:t>
            </a:fld>
            <a:endParaRPr lang="en-US"/>
          </a:p>
        </p:txBody>
      </p:sp>
      <p:sp>
        <p:nvSpPr>
          <p:cNvPr id="5" name="Footer Placeholder 4">
            <a:extLst>
              <a:ext uri="{FF2B5EF4-FFF2-40B4-BE49-F238E27FC236}">
                <a16:creationId xmlns:a16="http://schemas.microsoft.com/office/drawing/2014/main" id="{CB4D00F1-C687-877F-A7DF-411DB7BBA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E8D3B-865B-78EB-2CF2-022234832DB0}"/>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549193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7EE179-38CE-CDD9-3931-39DD3BEBDA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1E8722-0046-042A-7E70-E615F81863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E246D-B795-71F8-1131-484EE3397384}"/>
              </a:ext>
            </a:extLst>
          </p:cNvPr>
          <p:cNvSpPr>
            <a:spLocks noGrp="1"/>
          </p:cNvSpPr>
          <p:nvPr>
            <p:ph type="dt" sz="half" idx="10"/>
          </p:nvPr>
        </p:nvSpPr>
        <p:spPr/>
        <p:txBody>
          <a:bodyPr/>
          <a:lstStyle/>
          <a:p>
            <a:fld id="{3AB07875-4F6A-4B61-BA21-4EC49E7936FF}" type="datetime1">
              <a:rPr lang="en-US" smtClean="0"/>
              <a:t>9/21/2025</a:t>
            </a:fld>
            <a:endParaRPr lang="en-US"/>
          </a:p>
        </p:txBody>
      </p:sp>
      <p:sp>
        <p:nvSpPr>
          <p:cNvPr id="5" name="Footer Placeholder 4">
            <a:extLst>
              <a:ext uri="{FF2B5EF4-FFF2-40B4-BE49-F238E27FC236}">
                <a16:creationId xmlns:a16="http://schemas.microsoft.com/office/drawing/2014/main" id="{25ED564D-376F-1677-F236-E11B4B705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6CC2F-ECB1-E9BE-66C1-8B5F2140B693}"/>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423596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CBDCE-2740-EE7F-E448-9E2091A3F5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A3C20D-3ADF-3AD5-1B5F-45A2325035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B82C6-A70C-2D11-C1E5-97172EF62D83}"/>
              </a:ext>
            </a:extLst>
          </p:cNvPr>
          <p:cNvSpPr>
            <a:spLocks noGrp="1"/>
          </p:cNvSpPr>
          <p:nvPr>
            <p:ph type="dt" sz="half" idx="10"/>
          </p:nvPr>
        </p:nvSpPr>
        <p:spPr/>
        <p:txBody>
          <a:bodyPr/>
          <a:lstStyle/>
          <a:p>
            <a:fld id="{62676EE4-41F9-4FD4-BC71-80982190FC9E}" type="datetime1">
              <a:rPr lang="en-US" smtClean="0"/>
              <a:t>9/21/2025</a:t>
            </a:fld>
            <a:endParaRPr lang="en-US"/>
          </a:p>
        </p:txBody>
      </p:sp>
      <p:sp>
        <p:nvSpPr>
          <p:cNvPr id="5" name="Footer Placeholder 4">
            <a:extLst>
              <a:ext uri="{FF2B5EF4-FFF2-40B4-BE49-F238E27FC236}">
                <a16:creationId xmlns:a16="http://schemas.microsoft.com/office/drawing/2014/main" id="{2055E23F-12DE-D616-BDA1-332932E69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D6425C-5FDF-3240-B127-2FC80F8BE7F9}"/>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353496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EA206-6368-6A97-5D37-3CB0473534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F29094-DBE2-ED17-13EB-F1975D245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C2AC7B-E268-9C52-6F2C-744E6487B7C0}"/>
              </a:ext>
            </a:extLst>
          </p:cNvPr>
          <p:cNvSpPr>
            <a:spLocks noGrp="1"/>
          </p:cNvSpPr>
          <p:nvPr>
            <p:ph type="dt" sz="half" idx="10"/>
          </p:nvPr>
        </p:nvSpPr>
        <p:spPr/>
        <p:txBody>
          <a:bodyPr/>
          <a:lstStyle/>
          <a:p>
            <a:fld id="{1A4126EC-F232-4362-9E4B-C8742BE7DB02}" type="datetime1">
              <a:rPr lang="en-US" smtClean="0"/>
              <a:t>9/21/2025</a:t>
            </a:fld>
            <a:endParaRPr lang="en-US"/>
          </a:p>
        </p:txBody>
      </p:sp>
      <p:sp>
        <p:nvSpPr>
          <p:cNvPr id="5" name="Footer Placeholder 4">
            <a:extLst>
              <a:ext uri="{FF2B5EF4-FFF2-40B4-BE49-F238E27FC236}">
                <a16:creationId xmlns:a16="http://schemas.microsoft.com/office/drawing/2014/main" id="{741B357D-0B40-18D9-E4B6-52D41AA0F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D89A2-4333-741C-963E-ADF27ADDE332}"/>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517137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5C51-9296-6807-66E3-CB81EE2E8B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9C0922-84E4-8A8C-42E2-40812BEC6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6FC15D-799E-530E-75CF-2691CDBBE8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ADD0D-E13C-628D-A8DB-A34222251C17}"/>
              </a:ext>
            </a:extLst>
          </p:cNvPr>
          <p:cNvSpPr>
            <a:spLocks noGrp="1"/>
          </p:cNvSpPr>
          <p:nvPr>
            <p:ph type="dt" sz="half" idx="10"/>
          </p:nvPr>
        </p:nvSpPr>
        <p:spPr/>
        <p:txBody>
          <a:bodyPr/>
          <a:lstStyle/>
          <a:p>
            <a:fld id="{2B305231-4474-4BFB-9BDE-561389D13602}" type="datetime1">
              <a:rPr lang="en-US" smtClean="0"/>
              <a:t>9/21/2025</a:t>
            </a:fld>
            <a:endParaRPr lang="en-US"/>
          </a:p>
        </p:txBody>
      </p:sp>
      <p:sp>
        <p:nvSpPr>
          <p:cNvPr id="6" name="Footer Placeholder 5">
            <a:extLst>
              <a:ext uri="{FF2B5EF4-FFF2-40B4-BE49-F238E27FC236}">
                <a16:creationId xmlns:a16="http://schemas.microsoft.com/office/drawing/2014/main" id="{0FB7127B-11C8-AB34-0E7C-B75E59203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FF67CF-9750-BEFA-DB24-934DD7CE55C0}"/>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247569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92D4A-C1D0-2ACC-7058-4AA481F441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062554-5B3B-B752-161D-0B3AB3DEAA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00D115-D5F8-AA54-CD77-D4742C612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3898EE-265D-B220-C541-912AAE9214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76F15-D139-76B5-4C9C-CFC9D0609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5323EF-F1D9-53D4-3866-341E62DA4F14}"/>
              </a:ext>
            </a:extLst>
          </p:cNvPr>
          <p:cNvSpPr>
            <a:spLocks noGrp="1"/>
          </p:cNvSpPr>
          <p:nvPr>
            <p:ph type="dt" sz="half" idx="10"/>
          </p:nvPr>
        </p:nvSpPr>
        <p:spPr/>
        <p:txBody>
          <a:bodyPr/>
          <a:lstStyle/>
          <a:p>
            <a:fld id="{93689489-0AA2-490C-827B-26866CB4F635}" type="datetime1">
              <a:rPr lang="en-US" smtClean="0"/>
              <a:t>9/21/2025</a:t>
            </a:fld>
            <a:endParaRPr lang="en-US"/>
          </a:p>
        </p:txBody>
      </p:sp>
      <p:sp>
        <p:nvSpPr>
          <p:cNvPr id="8" name="Footer Placeholder 7">
            <a:extLst>
              <a:ext uri="{FF2B5EF4-FFF2-40B4-BE49-F238E27FC236}">
                <a16:creationId xmlns:a16="http://schemas.microsoft.com/office/drawing/2014/main" id="{FC60417A-C6C5-B8D0-3F98-4A1E206DD5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B63EFE-F8E8-A9C3-6E6D-8FA710E8DE69}"/>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278408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6E21-373E-7EDE-9317-8F679EC252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E3FE44-ECEE-7953-C515-D45B24F2ABDD}"/>
              </a:ext>
            </a:extLst>
          </p:cNvPr>
          <p:cNvSpPr>
            <a:spLocks noGrp="1"/>
          </p:cNvSpPr>
          <p:nvPr>
            <p:ph type="dt" sz="half" idx="10"/>
          </p:nvPr>
        </p:nvSpPr>
        <p:spPr/>
        <p:txBody>
          <a:bodyPr/>
          <a:lstStyle/>
          <a:p>
            <a:fld id="{5D24FCAC-EA42-4D9B-8EC9-C86AF623BF5C}" type="datetime1">
              <a:rPr lang="en-US" smtClean="0"/>
              <a:t>9/21/2025</a:t>
            </a:fld>
            <a:endParaRPr lang="en-US"/>
          </a:p>
        </p:txBody>
      </p:sp>
      <p:sp>
        <p:nvSpPr>
          <p:cNvPr id="4" name="Footer Placeholder 3">
            <a:extLst>
              <a:ext uri="{FF2B5EF4-FFF2-40B4-BE49-F238E27FC236}">
                <a16:creationId xmlns:a16="http://schemas.microsoft.com/office/drawing/2014/main" id="{57E0548A-D4DD-2970-AE6C-DEA4959676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F5EAD5-7B3C-E2FE-7895-7D1EFC75F36A}"/>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2889353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4D4902-B7D0-D932-5FD5-DEE8C9D13ACC}"/>
              </a:ext>
            </a:extLst>
          </p:cNvPr>
          <p:cNvSpPr>
            <a:spLocks noGrp="1"/>
          </p:cNvSpPr>
          <p:nvPr>
            <p:ph type="dt" sz="half" idx="10"/>
          </p:nvPr>
        </p:nvSpPr>
        <p:spPr/>
        <p:txBody>
          <a:bodyPr/>
          <a:lstStyle/>
          <a:p>
            <a:fld id="{5A087E9F-7377-48B6-A7B4-4133EAAE1686}" type="datetime1">
              <a:rPr lang="en-US" smtClean="0"/>
              <a:t>9/21/2025</a:t>
            </a:fld>
            <a:endParaRPr lang="en-US"/>
          </a:p>
        </p:txBody>
      </p:sp>
      <p:sp>
        <p:nvSpPr>
          <p:cNvPr id="3" name="Footer Placeholder 2">
            <a:extLst>
              <a:ext uri="{FF2B5EF4-FFF2-40B4-BE49-F238E27FC236}">
                <a16:creationId xmlns:a16="http://schemas.microsoft.com/office/drawing/2014/main" id="{DFC8511D-255A-17D1-11AD-9F61721475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2E64B8-6566-1BA1-B428-A43BB8806F03}"/>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308683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ADE5-5292-074B-ABE2-86732158A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65BA44-3C40-85FF-51E0-1914597A0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20444D-D7A1-C2DC-B3CC-A41B054F80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BCB730-4317-ECD2-86FF-74EAAB6F4F34}"/>
              </a:ext>
            </a:extLst>
          </p:cNvPr>
          <p:cNvSpPr>
            <a:spLocks noGrp="1"/>
          </p:cNvSpPr>
          <p:nvPr>
            <p:ph type="dt" sz="half" idx="10"/>
          </p:nvPr>
        </p:nvSpPr>
        <p:spPr/>
        <p:txBody>
          <a:bodyPr/>
          <a:lstStyle/>
          <a:p>
            <a:fld id="{2FA457EC-FE34-4ABE-836E-EF57CE9B5D45}" type="datetime1">
              <a:rPr lang="en-US" smtClean="0"/>
              <a:t>9/21/2025</a:t>
            </a:fld>
            <a:endParaRPr lang="en-US"/>
          </a:p>
        </p:txBody>
      </p:sp>
      <p:sp>
        <p:nvSpPr>
          <p:cNvPr id="6" name="Footer Placeholder 5">
            <a:extLst>
              <a:ext uri="{FF2B5EF4-FFF2-40B4-BE49-F238E27FC236}">
                <a16:creationId xmlns:a16="http://schemas.microsoft.com/office/drawing/2014/main" id="{F50269B7-8ECB-A370-BD1A-1C8F09EC5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503FDD-1A62-F157-7DCB-D02B1D402C38}"/>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120665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34CB0-B4C1-7B0E-12A0-0308E4A29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D734FB-550C-9397-0979-FC8EB76962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2F961D-698C-6B22-447D-2493791FD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7BE21-5741-C7AE-A1B1-86C72FED781D}"/>
              </a:ext>
            </a:extLst>
          </p:cNvPr>
          <p:cNvSpPr>
            <a:spLocks noGrp="1"/>
          </p:cNvSpPr>
          <p:nvPr>
            <p:ph type="dt" sz="half" idx="10"/>
          </p:nvPr>
        </p:nvSpPr>
        <p:spPr/>
        <p:txBody>
          <a:bodyPr/>
          <a:lstStyle/>
          <a:p>
            <a:fld id="{2CB7457C-5C43-4A6F-B8E4-411C9D14ED18}" type="datetime1">
              <a:rPr lang="en-US" smtClean="0"/>
              <a:t>9/21/2025</a:t>
            </a:fld>
            <a:endParaRPr lang="en-US"/>
          </a:p>
        </p:txBody>
      </p:sp>
      <p:sp>
        <p:nvSpPr>
          <p:cNvPr id="6" name="Footer Placeholder 5">
            <a:extLst>
              <a:ext uri="{FF2B5EF4-FFF2-40B4-BE49-F238E27FC236}">
                <a16:creationId xmlns:a16="http://schemas.microsoft.com/office/drawing/2014/main" id="{54811811-E05C-EDF4-0C10-0962D8B003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0A0BB-D37E-B663-4073-CB46B74C6F45}"/>
              </a:ext>
            </a:extLst>
          </p:cNvPr>
          <p:cNvSpPr>
            <a:spLocks noGrp="1"/>
          </p:cNvSpPr>
          <p:nvPr>
            <p:ph type="sldNum" sz="quarter" idx="12"/>
          </p:nvPr>
        </p:nvSpPr>
        <p:spPr/>
        <p:txBody>
          <a:bodyPr/>
          <a:lstStyle/>
          <a:p>
            <a:fld id="{20396555-7852-4704-B2AA-A7F77D491399}" type="slidenum">
              <a:rPr lang="en-US" smtClean="0"/>
              <a:t>‹#›</a:t>
            </a:fld>
            <a:endParaRPr lang="en-US"/>
          </a:p>
        </p:txBody>
      </p:sp>
    </p:spTree>
    <p:extLst>
      <p:ext uri="{BB962C8B-B14F-4D97-AF65-F5344CB8AC3E}">
        <p14:creationId xmlns:p14="http://schemas.microsoft.com/office/powerpoint/2010/main" val="340833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25B1B-05B1-E036-7DA3-FC6CA0D83D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336632-E3BC-CC4B-7466-2CF62D6597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09A94-2BD5-7270-5991-5AE0DA90B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614CB8-0A54-4F13-BF19-5120FB0DD137}" type="datetime1">
              <a:rPr lang="en-US" smtClean="0"/>
              <a:t>9/21/2025</a:t>
            </a:fld>
            <a:endParaRPr lang="en-US"/>
          </a:p>
        </p:txBody>
      </p:sp>
      <p:sp>
        <p:nvSpPr>
          <p:cNvPr id="5" name="Footer Placeholder 4">
            <a:extLst>
              <a:ext uri="{FF2B5EF4-FFF2-40B4-BE49-F238E27FC236}">
                <a16:creationId xmlns:a16="http://schemas.microsoft.com/office/drawing/2014/main" id="{F4F4E754-881A-006B-BAD7-9C49795A6C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7F83947-5C58-4F0F-60F5-7971460E7F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396555-7852-4704-B2AA-A7F77D491399}" type="slidenum">
              <a:rPr lang="en-US" smtClean="0"/>
              <a:t>‹#›</a:t>
            </a:fld>
            <a:endParaRPr lang="en-US"/>
          </a:p>
        </p:txBody>
      </p:sp>
    </p:spTree>
    <p:extLst>
      <p:ext uri="{BB962C8B-B14F-4D97-AF65-F5344CB8AC3E}">
        <p14:creationId xmlns:p14="http://schemas.microsoft.com/office/powerpoint/2010/main" val="231998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dn2.percipio.com/1757244102.2629301c500076684ca7ebcc4df4857ef5b1648a/eod/books/76976/OEBPS/section-17.xhtml#ch01-R1"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C79647F-8F01-76FE-F896-AEC65455F38E}"/>
              </a:ext>
            </a:extLst>
          </p:cNvPr>
          <p:cNvSpPr>
            <a:spLocks noGrp="1"/>
          </p:cNvSpPr>
          <p:nvPr>
            <p:ph type="ctrTitle"/>
          </p:nvPr>
        </p:nvSpPr>
        <p:spPr>
          <a:xfrm>
            <a:off x="1143000" y="1676400"/>
            <a:ext cx="3810000" cy="3505200"/>
          </a:xfrm>
        </p:spPr>
        <p:txBody>
          <a:bodyPr vert="horz" lIns="91440" tIns="45720" rIns="91440" bIns="45720" rtlCol="0" anchor="t">
            <a:normAutofit/>
          </a:bodyPr>
          <a:lstStyle/>
          <a:p>
            <a:pPr algn="l"/>
            <a:r>
              <a:rPr lang="en-US" sz="3100" b="1" kern="1200" dirty="0">
                <a:solidFill>
                  <a:schemeClr val="tx1"/>
                </a:solidFill>
                <a:latin typeface="Times New Roman" panose="02020603050405020304" pitchFamily="18" charset="0"/>
                <a:cs typeface="Times New Roman" panose="02020603050405020304" pitchFamily="18" charset="0"/>
              </a:rPr>
              <a:t>Human Computer Interaction</a:t>
            </a:r>
            <a:br>
              <a:rPr lang="en-US" sz="3100" b="1" kern="1200" dirty="0">
                <a:solidFill>
                  <a:schemeClr val="tx1"/>
                </a:solidFill>
                <a:latin typeface="Times New Roman" panose="02020603050405020304" pitchFamily="18" charset="0"/>
                <a:cs typeface="Times New Roman" panose="02020603050405020304" pitchFamily="18" charset="0"/>
              </a:rPr>
            </a:br>
            <a:r>
              <a:rPr lang="en-US" sz="3100" b="1" kern="1200" dirty="0">
                <a:solidFill>
                  <a:schemeClr val="tx1"/>
                </a:solidFill>
                <a:effectLst/>
                <a:latin typeface="Times New Roman" panose="02020603050405020304" pitchFamily="18" charset="0"/>
                <a:cs typeface="Times New Roman" panose="02020603050405020304" pitchFamily="18" charset="0"/>
              </a:rPr>
              <a:t>Design Relevant User Characteristics: The ABCS Framework</a:t>
            </a:r>
            <a:br>
              <a:rPr lang="en-US" sz="3100" b="1" kern="1200" dirty="0">
                <a:solidFill>
                  <a:schemeClr val="tx1"/>
                </a:solidFill>
                <a:effectLst/>
                <a:latin typeface="Times New Roman" panose="02020603050405020304" pitchFamily="18" charset="0"/>
                <a:cs typeface="Times New Roman" panose="02020603050405020304" pitchFamily="18" charset="0"/>
              </a:rPr>
            </a:br>
            <a:r>
              <a:rPr lang="en-US" sz="3100" b="1" kern="1200" dirty="0">
                <a:solidFill>
                  <a:schemeClr val="tx1"/>
                </a:solidFill>
                <a:effectLst/>
                <a:latin typeface="Times New Roman" panose="02020603050405020304" pitchFamily="18" charset="0"/>
                <a:cs typeface="Times New Roman" panose="02020603050405020304" pitchFamily="18" charset="0"/>
              </a:rPr>
              <a:t>Lecture 4</a:t>
            </a:r>
            <a:endParaRPr lang="en-US" sz="3100" b="1" kern="1200" dirty="0">
              <a:solidFill>
                <a:schemeClr val="tx1"/>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4A8B1C14-84E5-751E-68DD-1489CD0EFD2E}"/>
              </a:ext>
            </a:extLst>
          </p:cNvPr>
          <p:cNvSpPr>
            <a:spLocks noGrp="1"/>
          </p:cNvSpPr>
          <p:nvPr>
            <p:ph type="subTitle" idx="1"/>
          </p:nvPr>
        </p:nvSpPr>
        <p:spPr>
          <a:xfrm>
            <a:off x="5181604" y="1676400"/>
            <a:ext cx="5638796" cy="3505200"/>
          </a:xfrm>
        </p:spPr>
        <p:txBody>
          <a:bodyPr vert="horz" lIns="91440" tIns="45720" rIns="91440" bIns="45720" rtlCol="0">
            <a:normAutofit/>
          </a:bodyPr>
          <a:lstStyle/>
          <a:p>
            <a:pPr marL="0" marR="0" lvl="0" indent="-228600" algn="l" fontAlgn="auto">
              <a:spcBef>
                <a:spcPts val="1000"/>
              </a:spcBef>
              <a:spcAft>
                <a:spcPts val="0"/>
              </a:spcAft>
              <a:buClrTx/>
              <a:buSzTx/>
              <a:buFont typeface="Arial" panose="020B0604020202020204" pitchFamily="34" charset="0"/>
              <a:buChar char="•"/>
              <a:tabLst/>
              <a:defRPr/>
            </a:pPr>
            <a:endParaRPr kumimoji="0" lang="en-US" b="1" i="0" u="none" strike="noStrike" cap="none" spc="0" normalizeH="0" baseline="0" noProof="0" dirty="0">
              <a:ln>
                <a:noFill/>
              </a:ln>
              <a:solidFill>
                <a:schemeClr val="tx1">
                  <a:alpha val="55000"/>
                </a:schemeClr>
              </a:solidFill>
              <a:effectLst/>
              <a:uLnTx/>
              <a:uFillTx/>
            </a:endParaRPr>
          </a:p>
          <a:p>
            <a:pPr marL="0" marR="0" lvl="0" indent="-228600" algn="l" fontAlgn="auto">
              <a:spcBef>
                <a:spcPts val="1000"/>
              </a:spcBef>
              <a:spcAft>
                <a:spcPts val="0"/>
              </a:spcAft>
              <a:buClrTx/>
              <a:buSzTx/>
              <a:buFont typeface="Arial" panose="020B0604020202020204" pitchFamily="34" charset="0"/>
              <a:buChar char="•"/>
              <a:tabLst/>
              <a:defRPr/>
            </a:pPr>
            <a:endParaRPr lang="en-US" b="1" dirty="0">
              <a:solidFill>
                <a:schemeClr val="tx1">
                  <a:alpha val="55000"/>
                </a:schemeClr>
              </a:solidFill>
            </a:endParaRPr>
          </a:p>
          <a:p>
            <a:pPr marL="0" marR="0" lvl="0" indent="-228600" algn="l" fontAlgn="auto">
              <a:spcBef>
                <a:spcPts val="1000"/>
              </a:spcBef>
              <a:spcAft>
                <a:spcPts val="0"/>
              </a:spcAft>
              <a:buClrTx/>
              <a:buSzTx/>
              <a:buFont typeface="Arial" panose="020B0604020202020204" pitchFamily="34" charset="0"/>
              <a:buChar char="•"/>
              <a:tabLst/>
              <a:defRPr/>
            </a:pPr>
            <a:endParaRPr kumimoji="0" lang="en-US" b="1" i="0" u="none" strike="noStrike" cap="none" spc="0" normalizeH="0" baseline="0" noProof="0" dirty="0">
              <a:ln>
                <a:noFill/>
              </a:ln>
              <a:solidFill>
                <a:schemeClr val="tx1">
                  <a:alpha val="55000"/>
                </a:schemeClr>
              </a:solidFill>
              <a:effectLst/>
              <a:uLnTx/>
              <a:uFillTx/>
            </a:endParaRPr>
          </a:p>
          <a:p>
            <a:pPr marR="0" lvl="0" algn="l" fontAlgn="auto">
              <a:spcBef>
                <a:spcPts val="1000"/>
              </a:spcBef>
              <a:spcAft>
                <a:spcPts val="0"/>
              </a:spcAft>
              <a:buClrTx/>
              <a:buSzTx/>
              <a:tabLst/>
              <a:defRPr/>
            </a:pPr>
            <a:r>
              <a:rPr kumimoji="0" lang="en-US" b="1" i="0" u="none" strike="noStrike" cap="none" spc="0" normalizeH="0" baseline="0" noProof="0" dirty="0">
                <a:ln>
                  <a:noFill/>
                </a:ln>
                <a:solidFill>
                  <a:schemeClr val="tx1">
                    <a:alpha val="55000"/>
                  </a:schemeClr>
                </a:solidFill>
                <a:effectLst/>
                <a:uLnTx/>
                <a:uFillTx/>
                <a:latin typeface="Times New Roman" panose="02020603050405020304" pitchFamily="18" charset="0"/>
                <a:cs typeface="Times New Roman" panose="02020603050405020304" pitchFamily="18" charset="0"/>
              </a:rPr>
              <a:t>Prof. JK Bada and Brian </a:t>
            </a:r>
            <a:r>
              <a:rPr kumimoji="0" lang="en-US" b="1" i="0" u="none" strike="noStrike" cap="none" spc="0" normalizeH="0" baseline="0" noProof="0" dirty="0" err="1">
                <a:ln>
                  <a:noFill/>
                </a:ln>
                <a:solidFill>
                  <a:schemeClr val="tx1">
                    <a:alpha val="55000"/>
                  </a:schemeClr>
                </a:solidFill>
                <a:effectLst/>
                <a:uLnTx/>
                <a:uFillTx/>
                <a:latin typeface="Times New Roman" panose="02020603050405020304" pitchFamily="18" charset="0"/>
                <a:cs typeface="Times New Roman" panose="02020603050405020304" pitchFamily="18" charset="0"/>
              </a:rPr>
              <a:t>Lugemwa</a:t>
            </a:r>
            <a:endParaRPr kumimoji="0" lang="en-US" b="1" i="0" u="none" strike="noStrike" cap="none" spc="0" normalizeH="0" baseline="0" noProof="0" dirty="0">
              <a:ln>
                <a:noFill/>
              </a:ln>
              <a:solidFill>
                <a:schemeClr val="tx1">
                  <a:alpha val="55000"/>
                </a:schemeClr>
              </a:solidFill>
              <a:effectLst/>
              <a:uLnTx/>
              <a:uFillTx/>
              <a:latin typeface="Times New Roman" panose="02020603050405020304" pitchFamily="18" charset="0"/>
              <a:cs typeface="Times New Roman" panose="02020603050405020304" pitchFamily="18" charset="0"/>
            </a:endParaRPr>
          </a:p>
          <a:p>
            <a:pPr indent="-228600" algn="l">
              <a:buFont typeface="Arial" panose="020B0604020202020204" pitchFamily="34" charset="0"/>
              <a:buChar char="•"/>
            </a:pPr>
            <a:endParaRPr lang="en-US" dirty="0">
              <a:solidFill>
                <a:schemeClr val="tx1">
                  <a:alpha val="55000"/>
                </a:schemeClr>
              </a:solidFill>
            </a:endParaRPr>
          </a:p>
        </p:txBody>
      </p:sp>
      <p:sp>
        <p:nvSpPr>
          <p:cNvPr id="4" name="Date Placeholder 3">
            <a:extLst>
              <a:ext uri="{FF2B5EF4-FFF2-40B4-BE49-F238E27FC236}">
                <a16:creationId xmlns:a16="http://schemas.microsoft.com/office/drawing/2014/main" id="{51A95B92-39B3-7DC7-1456-2C71C7DE8B30}"/>
              </a:ext>
            </a:extLst>
          </p:cNvPr>
          <p:cNvSpPr>
            <a:spLocks noGrp="1"/>
          </p:cNvSpPr>
          <p:nvPr>
            <p:ph type="dt" sz="half" idx="10"/>
          </p:nvPr>
        </p:nvSpPr>
        <p:spPr/>
        <p:txBody>
          <a:bodyPr/>
          <a:lstStyle/>
          <a:p>
            <a:fld id="{E908617B-7A49-482B-AC1D-ECBC29060C2F}" type="datetime1">
              <a:rPr lang="en-US" smtClean="0"/>
              <a:t>9/21/2025</a:t>
            </a:fld>
            <a:endParaRPr lang="en-US"/>
          </a:p>
        </p:txBody>
      </p:sp>
      <p:sp>
        <p:nvSpPr>
          <p:cNvPr id="5" name="Slide Number Placeholder 4">
            <a:extLst>
              <a:ext uri="{FF2B5EF4-FFF2-40B4-BE49-F238E27FC236}">
                <a16:creationId xmlns:a16="http://schemas.microsoft.com/office/drawing/2014/main" id="{282ECF2C-E5A0-55C9-BDC9-7D92C516BAE0}"/>
              </a:ext>
            </a:extLst>
          </p:cNvPr>
          <p:cNvSpPr>
            <a:spLocks noGrp="1"/>
          </p:cNvSpPr>
          <p:nvPr>
            <p:ph type="sldNum" sz="quarter" idx="12"/>
          </p:nvPr>
        </p:nvSpPr>
        <p:spPr/>
        <p:txBody>
          <a:bodyPr/>
          <a:lstStyle/>
          <a:p>
            <a:fld id="{20396555-7852-4704-B2AA-A7F77D491399}" type="slidenum">
              <a:rPr lang="en-US" smtClean="0"/>
              <a:t>1</a:t>
            </a:fld>
            <a:endParaRPr lang="en-US"/>
          </a:p>
        </p:txBody>
      </p:sp>
    </p:spTree>
    <p:extLst>
      <p:ext uri="{BB962C8B-B14F-4D97-AF65-F5344CB8AC3E}">
        <p14:creationId xmlns:p14="http://schemas.microsoft.com/office/powerpoint/2010/main" val="1663334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219465-53CC-6A5B-408B-E8F0B1E4E85B}"/>
              </a:ext>
            </a:extLst>
          </p:cNvPr>
          <p:cNvSpPr>
            <a:spLocks noGrp="1"/>
          </p:cNvSpPr>
          <p:nvPr>
            <p:ph type="title"/>
          </p:nvPr>
        </p:nvSpPr>
        <p:spPr>
          <a:xfrm>
            <a:off x="1043631" y="809898"/>
            <a:ext cx="9942716" cy="673460"/>
          </a:xfrm>
        </p:spPr>
        <p:txBody>
          <a:bodyPr anchor="ctr">
            <a:normAutofit fontScale="90000"/>
          </a:bodyPr>
          <a:lstStyle/>
          <a:p>
            <a:r>
              <a:rPr kumimoji="0" lang="en-US" sz="4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j-cs"/>
              </a:rPr>
              <a:t>Behavioral Aspects (Continued)</a:t>
            </a:r>
            <a:endParaRPr lang="en-US" sz="4800" dirty="0"/>
          </a:p>
        </p:txBody>
      </p:sp>
      <p:sp>
        <p:nvSpPr>
          <p:cNvPr id="3" name="Content Placeholder 2">
            <a:extLst>
              <a:ext uri="{FF2B5EF4-FFF2-40B4-BE49-F238E27FC236}">
                <a16:creationId xmlns:a16="http://schemas.microsoft.com/office/drawing/2014/main" id="{48EB44CD-C0AC-1F2C-F11C-461FE17C0454}"/>
              </a:ext>
            </a:extLst>
          </p:cNvPr>
          <p:cNvSpPr>
            <a:spLocks noGrp="1"/>
          </p:cNvSpPr>
          <p:nvPr>
            <p:ph idx="1"/>
          </p:nvPr>
        </p:nvSpPr>
        <p:spPr>
          <a:xfrm>
            <a:off x="907912" y="1796532"/>
            <a:ext cx="10078435" cy="4345648"/>
          </a:xfrm>
        </p:spPr>
        <p:txBody>
          <a:bodyPr anchor="ctr">
            <a:normAutofit/>
          </a:bodyPr>
          <a:lstStyle/>
          <a:p>
            <a:pPr marL="0" indent="0">
              <a:buNone/>
            </a:pPr>
            <a:r>
              <a:rPr lang="en-US" sz="2400" dirty="0">
                <a:latin typeface="Times New Roman" panose="02020603050405020304" pitchFamily="18" charset="0"/>
                <a:cs typeface="Times New Roman" panose="02020603050405020304" pitchFamily="18" charset="0"/>
              </a:rPr>
              <a:t>Humans appear to surpass present-day (i.e., 1951) machines with respect to:</a:t>
            </a:r>
          </a:p>
          <a:p>
            <a:pPr lvl="0"/>
            <a:r>
              <a:rPr lang="en-US" sz="2400" dirty="0">
                <a:latin typeface="Times New Roman" panose="02020603050405020304" pitchFamily="18" charset="0"/>
                <a:cs typeface="Times New Roman" panose="02020603050405020304" pitchFamily="18" charset="0"/>
              </a:rPr>
              <a:t>Ability to detect small amounts of visual or acoustic energy</a:t>
            </a:r>
          </a:p>
          <a:p>
            <a:pPr lvl="0"/>
            <a:r>
              <a:rPr lang="en-US" sz="2400" dirty="0">
                <a:latin typeface="Times New Roman" panose="02020603050405020304" pitchFamily="18" charset="0"/>
                <a:cs typeface="Times New Roman" panose="02020603050405020304" pitchFamily="18" charset="0"/>
              </a:rPr>
              <a:t>Ability to perceive patterns of light or sound</a:t>
            </a:r>
          </a:p>
          <a:p>
            <a:pPr lvl="0"/>
            <a:r>
              <a:rPr lang="en-US" sz="2400" dirty="0">
                <a:latin typeface="Times New Roman" panose="02020603050405020304" pitchFamily="18" charset="0"/>
                <a:cs typeface="Times New Roman" panose="02020603050405020304" pitchFamily="18" charset="0"/>
              </a:rPr>
              <a:t>Ability to improvise and use flexible procedures</a:t>
            </a:r>
          </a:p>
          <a:p>
            <a:pPr lvl="0"/>
            <a:r>
              <a:rPr lang="en-US" sz="2400" dirty="0">
                <a:latin typeface="Times New Roman" panose="02020603050405020304" pitchFamily="18" charset="0"/>
                <a:cs typeface="Times New Roman" panose="02020603050405020304" pitchFamily="18" charset="0"/>
              </a:rPr>
              <a:t>Ability to store very large amounts of information for long periods and to recall relevant facts at the appropriate time</a:t>
            </a:r>
          </a:p>
          <a:p>
            <a:pPr lvl="0"/>
            <a:r>
              <a:rPr lang="en-US" sz="2400" dirty="0">
                <a:latin typeface="Times New Roman" panose="02020603050405020304" pitchFamily="18" charset="0"/>
                <a:cs typeface="Times New Roman" panose="02020603050405020304" pitchFamily="18" charset="0"/>
              </a:rPr>
              <a:t>Ability to reason inductively</a:t>
            </a:r>
          </a:p>
          <a:p>
            <a:pPr lvl="0"/>
            <a:r>
              <a:rPr lang="en-US" sz="2400" dirty="0">
                <a:latin typeface="Times New Roman" panose="02020603050405020304" pitchFamily="18" charset="0"/>
                <a:cs typeface="Times New Roman" panose="02020603050405020304" pitchFamily="18" charset="0"/>
              </a:rPr>
              <a:t>Ability to exercise judgment</a:t>
            </a:r>
          </a:p>
          <a:p>
            <a:endParaRPr 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5BC118A6-5CF6-EB9C-1569-5F7E9D88CFD4}"/>
              </a:ext>
            </a:extLst>
          </p:cNvPr>
          <p:cNvSpPr>
            <a:spLocks noGrp="1"/>
          </p:cNvSpPr>
          <p:nvPr>
            <p:ph type="dt" sz="half" idx="10"/>
          </p:nvPr>
        </p:nvSpPr>
        <p:spPr/>
        <p:txBody>
          <a:bodyPr/>
          <a:lstStyle/>
          <a:p>
            <a:fld id="{D905377F-1D4C-4355-B900-800CE672CD11}" type="datetime1">
              <a:rPr lang="en-US" smtClean="0"/>
              <a:t>9/21/2025</a:t>
            </a:fld>
            <a:endParaRPr lang="en-US"/>
          </a:p>
        </p:txBody>
      </p:sp>
      <p:sp>
        <p:nvSpPr>
          <p:cNvPr id="5" name="Slide Number Placeholder 4">
            <a:extLst>
              <a:ext uri="{FF2B5EF4-FFF2-40B4-BE49-F238E27FC236}">
                <a16:creationId xmlns:a16="http://schemas.microsoft.com/office/drawing/2014/main" id="{D56D6AC0-6AF8-C647-4344-6530AFB68E1C}"/>
              </a:ext>
            </a:extLst>
          </p:cNvPr>
          <p:cNvSpPr>
            <a:spLocks noGrp="1"/>
          </p:cNvSpPr>
          <p:nvPr>
            <p:ph type="sldNum" sz="quarter" idx="12"/>
          </p:nvPr>
        </p:nvSpPr>
        <p:spPr/>
        <p:txBody>
          <a:bodyPr/>
          <a:lstStyle/>
          <a:p>
            <a:fld id="{20396555-7852-4704-B2AA-A7F77D491399}" type="slidenum">
              <a:rPr lang="en-US" smtClean="0"/>
              <a:t>10</a:t>
            </a:fld>
            <a:endParaRPr lang="en-US"/>
          </a:p>
        </p:txBody>
      </p:sp>
    </p:spTree>
    <p:extLst>
      <p:ext uri="{BB962C8B-B14F-4D97-AF65-F5344CB8AC3E}">
        <p14:creationId xmlns:p14="http://schemas.microsoft.com/office/powerpoint/2010/main" val="4093496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11EBA-ACDD-17E9-E99D-953A7B3F5338}"/>
              </a:ext>
            </a:extLst>
          </p:cNvPr>
          <p:cNvSpPr>
            <a:spLocks noGrp="1"/>
          </p:cNvSpPr>
          <p:nvPr>
            <p:ph type="title"/>
          </p:nvPr>
        </p:nvSpPr>
        <p:spPr>
          <a:xfrm>
            <a:off x="1122464" y="243416"/>
            <a:ext cx="9942716" cy="1080159"/>
          </a:xfrm>
        </p:spPr>
        <p:txBody>
          <a:bodyPr anchor="ctr">
            <a:normAutofit/>
          </a:bodyPr>
          <a:lstStyle/>
          <a:p>
            <a:r>
              <a:rPr kumimoji="0" lang="en-US" sz="4800" b="1"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j-cs"/>
              </a:rPr>
              <a:t>Behavioral Aspects (Continued)</a:t>
            </a:r>
            <a:endParaRPr lang="en-US" sz="4800"/>
          </a:p>
        </p:txBody>
      </p:sp>
      <p:sp>
        <p:nvSpPr>
          <p:cNvPr id="3" name="Content Placeholder 2">
            <a:extLst>
              <a:ext uri="{FF2B5EF4-FFF2-40B4-BE49-F238E27FC236}">
                <a16:creationId xmlns:a16="http://schemas.microsoft.com/office/drawing/2014/main" id="{875F26FC-3818-4B0B-9ECE-7D6D1FFB34A9}"/>
              </a:ext>
            </a:extLst>
          </p:cNvPr>
          <p:cNvSpPr>
            <a:spLocks noGrp="1"/>
          </p:cNvSpPr>
          <p:nvPr>
            <p:ph idx="1"/>
          </p:nvPr>
        </p:nvSpPr>
        <p:spPr>
          <a:xfrm>
            <a:off x="907912" y="1566991"/>
            <a:ext cx="10078435" cy="4575189"/>
          </a:xfrm>
        </p:spPr>
        <p:txBody>
          <a:bodyPr anchor="ctr">
            <a:normAutofit/>
          </a:bodyPr>
          <a:lstStyle/>
          <a:p>
            <a:pPr marL="0" indent="0">
              <a:buNone/>
            </a:pPr>
            <a:r>
              <a:rPr lang="en-US" sz="2400" dirty="0">
                <a:latin typeface="Times New Roman" panose="02020603050405020304" pitchFamily="18" charset="0"/>
                <a:cs typeface="Times New Roman" panose="02020603050405020304" pitchFamily="18" charset="0"/>
              </a:rPr>
              <a:t>Present-day machines appear to surpass humans with respect to:</a:t>
            </a:r>
          </a:p>
          <a:p>
            <a:pPr lvl="0"/>
            <a:r>
              <a:rPr lang="en-US" sz="2400" dirty="0">
                <a:latin typeface="Times New Roman" panose="02020603050405020304" pitchFamily="18" charset="0"/>
                <a:cs typeface="Times New Roman" panose="02020603050405020304" pitchFamily="18" charset="0"/>
              </a:rPr>
              <a:t>Ability to respond quickly to control signals, and to apply great force smoothly and precisely</a:t>
            </a:r>
          </a:p>
          <a:p>
            <a:pPr lvl="0"/>
            <a:r>
              <a:rPr lang="en-US" sz="2400" dirty="0">
                <a:latin typeface="Times New Roman" panose="02020603050405020304" pitchFamily="18" charset="0"/>
                <a:cs typeface="Times New Roman" panose="02020603050405020304" pitchFamily="18" charset="0"/>
              </a:rPr>
              <a:t>Ability to perform repetitive, routine tasks</a:t>
            </a:r>
          </a:p>
          <a:p>
            <a:pPr lvl="0"/>
            <a:r>
              <a:rPr lang="en-US" sz="2400" dirty="0">
                <a:latin typeface="Times New Roman" panose="02020603050405020304" pitchFamily="18" charset="0"/>
                <a:cs typeface="Times New Roman" panose="02020603050405020304" pitchFamily="18" charset="0"/>
              </a:rPr>
              <a:t>Ability to store information briefly and then to erase it completely</a:t>
            </a:r>
          </a:p>
          <a:p>
            <a:pPr lvl="0"/>
            <a:r>
              <a:rPr lang="en-US" sz="2400" dirty="0">
                <a:latin typeface="Times New Roman" panose="02020603050405020304" pitchFamily="18" charset="0"/>
                <a:cs typeface="Times New Roman" panose="02020603050405020304" pitchFamily="18" charset="0"/>
              </a:rPr>
              <a:t>Ability to reason deductively, including computational ability</a:t>
            </a:r>
          </a:p>
          <a:p>
            <a:r>
              <a:rPr lang="en-US" sz="2400" dirty="0">
                <a:latin typeface="Times New Roman" panose="02020603050405020304" pitchFamily="18" charset="0"/>
                <a:cs typeface="Times New Roman" panose="02020603050405020304" pitchFamily="18" charset="0"/>
              </a:rPr>
              <a:t>Ability to handle highly complex operations, that is, to do many different things at once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C284342F-D263-D00F-FA06-91582688BE3F}"/>
              </a:ext>
            </a:extLst>
          </p:cNvPr>
          <p:cNvSpPr>
            <a:spLocks noGrp="1"/>
          </p:cNvSpPr>
          <p:nvPr>
            <p:ph type="dt" sz="half" idx="10"/>
          </p:nvPr>
        </p:nvSpPr>
        <p:spPr/>
        <p:txBody>
          <a:bodyPr/>
          <a:lstStyle/>
          <a:p>
            <a:fld id="{BD8A3170-EEDC-4570-BCEE-F0862FEDB115}" type="datetime1">
              <a:rPr lang="en-US" smtClean="0"/>
              <a:t>9/21/2025</a:t>
            </a:fld>
            <a:endParaRPr lang="en-US"/>
          </a:p>
        </p:txBody>
      </p:sp>
      <p:sp>
        <p:nvSpPr>
          <p:cNvPr id="5" name="Slide Number Placeholder 4">
            <a:extLst>
              <a:ext uri="{FF2B5EF4-FFF2-40B4-BE49-F238E27FC236}">
                <a16:creationId xmlns:a16="http://schemas.microsoft.com/office/drawing/2014/main" id="{0914C322-4846-644B-984C-991FD4899303}"/>
              </a:ext>
            </a:extLst>
          </p:cNvPr>
          <p:cNvSpPr>
            <a:spLocks noGrp="1"/>
          </p:cNvSpPr>
          <p:nvPr>
            <p:ph type="sldNum" sz="quarter" idx="12"/>
          </p:nvPr>
        </p:nvSpPr>
        <p:spPr/>
        <p:txBody>
          <a:bodyPr/>
          <a:lstStyle/>
          <a:p>
            <a:fld id="{20396555-7852-4704-B2AA-A7F77D491399}" type="slidenum">
              <a:rPr lang="en-US" smtClean="0"/>
              <a:t>11</a:t>
            </a:fld>
            <a:endParaRPr lang="en-US"/>
          </a:p>
        </p:txBody>
      </p:sp>
    </p:spTree>
    <p:extLst>
      <p:ext uri="{BB962C8B-B14F-4D97-AF65-F5344CB8AC3E}">
        <p14:creationId xmlns:p14="http://schemas.microsoft.com/office/powerpoint/2010/main" val="309720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AB7A0-81B6-BBA7-BC41-CB1F08AE1129}"/>
              </a:ext>
            </a:extLst>
          </p:cNvPr>
          <p:cNvSpPr>
            <a:spLocks noGrp="1"/>
          </p:cNvSpPr>
          <p:nvPr>
            <p:ph type="title"/>
          </p:nvPr>
        </p:nvSpPr>
        <p:spPr>
          <a:xfrm>
            <a:off x="808638" y="386930"/>
            <a:ext cx="9236700" cy="1188950"/>
          </a:xfrm>
        </p:spPr>
        <p:txBody>
          <a:bodyPr anchor="b">
            <a:normAutofit/>
          </a:bodyPr>
          <a:lstStyle/>
          <a:p>
            <a:r>
              <a:rPr kumimoji="0" lang="en-US" sz="5000" b="1"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j-cs"/>
              </a:rPr>
              <a:t>Behavioral Aspects (Continued)</a:t>
            </a:r>
            <a:endParaRPr lang="en-US" sz="5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1D3619-BB54-CF61-38F7-5AEF52526656}"/>
              </a:ext>
            </a:extLst>
          </p:cNvPr>
          <p:cNvSpPr>
            <a:spLocks noGrp="1"/>
          </p:cNvSpPr>
          <p:nvPr>
            <p:ph idx="1"/>
          </p:nvPr>
        </p:nvSpPr>
        <p:spPr>
          <a:xfrm>
            <a:off x="793660" y="2599509"/>
            <a:ext cx="10143668" cy="3435531"/>
          </a:xfrm>
        </p:spPr>
        <p:txBody>
          <a:bodyPr anchor="ctr">
            <a:normAutofit/>
          </a:bodyPr>
          <a:lstStyle/>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Perceptual issues sit between the behavior and cognition. For example, PowerPoint presentations where the font is too small means people cannot read the content unless they move physically closer.</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addition to noting the basic foundations that explain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how</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people behave, we also have to consider </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why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people behave in the way that they do.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motivation that people have for performing particular tasks will vary, partly depending on internal factors, but also partly on external factors (e.g., is it a work task, is it being carried out in an informal setting, and so 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sp>
        <p:nvSpPr>
          <p:cNvPr id="4" name="Date Placeholder 3">
            <a:extLst>
              <a:ext uri="{FF2B5EF4-FFF2-40B4-BE49-F238E27FC236}">
                <a16:creationId xmlns:a16="http://schemas.microsoft.com/office/drawing/2014/main" id="{8B41AE8F-BAD3-4DCA-DEF6-E39A67BAC256}"/>
              </a:ext>
            </a:extLst>
          </p:cNvPr>
          <p:cNvSpPr>
            <a:spLocks noGrp="1"/>
          </p:cNvSpPr>
          <p:nvPr>
            <p:ph type="dt" sz="half" idx="10"/>
          </p:nvPr>
        </p:nvSpPr>
        <p:spPr/>
        <p:txBody>
          <a:bodyPr/>
          <a:lstStyle/>
          <a:p>
            <a:fld id="{23E809FA-1EC3-494B-926A-34E16C093DEF}" type="datetime1">
              <a:rPr lang="en-US" smtClean="0"/>
              <a:t>9/21/2025</a:t>
            </a:fld>
            <a:endParaRPr lang="en-US"/>
          </a:p>
        </p:txBody>
      </p:sp>
      <p:sp>
        <p:nvSpPr>
          <p:cNvPr id="5" name="Slide Number Placeholder 4">
            <a:extLst>
              <a:ext uri="{FF2B5EF4-FFF2-40B4-BE49-F238E27FC236}">
                <a16:creationId xmlns:a16="http://schemas.microsoft.com/office/drawing/2014/main" id="{1DC86C4C-023A-8BA5-6B1B-29DAB3FE373E}"/>
              </a:ext>
            </a:extLst>
          </p:cNvPr>
          <p:cNvSpPr>
            <a:spLocks noGrp="1"/>
          </p:cNvSpPr>
          <p:nvPr>
            <p:ph type="sldNum" sz="quarter" idx="12"/>
          </p:nvPr>
        </p:nvSpPr>
        <p:spPr/>
        <p:txBody>
          <a:bodyPr/>
          <a:lstStyle/>
          <a:p>
            <a:fld id="{20396555-7852-4704-B2AA-A7F77D491399}" type="slidenum">
              <a:rPr lang="en-US" smtClean="0"/>
              <a:t>12</a:t>
            </a:fld>
            <a:endParaRPr lang="en-US"/>
          </a:p>
        </p:txBody>
      </p:sp>
    </p:spTree>
    <p:extLst>
      <p:ext uri="{BB962C8B-B14F-4D97-AF65-F5344CB8AC3E}">
        <p14:creationId xmlns:p14="http://schemas.microsoft.com/office/powerpoint/2010/main" val="3424474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D36FC-BBEC-4878-4FCF-0FC37078D47A}"/>
              </a:ext>
            </a:extLst>
          </p:cNvPr>
          <p:cNvSpPr>
            <a:spLocks noGrp="1"/>
          </p:cNvSpPr>
          <p:nvPr>
            <p:ph type="title"/>
          </p:nvPr>
        </p:nvSpPr>
        <p:spPr>
          <a:xfrm>
            <a:off x="1043631" y="809898"/>
            <a:ext cx="9942716" cy="1554480"/>
          </a:xfrm>
        </p:spPr>
        <p:txBody>
          <a:bodyPr anchor="ctr">
            <a:normAutofit/>
          </a:bodyPr>
          <a:lstStyle/>
          <a:p>
            <a:pPr marL="0" marR="0">
              <a:spcAft>
                <a:spcPts val="800"/>
              </a:spcAft>
            </a:pPr>
            <a:br>
              <a:rPr lang="en-US" sz="3400" b="1">
                <a:effectLst/>
                <a:latin typeface="Times New Roman" panose="02020603050405020304" pitchFamily="18" charset="0"/>
                <a:ea typeface="Times New Roman" panose="02020603050405020304" pitchFamily="18" charset="0"/>
                <a:cs typeface="Times New Roman" panose="02020603050405020304" pitchFamily="18" charset="0"/>
              </a:rPr>
            </a:br>
            <a:r>
              <a:rPr lang="en-US" sz="3400" b="1">
                <a:effectLst/>
                <a:latin typeface="Times New Roman" panose="02020603050405020304" pitchFamily="18" charset="0"/>
                <a:ea typeface="Times New Roman" panose="02020603050405020304" pitchFamily="18" charset="0"/>
                <a:cs typeface="Times New Roman" panose="02020603050405020304" pitchFamily="18" charset="0"/>
              </a:rPr>
              <a:t>Cognition</a:t>
            </a:r>
            <a:br>
              <a:rPr lang="en-US" sz="3400">
                <a:effectLst/>
                <a:latin typeface="Calibri" panose="020F0502020204030204" pitchFamily="34" charset="0"/>
                <a:ea typeface="Calibri" panose="020F0502020204030204" pitchFamily="34" charset="0"/>
                <a:cs typeface="Times New Roman" panose="02020603050405020304" pitchFamily="18" charset="0"/>
              </a:rPr>
            </a:br>
            <a:endParaRPr lang="en-US" sz="3400"/>
          </a:p>
        </p:txBody>
      </p:sp>
      <p:sp>
        <p:nvSpPr>
          <p:cNvPr id="3" name="Content Placeholder 2">
            <a:extLst>
              <a:ext uri="{FF2B5EF4-FFF2-40B4-BE49-F238E27FC236}">
                <a16:creationId xmlns:a16="http://schemas.microsoft.com/office/drawing/2014/main" id="{5E07A1E6-7F5C-F240-5A9C-C872A761FCD7}"/>
              </a:ext>
            </a:extLst>
          </p:cNvPr>
          <p:cNvSpPr>
            <a:spLocks noGrp="1"/>
          </p:cNvSpPr>
          <p:nvPr>
            <p:ph idx="1"/>
          </p:nvPr>
        </p:nvSpPr>
        <p:spPr>
          <a:xfrm>
            <a:off x="1045028" y="3017522"/>
            <a:ext cx="9941319" cy="3124658"/>
          </a:xfrm>
        </p:spPr>
        <p:txBody>
          <a:bodyPr anchor="ctr">
            <a:normAutofit/>
          </a:bodyPr>
          <a:lstStyle/>
          <a:p>
            <a:r>
              <a:rPr lang="en-US" sz="2400" dirty="0">
                <a:effectLst/>
                <a:latin typeface="Times New Roman" panose="02020603050405020304" pitchFamily="18" charset="0"/>
                <a:ea typeface="Times New Roman" panose="02020603050405020304" pitchFamily="18" charset="0"/>
              </a:rPr>
              <a:t>The cognitive level uses the previous two levels and builds upon them. On this level, how the user thinks about their task and the system is considered, as well as both basic and higher-level cognitive capabilities. </a:t>
            </a:r>
          </a:p>
          <a:p>
            <a:r>
              <a:rPr lang="en-US" sz="2400" dirty="0">
                <a:effectLst/>
                <a:latin typeface="Times New Roman" panose="02020603050405020304" pitchFamily="18" charset="0"/>
                <a:ea typeface="Times New Roman" panose="02020603050405020304" pitchFamily="18" charset="0"/>
              </a:rPr>
              <a:t>These capabilities include a variety of memory systems that the user has available, as well how these memories are organized and how they are used by a central processor. </a:t>
            </a:r>
          </a:p>
          <a:p>
            <a:r>
              <a:rPr lang="en-US" sz="2400" dirty="0">
                <a:effectLst/>
                <a:latin typeface="Times New Roman" panose="02020603050405020304" pitchFamily="18" charset="0"/>
                <a:ea typeface="Times New Roman" panose="02020603050405020304" pitchFamily="18" charset="0"/>
              </a:rPr>
              <a:t>Higher level constructs include how attention and learning affect these structures and processes. </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1F152C36-F8FD-EC45-36CB-7B5858AC499A}"/>
              </a:ext>
            </a:extLst>
          </p:cNvPr>
          <p:cNvSpPr>
            <a:spLocks noGrp="1"/>
          </p:cNvSpPr>
          <p:nvPr>
            <p:ph type="dt" sz="half" idx="10"/>
          </p:nvPr>
        </p:nvSpPr>
        <p:spPr/>
        <p:txBody>
          <a:bodyPr/>
          <a:lstStyle/>
          <a:p>
            <a:fld id="{A29B8A7F-38DF-4498-9AB2-5AFBE3353399}" type="datetime1">
              <a:rPr lang="en-US" smtClean="0"/>
              <a:t>9/21/2025</a:t>
            </a:fld>
            <a:endParaRPr lang="en-US"/>
          </a:p>
        </p:txBody>
      </p:sp>
      <p:sp>
        <p:nvSpPr>
          <p:cNvPr id="5" name="Slide Number Placeholder 4">
            <a:extLst>
              <a:ext uri="{FF2B5EF4-FFF2-40B4-BE49-F238E27FC236}">
                <a16:creationId xmlns:a16="http://schemas.microsoft.com/office/drawing/2014/main" id="{C5BC716C-3042-FA9C-8F60-41B76CC481F7}"/>
              </a:ext>
            </a:extLst>
          </p:cNvPr>
          <p:cNvSpPr>
            <a:spLocks noGrp="1"/>
          </p:cNvSpPr>
          <p:nvPr>
            <p:ph type="sldNum" sz="quarter" idx="12"/>
          </p:nvPr>
        </p:nvSpPr>
        <p:spPr/>
        <p:txBody>
          <a:bodyPr/>
          <a:lstStyle/>
          <a:p>
            <a:fld id="{20396555-7852-4704-B2AA-A7F77D491399}" type="slidenum">
              <a:rPr lang="en-US" smtClean="0"/>
              <a:t>13</a:t>
            </a:fld>
            <a:endParaRPr lang="en-US"/>
          </a:p>
        </p:txBody>
      </p:sp>
    </p:spTree>
    <p:extLst>
      <p:ext uri="{BB962C8B-B14F-4D97-AF65-F5344CB8AC3E}">
        <p14:creationId xmlns:p14="http://schemas.microsoft.com/office/powerpoint/2010/main" val="1540457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5935F-0280-7F4C-3809-EF3E742DD831}"/>
              </a:ext>
            </a:extLst>
          </p:cNvPr>
          <p:cNvSpPr>
            <a:spLocks noGrp="1"/>
          </p:cNvSpPr>
          <p:nvPr>
            <p:ph type="title"/>
          </p:nvPr>
        </p:nvSpPr>
        <p:spPr>
          <a:xfrm>
            <a:off x="1180790" y="97026"/>
            <a:ext cx="10173010" cy="673460"/>
          </a:xfrm>
        </p:spPr>
        <p:txBody>
          <a:bodyPr anchor="ctr">
            <a:normAutofit fontScale="90000"/>
          </a:bodyPr>
          <a:lstStyle/>
          <a:p>
            <a:r>
              <a:rPr lang="en-US" sz="4800" b="1" dirty="0">
                <a:effectLst/>
                <a:latin typeface="Times New Roman" panose="02020603050405020304" pitchFamily="18" charset="0"/>
                <a:ea typeface="Times New Roman" panose="02020603050405020304" pitchFamily="18" charset="0"/>
              </a:rPr>
              <a:t>Some example cognitive issues </a:t>
            </a:r>
            <a:endParaRPr lang="en-US" sz="4800" b="1"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Content Placeholder 3">
            <a:extLst>
              <a:ext uri="{FF2B5EF4-FFF2-40B4-BE49-F238E27FC236}">
                <a16:creationId xmlns:a16="http://schemas.microsoft.com/office/drawing/2014/main" id="{398BC8DE-2920-ACD4-074B-E2D15D2AE4F2}"/>
              </a:ext>
            </a:extLst>
          </p:cNvPr>
          <p:cNvGraphicFramePr>
            <a:graphicFrameLocks noGrp="1"/>
          </p:cNvGraphicFramePr>
          <p:nvPr>
            <p:ph idx="1"/>
            <p:extLst>
              <p:ext uri="{D42A27DB-BD31-4B8C-83A1-F6EECF244321}">
                <p14:modId xmlns:p14="http://schemas.microsoft.com/office/powerpoint/2010/main" val="1269120880"/>
              </p:ext>
            </p:extLst>
          </p:nvPr>
        </p:nvGraphicFramePr>
        <p:xfrm>
          <a:off x="907912" y="1384440"/>
          <a:ext cx="10375130" cy="5302835"/>
        </p:xfrm>
        <a:graphic>
          <a:graphicData uri="http://schemas.openxmlformats.org/drawingml/2006/table">
            <a:tbl>
              <a:tblPr firstRow="1" firstCol="1" bandRow="1">
                <a:tableStyleId>{5C22544A-7EE6-4342-B048-85BDC9FD1C3A}</a:tableStyleId>
              </a:tblPr>
              <a:tblGrid>
                <a:gridCol w="10375130">
                  <a:extLst>
                    <a:ext uri="{9D8B030D-6E8A-4147-A177-3AD203B41FA5}">
                      <a16:colId xmlns:a16="http://schemas.microsoft.com/office/drawing/2014/main" val="1217508011"/>
                    </a:ext>
                  </a:extLst>
                </a:gridCol>
              </a:tblGrid>
              <a:tr h="360929">
                <a:tc>
                  <a:txBody>
                    <a:bodyPr/>
                    <a:lstStyle/>
                    <a:p>
                      <a:pPr marL="0" marR="0" algn="just">
                        <a:lnSpc>
                          <a:spcPct val="107000"/>
                        </a:lnSpc>
                        <a:spcAft>
                          <a:spcPts val="800"/>
                        </a:spcAft>
                        <a:buNone/>
                      </a:pPr>
                      <a:r>
                        <a:rPr lang="en-US" sz="1400">
                          <a:effectLst/>
                          <a:latin typeface="Times New Roman" panose="02020603050405020304" pitchFamily="18" charset="0"/>
                          <a:cs typeface="Times New Roman" panose="02020603050405020304" pitchFamily="18" charset="0"/>
                        </a:rPr>
                        <a:t>Example cognitive level issues</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 marR="6486" marT="6486" marB="6486" anchor="ctr"/>
                </a:tc>
                <a:extLst>
                  <a:ext uri="{0D108BD9-81ED-4DB2-BD59-A6C34878D82A}">
                    <a16:rowId xmlns:a16="http://schemas.microsoft.com/office/drawing/2014/main" val="170493371"/>
                  </a:ext>
                </a:extLst>
              </a:tr>
              <a:tr h="4744556">
                <a:tc>
                  <a:txBody>
                    <a:bodyPr/>
                    <a:lstStyle/>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cs typeface="Times New Roman" panose="02020603050405020304" pitchFamily="18" charset="0"/>
                        </a:rPr>
                        <a:t>How do users decide where to look for information?</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cs typeface="Times New Roman" panose="02020603050405020304" pitchFamily="18" charset="0"/>
                        </a:rPr>
                        <a:t>What information do users need to develop a strategy for performing a particular task? Do they need absolute or relative values?</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cs typeface="Times New Roman" panose="02020603050405020304" pitchFamily="18" charset="0"/>
                        </a:rPr>
                        <a:t>How much experience do the users have with the task and with the interface?</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cs typeface="Times New Roman" panose="02020603050405020304" pitchFamily="18" charset="0"/>
                        </a:rPr>
                        <a:t>What is the user's mental model of the interface and task (which will often differ from the designer's or the observer's mental model of the same interface and task)?</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cs typeface="Times New Roman" panose="02020603050405020304" pitchFamily="18" charset="0"/>
                        </a:rPr>
                        <a:t>Is there so much noise and interruption that users cannot process information. </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cs typeface="Times New Roman" panose="02020603050405020304" pitchFamily="18" charset="0"/>
                        </a:rPr>
                        <a:t>How can users tell if things are not going well? What feedback do they get? What strategies are available to the user when the system goes wrong?</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cs typeface="Times New Roman" panose="02020603050405020304" pitchFamily="18" charset="0"/>
                        </a:rPr>
                        <a:t>How can we ensure that users do not lose their ability to perform the task manually as a result of automation?</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000" dirty="0">
                          <a:effectLst/>
                          <a:latin typeface="Times New Roman" panose="02020603050405020304" pitchFamily="18" charset="0"/>
                          <a:cs typeface="Times New Roman" panose="02020603050405020304" pitchFamily="18" charset="0"/>
                        </a:rPr>
                        <a:t>How can word processors be made more accessible to novice users or casual users? How do these factors change when the systems considered are more complex?</a:t>
                      </a:r>
                      <a:endParaRPr lang="en-US"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486" marR="6486" marT="6486" marB="6486" anchor="ctr"/>
                </a:tc>
                <a:extLst>
                  <a:ext uri="{0D108BD9-81ED-4DB2-BD59-A6C34878D82A}">
                    <a16:rowId xmlns:a16="http://schemas.microsoft.com/office/drawing/2014/main" val="649899084"/>
                  </a:ext>
                </a:extLst>
              </a:tr>
            </a:tbl>
          </a:graphicData>
        </a:graphic>
      </p:graphicFrame>
      <p:sp>
        <p:nvSpPr>
          <p:cNvPr id="3" name="Date Placeholder 2">
            <a:extLst>
              <a:ext uri="{FF2B5EF4-FFF2-40B4-BE49-F238E27FC236}">
                <a16:creationId xmlns:a16="http://schemas.microsoft.com/office/drawing/2014/main" id="{590DAF3C-0C57-B09E-DBDE-C82A30C08502}"/>
              </a:ext>
            </a:extLst>
          </p:cNvPr>
          <p:cNvSpPr>
            <a:spLocks noGrp="1"/>
          </p:cNvSpPr>
          <p:nvPr>
            <p:ph type="dt" sz="half" idx="10"/>
          </p:nvPr>
        </p:nvSpPr>
        <p:spPr/>
        <p:txBody>
          <a:bodyPr/>
          <a:lstStyle/>
          <a:p>
            <a:fld id="{6DC34F1C-66B0-42C4-983B-F1E5E47D851C}" type="datetime1">
              <a:rPr lang="en-US" smtClean="0"/>
              <a:t>9/21/2025</a:t>
            </a:fld>
            <a:endParaRPr lang="en-US"/>
          </a:p>
        </p:txBody>
      </p:sp>
      <p:sp>
        <p:nvSpPr>
          <p:cNvPr id="5" name="Slide Number Placeholder 4">
            <a:extLst>
              <a:ext uri="{FF2B5EF4-FFF2-40B4-BE49-F238E27FC236}">
                <a16:creationId xmlns:a16="http://schemas.microsoft.com/office/drawing/2014/main" id="{0697B10C-EAD3-18BD-9012-54B125ECB883}"/>
              </a:ext>
            </a:extLst>
          </p:cNvPr>
          <p:cNvSpPr>
            <a:spLocks noGrp="1"/>
          </p:cNvSpPr>
          <p:nvPr>
            <p:ph type="sldNum" sz="quarter" idx="12"/>
          </p:nvPr>
        </p:nvSpPr>
        <p:spPr/>
        <p:txBody>
          <a:bodyPr/>
          <a:lstStyle/>
          <a:p>
            <a:fld id="{20396555-7852-4704-B2AA-A7F77D491399}" type="slidenum">
              <a:rPr lang="en-US" smtClean="0"/>
              <a:t>14</a:t>
            </a:fld>
            <a:endParaRPr lang="en-US"/>
          </a:p>
        </p:txBody>
      </p:sp>
    </p:spTree>
    <p:extLst>
      <p:ext uri="{BB962C8B-B14F-4D97-AF65-F5344CB8AC3E}">
        <p14:creationId xmlns:p14="http://schemas.microsoft.com/office/powerpoint/2010/main" val="2811453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D8FB3E-392D-6135-C5EE-24D86DC216CE}"/>
              </a:ext>
            </a:extLst>
          </p:cNvPr>
          <p:cNvSpPr>
            <a:spLocks noGrp="1"/>
          </p:cNvSpPr>
          <p:nvPr>
            <p:ph type="title"/>
          </p:nvPr>
        </p:nvSpPr>
        <p:spPr>
          <a:xfrm>
            <a:off x="808638" y="386930"/>
            <a:ext cx="9236700" cy="1188950"/>
          </a:xfrm>
        </p:spPr>
        <p:txBody>
          <a:bodyPr anchor="b">
            <a:normAutofit/>
          </a:bodyPr>
          <a:lstStyle/>
          <a:p>
            <a:r>
              <a:rPr lang="en-US" sz="5400" b="1">
                <a:latin typeface="Times New Roman" panose="02020603050405020304" pitchFamily="18" charset="0"/>
                <a:cs typeface="Times New Roman" panose="02020603050405020304" pitchFamily="18" charset="0"/>
              </a:rPr>
              <a:t>Cognition (Continued)</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B3CC19A-F135-D6F8-60D9-3805335F598E}"/>
              </a:ext>
            </a:extLst>
          </p:cNvPr>
          <p:cNvSpPr>
            <a:spLocks noGrp="1"/>
          </p:cNvSpPr>
          <p:nvPr>
            <p:ph idx="1"/>
          </p:nvPr>
        </p:nvSpPr>
        <p:spPr>
          <a:xfrm>
            <a:off x="808638" y="2203079"/>
            <a:ext cx="10128690" cy="3831961"/>
          </a:xfrm>
        </p:spPr>
        <p:txBody>
          <a:bodyPr anchor="ctr">
            <a:normAutofit lnSpcReduction="10000"/>
          </a:bodyPr>
          <a:lstStyle/>
          <a:p>
            <a:r>
              <a:rPr lang="en-US" sz="2400" dirty="0">
                <a:latin typeface="Times New Roman" panose="02020603050405020304" pitchFamily="18" charset="0"/>
                <a:cs typeface="Times New Roman" panose="02020603050405020304" pitchFamily="18" charset="0"/>
              </a:rPr>
              <a:t>A better understanding of how users think, and feel can be used to create better designs. </a:t>
            </a:r>
          </a:p>
          <a:p>
            <a:r>
              <a:rPr lang="en-US" sz="2400" dirty="0">
                <a:latin typeface="Times New Roman" panose="02020603050405020304" pitchFamily="18" charset="0"/>
                <a:cs typeface="Times New Roman" panose="02020603050405020304" pitchFamily="18" charset="0"/>
              </a:rPr>
              <a:t>An improved system can come from understanding the mental effort involved in tasks in terms of the information processing mechanisms (architecture) that support our thinking, including constraints such as how many arbitrary symbols users can remember. </a:t>
            </a:r>
          </a:p>
          <a:p>
            <a:r>
              <a:rPr lang="en-US" sz="2400" dirty="0">
                <a:latin typeface="Times New Roman" panose="02020603050405020304" pitchFamily="18" charset="0"/>
                <a:cs typeface="Times New Roman" panose="02020603050405020304" pitchFamily="18" charset="0"/>
              </a:rPr>
              <a:t>These issues may help us to understand how complex devices with high functionality (e.g., personal video recorders) can be made more accessible to non-expert users by providing information, by guiding the user, and by not asking them to perform difficult tasks (like remembering more than their short-term memory can hold).</a:t>
            </a:r>
          </a:p>
          <a:p>
            <a:endParaRPr lang="en-US" sz="2200" dirty="0"/>
          </a:p>
        </p:txBody>
      </p:sp>
      <p:sp>
        <p:nvSpPr>
          <p:cNvPr id="4" name="Date Placeholder 3">
            <a:extLst>
              <a:ext uri="{FF2B5EF4-FFF2-40B4-BE49-F238E27FC236}">
                <a16:creationId xmlns:a16="http://schemas.microsoft.com/office/drawing/2014/main" id="{D82A01D7-9748-C536-B904-C269269CB147}"/>
              </a:ext>
            </a:extLst>
          </p:cNvPr>
          <p:cNvSpPr>
            <a:spLocks noGrp="1"/>
          </p:cNvSpPr>
          <p:nvPr>
            <p:ph type="dt" sz="half" idx="10"/>
          </p:nvPr>
        </p:nvSpPr>
        <p:spPr/>
        <p:txBody>
          <a:bodyPr/>
          <a:lstStyle/>
          <a:p>
            <a:fld id="{27DD15FA-B2C2-4CAA-9EB5-8DF9481BAC99}" type="datetime1">
              <a:rPr lang="en-US" smtClean="0"/>
              <a:t>9/21/2025</a:t>
            </a:fld>
            <a:endParaRPr lang="en-US"/>
          </a:p>
        </p:txBody>
      </p:sp>
      <p:sp>
        <p:nvSpPr>
          <p:cNvPr id="5" name="Slide Number Placeholder 4">
            <a:extLst>
              <a:ext uri="{FF2B5EF4-FFF2-40B4-BE49-F238E27FC236}">
                <a16:creationId xmlns:a16="http://schemas.microsoft.com/office/drawing/2014/main" id="{BB588664-C338-B30C-B854-D81F9DDBC6AE}"/>
              </a:ext>
            </a:extLst>
          </p:cNvPr>
          <p:cNvSpPr>
            <a:spLocks noGrp="1"/>
          </p:cNvSpPr>
          <p:nvPr>
            <p:ph type="sldNum" sz="quarter" idx="12"/>
          </p:nvPr>
        </p:nvSpPr>
        <p:spPr/>
        <p:txBody>
          <a:bodyPr/>
          <a:lstStyle/>
          <a:p>
            <a:fld id="{20396555-7852-4704-B2AA-A7F77D491399}" type="slidenum">
              <a:rPr lang="en-US" smtClean="0"/>
              <a:t>15</a:t>
            </a:fld>
            <a:endParaRPr lang="en-US"/>
          </a:p>
        </p:txBody>
      </p:sp>
    </p:spTree>
    <p:extLst>
      <p:ext uri="{BB962C8B-B14F-4D97-AF65-F5344CB8AC3E}">
        <p14:creationId xmlns:p14="http://schemas.microsoft.com/office/powerpoint/2010/main" val="1842362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201575-4190-428E-D0C3-FC2C1D671D5C}"/>
              </a:ext>
            </a:extLst>
          </p:cNvPr>
          <p:cNvSpPr>
            <a:spLocks noGrp="1"/>
          </p:cNvSpPr>
          <p:nvPr>
            <p:ph type="title"/>
          </p:nvPr>
        </p:nvSpPr>
        <p:spPr>
          <a:xfrm>
            <a:off x="1280299" y="270821"/>
            <a:ext cx="9942716" cy="836792"/>
          </a:xfrm>
        </p:spPr>
        <p:txBody>
          <a:bodyPr anchor="ctr">
            <a:normAutofit/>
          </a:bodyPr>
          <a:lstStyle/>
          <a:p>
            <a:r>
              <a:rPr lang="en-US" sz="4800" b="1" dirty="0">
                <a:effectLst/>
                <a:latin typeface="Times New Roman" panose="02020603050405020304" pitchFamily="18" charset="0"/>
                <a:ea typeface="Times New Roman" panose="02020603050405020304" pitchFamily="18" charset="0"/>
              </a:rPr>
              <a:t>Social Factors</a:t>
            </a:r>
            <a:endParaRPr lang="en-US" sz="4800" dirty="0"/>
          </a:p>
        </p:txBody>
      </p:sp>
      <p:sp>
        <p:nvSpPr>
          <p:cNvPr id="3" name="Content Placeholder 2">
            <a:extLst>
              <a:ext uri="{FF2B5EF4-FFF2-40B4-BE49-F238E27FC236}">
                <a16:creationId xmlns:a16="http://schemas.microsoft.com/office/drawing/2014/main" id="{14408005-1F2C-6627-B872-CEA466FE0603}"/>
              </a:ext>
            </a:extLst>
          </p:cNvPr>
          <p:cNvSpPr>
            <a:spLocks noGrp="1"/>
          </p:cNvSpPr>
          <p:nvPr>
            <p:ph idx="1"/>
          </p:nvPr>
        </p:nvSpPr>
        <p:spPr>
          <a:xfrm>
            <a:off x="1280299" y="1378434"/>
            <a:ext cx="9706048" cy="4763746"/>
          </a:xfrm>
        </p:spPr>
        <p:txBody>
          <a:bodyPr anchor="ctr">
            <a:normAutofit/>
          </a:bodyPr>
          <a:lstStyle/>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final level is the social level. How do users interact with other people in relation to their task? In some cases, this interaction will be to work on the task jointly with others using the computer to support and mediate their communication.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other cases, users will ask other users for help in understanding systems, or will use the system for, or with others (such as bank tellers, loan officers, and airline pilots), or the interaction could be constrained by some regulatory authority. </a:t>
            </a:r>
          </a:p>
          <a:p>
            <a:pPr marR="0" indent="-457200">
              <a:spcAft>
                <a:spcPts val="800"/>
              </a:spcAft>
            </a:pPr>
            <a:r>
              <a:rPr lang="en-US" sz="2400" dirty="0">
                <a:effectLst/>
                <a:latin typeface="Times New Roman" panose="02020603050405020304" pitchFamily="18" charset="0"/>
                <a:ea typeface="Times New Roman" panose="02020603050405020304" pitchFamily="18" charset="0"/>
              </a:rPr>
              <a:t>Organizational, professional, and national cultural issues—how users from different cultural backgrounds have different characteristics.</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371CD53-00E1-AE37-2986-D053354D4661}"/>
              </a:ext>
            </a:extLst>
          </p:cNvPr>
          <p:cNvSpPr>
            <a:spLocks noGrp="1"/>
          </p:cNvSpPr>
          <p:nvPr>
            <p:ph type="dt" sz="half" idx="10"/>
          </p:nvPr>
        </p:nvSpPr>
        <p:spPr/>
        <p:txBody>
          <a:bodyPr/>
          <a:lstStyle/>
          <a:p>
            <a:fld id="{236E9EC7-952C-4369-9EAD-BB71CF6531BD}" type="datetime1">
              <a:rPr lang="en-US" smtClean="0"/>
              <a:t>9/21/2025</a:t>
            </a:fld>
            <a:endParaRPr lang="en-US"/>
          </a:p>
        </p:txBody>
      </p:sp>
      <p:sp>
        <p:nvSpPr>
          <p:cNvPr id="5" name="Slide Number Placeholder 4">
            <a:extLst>
              <a:ext uri="{FF2B5EF4-FFF2-40B4-BE49-F238E27FC236}">
                <a16:creationId xmlns:a16="http://schemas.microsoft.com/office/drawing/2014/main" id="{67D0CC22-9A0C-35FD-EF34-4A2FC9B24A69}"/>
              </a:ext>
            </a:extLst>
          </p:cNvPr>
          <p:cNvSpPr>
            <a:spLocks noGrp="1"/>
          </p:cNvSpPr>
          <p:nvPr>
            <p:ph type="sldNum" sz="quarter" idx="12"/>
          </p:nvPr>
        </p:nvSpPr>
        <p:spPr/>
        <p:txBody>
          <a:bodyPr/>
          <a:lstStyle/>
          <a:p>
            <a:fld id="{20396555-7852-4704-B2AA-A7F77D491399}" type="slidenum">
              <a:rPr lang="en-US" smtClean="0"/>
              <a:t>16</a:t>
            </a:fld>
            <a:endParaRPr lang="en-US"/>
          </a:p>
        </p:txBody>
      </p:sp>
    </p:spTree>
    <p:extLst>
      <p:ext uri="{BB962C8B-B14F-4D97-AF65-F5344CB8AC3E}">
        <p14:creationId xmlns:p14="http://schemas.microsoft.com/office/powerpoint/2010/main" val="3135996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64FCD6-ACBD-D815-7677-1BF41CB4E500}"/>
              </a:ext>
            </a:extLst>
          </p:cNvPr>
          <p:cNvSpPr>
            <a:spLocks noGrp="1"/>
          </p:cNvSpPr>
          <p:nvPr>
            <p:ph type="title"/>
          </p:nvPr>
        </p:nvSpPr>
        <p:spPr>
          <a:xfrm>
            <a:off x="808638" y="386930"/>
            <a:ext cx="9236700" cy="1188950"/>
          </a:xfrm>
        </p:spPr>
        <p:txBody>
          <a:bodyPr anchor="b">
            <a:normAutofit/>
          </a:bodyPr>
          <a:lstStyle/>
          <a:p>
            <a:r>
              <a:rPr lang="en-US" sz="5400" b="1">
                <a:effectLst/>
                <a:latin typeface="Times New Roman" panose="02020603050405020304" pitchFamily="18" charset="0"/>
                <a:ea typeface="Times New Roman" panose="02020603050405020304" pitchFamily="18" charset="0"/>
              </a:rPr>
              <a:t>Social Factors (Continued)</a:t>
            </a:r>
            <a:endParaRPr 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9F5BC2C-5F99-E225-894E-17BD872CDF2D}"/>
              </a:ext>
            </a:extLst>
          </p:cNvPr>
          <p:cNvSpPr>
            <a:spLocks noGrp="1"/>
          </p:cNvSpPr>
          <p:nvPr>
            <p:ph idx="1"/>
          </p:nvPr>
        </p:nvSpPr>
        <p:spPr>
          <a:xfrm>
            <a:off x="793660" y="2599509"/>
            <a:ext cx="10143668" cy="3435531"/>
          </a:xfrm>
        </p:spPr>
        <p:txBody>
          <a:bodyPr anchor="ctr">
            <a:normAutofit/>
          </a:bodyPr>
          <a:lstStyle/>
          <a:p>
            <a:r>
              <a:rPr lang="en-US" dirty="0">
                <a:effectLst/>
                <a:latin typeface="Times New Roman" panose="02020603050405020304" pitchFamily="18" charset="0"/>
                <a:ea typeface="Times New Roman" panose="02020603050405020304" pitchFamily="18" charset="0"/>
              </a:rPr>
              <a:t>Examples of these differences include how colors can mean different things in different cultures: green does not always mean go.</a:t>
            </a:r>
          </a:p>
          <a:p>
            <a:r>
              <a:rPr lang="en-US" dirty="0">
                <a:effectLst/>
                <a:latin typeface="Times New Roman" panose="02020603050405020304" pitchFamily="18" charset="0"/>
                <a:ea typeface="Times New Roman" panose="02020603050405020304" pitchFamily="18" charset="0"/>
              </a:rPr>
              <a:t>Other examples include how the most natural ordering of objects may be left to right in many cultures but right to left in others.</a:t>
            </a:r>
          </a:p>
          <a:p>
            <a:endParaRPr lang="en-US" sz="2400" dirty="0"/>
          </a:p>
        </p:txBody>
      </p:sp>
      <p:sp>
        <p:nvSpPr>
          <p:cNvPr id="4" name="Date Placeholder 3">
            <a:extLst>
              <a:ext uri="{FF2B5EF4-FFF2-40B4-BE49-F238E27FC236}">
                <a16:creationId xmlns:a16="http://schemas.microsoft.com/office/drawing/2014/main" id="{E3EB95AF-BE77-B435-43E4-54689397AB9E}"/>
              </a:ext>
            </a:extLst>
          </p:cNvPr>
          <p:cNvSpPr>
            <a:spLocks noGrp="1"/>
          </p:cNvSpPr>
          <p:nvPr>
            <p:ph type="dt" sz="half" idx="10"/>
          </p:nvPr>
        </p:nvSpPr>
        <p:spPr/>
        <p:txBody>
          <a:bodyPr/>
          <a:lstStyle/>
          <a:p>
            <a:fld id="{E65C012F-C8DD-48AC-B859-596470EBFB88}" type="datetime1">
              <a:rPr lang="en-US" smtClean="0"/>
              <a:t>9/21/2025</a:t>
            </a:fld>
            <a:endParaRPr lang="en-US"/>
          </a:p>
        </p:txBody>
      </p:sp>
      <p:sp>
        <p:nvSpPr>
          <p:cNvPr id="5" name="Slide Number Placeholder 4">
            <a:extLst>
              <a:ext uri="{FF2B5EF4-FFF2-40B4-BE49-F238E27FC236}">
                <a16:creationId xmlns:a16="http://schemas.microsoft.com/office/drawing/2014/main" id="{F653A186-3FA1-1B91-C079-68CEE7092247}"/>
              </a:ext>
            </a:extLst>
          </p:cNvPr>
          <p:cNvSpPr>
            <a:spLocks noGrp="1"/>
          </p:cNvSpPr>
          <p:nvPr>
            <p:ph type="sldNum" sz="quarter" idx="12"/>
          </p:nvPr>
        </p:nvSpPr>
        <p:spPr/>
        <p:txBody>
          <a:bodyPr/>
          <a:lstStyle/>
          <a:p>
            <a:fld id="{20396555-7852-4704-B2AA-A7F77D491399}" type="slidenum">
              <a:rPr lang="en-US" smtClean="0"/>
              <a:t>17</a:t>
            </a:fld>
            <a:endParaRPr lang="en-US"/>
          </a:p>
        </p:txBody>
      </p:sp>
    </p:spTree>
    <p:extLst>
      <p:ext uri="{BB962C8B-B14F-4D97-AF65-F5344CB8AC3E}">
        <p14:creationId xmlns:p14="http://schemas.microsoft.com/office/powerpoint/2010/main" val="288374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5DAB28-EECB-D3B3-7EE1-3D1B82B9BECD}"/>
              </a:ext>
            </a:extLst>
          </p:cNvPr>
          <p:cNvSpPr>
            <a:spLocks noGrp="1"/>
          </p:cNvSpPr>
          <p:nvPr>
            <p:ph type="title"/>
          </p:nvPr>
        </p:nvSpPr>
        <p:spPr>
          <a:xfrm>
            <a:off x="1269542" y="121408"/>
            <a:ext cx="9942716" cy="1554480"/>
          </a:xfrm>
        </p:spPr>
        <p:txBody>
          <a:bodyPr anchor="ctr">
            <a:normAutofit/>
          </a:bodyPr>
          <a:lstStyle/>
          <a:p>
            <a:r>
              <a:rPr lang="en-US" sz="3600" b="1" dirty="0">
                <a:effectLst/>
                <a:latin typeface="Times New Roman" panose="02020603050405020304" pitchFamily="18" charset="0"/>
                <a:ea typeface="Times New Roman" panose="02020603050405020304" pitchFamily="18" charset="0"/>
              </a:rPr>
              <a:t>Simulating User Characteristics: Cognitive Architectures</a:t>
            </a:r>
            <a:endParaRPr lang="en-US" sz="3600" dirty="0"/>
          </a:p>
        </p:txBody>
      </p:sp>
      <p:sp>
        <p:nvSpPr>
          <p:cNvPr id="3" name="Content Placeholder 2">
            <a:extLst>
              <a:ext uri="{FF2B5EF4-FFF2-40B4-BE49-F238E27FC236}">
                <a16:creationId xmlns:a16="http://schemas.microsoft.com/office/drawing/2014/main" id="{82BDC5AD-E925-493D-C28D-668E231C7687}"/>
              </a:ext>
            </a:extLst>
          </p:cNvPr>
          <p:cNvSpPr>
            <a:spLocks noGrp="1"/>
          </p:cNvSpPr>
          <p:nvPr>
            <p:ph idx="1"/>
          </p:nvPr>
        </p:nvSpPr>
        <p:spPr>
          <a:xfrm>
            <a:off x="1175744" y="1675888"/>
            <a:ext cx="9810603" cy="4466292"/>
          </a:xfrm>
        </p:spPr>
        <p:txBody>
          <a:bodyPr anchor="ctr">
            <a:normAutofit/>
          </a:bodyPr>
          <a:lstStyle/>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Understanding the way users think and behave will help you design systems that support users.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ABCS framework, described above, provides one way of organizing this information about user characteristics.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is also possible to encapsulate relevant details in a model. For example, if one is interested specifically in human information processing, cognitive architectures provide a convenient way of modeling human information processing under different conditions, because they include mechanisms that are specifically designed for modeling human cognition.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DCD1625-AB69-5854-FF6C-700C2028ACA2}"/>
              </a:ext>
            </a:extLst>
          </p:cNvPr>
          <p:cNvSpPr>
            <a:spLocks noGrp="1"/>
          </p:cNvSpPr>
          <p:nvPr>
            <p:ph type="dt" sz="half" idx="10"/>
          </p:nvPr>
        </p:nvSpPr>
        <p:spPr/>
        <p:txBody>
          <a:bodyPr/>
          <a:lstStyle/>
          <a:p>
            <a:fld id="{7906145F-1E51-4D23-B294-5C144B42235D}" type="datetime1">
              <a:rPr lang="en-US" smtClean="0"/>
              <a:t>9/21/2025</a:t>
            </a:fld>
            <a:endParaRPr lang="en-US"/>
          </a:p>
        </p:txBody>
      </p:sp>
      <p:sp>
        <p:nvSpPr>
          <p:cNvPr id="5" name="Slide Number Placeholder 4">
            <a:extLst>
              <a:ext uri="{FF2B5EF4-FFF2-40B4-BE49-F238E27FC236}">
                <a16:creationId xmlns:a16="http://schemas.microsoft.com/office/drawing/2014/main" id="{12C7D5AF-B122-8AF1-EB3A-9E01E6BC2E53}"/>
              </a:ext>
            </a:extLst>
          </p:cNvPr>
          <p:cNvSpPr>
            <a:spLocks noGrp="1"/>
          </p:cNvSpPr>
          <p:nvPr>
            <p:ph type="sldNum" sz="quarter" idx="12"/>
          </p:nvPr>
        </p:nvSpPr>
        <p:spPr/>
        <p:txBody>
          <a:bodyPr/>
          <a:lstStyle/>
          <a:p>
            <a:fld id="{20396555-7852-4704-B2AA-A7F77D491399}" type="slidenum">
              <a:rPr lang="en-US" smtClean="0"/>
              <a:t>18</a:t>
            </a:fld>
            <a:endParaRPr lang="en-US"/>
          </a:p>
        </p:txBody>
      </p:sp>
    </p:spTree>
    <p:extLst>
      <p:ext uri="{BB962C8B-B14F-4D97-AF65-F5344CB8AC3E}">
        <p14:creationId xmlns:p14="http://schemas.microsoft.com/office/powerpoint/2010/main" val="273639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61DC183-07AE-409A-AB63-34A0C77B6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8D420-7940-984F-2716-A313F9A00D00}"/>
              </a:ext>
            </a:extLst>
          </p:cNvPr>
          <p:cNvSpPr>
            <a:spLocks noGrp="1"/>
          </p:cNvSpPr>
          <p:nvPr>
            <p:ph type="title"/>
          </p:nvPr>
        </p:nvSpPr>
        <p:spPr>
          <a:xfrm>
            <a:off x="581646" y="349665"/>
            <a:ext cx="3958081" cy="1361364"/>
          </a:xfrm>
        </p:spPr>
        <p:txBody>
          <a:bodyPr anchor="b">
            <a:normAutofit fontScale="90000"/>
          </a:bodyPr>
          <a:lstStyle/>
          <a:p>
            <a:r>
              <a:rPr kumimoji="0" lang="en-US" sz="48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j-cs"/>
              </a:rPr>
              <a:t>Cognitive Architectures</a:t>
            </a:r>
            <a:endParaRPr lang="en-US" sz="4800" dirty="0"/>
          </a:p>
        </p:txBody>
      </p:sp>
      <p:sp>
        <p:nvSpPr>
          <p:cNvPr id="3" name="Content Placeholder 2">
            <a:extLst>
              <a:ext uri="{FF2B5EF4-FFF2-40B4-BE49-F238E27FC236}">
                <a16:creationId xmlns:a16="http://schemas.microsoft.com/office/drawing/2014/main" id="{136D9CAA-0344-3C77-84B2-8B5AAC917111}"/>
              </a:ext>
            </a:extLst>
          </p:cNvPr>
          <p:cNvSpPr>
            <a:spLocks noGrp="1"/>
          </p:cNvSpPr>
          <p:nvPr>
            <p:ph idx="1"/>
          </p:nvPr>
        </p:nvSpPr>
        <p:spPr>
          <a:xfrm>
            <a:off x="587988" y="2620641"/>
            <a:ext cx="3768859" cy="1897571"/>
          </a:xfrm>
        </p:spPr>
        <p:txBody>
          <a:bodyPr anchor="ctr">
            <a:normAutofit/>
          </a:bodyPr>
          <a:lstStyle/>
          <a:p>
            <a:pPr marL="0" indent="0">
              <a:buNone/>
            </a:pPr>
            <a:r>
              <a:rPr lang="en-US" sz="2400" dirty="0">
                <a:effectLst/>
                <a:latin typeface="Times New Roman" panose="02020603050405020304" pitchFamily="18" charset="0"/>
                <a:ea typeface="Times New Roman" panose="02020603050405020304" pitchFamily="18" charset="0"/>
              </a:rPr>
              <a:t>A representation of the ACT-R cognitive architecture</a:t>
            </a:r>
          </a:p>
          <a:p>
            <a:pPr marL="0" indent="0">
              <a:buNone/>
            </a:pPr>
            <a:endParaRPr lang="en-US" sz="2000" dirty="0"/>
          </a:p>
        </p:txBody>
      </p:sp>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669568"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5447"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FFD73F0-4020-F8A0-3581-4C8F7D595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389581" y="182106"/>
            <a:ext cx="6267308" cy="4716148"/>
          </a:xfrm>
          <a:prstGeom prst="rect">
            <a:avLst/>
          </a:prstGeom>
          <a:noFill/>
        </p:spPr>
      </p:pic>
      <p:sp>
        <p:nvSpPr>
          <p:cNvPr id="17" name="Rectangle 1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774185"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27601FDD-127A-AA5C-4AF1-2C1BE9033CFD}"/>
              </a:ext>
            </a:extLst>
          </p:cNvPr>
          <p:cNvSpPr>
            <a:spLocks noGrp="1"/>
          </p:cNvSpPr>
          <p:nvPr>
            <p:ph type="dt" sz="half" idx="10"/>
          </p:nvPr>
        </p:nvSpPr>
        <p:spPr/>
        <p:txBody>
          <a:bodyPr/>
          <a:lstStyle/>
          <a:p>
            <a:fld id="{86A2BDB5-5859-4678-8C6A-2E315C65980A}" type="datetime1">
              <a:rPr lang="en-US" smtClean="0"/>
              <a:t>9/21/2025</a:t>
            </a:fld>
            <a:endParaRPr lang="en-US"/>
          </a:p>
        </p:txBody>
      </p:sp>
      <p:sp>
        <p:nvSpPr>
          <p:cNvPr id="6" name="Slide Number Placeholder 5">
            <a:extLst>
              <a:ext uri="{FF2B5EF4-FFF2-40B4-BE49-F238E27FC236}">
                <a16:creationId xmlns:a16="http://schemas.microsoft.com/office/drawing/2014/main" id="{3D71B425-B350-C0DB-AE62-FABDF52C7FD8}"/>
              </a:ext>
            </a:extLst>
          </p:cNvPr>
          <p:cNvSpPr>
            <a:spLocks noGrp="1"/>
          </p:cNvSpPr>
          <p:nvPr>
            <p:ph type="sldNum" sz="quarter" idx="12"/>
          </p:nvPr>
        </p:nvSpPr>
        <p:spPr/>
        <p:txBody>
          <a:bodyPr/>
          <a:lstStyle/>
          <a:p>
            <a:fld id="{20396555-7852-4704-B2AA-A7F77D491399}" type="slidenum">
              <a:rPr lang="en-US" smtClean="0"/>
              <a:t>19</a:t>
            </a:fld>
            <a:endParaRPr lang="en-US"/>
          </a:p>
        </p:txBody>
      </p:sp>
    </p:spTree>
    <p:extLst>
      <p:ext uri="{BB962C8B-B14F-4D97-AF65-F5344CB8AC3E}">
        <p14:creationId xmlns:p14="http://schemas.microsoft.com/office/powerpoint/2010/main" val="137932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09A7F9-E8E3-7B9B-DEC7-8769BCEA02C1}"/>
              </a:ext>
            </a:extLst>
          </p:cNvPr>
          <p:cNvSpPr>
            <a:spLocks noGrp="1"/>
          </p:cNvSpPr>
          <p:nvPr>
            <p:ph type="title"/>
          </p:nvPr>
        </p:nvSpPr>
        <p:spPr>
          <a:xfrm>
            <a:off x="1285240" y="728862"/>
            <a:ext cx="8074815" cy="1043250"/>
          </a:xfrm>
        </p:spPr>
        <p:txBody>
          <a:bodyPr anchor="ctr">
            <a:normAutofit/>
          </a:bodyPr>
          <a:lstStyle/>
          <a:p>
            <a:r>
              <a:rPr lang="en-US" sz="6700" b="1" dirty="0">
                <a:latin typeface="Times New Roman" panose="02020603050405020304" pitchFamily="18" charset="0"/>
                <a:cs typeface="Times New Roman" panose="02020603050405020304" pitchFamily="18" charset="0"/>
              </a:rPr>
              <a:t>Presentation Outline</a:t>
            </a:r>
          </a:p>
        </p:txBody>
      </p:sp>
      <p:sp>
        <p:nvSpPr>
          <p:cNvPr id="3" name="Content Placeholder 2">
            <a:extLst>
              <a:ext uri="{FF2B5EF4-FFF2-40B4-BE49-F238E27FC236}">
                <a16:creationId xmlns:a16="http://schemas.microsoft.com/office/drawing/2014/main" id="{55B46C71-8D8A-B360-7F90-A710D3110B4D}"/>
              </a:ext>
            </a:extLst>
          </p:cNvPr>
          <p:cNvSpPr>
            <a:spLocks noGrp="1"/>
          </p:cNvSpPr>
          <p:nvPr>
            <p:ph idx="1"/>
          </p:nvPr>
        </p:nvSpPr>
        <p:spPr>
          <a:xfrm>
            <a:off x="1285240" y="1979407"/>
            <a:ext cx="9042101" cy="3790457"/>
          </a:xfrm>
        </p:spPr>
        <p:txBody>
          <a:bodyPr anchor="t">
            <a:normAutofit/>
          </a:bodyPr>
          <a:lstStyle/>
          <a:p>
            <a:r>
              <a:rPr lang="en-US" b="1" dirty="0">
                <a:latin typeface="Times New Roman" panose="02020603050405020304" pitchFamily="18" charset="0"/>
                <a:cs typeface="Times New Roman" panose="02020603050405020304" pitchFamily="18" charset="0"/>
              </a:rPr>
              <a:t>Introduction</a:t>
            </a:r>
          </a:p>
          <a:p>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Anthropometrics Approach</a:t>
            </a:r>
          </a:p>
          <a:p>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Behavioral Aspects</a:t>
            </a:r>
          </a:p>
          <a:p>
            <a:pPr marR="0" indent="-457200">
              <a:spcAft>
                <a:spcPts val="8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Cognition</a:t>
            </a:r>
          </a:p>
          <a:p>
            <a:pPr marR="0" indent="-457200">
              <a:spcAft>
                <a:spcPts val="800"/>
              </a:spcAft>
            </a:pP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Social Factors</a:t>
            </a:r>
          </a:p>
          <a:p>
            <a:pPr marR="0" indent="-457200">
              <a:spcAft>
                <a:spcPts val="800"/>
              </a:spcAft>
            </a:pPr>
            <a:r>
              <a:rPr lang="en-US" b="1" dirty="0">
                <a:effectLst/>
                <a:latin typeface="Times New Roman" panose="02020603050405020304" pitchFamily="18" charset="0"/>
                <a:ea typeface="Times New Roman" panose="02020603050405020304" pitchFamily="18" charset="0"/>
              </a:rPr>
              <a:t>Simulating User Characteristics: Cognitive Architectures</a:t>
            </a:r>
          </a:p>
          <a:p>
            <a:pPr marL="0" marR="0" indent="0">
              <a:spcAft>
                <a:spcPts val="800"/>
              </a:spcAft>
              <a:buNone/>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p>
        </p:txBody>
      </p:sp>
      <p:sp>
        <p:nvSpPr>
          <p:cNvPr id="4" name="Date Placeholder 3">
            <a:extLst>
              <a:ext uri="{FF2B5EF4-FFF2-40B4-BE49-F238E27FC236}">
                <a16:creationId xmlns:a16="http://schemas.microsoft.com/office/drawing/2014/main" id="{1ADCE8C6-7AD6-81C6-48B6-2ED3FF9CDBEB}"/>
              </a:ext>
            </a:extLst>
          </p:cNvPr>
          <p:cNvSpPr>
            <a:spLocks noGrp="1"/>
          </p:cNvSpPr>
          <p:nvPr>
            <p:ph type="dt" sz="half" idx="10"/>
          </p:nvPr>
        </p:nvSpPr>
        <p:spPr/>
        <p:txBody>
          <a:bodyPr/>
          <a:lstStyle/>
          <a:p>
            <a:fld id="{EFAD0426-0223-4239-AF90-872C46193B1D}" type="datetime1">
              <a:rPr lang="en-US" smtClean="0"/>
              <a:t>9/21/2025</a:t>
            </a:fld>
            <a:endParaRPr lang="en-US"/>
          </a:p>
        </p:txBody>
      </p:sp>
      <p:sp>
        <p:nvSpPr>
          <p:cNvPr id="5" name="Slide Number Placeholder 4">
            <a:extLst>
              <a:ext uri="{FF2B5EF4-FFF2-40B4-BE49-F238E27FC236}">
                <a16:creationId xmlns:a16="http://schemas.microsoft.com/office/drawing/2014/main" id="{A73C6201-679B-1AD7-7117-88CA03008D00}"/>
              </a:ext>
            </a:extLst>
          </p:cNvPr>
          <p:cNvSpPr>
            <a:spLocks noGrp="1"/>
          </p:cNvSpPr>
          <p:nvPr>
            <p:ph type="sldNum" sz="quarter" idx="12"/>
          </p:nvPr>
        </p:nvSpPr>
        <p:spPr/>
        <p:txBody>
          <a:bodyPr/>
          <a:lstStyle/>
          <a:p>
            <a:fld id="{20396555-7852-4704-B2AA-A7F77D491399}" type="slidenum">
              <a:rPr lang="en-US" smtClean="0"/>
              <a:t>2</a:t>
            </a:fld>
            <a:endParaRPr lang="en-US"/>
          </a:p>
        </p:txBody>
      </p:sp>
    </p:spTree>
    <p:extLst>
      <p:ext uri="{BB962C8B-B14F-4D97-AF65-F5344CB8AC3E}">
        <p14:creationId xmlns:p14="http://schemas.microsoft.com/office/powerpoint/2010/main" val="999441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3716C-431F-611A-66A3-4597906FF5B8}"/>
              </a:ext>
            </a:extLst>
          </p:cNvPr>
          <p:cNvSpPr>
            <a:spLocks noGrp="1"/>
          </p:cNvSpPr>
          <p:nvPr>
            <p:ph type="title"/>
          </p:nvPr>
        </p:nvSpPr>
        <p:spPr>
          <a:xfrm>
            <a:off x="1289304" y="226861"/>
            <a:ext cx="9849751" cy="816631"/>
          </a:xfrm>
        </p:spPr>
        <p:txBody>
          <a:bodyPr anchor="b">
            <a:normAutofit/>
          </a:bodyPr>
          <a:lstStyle/>
          <a:p>
            <a:r>
              <a:rPr lang="en-US" sz="5000" b="1" dirty="0">
                <a:latin typeface="Times New Roman" panose="02020603050405020304" pitchFamily="18" charset="0"/>
                <a:cs typeface="Times New Roman" panose="02020603050405020304" pitchFamily="18" charset="0"/>
              </a:rPr>
              <a:t>Cognitive Architecture (continued)</a:t>
            </a:r>
          </a:p>
        </p:txBody>
      </p:sp>
      <p:sp>
        <p:nvSpPr>
          <p:cNvPr id="3" name="Content Placeholder 2">
            <a:extLst>
              <a:ext uri="{FF2B5EF4-FFF2-40B4-BE49-F238E27FC236}">
                <a16:creationId xmlns:a16="http://schemas.microsoft.com/office/drawing/2014/main" id="{C867829E-64F9-B904-638A-E708FEB0940D}"/>
              </a:ext>
            </a:extLst>
          </p:cNvPr>
          <p:cNvSpPr>
            <a:spLocks noGrp="1"/>
          </p:cNvSpPr>
          <p:nvPr>
            <p:ph idx="1"/>
          </p:nvPr>
        </p:nvSpPr>
        <p:spPr>
          <a:xfrm>
            <a:off x="1289304" y="1270353"/>
            <a:ext cx="9849751" cy="4664728"/>
          </a:xfrm>
        </p:spPr>
        <p:txBody>
          <a:bodyPr anchor="ctr">
            <a:normAutofit fontScale="92500"/>
          </a:bodyPr>
          <a:lstStyle/>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figure above schematic of the major components of a computer model of a user. The major components in this model are designed to mimic the major components of users.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top box, ACT-R, refers to a simplified form of the ACTR cognitive architecture (</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Anderson and </a:t>
            </a:r>
            <a:r>
              <a:rPr lang="en-US" sz="2400" u="sng" dirty="0" err="1">
                <a:effectLst/>
                <a:latin typeface="Times New Roman" panose="02020603050405020304" pitchFamily="18" charset="0"/>
                <a:ea typeface="Times New Roman" panose="02020603050405020304" pitchFamily="18" charset="0"/>
                <a:cs typeface="Times New Roman" panose="02020603050405020304" pitchFamily="18" charset="0"/>
                <a:hlinkClick r:id="rId2"/>
              </a:rPr>
              <a:t>Lebiere</a:t>
            </a:r>
            <a:r>
              <a:rPr lang="en-US" sz="2400" u="sng"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 1998</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In this instance the architecture has been combined with an extension that allows it to interact effectively with the external world.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combined cognitive architecture takes the bitmap from a computer screen and, in a process approximating vision, computes the objects and some of their features in the image and puts the results into a perceptual buffer.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This perceptual buffer represents many of the aspects of the human vision system. Similar buffers should be created for hearing and the other senses.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600" dirty="0"/>
          </a:p>
        </p:txBody>
      </p:sp>
      <p:sp>
        <p:nvSpPr>
          <p:cNvPr id="4" name="Date Placeholder 3">
            <a:extLst>
              <a:ext uri="{FF2B5EF4-FFF2-40B4-BE49-F238E27FC236}">
                <a16:creationId xmlns:a16="http://schemas.microsoft.com/office/drawing/2014/main" id="{8C80FC07-F648-2AAB-0553-BE15EB76BE5E}"/>
              </a:ext>
            </a:extLst>
          </p:cNvPr>
          <p:cNvSpPr>
            <a:spLocks noGrp="1"/>
          </p:cNvSpPr>
          <p:nvPr>
            <p:ph type="dt" sz="half" idx="10"/>
          </p:nvPr>
        </p:nvSpPr>
        <p:spPr/>
        <p:txBody>
          <a:bodyPr/>
          <a:lstStyle/>
          <a:p>
            <a:fld id="{A2853CFA-7DF6-465C-AD13-0D59E91944E3}" type="datetime1">
              <a:rPr lang="en-US" smtClean="0"/>
              <a:t>9/21/2025</a:t>
            </a:fld>
            <a:endParaRPr lang="en-US"/>
          </a:p>
        </p:txBody>
      </p:sp>
      <p:sp>
        <p:nvSpPr>
          <p:cNvPr id="5" name="Slide Number Placeholder 4">
            <a:extLst>
              <a:ext uri="{FF2B5EF4-FFF2-40B4-BE49-F238E27FC236}">
                <a16:creationId xmlns:a16="http://schemas.microsoft.com/office/drawing/2014/main" id="{01F079C6-AEF5-2905-C9F3-A52D6E29332C}"/>
              </a:ext>
            </a:extLst>
          </p:cNvPr>
          <p:cNvSpPr>
            <a:spLocks noGrp="1"/>
          </p:cNvSpPr>
          <p:nvPr>
            <p:ph type="sldNum" sz="quarter" idx="12"/>
          </p:nvPr>
        </p:nvSpPr>
        <p:spPr/>
        <p:txBody>
          <a:bodyPr/>
          <a:lstStyle/>
          <a:p>
            <a:fld id="{20396555-7852-4704-B2AA-A7F77D491399}" type="slidenum">
              <a:rPr lang="en-US" smtClean="0"/>
              <a:t>20</a:t>
            </a:fld>
            <a:endParaRPr lang="en-US"/>
          </a:p>
        </p:txBody>
      </p:sp>
    </p:spTree>
    <p:extLst>
      <p:ext uri="{BB962C8B-B14F-4D97-AF65-F5344CB8AC3E}">
        <p14:creationId xmlns:p14="http://schemas.microsoft.com/office/powerpoint/2010/main" val="911540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91618B-A4A3-8B97-569D-D133F4DB6F46}"/>
              </a:ext>
            </a:extLst>
          </p:cNvPr>
          <p:cNvSpPr>
            <a:spLocks noGrp="1"/>
          </p:cNvSpPr>
          <p:nvPr>
            <p:ph type="title"/>
          </p:nvPr>
        </p:nvSpPr>
        <p:spPr>
          <a:xfrm>
            <a:off x="1043631" y="809898"/>
            <a:ext cx="9942716" cy="1554480"/>
          </a:xfrm>
        </p:spPr>
        <p:txBody>
          <a:bodyPr anchor="ctr">
            <a:normAutofit/>
          </a:bodyPr>
          <a:lstStyle/>
          <a:p>
            <a:r>
              <a:rPr lang="en-US" sz="4800" b="1">
                <a:latin typeface="Times New Roman" panose="02020603050405020304" pitchFamily="18" charset="0"/>
                <a:cs typeface="Times New Roman" panose="02020603050405020304" pitchFamily="18" charset="0"/>
              </a:rPr>
              <a:t>Cognitive Architecture (Continued)</a:t>
            </a:r>
          </a:p>
        </p:txBody>
      </p:sp>
      <p:sp>
        <p:nvSpPr>
          <p:cNvPr id="3" name="Content Placeholder 2">
            <a:extLst>
              <a:ext uri="{FF2B5EF4-FFF2-40B4-BE49-F238E27FC236}">
                <a16:creationId xmlns:a16="http://schemas.microsoft.com/office/drawing/2014/main" id="{EB9148F8-1C62-92A1-E8C3-4FDC88859FA7}"/>
              </a:ext>
            </a:extLst>
          </p:cNvPr>
          <p:cNvSpPr>
            <a:spLocks noGrp="1"/>
          </p:cNvSpPr>
          <p:nvPr>
            <p:ph idx="1"/>
          </p:nvPr>
        </p:nvSpPr>
        <p:spPr>
          <a:xfrm>
            <a:off x="1045028" y="3017522"/>
            <a:ext cx="9941319" cy="3124658"/>
          </a:xfrm>
        </p:spPr>
        <p:txBody>
          <a:bodyPr anchor="ctr">
            <a:normAutofit/>
          </a:bodyPr>
          <a:lstStyle/>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the center of the architecture is a reasoning system that can access information in the perceptual buffer and access and modify information in the declarative memory and goal buffers.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It uses the information in these buffers to guide its processing, using a process that mimics human behavior. </a:t>
            </a:r>
          </a:p>
          <a:p>
            <a:pPr marR="0" indent="-457200">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Output actions to the external world are put into a motor buffer, where motor routines generate the results.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EE614D44-AAE8-8958-95FE-3A564B65FEBD}"/>
              </a:ext>
            </a:extLst>
          </p:cNvPr>
          <p:cNvSpPr>
            <a:spLocks noGrp="1"/>
          </p:cNvSpPr>
          <p:nvPr>
            <p:ph type="dt" sz="half" idx="10"/>
          </p:nvPr>
        </p:nvSpPr>
        <p:spPr/>
        <p:txBody>
          <a:bodyPr/>
          <a:lstStyle/>
          <a:p>
            <a:fld id="{A429EBC7-A41F-439E-8B54-D7BCF956A522}" type="datetime1">
              <a:rPr lang="en-US" smtClean="0"/>
              <a:t>9/21/2025</a:t>
            </a:fld>
            <a:endParaRPr lang="en-US"/>
          </a:p>
        </p:txBody>
      </p:sp>
      <p:sp>
        <p:nvSpPr>
          <p:cNvPr id="5" name="Slide Number Placeholder 4">
            <a:extLst>
              <a:ext uri="{FF2B5EF4-FFF2-40B4-BE49-F238E27FC236}">
                <a16:creationId xmlns:a16="http://schemas.microsoft.com/office/drawing/2014/main" id="{63AFE504-B0EC-35D9-9C31-9AEEB7DBDF8D}"/>
              </a:ext>
            </a:extLst>
          </p:cNvPr>
          <p:cNvSpPr>
            <a:spLocks noGrp="1"/>
          </p:cNvSpPr>
          <p:nvPr>
            <p:ph type="sldNum" sz="quarter" idx="12"/>
          </p:nvPr>
        </p:nvSpPr>
        <p:spPr/>
        <p:txBody>
          <a:bodyPr/>
          <a:lstStyle/>
          <a:p>
            <a:fld id="{20396555-7852-4704-B2AA-A7F77D491399}" type="slidenum">
              <a:rPr lang="en-US" smtClean="0"/>
              <a:t>21</a:t>
            </a:fld>
            <a:endParaRPr lang="en-US"/>
          </a:p>
        </p:txBody>
      </p:sp>
    </p:spTree>
    <p:extLst>
      <p:ext uri="{BB962C8B-B14F-4D97-AF65-F5344CB8AC3E}">
        <p14:creationId xmlns:p14="http://schemas.microsoft.com/office/powerpoint/2010/main" val="3626413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0497D1C-C5E3-CBA4-6A49-8F2C169C04CE}"/>
              </a:ext>
            </a:extLst>
          </p:cNvPr>
          <p:cNvSpPr>
            <a:spLocks noGrp="1"/>
          </p:cNvSpPr>
          <p:nvPr>
            <p:ph idx="1"/>
          </p:nvPr>
        </p:nvSpPr>
        <p:spPr>
          <a:xfrm>
            <a:off x="1179226" y="2890979"/>
            <a:ext cx="9833548" cy="2693976"/>
          </a:xfrm>
        </p:spPr>
        <p:txBody>
          <a:bodyPr>
            <a:normAutofit/>
          </a:bodyPr>
          <a:lstStyle/>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pPr marL="0" indent="0" algn="ctr">
              <a:buNone/>
            </a:pPr>
            <a:r>
              <a:rPr lang="en-US" sz="4000" b="1" dirty="0">
                <a:solidFill>
                  <a:schemeClr val="tx2"/>
                </a:solidFill>
                <a:latin typeface="Times New Roman" panose="02020603050405020304" pitchFamily="18" charset="0"/>
                <a:cs typeface="Times New Roman" panose="02020603050405020304" pitchFamily="18" charset="0"/>
              </a:rPr>
              <a:t>*****THE END*****</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Date Placeholder 1">
            <a:extLst>
              <a:ext uri="{FF2B5EF4-FFF2-40B4-BE49-F238E27FC236}">
                <a16:creationId xmlns:a16="http://schemas.microsoft.com/office/drawing/2014/main" id="{8C024DA9-C099-582A-6BDE-25BC1FA3F58E}"/>
              </a:ext>
            </a:extLst>
          </p:cNvPr>
          <p:cNvSpPr>
            <a:spLocks noGrp="1"/>
          </p:cNvSpPr>
          <p:nvPr>
            <p:ph type="dt" sz="half" idx="10"/>
          </p:nvPr>
        </p:nvSpPr>
        <p:spPr/>
        <p:txBody>
          <a:bodyPr/>
          <a:lstStyle/>
          <a:p>
            <a:fld id="{0E3042B4-94C7-4429-946D-CE1DFEC28687}" type="datetime1">
              <a:rPr lang="en-US" smtClean="0"/>
              <a:t>9/21/2025</a:t>
            </a:fld>
            <a:endParaRPr lang="en-US"/>
          </a:p>
        </p:txBody>
      </p:sp>
      <p:sp>
        <p:nvSpPr>
          <p:cNvPr id="4" name="Slide Number Placeholder 3">
            <a:extLst>
              <a:ext uri="{FF2B5EF4-FFF2-40B4-BE49-F238E27FC236}">
                <a16:creationId xmlns:a16="http://schemas.microsoft.com/office/drawing/2014/main" id="{4F922AFD-D73B-775A-F964-94D0A715F51F}"/>
              </a:ext>
            </a:extLst>
          </p:cNvPr>
          <p:cNvSpPr>
            <a:spLocks noGrp="1"/>
          </p:cNvSpPr>
          <p:nvPr>
            <p:ph type="sldNum" sz="quarter" idx="12"/>
          </p:nvPr>
        </p:nvSpPr>
        <p:spPr/>
        <p:txBody>
          <a:bodyPr/>
          <a:lstStyle/>
          <a:p>
            <a:fld id="{20396555-7852-4704-B2AA-A7F77D491399}" type="slidenum">
              <a:rPr lang="en-US" smtClean="0"/>
              <a:t>22</a:t>
            </a:fld>
            <a:endParaRPr lang="en-US"/>
          </a:p>
        </p:txBody>
      </p:sp>
    </p:spTree>
    <p:extLst>
      <p:ext uri="{BB962C8B-B14F-4D97-AF65-F5344CB8AC3E}">
        <p14:creationId xmlns:p14="http://schemas.microsoft.com/office/powerpoint/2010/main" val="56186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94E02C-9C74-55C3-8FEE-424639740268}"/>
              </a:ext>
            </a:extLst>
          </p:cNvPr>
          <p:cNvSpPr>
            <a:spLocks noGrp="1"/>
          </p:cNvSpPr>
          <p:nvPr>
            <p:ph type="title"/>
          </p:nvPr>
        </p:nvSpPr>
        <p:spPr>
          <a:xfrm>
            <a:off x="1008184" y="174032"/>
            <a:ext cx="10175631" cy="1111843"/>
          </a:xfrm>
        </p:spPr>
        <p:txBody>
          <a:bodyPr anchor="ctr">
            <a:normAutofit/>
          </a:bodyPr>
          <a:lstStyle/>
          <a:p>
            <a:pPr algn="ctr"/>
            <a:r>
              <a:rPr lang="en-US" sz="4000" b="1">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C18E6D79-39FC-3150-3553-31185132F573}"/>
              </a:ext>
            </a:extLst>
          </p:cNvPr>
          <p:cNvSpPr>
            <a:spLocks noGrp="1"/>
          </p:cNvSpPr>
          <p:nvPr>
            <p:ph idx="1"/>
          </p:nvPr>
        </p:nvSpPr>
        <p:spPr>
          <a:xfrm>
            <a:off x="1008184" y="1115968"/>
            <a:ext cx="10175630" cy="1239957"/>
          </a:xfrm>
        </p:spPr>
        <p:txBody>
          <a:bodyPr anchor="ctr">
            <a:normAutofit/>
          </a:bodyPr>
          <a:lstStyle/>
          <a:p>
            <a:pPr marL="0" marR="0" algn="ctr">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help organize design relevant human characteristics, we offer a framework that we call the ABCS. The abbreviation represents four aspects of users that often need to be examined when designing systems: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1700" dirty="0"/>
          </a:p>
        </p:txBody>
      </p:sp>
      <p:graphicFrame>
        <p:nvGraphicFramePr>
          <p:cNvPr id="4" name="Table 3">
            <a:extLst>
              <a:ext uri="{FF2B5EF4-FFF2-40B4-BE49-F238E27FC236}">
                <a16:creationId xmlns:a16="http://schemas.microsoft.com/office/drawing/2014/main" id="{BAA56B8F-F215-AA4F-8D67-C2101E1D21B2}"/>
              </a:ext>
            </a:extLst>
          </p:cNvPr>
          <p:cNvGraphicFramePr>
            <a:graphicFrameLocks noGrp="1"/>
          </p:cNvGraphicFramePr>
          <p:nvPr>
            <p:extLst>
              <p:ext uri="{D42A27DB-BD31-4B8C-83A1-F6EECF244321}">
                <p14:modId xmlns:p14="http://schemas.microsoft.com/office/powerpoint/2010/main" val="344424162"/>
              </p:ext>
            </p:extLst>
          </p:nvPr>
        </p:nvGraphicFramePr>
        <p:xfrm>
          <a:off x="835154" y="2513397"/>
          <a:ext cx="10515595" cy="3682899"/>
        </p:xfrm>
        <a:graphic>
          <a:graphicData uri="http://schemas.openxmlformats.org/drawingml/2006/table">
            <a:tbl>
              <a:tblPr firstRow="1" firstCol="1" bandRow="1">
                <a:tableStyleId>{5C22544A-7EE6-4342-B048-85BDC9FD1C3A}</a:tableStyleId>
              </a:tblPr>
              <a:tblGrid>
                <a:gridCol w="841806">
                  <a:extLst>
                    <a:ext uri="{9D8B030D-6E8A-4147-A177-3AD203B41FA5}">
                      <a16:colId xmlns:a16="http://schemas.microsoft.com/office/drawing/2014/main" val="1835963726"/>
                    </a:ext>
                  </a:extLst>
                </a:gridCol>
                <a:gridCol w="9673789">
                  <a:extLst>
                    <a:ext uri="{9D8B030D-6E8A-4147-A177-3AD203B41FA5}">
                      <a16:colId xmlns:a16="http://schemas.microsoft.com/office/drawing/2014/main" val="3503530725"/>
                    </a:ext>
                  </a:extLst>
                </a:gridCol>
              </a:tblGrid>
              <a:tr h="1001405">
                <a:tc>
                  <a:txBody>
                    <a:bodyPr/>
                    <a:lstStyle/>
                    <a:p>
                      <a:pPr marL="0" marR="0" algn="just">
                        <a:lnSpc>
                          <a:spcPct val="107000"/>
                        </a:lnSpc>
                        <a:spcAft>
                          <a:spcPts val="800"/>
                        </a:spcAft>
                        <a:buNone/>
                      </a:pPr>
                      <a:r>
                        <a:rPr lang="en-US" sz="2000" dirty="0">
                          <a:effectLst/>
                          <a:latin typeface="Times New Roman" panose="02020603050405020304" pitchFamily="18" charset="0"/>
                          <a:cs typeface="Times New Roman" panose="02020603050405020304" pitchFamily="18" charset="0"/>
                        </a:rPr>
                        <a:t>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25" marR="9425" marT="9425" marB="9425" anchor="ctr"/>
                </a:tc>
                <a:tc>
                  <a:txBody>
                    <a:bodyPr/>
                    <a:lstStyle/>
                    <a:p>
                      <a:pPr marL="0" marR="0" algn="just">
                        <a:lnSpc>
                          <a:spcPct val="107000"/>
                        </a:lnSpc>
                        <a:spcAft>
                          <a:spcPts val="800"/>
                        </a:spcAft>
                        <a:buNone/>
                      </a:pPr>
                      <a:r>
                        <a:rPr lang="en-US" sz="2000">
                          <a:effectLst/>
                          <a:latin typeface="Times New Roman" panose="02020603050405020304" pitchFamily="18" charset="0"/>
                          <a:cs typeface="Times New Roman" panose="02020603050405020304" pitchFamily="18" charset="0"/>
                        </a:rPr>
                        <a:t>Anthropometrics: the shape of the body and how it influences what is designed; consideration of the physical characteristics of intended users such as what size they are, what muscle strength they have, and so on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425" marR="9425" marT="9425" marB="9425" anchor="ctr"/>
                </a:tc>
                <a:extLst>
                  <a:ext uri="{0D108BD9-81ED-4DB2-BD59-A6C34878D82A}">
                    <a16:rowId xmlns:a16="http://schemas.microsoft.com/office/drawing/2014/main" val="1289616306"/>
                  </a:ext>
                </a:extLst>
              </a:tr>
              <a:tr h="678684">
                <a:tc>
                  <a:txBody>
                    <a:bodyPr/>
                    <a:lstStyle/>
                    <a:p>
                      <a:pPr marL="0" marR="0" algn="just">
                        <a:lnSpc>
                          <a:spcPct val="107000"/>
                        </a:lnSpc>
                        <a:spcAft>
                          <a:spcPts val="800"/>
                        </a:spcAft>
                        <a:buNone/>
                      </a:pPr>
                      <a:r>
                        <a:rPr lang="en-US" sz="2000" dirty="0">
                          <a:effectLst/>
                          <a:latin typeface="Times New Roman" panose="02020603050405020304" pitchFamily="18" charset="0"/>
                          <a:cs typeface="Times New Roman" panose="02020603050405020304" pitchFamily="18" charset="0"/>
                        </a:rPr>
                        <a:t>B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25" marR="9425" marT="9425" marB="9425" anchor="ctr"/>
                </a:tc>
                <a:tc>
                  <a:txBody>
                    <a:bodyPr/>
                    <a:lstStyle/>
                    <a:p>
                      <a:pPr marL="0" marR="0" algn="just">
                        <a:lnSpc>
                          <a:spcPct val="107000"/>
                        </a:lnSpc>
                        <a:spcAft>
                          <a:spcPts val="800"/>
                        </a:spcAft>
                        <a:buNone/>
                      </a:pPr>
                      <a:r>
                        <a:rPr lang="en-US" sz="2000" dirty="0">
                          <a:effectLst/>
                          <a:latin typeface="Times New Roman" panose="02020603050405020304" pitchFamily="18" charset="0"/>
                          <a:cs typeface="Times New Roman" panose="02020603050405020304" pitchFamily="18" charset="0"/>
                        </a:rPr>
                        <a:t>Behavior: perceptual and motivational characteristics, looking at what people can perceive and why they do what they do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25" marR="9425" marT="9425" marB="9425" anchor="ctr"/>
                </a:tc>
                <a:extLst>
                  <a:ext uri="{0D108BD9-81ED-4DB2-BD59-A6C34878D82A}">
                    <a16:rowId xmlns:a16="http://schemas.microsoft.com/office/drawing/2014/main" val="3943046510"/>
                  </a:ext>
                </a:extLst>
              </a:tr>
              <a:tr h="1001405">
                <a:tc>
                  <a:txBody>
                    <a:bodyPr/>
                    <a:lstStyle/>
                    <a:p>
                      <a:pPr marL="0" marR="0" algn="just">
                        <a:lnSpc>
                          <a:spcPct val="107000"/>
                        </a:lnSpc>
                        <a:spcAft>
                          <a:spcPts val="800"/>
                        </a:spcAft>
                        <a:buNone/>
                      </a:pPr>
                      <a:r>
                        <a:rPr lang="en-US" sz="2000" dirty="0">
                          <a:effectLst/>
                          <a:latin typeface="Times New Roman" panose="02020603050405020304" pitchFamily="18" charset="0"/>
                          <a:cs typeface="Times New Roman" panose="02020603050405020304" pitchFamily="18" charset="0"/>
                        </a:rPr>
                        <a:t>C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25" marR="9425" marT="9425" marB="9425" anchor="ctr"/>
                </a:tc>
                <a:tc>
                  <a:txBody>
                    <a:bodyPr/>
                    <a:lstStyle/>
                    <a:p>
                      <a:pPr marL="0" marR="0" algn="just">
                        <a:lnSpc>
                          <a:spcPct val="107000"/>
                        </a:lnSpc>
                        <a:spcAft>
                          <a:spcPts val="800"/>
                        </a:spcAft>
                        <a:buNone/>
                      </a:pPr>
                      <a:r>
                        <a:rPr lang="en-US" sz="2000" dirty="0">
                          <a:effectLst/>
                          <a:latin typeface="Times New Roman" panose="02020603050405020304" pitchFamily="18" charset="0"/>
                          <a:cs typeface="Times New Roman" panose="02020603050405020304" pitchFamily="18" charset="0"/>
                        </a:rPr>
                        <a:t>Cognition: learning, attention, and other aspects of cognition and how these processes influence design; users defined by how they think and what they know and what knowledge they can acquire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25" marR="9425" marT="9425" marB="9425" anchor="ctr"/>
                </a:tc>
                <a:extLst>
                  <a:ext uri="{0D108BD9-81ED-4DB2-BD59-A6C34878D82A}">
                    <a16:rowId xmlns:a16="http://schemas.microsoft.com/office/drawing/2014/main" val="1740815965"/>
                  </a:ext>
                </a:extLst>
              </a:tr>
              <a:tr h="1001405">
                <a:tc>
                  <a:txBody>
                    <a:bodyPr/>
                    <a:lstStyle/>
                    <a:p>
                      <a:pPr marL="0" marR="0" algn="just">
                        <a:lnSpc>
                          <a:spcPct val="107000"/>
                        </a:lnSpc>
                        <a:spcAft>
                          <a:spcPts val="800"/>
                        </a:spcAft>
                        <a:buNone/>
                      </a:pPr>
                      <a:r>
                        <a:rPr lang="en-US" sz="2000">
                          <a:effectLst/>
                          <a:latin typeface="Times New Roman" panose="02020603050405020304" pitchFamily="18" charset="0"/>
                          <a:cs typeface="Times New Roman" panose="02020603050405020304" pitchFamily="18" charset="0"/>
                        </a:rPr>
                        <a:t>S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9425" marR="9425" marT="9425" marB="9425" anchor="ctr"/>
                </a:tc>
                <a:tc>
                  <a:txBody>
                    <a:bodyPr/>
                    <a:lstStyle/>
                    <a:p>
                      <a:pPr marL="0" marR="0" algn="just">
                        <a:lnSpc>
                          <a:spcPct val="107000"/>
                        </a:lnSpc>
                        <a:spcAft>
                          <a:spcPts val="800"/>
                        </a:spcAft>
                        <a:buNone/>
                      </a:pPr>
                      <a:r>
                        <a:rPr lang="en-US" sz="2000" dirty="0">
                          <a:effectLst/>
                          <a:latin typeface="Times New Roman" panose="02020603050405020304" pitchFamily="18" charset="0"/>
                          <a:cs typeface="Times New Roman" panose="02020603050405020304" pitchFamily="18" charset="0"/>
                        </a:rPr>
                        <a:t>Social factors: how groups of users behave, and how to support them through design; users defined by where they are—their context broadly defined including their relationships to other people.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425" marR="9425" marT="9425" marB="9425" anchor="ctr"/>
                </a:tc>
                <a:extLst>
                  <a:ext uri="{0D108BD9-81ED-4DB2-BD59-A6C34878D82A}">
                    <a16:rowId xmlns:a16="http://schemas.microsoft.com/office/drawing/2014/main" val="412680388"/>
                  </a:ext>
                </a:extLst>
              </a:tr>
            </a:tbl>
          </a:graphicData>
        </a:graphic>
      </p:graphicFrame>
      <p:sp>
        <p:nvSpPr>
          <p:cNvPr id="5" name="Date Placeholder 4">
            <a:extLst>
              <a:ext uri="{FF2B5EF4-FFF2-40B4-BE49-F238E27FC236}">
                <a16:creationId xmlns:a16="http://schemas.microsoft.com/office/drawing/2014/main" id="{EFBA4A55-EB86-5EDF-D973-BAE92F2DEAED}"/>
              </a:ext>
            </a:extLst>
          </p:cNvPr>
          <p:cNvSpPr>
            <a:spLocks noGrp="1"/>
          </p:cNvSpPr>
          <p:nvPr>
            <p:ph type="dt" sz="half" idx="10"/>
          </p:nvPr>
        </p:nvSpPr>
        <p:spPr/>
        <p:txBody>
          <a:bodyPr/>
          <a:lstStyle/>
          <a:p>
            <a:fld id="{A50EE4A1-1FF5-4C13-A82C-D4EE4CC64E93}" type="datetime1">
              <a:rPr lang="en-US" smtClean="0"/>
              <a:t>9/21/2025</a:t>
            </a:fld>
            <a:endParaRPr lang="en-US"/>
          </a:p>
        </p:txBody>
      </p:sp>
      <p:sp>
        <p:nvSpPr>
          <p:cNvPr id="6" name="Slide Number Placeholder 5">
            <a:extLst>
              <a:ext uri="{FF2B5EF4-FFF2-40B4-BE49-F238E27FC236}">
                <a16:creationId xmlns:a16="http://schemas.microsoft.com/office/drawing/2014/main" id="{2C6D9BDE-6AFE-373F-9A07-5CFF3B10BA84}"/>
              </a:ext>
            </a:extLst>
          </p:cNvPr>
          <p:cNvSpPr>
            <a:spLocks noGrp="1"/>
          </p:cNvSpPr>
          <p:nvPr>
            <p:ph type="sldNum" sz="quarter" idx="12"/>
          </p:nvPr>
        </p:nvSpPr>
        <p:spPr/>
        <p:txBody>
          <a:bodyPr/>
          <a:lstStyle/>
          <a:p>
            <a:fld id="{20396555-7852-4704-B2AA-A7F77D491399}" type="slidenum">
              <a:rPr lang="en-US" smtClean="0"/>
              <a:t>3</a:t>
            </a:fld>
            <a:endParaRPr lang="en-US"/>
          </a:p>
        </p:txBody>
      </p:sp>
    </p:spTree>
    <p:extLst>
      <p:ext uri="{BB962C8B-B14F-4D97-AF65-F5344CB8AC3E}">
        <p14:creationId xmlns:p14="http://schemas.microsoft.com/office/powerpoint/2010/main" val="1344109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A4CD1-8C3D-261F-9DF8-E1DA033BC5A7}"/>
              </a:ext>
            </a:extLst>
          </p:cNvPr>
          <p:cNvSpPr>
            <a:spLocks noGrp="1"/>
          </p:cNvSpPr>
          <p:nvPr>
            <p:ph type="title"/>
          </p:nvPr>
        </p:nvSpPr>
        <p:spPr>
          <a:xfrm>
            <a:off x="1008184" y="27230"/>
            <a:ext cx="10175631" cy="1111843"/>
          </a:xfrm>
        </p:spPr>
        <p:txBody>
          <a:bodyPr anchor="ctr">
            <a:normAutofit/>
          </a:bodyPr>
          <a:lstStyle/>
          <a:p>
            <a:pPr algn="ctr"/>
            <a:r>
              <a:rPr lang="en-US" sz="4000" b="1">
                <a:latin typeface="Times New Roman" panose="02020603050405020304" pitchFamily="18" charset="0"/>
                <a:cs typeface="Times New Roman" panose="02020603050405020304" pitchFamily="18" charset="0"/>
              </a:rPr>
              <a:t>Introduction (Continued)</a:t>
            </a:r>
          </a:p>
        </p:txBody>
      </p:sp>
      <p:sp>
        <p:nvSpPr>
          <p:cNvPr id="3" name="Content Placeholder 2">
            <a:extLst>
              <a:ext uri="{FF2B5EF4-FFF2-40B4-BE49-F238E27FC236}">
                <a16:creationId xmlns:a16="http://schemas.microsoft.com/office/drawing/2014/main" id="{586CED69-83B3-1406-FE5C-3BF6B6D6EA05}"/>
              </a:ext>
            </a:extLst>
          </p:cNvPr>
          <p:cNvSpPr>
            <a:spLocks noGrp="1"/>
          </p:cNvSpPr>
          <p:nvPr>
            <p:ph idx="1"/>
          </p:nvPr>
        </p:nvSpPr>
        <p:spPr>
          <a:xfrm>
            <a:off x="1175119" y="1139073"/>
            <a:ext cx="10175630" cy="767904"/>
          </a:xfrm>
        </p:spPr>
        <p:txBody>
          <a:bodyPr anchor="ctr">
            <a:normAutofit fontScale="47500" lnSpcReduction="20000"/>
          </a:bodyPr>
          <a:lstStyle/>
          <a:p>
            <a:pPr marL="0" marR="0" algn="ctr">
              <a:spcAft>
                <a:spcPts val="800"/>
              </a:spcAft>
              <a:buNone/>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Aft>
                <a:spcPts val="800"/>
              </a:spcAft>
              <a:buNone/>
            </a:pPr>
            <a:r>
              <a:rPr lang="en-US" sz="4500" dirty="0">
                <a:effectLst/>
                <a:latin typeface="Times New Roman" panose="02020603050405020304" pitchFamily="18" charset="0"/>
                <a:ea typeface="Times New Roman" panose="02020603050405020304" pitchFamily="18" charset="0"/>
                <a:cs typeface="Times New Roman" panose="02020603050405020304" pitchFamily="18" charset="0"/>
              </a:rPr>
              <a:t>We now briefly explain each of these areas in more detail.</a:t>
            </a:r>
            <a:endParaRPr lang="en-US" sz="4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2000" dirty="0"/>
          </a:p>
        </p:txBody>
      </p:sp>
      <p:graphicFrame>
        <p:nvGraphicFramePr>
          <p:cNvPr id="4" name="Table 3">
            <a:extLst>
              <a:ext uri="{FF2B5EF4-FFF2-40B4-BE49-F238E27FC236}">
                <a16:creationId xmlns:a16="http://schemas.microsoft.com/office/drawing/2014/main" id="{8A8FD1DB-1719-7503-3398-17598F2966E5}"/>
              </a:ext>
            </a:extLst>
          </p:cNvPr>
          <p:cNvGraphicFramePr>
            <a:graphicFrameLocks noGrp="1"/>
          </p:cNvGraphicFramePr>
          <p:nvPr>
            <p:extLst>
              <p:ext uri="{D42A27DB-BD31-4B8C-83A1-F6EECF244321}">
                <p14:modId xmlns:p14="http://schemas.microsoft.com/office/powerpoint/2010/main" val="3048668838"/>
              </p:ext>
            </p:extLst>
          </p:nvPr>
        </p:nvGraphicFramePr>
        <p:xfrm>
          <a:off x="753036" y="1906977"/>
          <a:ext cx="10597714" cy="4718161"/>
        </p:xfrm>
        <a:graphic>
          <a:graphicData uri="http://schemas.openxmlformats.org/drawingml/2006/table">
            <a:tbl>
              <a:tblPr firstRow="1" firstCol="1" bandRow="1">
                <a:tableStyleId>{5C22544A-7EE6-4342-B048-85BDC9FD1C3A}</a:tableStyleId>
              </a:tblPr>
              <a:tblGrid>
                <a:gridCol w="10597714">
                  <a:extLst>
                    <a:ext uri="{9D8B030D-6E8A-4147-A177-3AD203B41FA5}">
                      <a16:colId xmlns:a16="http://schemas.microsoft.com/office/drawing/2014/main" val="1925579941"/>
                    </a:ext>
                  </a:extLst>
                </a:gridCol>
              </a:tblGrid>
              <a:tr h="417384">
                <a:tc>
                  <a:txBody>
                    <a:bodyPr/>
                    <a:lstStyle/>
                    <a:p>
                      <a:pPr marL="0" marR="0" algn="just">
                        <a:lnSpc>
                          <a:spcPct val="107000"/>
                        </a:lnSpc>
                        <a:spcAft>
                          <a:spcPts val="800"/>
                        </a:spcAft>
                        <a:buNone/>
                      </a:pPr>
                      <a:r>
                        <a:rPr lang="en-US" sz="2100" dirty="0">
                          <a:effectLst/>
                          <a:latin typeface="Times New Roman" panose="02020603050405020304" pitchFamily="18" charset="0"/>
                          <a:cs typeface="Times New Roman" panose="02020603050405020304" pitchFamily="18" charset="0"/>
                        </a:rPr>
                        <a:t> </a:t>
                      </a:r>
                      <a:r>
                        <a:rPr lang="en-US" sz="2400" dirty="0">
                          <a:effectLst/>
                          <a:latin typeface="Times New Roman" panose="02020603050405020304" pitchFamily="18" charset="0"/>
                          <a:cs typeface="Times New Roman" panose="02020603050405020304" pitchFamily="18" charset="0"/>
                        </a:rPr>
                        <a:t>Human characteristics relevant for system design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972" marR="8972" marT="8972" marB="8972" anchor="ctr"/>
                </a:tc>
                <a:extLst>
                  <a:ext uri="{0D108BD9-81ED-4DB2-BD59-A6C34878D82A}">
                    <a16:rowId xmlns:a16="http://schemas.microsoft.com/office/drawing/2014/main" val="281339383"/>
                  </a:ext>
                </a:extLst>
              </a:tr>
              <a:tr h="4300777">
                <a:tc>
                  <a:txBody>
                    <a:bodyPr/>
                    <a:lstStyle/>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cs typeface="Times New Roman" panose="02020603050405020304" pitchFamily="18" charset="0"/>
                        </a:rPr>
                        <a:t>Physical characteristics, limitations, and disabilities</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cs typeface="Times New Roman" panose="02020603050405020304" pitchFamily="18" charset="0"/>
                        </a:rPr>
                        <a:t>Perceptual abilities, strengths, and weaknesses</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cs typeface="Times New Roman" panose="02020603050405020304" pitchFamily="18" charset="0"/>
                        </a:rPr>
                        <a:t>Frequency of product use</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cs typeface="Times New Roman" panose="02020603050405020304" pitchFamily="18" charset="0"/>
                        </a:rPr>
                        <a:t>Past experience with same/similar product</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cs typeface="Times New Roman" panose="02020603050405020304" pitchFamily="18" charset="0"/>
                        </a:rPr>
                        <a:t>Activity "mental set" (the attitude toward and level of motivation you have for the activity)</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cs typeface="Times New Roman" panose="02020603050405020304" pitchFamily="18" charset="0"/>
                        </a:rPr>
                        <a:t>Tolerance for error</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cs typeface="Times New Roman" panose="02020603050405020304" pitchFamily="18" charset="0"/>
                        </a:rPr>
                        <a:t>Patience and motivation for learning</a:t>
                      </a:r>
                    </a:p>
                    <a:p>
                      <a:pPr marL="342900" marR="0" lvl="0" indent="-342900" algn="just">
                        <a:lnSpc>
                          <a:spcPct val="107000"/>
                        </a:lnSpc>
                        <a:spcAft>
                          <a:spcPts val="800"/>
                        </a:spcAft>
                        <a:buSzPts val="1000"/>
                        <a:buFont typeface="Symbol" panose="05050102010706020507" pitchFamily="18" charset="2"/>
                        <a:buChar char=""/>
                        <a:tabLst>
                          <a:tab pos="457200" algn="l"/>
                        </a:tabLst>
                      </a:pPr>
                      <a:r>
                        <a:rPr lang="en-US" sz="2400" dirty="0">
                          <a:effectLst/>
                          <a:latin typeface="Times New Roman" panose="02020603050405020304" pitchFamily="18" charset="0"/>
                          <a:cs typeface="Times New Roman" panose="02020603050405020304" pitchFamily="18" charset="0"/>
                        </a:rPr>
                        <a:t>Culture/language/population expectations and norms</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972" marR="8972" marT="8972" marB="8972" anchor="ctr"/>
                </a:tc>
                <a:extLst>
                  <a:ext uri="{0D108BD9-81ED-4DB2-BD59-A6C34878D82A}">
                    <a16:rowId xmlns:a16="http://schemas.microsoft.com/office/drawing/2014/main" val="2497809030"/>
                  </a:ext>
                </a:extLst>
              </a:tr>
            </a:tbl>
          </a:graphicData>
        </a:graphic>
      </p:graphicFrame>
      <p:sp>
        <p:nvSpPr>
          <p:cNvPr id="5" name="Date Placeholder 4">
            <a:extLst>
              <a:ext uri="{FF2B5EF4-FFF2-40B4-BE49-F238E27FC236}">
                <a16:creationId xmlns:a16="http://schemas.microsoft.com/office/drawing/2014/main" id="{6A98DC1A-3C92-A6F2-4BA7-3E07E6F30461}"/>
              </a:ext>
            </a:extLst>
          </p:cNvPr>
          <p:cNvSpPr>
            <a:spLocks noGrp="1"/>
          </p:cNvSpPr>
          <p:nvPr>
            <p:ph type="dt" sz="half" idx="10"/>
          </p:nvPr>
        </p:nvSpPr>
        <p:spPr/>
        <p:txBody>
          <a:bodyPr/>
          <a:lstStyle/>
          <a:p>
            <a:fld id="{F08DAA48-AE22-4BB6-8AC0-44EB6E941CEC}" type="datetime1">
              <a:rPr lang="en-US" smtClean="0"/>
              <a:t>9/21/2025</a:t>
            </a:fld>
            <a:endParaRPr lang="en-US"/>
          </a:p>
        </p:txBody>
      </p:sp>
      <p:sp>
        <p:nvSpPr>
          <p:cNvPr id="6" name="Slide Number Placeholder 5">
            <a:extLst>
              <a:ext uri="{FF2B5EF4-FFF2-40B4-BE49-F238E27FC236}">
                <a16:creationId xmlns:a16="http://schemas.microsoft.com/office/drawing/2014/main" id="{565B4040-1671-B1B2-F4E0-3561D6E44491}"/>
              </a:ext>
            </a:extLst>
          </p:cNvPr>
          <p:cNvSpPr>
            <a:spLocks noGrp="1"/>
          </p:cNvSpPr>
          <p:nvPr>
            <p:ph type="sldNum" sz="quarter" idx="12"/>
          </p:nvPr>
        </p:nvSpPr>
        <p:spPr/>
        <p:txBody>
          <a:bodyPr/>
          <a:lstStyle/>
          <a:p>
            <a:fld id="{20396555-7852-4704-B2AA-A7F77D491399}" type="slidenum">
              <a:rPr lang="en-US" smtClean="0"/>
              <a:t>4</a:t>
            </a:fld>
            <a:endParaRPr lang="en-US"/>
          </a:p>
        </p:txBody>
      </p:sp>
    </p:spTree>
    <p:extLst>
      <p:ext uri="{BB962C8B-B14F-4D97-AF65-F5344CB8AC3E}">
        <p14:creationId xmlns:p14="http://schemas.microsoft.com/office/powerpoint/2010/main" val="1581185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85B09-21E4-D397-2528-37C007F1166B}"/>
              </a:ext>
            </a:extLst>
          </p:cNvPr>
          <p:cNvSpPr>
            <a:spLocks noGrp="1"/>
          </p:cNvSpPr>
          <p:nvPr>
            <p:ph type="title"/>
          </p:nvPr>
        </p:nvSpPr>
        <p:spPr>
          <a:xfrm>
            <a:off x="1285240" y="1050596"/>
            <a:ext cx="8074815" cy="821236"/>
          </a:xfrm>
        </p:spPr>
        <p:txBody>
          <a:bodyPr anchor="ctr">
            <a:normAutofit/>
          </a:bodyPr>
          <a:lstStyle/>
          <a:p>
            <a:r>
              <a:rPr lang="en-US" sz="5000" b="1" dirty="0">
                <a:effectLst/>
                <a:latin typeface="Times New Roman" panose="02020603050405020304" pitchFamily="18" charset="0"/>
                <a:ea typeface="Times New Roman" panose="02020603050405020304" pitchFamily="18" charset="0"/>
              </a:rPr>
              <a:t>Anthropometrics Approach</a:t>
            </a:r>
            <a:endParaRPr lang="en-US" sz="5000" dirty="0"/>
          </a:p>
        </p:txBody>
      </p:sp>
      <p:sp>
        <p:nvSpPr>
          <p:cNvPr id="3" name="Content Placeholder 2">
            <a:extLst>
              <a:ext uri="{FF2B5EF4-FFF2-40B4-BE49-F238E27FC236}">
                <a16:creationId xmlns:a16="http://schemas.microsoft.com/office/drawing/2014/main" id="{986B81DD-C887-8C0C-9271-CD5C3A5DCCA8}"/>
              </a:ext>
            </a:extLst>
          </p:cNvPr>
          <p:cNvSpPr>
            <a:spLocks noGrp="1"/>
          </p:cNvSpPr>
          <p:nvPr>
            <p:ph idx="1"/>
          </p:nvPr>
        </p:nvSpPr>
        <p:spPr>
          <a:xfrm>
            <a:off x="1161826" y="2076227"/>
            <a:ext cx="8961120" cy="3693638"/>
          </a:xfrm>
        </p:spPr>
        <p:txBody>
          <a:bodyPr anchor="t">
            <a:normAutofit/>
          </a:bodyPr>
          <a:lstStyle/>
          <a:p>
            <a:r>
              <a:rPr lang="en-US" sz="2400" dirty="0">
                <a:effectLst/>
                <a:latin typeface="Times New Roman" panose="02020603050405020304" pitchFamily="18" charset="0"/>
                <a:ea typeface="Times New Roman" panose="02020603050405020304" pitchFamily="18" charset="0"/>
              </a:rPr>
              <a:t>Anthropometrics is concerned with the physical aspects of the user and the system.</a:t>
            </a:r>
          </a:p>
          <a:p>
            <a:r>
              <a:rPr lang="en-US" sz="2400" dirty="0">
                <a:effectLst/>
                <a:latin typeface="Times New Roman" panose="02020603050405020304" pitchFamily="18" charset="0"/>
                <a:ea typeface="Times New Roman" panose="02020603050405020304" pitchFamily="18" charset="0"/>
              </a:rPr>
              <a:t>These physical aspects are often studied in the area of human factors and ergonomics and applied to standard office equipment like desks and chairs. A lot is known about how to improve the fit of the hardware to the user's body, including back, knees, waist, and arms.</a:t>
            </a:r>
          </a:p>
          <a:p>
            <a:r>
              <a:rPr lang="en-US" sz="2400" dirty="0">
                <a:effectLst/>
                <a:latin typeface="Times New Roman" panose="02020603050405020304" pitchFamily="18" charset="0"/>
                <a:ea typeface="Times New Roman" panose="02020603050405020304" pitchFamily="18" charset="0"/>
              </a:rPr>
              <a:t> It is also important that we consider whether we need to design for individuals (e.g., desk setups need to be specifically tailored to avoid upper limb disorders).</a:t>
            </a:r>
            <a:endParaRPr lang="en-US" sz="2400" dirty="0"/>
          </a:p>
        </p:txBody>
      </p:sp>
      <p:sp>
        <p:nvSpPr>
          <p:cNvPr id="4" name="Date Placeholder 3">
            <a:extLst>
              <a:ext uri="{FF2B5EF4-FFF2-40B4-BE49-F238E27FC236}">
                <a16:creationId xmlns:a16="http://schemas.microsoft.com/office/drawing/2014/main" id="{DEF09AE3-A92D-6CD4-60AB-4B9D35B1138B}"/>
              </a:ext>
            </a:extLst>
          </p:cNvPr>
          <p:cNvSpPr>
            <a:spLocks noGrp="1"/>
          </p:cNvSpPr>
          <p:nvPr>
            <p:ph type="dt" sz="half" idx="10"/>
          </p:nvPr>
        </p:nvSpPr>
        <p:spPr/>
        <p:txBody>
          <a:bodyPr/>
          <a:lstStyle/>
          <a:p>
            <a:fld id="{484E2C40-9EA0-4A5E-B95F-3102F519BDB2}" type="datetime1">
              <a:rPr lang="en-US" smtClean="0"/>
              <a:t>9/21/2025</a:t>
            </a:fld>
            <a:endParaRPr lang="en-US"/>
          </a:p>
        </p:txBody>
      </p:sp>
      <p:sp>
        <p:nvSpPr>
          <p:cNvPr id="5" name="Slide Number Placeholder 4">
            <a:extLst>
              <a:ext uri="{FF2B5EF4-FFF2-40B4-BE49-F238E27FC236}">
                <a16:creationId xmlns:a16="http://schemas.microsoft.com/office/drawing/2014/main" id="{6B3A8124-6FFD-D208-CFE4-12D7C2096D8B}"/>
              </a:ext>
            </a:extLst>
          </p:cNvPr>
          <p:cNvSpPr>
            <a:spLocks noGrp="1"/>
          </p:cNvSpPr>
          <p:nvPr>
            <p:ph type="sldNum" sz="quarter" idx="12"/>
          </p:nvPr>
        </p:nvSpPr>
        <p:spPr/>
        <p:txBody>
          <a:bodyPr/>
          <a:lstStyle/>
          <a:p>
            <a:fld id="{20396555-7852-4704-B2AA-A7F77D491399}" type="slidenum">
              <a:rPr lang="en-US" smtClean="0"/>
              <a:t>5</a:t>
            </a:fld>
            <a:endParaRPr lang="en-US"/>
          </a:p>
        </p:txBody>
      </p:sp>
    </p:spTree>
    <p:extLst>
      <p:ext uri="{BB962C8B-B14F-4D97-AF65-F5344CB8AC3E}">
        <p14:creationId xmlns:p14="http://schemas.microsoft.com/office/powerpoint/2010/main" val="161265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4431BD-5C69-E535-698F-0979BF814536}"/>
              </a:ext>
            </a:extLst>
          </p:cNvPr>
          <p:cNvSpPr>
            <a:spLocks noGrp="1"/>
          </p:cNvSpPr>
          <p:nvPr>
            <p:ph type="title"/>
          </p:nvPr>
        </p:nvSpPr>
        <p:spPr>
          <a:xfrm>
            <a:off x="1414332" y="791979"/>
            <a:ext cx="8074815" cy="1119983"/>
          </a:xfrm>
        </p:spPr>
        <p:txBody>
          <a:bodyPr anchor="ctr">
            <a:normAutofit/>
          </a:bodyPr>
          <a:lstStyle/>
          <a:p>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mj-cs"/>
              </a:rPr>
              <a:t>Anthropometrics Approach (Continued)</a:t>
            </a:r>
            <a:endParaRPr lang="en-US" sz="3200" dirty="0"/>
          </a:p>
        </p:txBody>
      </p:sp>
      <p:sp>
        <p:nvSpPr>
          <p:cNvPr id="3" name="Content Placeholder 2">
            <a:extLst>
              <a:ext uri="{FF2B5EF4-FFF2-40B4-BE49-F238E27FC236}">
                <a16:creationId xmlns:a16="http://schemas.microsoft.com/office/drawing/2014/main" id="{4C2CDABE-C8B5-A03C-0CF7-858845EBF96C}"/>
              </a:ext>
            </a:extLst>
          </p:cNvPr>
          <p:cNvSpPr>
            <a:spLocks noGrp="1"/>
          </p:cNvSpPr>
          <p:nvPr>
            <p:ph idx="1"/>
          </p:nvPr>
        </p:nvSpPr>
        <p:spPr>
          <a:xfrm>
            <a:off x="1183341" y="1911963"/>
            <a:ext cx="10090673" cy="3857902"/>
          </a:xfrm>
        </p:spPr>
        <p:txBody>
          <a:bodyPr anchor="t">
            <a:normAutofit fontScale="92500" lnSpcReduction="20000"/>
          </a:bodyPr>
          <a:lstStyle/>
          <a:p>
            <a:pPr marL="0" marR="0">
              <a:spcAft>
                <a:spcPts val="800"/>
              </a:spcAft>
              <a:buNone/>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In computer systems these problems include making sure that controls (dials, buttons, and so on) are of a size that can be manipulated by a wide range of users. </a:t>
            </a:r>
          </a:p>
          <a:p>
            <a:pPr marL="0" marR="0">
              <a:spcAft>
                <a:spcPts val="800"/>
              </a:spcAft>
              <a:buNone/>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Weight and button size are important for their usability and the perceived usability for their marketing. </a:t>
            </a:r>
          </a:p>
          <a:p>
            <a:pPr marL="0" marR="0">
              <a:spcAft>
                <a:spcPts val="800"/>
              </a:spcAft>
              <a:buNone/>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For example, the release of many different sizes of interactive tablet computers into the market over recent years suggests the physical sizes of these devices matter for different use scenarios. </a:t>
            </a:r>
          </a:p>
          <a:p>
            <a:pPr marL="0" marR="0">
              <a:spcAft>
                <a:spcPts val="800"/>
              </a:spcAft>
              <a:buNone/>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Early mobile phones were the size of briefcases, and laptops weighed 30 pounds; these failed to be as popular as expected partly because they were not small enough.</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
        <p:nvSpPr>
          <p:cNvPr id="4" name="Date Placeholder 3">
            <a:extLst>
              <a:ext uri="{FF2B5EF4-FFF2-40B4-BE49-F238E27FC236}">
                <a16:creationId xmlns:a16="http://schemas.microsoft.com/office/drawing/2014/main" id="{09D02168-7697-90EB-DED2-69AA1576EC12}"/>
              </a:ext>
            </a:extLst>
          </p:cNvPr>
          <p:cNvSpPr>
            <a:spLocks noGrp="1"/>
          </p:cNvSpPr>
          <p:nvPr>
            <p:ph type="dt" sz="half" idx="10"/>
          </p:nvPr>
        </p:nvSpPr>
        <p:spPr/>
        <p:txBody>
          <a:bodyPr/>
          <a:lstStyle/>
          <a:p>
            <a:fld id="{064B3D06-6600-454D-86DA-9A3A53E436AE}" type="datetime1">
              <a:rPr lang="en-US" smtClean="0"/>
              <a:t>9/21/2025</a:t>
            </a:fld>
            <a:endParaRPr lang="en-US"/>
          </a:p>
        </p:txBody>
      </p:sp>
      <p:sp>
        <p:nvSpPr>
          <p:cNvPr id="5" name="Slide Number Placeholder 4">
            <a:extLst>
              <a:ext uri="{FF2B5EF4-FFF2-40B4-BE49-F238E27FC236}">
                <a16:creationId xmlns:a16="http://schemas.microsoft.com/office/drawing/2014/main" id="{8F8E8067-3F33-04F6-3223-DBA12858D70A}"/>
              </a:ext>
            </a:extLst>
          </p:cNvPr>
          <p:cNvSpPr>
            <a:spLocks noGrp="1"/>
          </p:cNvSpPr>
          <p:nvPr>
            <p:ph type="sldNum" sz="quarter" idx="12"/>
          </p:nvPr>
        </p:nvSpPr>
        <p:spPr/>
        <p:txBody>
          <a:bodyPr/>
          <a:lstStyle/>
          <a:p>
            <a:fld id="{20396555-7852-4704-B2AA-A7F77D491399}" type="slidenum">
              <a:rPr lang="en-US" smtClean="0"/>
              <a:t>6</a:t>
            </a:fld>
            <a:endParaRPr lang="en-US"/>
          </a:p>
        </p:txBody>
      </p:sp>
    </p:spTree>
    <p:extLst>
      <p:ext uri="{BB962C8B-B14F-4D97-AF65-F5344CB8AC3E}">
        <p14:creationId xmlns:p14="http://schemas.microsoft.com/office/powerpoint/2010/main" val="184790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91D9F2-F077-32BB-96AA-C3BBED2023F8}"/>
              </a:ext>
            </a:extLst>
          </p:cNvPr>
          <p:cNvSpPr>
            <a:spLocks noGrp="1"/>
          </p:cNvSpPr>
          <p:nvPr>
            <p:ph type="title"/>
          </p:nvPr>
        </p:nvSpPr>
        <p:spPr>
          <a:xfrm>
            <a:off x="1285240" y="803929"/>
            <a:ext cx="8074815" cy="1618489"/>
          </a:xfrm>
        </p:spPr>
        <p:txBody>
          <a:bodyPr anchor="ctr">
            <a:normAutofit/>
          </a:bodyPr>
          <a:lstStyle/>
          <a:p>
            <a:r>
              <a:rPr lang="en-US" sz="3600" b="1" dirty="0">
                <a:effectLst/>
                <a:latin typeface="Times New Roman" panose="02020603050405020304" pitchFamily="18" charset="0"/>
                <a:ea typeface="Times New Roman" panose="02020603050405020304" pitchFamily="18" charset="0"/>
              </a:rPr>
              <a:t>Example usability issues arising from the anthropometric level</a:t>
            </a:r>
            <a:endParaRPr lang="en-US" sz="3600" dirty="0"/>
          </a:p>
        </p:txBody>
      </p:sp>
      <p:sp>
        <p:nvSpPr>
          <p:cNvPr id="3" name="Content Placeholder 2">
            <a:extLst>
              <a:ext uri="{FF2B5EF4-FFF2-40B4-BE49-F238E27FC236}">
                <a16:creationId xmlns:a16="http://schemas.microsoft.com/office/drawing/2014/main" id="{882A0C60-C550-DEA9-BEAF-3278D189B778}"/>
              </a:ext>
            </a:extLst>
          </p:cNvPr>
          <p:cNvSpPr>
            <a:spLocks noGrp="1"/>
          </p:cNvSpPr>
          <p:nvPr>
            <p:ph idx="1"/>
          </p:nvPr>
        </p:nvSpPr>
        <p:spPr>
          <a:xfrm>
            <a:off x="1151068" y="2422419"/>
            <a:ext cx="9606579" cy="3347446"/>
          </a:xfrm>
        </p:spPr>
        <p:txBody>
          <a:bodyPr anchor="t">
            <a:normAutofit/>
          </a:bodyPr>
          <a:lstStyle/>
          <a:p>
            <a:pPr marR="0" lvl="0">
              <a:spcAft>
                <a:spcPts val="800"/>
              </a:spcAft>
              <a:buSzPts val="1000"/>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Providing normative data on limb sizes, body weight/height, and so 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Aft>
                <a:spcPts val="800"/>
              </a:spcAft>
              <a:buSzPts val="1000"/>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Providing descriptions of how sensitive touch is for input and output, particularly for the hands</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spcAft>
                <a:spcPts val="800"/>
              </a:spcAft>
              <a:buSzPts val="1000"/>
              <a:tabLst>
                <a:tab pos="457200" algn="l"/>
              </a:tabLs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Measurement of muscle strain (to assess length of time on a particular job)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Measurement of posture during particular tasks (to facilitate redesign of equipment)</a:t>
            </a:r>
            <a:endParaRPr lang="en-US" sz="2400"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3956D173-F496-6037-7963-999F94B2B004}"/>
              </a:ext>
            </a:extLst>
          </p:cNvPr>
          <p:cNvSpPr>
            <a:spLocks noGrp="1"/>
          </p:cNvSpPr>
          <p:nvPr>
            <p:ph type="dt" sz="half" idx="10"/>
          </p:nvPr>
        </p:nvSpPr>
        <p:spPr/>
        <p:txBody>
          <a:bodyPr/>
          <a:lstStyle/>
          <a:p>
            <a:fld id="{0FFEBA52-2579-45C1-907B-37A11CFF7F10}" type="datetime1">
              <a:rPr lang="en-US" smtClean="0"/>
              <a:t>9/21/2025</a:t>
            </a:fld>
            <a:endParaRPr lang="en-US"/>
          </a:p>
        </p:txBody>
      </p:sp>
      <p:sp>
        <p:nvSpPr>
          <p:cNvPr id="5" name="Slide Number Placeholder 4">
            <a:extLst>
              <a:ext uri="{FF2B5EF4-FFF2-40B4-BE49-F238E27FC236}">
                <a16:creationId xmlns:a16="http://schemas.microsoft.com/office/drawing/2014/main" id="{88B86375-9ED8-1E21-351A-A9875828D51C}"/>
              </a:ext>
            </a:extLst>
          </p:cNvPr>
          <p:cNvSpPr>
            <a:spLocks noGrp="1"/>
          </p:cNvSpPr>
          <p:nvPr>
            <p:ph type="sldNum" sz="quarter" idx="12"/>
          </p:nvPr>
        </p:nvSpPr>
        <p:spPr/>
        <p:txBody>
          <a:bodyPr/>
          <a:lstStyle/>
          <a:p>
            <a:fld id="{20396555-7852-4704-B2AA-A7F77D491399}" type="slidenum">
              <a:rPr lang="en-US" smtClean="0"/>
              <a:t>7</a:t>
            </a:fld>
            <a:endParaRPr lang="en-US"/>
          </a:p>
        </p:txBody>
      </p:sp>
    </p:spTree>
    <p:extLst>
      <p:ext uri="{BB962C8B-B14F-4D97-AF65-F5344CB8AC3E}">
        <p14:creationId xmlns:p14="http://schemas.microsoft.com/office/powerpoint/2010/main" val="17299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2BFDE-2117-6EF1-E306-44D0E4DAF0F9}"/>
              </a:ext>
            </a:extLst>
          </p:cNvPr>
          <p:cNvSpPr>
            <a:spLocks noGrp="1"/>
          </p:cNvSpPr>
          <p:nvPr>
            <p:ph type="title"/>
          </p:nvPr>
        </p:nvSpPr>
        <p:spPr>
          <a:xfrm>
            <a:off x="1075767" y="1188637"/>
            <a:ext cx="2269857" cy="3900721"/>
          </a:xfrm>
        </p:spPr>
        <p:txBody>
          <a:bodyPr>
            <a:normAutofit/>
          </a:bodyPr>
          <a:lstStyle/>
          <a:p>
            <a:pPr algn="r"/>
            <a:r>
              <a:rPr lang="en-US" sz="3200" dirty="0"/>
              <a:t>Examples (Continued)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215349C-834D-D818-EB28-FD270A151363}"/>
              </a:ext>
            </a:extLst>
          </p:cNvPr>
          <p:cNvSpPr>
            <a:spLocks noGrp="1"/>
          </p:cNvSpPr>
          <p:nvPr>
            <p:ph idx="1"/>
          </p:nvPr>
        </p:nvSpPr>
        <p:spPr>
          <a:xfrm>
            <a:off x="5255260" y="989704"/>
            <a:ext cx="5860972" cy="4690334"/>
          </a:xfrm>
        </p:spPr>
        <p:txBody>
          <a:bodyPr anchor="ctr">
            <a:normAutofit fontScale="92500" lnSpcReduction="10000"/>
          </a:bodyPr>
          <a:lstStyle/>
          <a:p>
            <a:pPr marL="0" marR="0">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These issues are equally important in the design of mobile devices. </a:t>
            </a:r>
          </a:p>
          <a:p>
            <a:pPr marL="0" marR="0">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Weight and button size are important for their usability and the perceived usability for their marketing. </a:t>
            </a:r>
          </a:p>
          <a:p>
            <a:pPr marL="0" marR="0">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These issues will be more important for reality-based interfaces, where computing is embedded into objects such as passports, children's toys, and objects that have RFID tags which allow them to be tracked. </a:t>
            </a:r>
          </a:p>
          <a:p>
            <a:pPr marL="0" marR="0">
              <a:spcAft>
                <a:spcPts val="80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These interfaces include both computational aspects as well as the physical nature of the objects and the opportunities and constraints that physical realization provides.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
        <p:nvSpPr>
          <p:cNvPr id="4" name="Date Placeholder 3">
            <a:extLst>
              <a:ext uri="{FF2B5EF4-FFF2-40B4-BE49-F238E27FC236}">
                <a16:creationId xmlns:a16="http://schemas.microsoft.com/office/drawing/2014/main" id="{B6C56B9F-1F10-F576-9910-27CB3C95CC6B}"/>
              </a:ext>
            </a:extLst>
          </p:cNvPr>
          <p:cNvSpPr>
            <a:spLocks noGrp="1"/>
          </p:cNvSpPr>
          <p:nvPr>
            <p:ph type="dt" sz="half" idx="10"/>
          </p:nvPr>
        </p:nvSpPr>
        <p:spPr/>
        <p:txBody>
          <a:bodyPr/>
          <a:lstStyle/>
          <a:p>
            <a:fld id="{9FE4B3E9-492B-45A1-9B0A-C6D6D52A4C4D}" type="datetime1">
              <a:rPr lang="en-US" smtClean="0"/>
              <a:t>9/21/2025</a:t>
            </a:fld>
            <a:endParaRPr lang="en-US"/>
          </a:p>
        </p:txBody>
      </p:sp>
      <p:sp>
        <p:nvSpPr>
          <p:cNvPr id="5" name="Slide Number Placeholder 4">
            <a:extLst>
              <a:ext uri="{FF2B5EF4-FFF2-40B4-BE49-F238E27FC236}">
                <a16:creationId xmlns:a16="http://schemas.microsoft.com/office/drawing/2014/main" id="{2680DCD7-EA7C-3CCB-DC38-555E6926605C}"/>
              </a:ext>
            </a:extLst>
          </p:cNvPr>
          <p:cNvSpPr>
            <a:spLocks noGrp="1"/>
          </p:cNvSpPr>
          <p:nvPr>
            <p:ph type="sldNum" sz="quarter" idx="12"/>
          </p:nvPr>
        </p:nvSpPr>
        <p:spPr/>
        <p:txBody>
          <a:bodyPr/>
          <a:lstStyle/>
          <a:p>
            <a:fld id="{20396555-7852-4704-B2AA-A7F77D491399}" type="slidenum">
              <a:rPr lang="en-US" smtClean="0"/>
              <a:t>8</a:t>
            </a:fld>
            <a:endParaRPr lang="en-US"/>
          </a:p>
        </p:txBody>
      </p:sp>
    </p:spTree>
    <p:extLst>
      <p:ext uri="{BB962C8B-B14F-4D97-AF65-F5344CB8AC3E}">
        <p14:creationId xmlns:p14="http://schemas.microsoft.com/office/powerpoint/2010/main" val="3647301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B23F53-D8DC-8E1F-3D8B-360FE2D9E86E}"/>
              </a:ext>
            </a:extLst>
          </p:cNvPr>
          <p:cNvSpPr>
            <a:spLocks noGrp="1"/>
          </p:cNvSpPr>
          <p:nvPr>
            <p:ph type="title"/>
          </p:nvPr>
        </p:nvSpPr>
        <p:spPr>
          <a:xfrm>
            <a:off x="1285240" y="1050595"/>
            <a:ext cx="8074815" cy="971843"/>
          </a:xfrm>
        </p:spPr>
        <p:txBody>
          <a:bodyPr anchor="ctr">
            <a:normAutofit/>
          </a:bodyPr>
          <a:lstStyle/>
          <a:p>
            <a:r>
              <a:rPr lang="en-US" sz="2800" b="1" dirty="0">
                <a:effectLst/>
                <a:latin typeface="Times New Roman" panose="02020603050405020304" pitchFamily="18" charset="0"/>
                <a:ea typeface="Times New Roman" panose="02020603050405020304" pitchFamily="18" charset="0"/>
              </a:rPr>
              <a:t>Behavioral Aspects</a:t>
            </a:r>
            <a:endParaRPr lang="en-US" sz="2800" dirty="0"/>
          </a:p>
        </p:txBody>
      </p:sp>
      <p:sp>
        <p:nvSpPr>
          <p:cNvPr id="3" name="Content Placeholder 2">
            <a:extLst>
              <a:ext uri="{FF2B5EF4-FFF2-40B4-BE49-F238E27FC236}">
                <a16:creationId xmlns:a16="http://schemas.microsoft.com/office/drawing/2014/main" id="{F7141490-7721-6644-9B1F-0A60E8D5B6CD}"/>
              </a:ext>
            </a:extLst>
          </p:cNvPr>
          <p:cNvSpPr>
            <a:spLocks noGrp="1"/>
          </p:cNvSpPr>
          <p:nvPr>
            <p:ph idx="1"/>
          </p:nvPr>
        </p:nvSpPr>
        <p:spPr>
          <a:xfrm>
            <a:off x="1285240" y="2022439"/>
            <a:ext cx="9569226" cy="3784966"/>
          </a:xfrm>
        </p:spPr>
        <p:txBody>
          <a:bodyPr anchor="t">
            <a:normAutofit fontScale="92500" lnSpcReduction="10000"/>
          </a:bodyPr>
          <a:lstStyle/>
          <a:p>
            <a:pPr>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rPr>
              <a:t>When we discuss the behavioral aspects of the user, we refer to the basic behaviors users can produce. </a:t>
            </a:r>
          </a:p>
          <a:p>
            <a:pPr>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rPr>
              <a:t>The behavioral level builds on the anthropometric level as the physical aspects of the body are used to produce simple behaviors. </a:t>
            </a:r>
          </a:p>
          <a:p>
            <a:pPr marR="0" lvl="0">
              <a:spcAft>
                <a:spcPts val="800"/>
              </a:spcAft>
              <a:buSzPts val="1000"/>
              <a:buFont typeface="Wingdings" panose="05000000000000000000" pitchFamily="2"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Car interfaces—questions of legibility of characters, avoidance of glare in bright sunlight, avoiding parallax problems with different heights of drivers, and making sure that the dials are not obscured by the steering wheel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Aft>
                <a:spcPts val="800"/>
              </a:spcAft>
              <a:buSzPts val="1000"/>
              <a:buFont typeface="Wingdings" panose="05000000000000000000" pitchFamily="2" charset="2"/>
              <a:buChar char="§"/>
              <a:tabLst>
                <a:tab pos="457200" algn="l"/>
              </a:tabLs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Problem of ascertaining the physical actions of how something is used, to see whether it can be made quicker/safer/more productive, and so 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
            </a:pPr>
            <a:r>
              <a:rPr lang="en-US" sz="2400" dirty="0">
                <a:latin typeface="Times New Roman" panose="02020603050405020304" pitchFamily="18" charset="0"/>
                <a:ea typeface="Times New Roman" panose="02020603050405020304" pitchFamily="18" charset="0"/>
              </a:rPr>
              <a:t>Looking at simple errors (slips of action) that are made, to see how they can be mitigated or prevented</a:t>
            </a:r>
            <a:endParaRPr lang="en-US" sz="2400" dirty="0"/>
          </a:p>
          <a:p>
            <a:pPr marL="0" indent="0">
              <a:buNone/>
            </a:pPr>
            <a:endParaRPr lang="en-US" sz="1300" dirty="0"/>
          </a:p>
        </p:txBody>
      </p:sp>
      <p:sp>
        <p:nvSpPr>
          <p:cNvPr id="4" name="Date Placeholder 3">
            <a:extLst>
              <a:ext uri="{FF2B5EF4-FFF2-40B4-BE49-F238E27FC236}">
                <a16:creationId xmlns:a16="http://schemas.microsoft.com/office/drawing/2014/main" id="{AF724C03-781E-D998-8F4E-F11F677AC9F8}"/>
              </a:ext>
            </a:extLst>
          </p:cNvPr>
          <p:cNvSpPr>
            <a:spLocks noGrp="1"/>
          </p:cNvSpPr>
          <p:nvPr>
            <p:ph type="dt" sz="half" idx="10"/>
          </p:nvPr>
        </p:nvSpPr>
        <p:spPr/>
        <p:txBody>
          <a:bodyPr/>
          <a:lstStyle/>
          <a:p>
            <a:fld id="{9CB0BE8E-9D3F-40EE-AB57-B5674F408163}" type="datetime1">
              <a:rPr lang="en-US" smtClean="0"/>
              <a:t>9/21/2025</a:t>
            </a:fld>
            <a:endParaRPr lang="en-US"/>
          </a:p>
        </p:txBody>
      </p:sp>
      <p:sp>
        <p:nvSpPr>
          <p:cNvPr id="5" name="Slide Number Placeholder 4">
            <a:extLst>
              <a:ext uri="{FF2B5EF4-FFF2-40B4-BE49-F238E27FC236}">
                <a16:creationId xmlns:a16="http://schemas.microsoft.com/office/drawing/2014/main" id="{20230703-EE0F-B22D-9148-018726C4D0E7}"/>
              </a:ext>
            </a:extLst>
          </p:cNvPr>
          <p:cNvSpPr>
            <a:spLocks noGrp="1"/>
          </p:cNvSpPr>
          <p:nvPr>
            <p:ph type="sldNum" sz="quarter" idx="12"/>
          </p:nvPr>
        </p:nvSpPr>
        <p:spPr/>
        <p:txBody>
          <a:bodyPr/>
          <a:lstStyle/>
          <a:p>
            <a:fld id="{20396555-7852-4704-B2AA-A7F77D491399}" type="slidenum">
              <a:rPr lang="en-US" smtClean="0"/>
              <a:t>9</a:t>
            </a:fld>
            <a:endParaRPr lang="en-US"/>
          </a:p>
        </p:txBody>
      </p:sp>
    </p:spTree>
    <p:extLst>
      <p:ext uri="{BB962C8B-B14F-4D97-AF65-F5344CB8AC3E}">
        <p14:creationId xmlns:p14="http://schemas.microsoft.com/office/powerpoint/2010/main" val="99229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113</TotalTime>
  <Words>1998</Words>
  <Application>Microsoft Office PowerPoint</Application>
  <PresentationFormat>Widescreen</PresentationFormat>
  <Paragraphs>166</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Calibri</vt:lpstr>
      <vt:lpstr>Symbol</vt:lpstr>
      <vt:lpstr>Times New Roman</vt:lpstr>
      <vt:lpstr>Wingdings</vt:lpstr>
      <vt:lpstr>Office Theme</vt:lpstr>
      <vt:lpstr>Human Computer Interaction Design Relevant User Characteristics: The ABCS Framework Lecture 4</vt:lpstr>
      <vt:lpstr>Presentation Outline</vt:lpstr>
      <vt:lpstr>Introduction</vt:lpstr>
      <vt:lpstr>Introduction (Continued)</vt:lpstr>
      <vt:lpstr>Anthropometrics Approach</vt:lpstr>
      <vt:lpstr>Anthropometrics Approach (Continued)</vt:lpstr>
      <vt:lpstr>Example usability issues arising from the anthropometric level</vt:lpstr>
      <vt:lpstr>Examples (Continued)</vt:lpstr>
      <vt:lpstr>Behavioral Aspects</vt:lpstr>
      <vt:lpstr>Behavioral Aspects (Continued)</vt:lpstr>
      <vt:lpstr>Behavioral Aspects (Continued)</vt:lpstr>
      <vt:lpstr>Behavioral Aspects (Continued)</vt:lpstr>
      <vt:lpstr> Cognition </vt:lpstr>
      <vt:lpstr>Some example cognitive issues </vt:lpstr>
      <vt:lpstr>Cognition (Continued)</vt:lpstr>
      <vt:lpstr>Social Factors</vt:lpstr>
      <vt:lpstr>Social Factors (Continued)</vt:lpstr>
      <vt:lpstr>Simulating User Characteristics: Cognitive Architectures</vt:lpstr>
      <vt:lpstr>Cognitive Architectures</vt:lpstr>
      <vt:lpstr>Cognitive Architecture (continued)</vt:lpstr>
      <vt:lpstr>Cognitive Architecture (Continued)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Kizito Bada</dc:creator>
  <cp:lastModifiedBy>Joseph Kizito Bada</cp:lastModifiedBy>
  <cp:revision>6</cp:revision>
  <dcterms:created xsi:type="dcterms:W3CDTF">2025-09-20T19:43:07Z</dcterms:created>
  <dcterms:modified xsi:type="dcterms:W3CDTF">2025-09-21T04:30:16Z</dcterms:modified>
</cp:coreProperties>
</file>