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9" r:id="rId12"/>
    <p:sldId id="271" r:id="rId13"/>
    <p:sldId id="264" r:id="rId14"/>
    <p:sldId id="265" r:id="rId15"/>
    <p:sldId id="266" r:id="rId16"/>
    <p:sldId id="267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5" autoAdjust="0"/>
    <p:restoredTop sz="80622" autoAdjust="0"/>
  </p:normalViewPr>
  <p:slideViewPr>
    <p:cSldViewPr snapToGrid="0" snapToObjects="1">
      <p:cViewPr varScale="1">
        <p:scale>
          <a:sx n="105" d="100"/>
          <a:sy n="105" d="100"/>
        </p:scale>
        <p:origin x="184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82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197"/>
    </p:cViewPr>
  </p:sorterViewPr>
  <p:notesViewPr>
    <p:cSldViewPr snapToGrid="0" snapToObjects="1">
      <p:cViewPr varScale="1">
        <p:scale>
          <a:sx n="42" d="100"/>
          <a:sy n="42" d="100"/>
        </p:scale>
        <p:origin x="232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E580B-7B45-4ED3-9EAB-59C044B7489C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04830-D5CF-470F-A41F-0677D9CC5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086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04830-D5CF-470F-A41F-0677D9CC54D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941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Put what is on paper in practice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904830-D5CF-470F-A41F-0677D9CC54D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971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Its not a process but just activities involved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904830-D5CF-470F-A41F-0677D9CC54D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336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Review Meetings with Key Stakeholders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These meetings involve discussions with project sponsors, clients, team members, and other relevant stakeholders.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goal is to assess whether the project met its objectives, discuss challenges faced, and identify areas of improvement.</a:t>
            </a:r>
          </a:p>
          <a:p>
            <a:endParaRPr lang="en-US" dirty="0"/>
          </a:p>
          <a:p>
            <a:pPr>
              <a:buNone/>
            </a:pPr>
            <a:r>
              <a:rPr lang="en-US" b="1" dirty="0"/>
              <a:t>Collect Client and User Feedback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Gathering feedback from clients and end-users is essential to understand their experience with the delivered product or service.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This is usually done through surveys, online feedback forms, or user workshops.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Their input helps in assessing satisfaction levels and areas needing enhancements.</a:t>
            </a:r>
          </a:p>
          <a:p>
            <a:pPr>
              <a:buFont typeface="Arial" panose="020B0604020202020204" pitchFamily="34" charset="0"/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Document What Went Well and What Would Be Improved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 detailed report is created outlining successes and failures in the project execution. It ensures continuous improvement in project management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Lessons learned are documented to avoid repeating mistakes in future projects.</a:t>
            </a:r>
          </a:p>
          <a:p>
            <a:endParaRPr lang="en-US" dirty="0"/>
          </a:p>
          <a:p>
            <a:pPr>
              <a:buNone/>
            </a:pPr>
            <a:r>
              <a:rPr lang="en-US" b="1" dirty="0"/>
              <a:t>Update Processes for Future Projects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Based on the evaluation, necessary process adjustments are made for future projects.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For example, if manual testing caused delays, automated testing tools may be implemented in upcoming projects.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This helps enhance efficiency, reduce errors, and improve project execution.</a:t>
            </a:r>
          </a:p>
          <a:p>
            <a:endParaRPr lang="en-US" dirty="0"/>
          </a:p>
          <a:p>
            <a:pPr>
              <a:buNone/>
            </a:pPr>
            <a:r>
              <a:rPr lang="en-US" b="1" dirty="0"/>
              <a:t>Archive Project Documentation for Future Reference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All project-related documents, including reports, contracts, designs, and evaluation records, are stored securely for reference.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These documents serve as a knowledge base for future projects, helping teams leverage past experiences to improve performance.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Proper documentation ensures compliance with organizational policies and industry regulations.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904830-D5CF-470F-A41F-0677D9CC54D7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778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1827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0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2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64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57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81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65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5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532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5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49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364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znantege@mubs.ac.u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84617"/>
            <a:ext cx="7772400" cy="1987761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Arial Narrow" panose="020B0606020202030204" pitchFamily="34" charset="0"/>
              </a:rPr>
              <a:t>Makerere University Business School</a:t>
            </a:r>
            <a:br>
              <a:rPr lang="en-GB" dirty="0">
                <a:latin typeface="Arial Narrow" panose="020B0606020202030204" pitchFamily="34" charset="0"/>
              </a:rPr>
            </a:br>
            <a:r>
              <a:rPr lang="en-GB" sz="6000" dirty="0">
                <a:latin typeface="Arial Narrow" panose="020B0606020202030204" pitchFamily="34" charset="0"/>
              </a:rPr>
              <a:t>IT </a:t>
            </a:r>
            <a:r>
              <a:rPr sz="6000" dirty="0">
                <a:latin typeface="Arial Narrow" panose="020B0606020202030204" pitchFamily="34" charset="0"/>
              </a:rPr>
              <a:t>Project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9429" y="4062334"/>
            <a:ext cx="7959777" cy="2203555"/>
          </a:xfrm>
        </p:spPr>
        <p:txBody>
          <a:bodyPr>
            <a:noAutofit/>
          </a:bodyPr>
          <a:lstStyle/>
          <a:p>
            <a:r>
              <a:rPr lang="en-GB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Course: </a:t>
            </a:r>
            <a:r>
              <a:rPr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IT Project Management</a:t>
            </a:r>
            <a:endParaRPr lang="en-GB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r>
              <a:rPr lang="en-GB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Programme: Bachelor of Business Computing III</a:t>
            </a:r>
            <a:r>
              <a:rPr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endParaRPr lang="en-GB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r>
              <a:rPr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Presented by: </a:t>
            </a:r>
            <a:r>
              <a:rPr lang="en-GB" sz="1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Zuhra</a:t>
            </a:r>
            <a:r>
              <a:rPr lang="en-GB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GB" sz="1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Nantege</a:t>
            </a:r>
            <a:endParaRPr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r>
              <a:rPr lang="en-GB" sz="1400" b="1" cap="none" dirty="0">
                <a:solidFill>
                  <a:schemeClr val="tx1"/>
                </a:solidFill>
                <a:latin typeface="Arial Narrow" panose="020B0606020202030204" pitchFamily="34" charset="0"/>
                <a:hlinkClick r:id="rId3"/>
              </a:rPr>
              <a:t>znantege@mubs.ac.ug</a:t>
            </a:r>
            <a:r>
              <a:rPr lang="en-GB" sz="1400" b="1" cap="none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707"/>
            <a:ext cx="8229600" cy="1143000"/>
          </a:xfrm>
        </p:spPr>
        <p:txBody>
          <a:bodyPr/>
          <a:lstStyle/>
          <a:p>
            <a:r>
              <a:rPr lang="en-GB" b="1" dirty="0">
                <a:latin typeface="Arial Narrow" panose="020B0606020202030204" pitchFamily="34" charset="0"/>
              </a:rPr>
              <a:t>Project 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845734"/>
            <a:ext cx="8229600" cy="4023360"/>
          </a:xfrm>
        </p:spPr>
        <p:txBody>
          <a:bodyPr>
            <a:noAutofit/>
          </a:bodyPr>
          <a:lstStyle/>
          <a:p>
            <a:pPr algn="just"/>
            <a:r>
              <a:rPr lang="en-GB" sz="2800" dirty="0">
                <a:latin typeface="Arial Narrow" panose="020B0606020202030204" pitchFamily="34" charset="0"/>
              </a:rPr>
              <a:t>Project closure is the final phase of the project management lifecycle. </a:t>
            </a:r>
          </a:p>
          <a:p>
            <a:pPr algn="just"/>
            <a:endParaRPr lang="en-GB" sz="2800" dirty="0">
              <a:latin typeface="Arial Narrow" panose="020B0606020202030204" pitchFamily="34" charset="0"/>
            </a:endParaRPr>
          </a:p>
          <a:p>
            <a:pPr algn="just"/>
            <a:r>
              <a:rPr lang="en-GB" sz="2800" dirty="0">
                <a:latin typeface="Arial Narrow" panose="020B0606020202030204" pitchFamily="34" charset="0"/>
              </a:rPr>
              <a:t>Involves formally closing the project, evaluating its success, and capturing lessons learned for future projects. </a:t>
            </a:r>
          </a:p>
          <a:p>
            <a:pPr algn="just"/>
            <a:endParaRPr lang="en-GB" sz="2800" dirty="0">
              <a:latin typeface="Arial Narrow" panose="020B0606020202030204" pitchFamily="34" charset="0"/>
            </a:endParaRPr>
          </a:p>
          <a:p>
            <a:pPr algn="just"/>
            <a:r>
              <a:rPr lang="en-GB" sz="2800" dirty="0">
                <a:latin typeface="Arial Narrow" panose="020B0606020202030204" pitchFamily="34" charset="0"/>
              </a:rPr>
              <a:t>Proper project closure ensures that the project is complete, all deliverables have been accepted, and the project team is transitioned to other projects or roles.</a:t>
            </a:r>
          </a:p>
        </p:txBody>
      </p:sp>
    </p:spTree>
    <p:extLst>
      <p:ext uri="{BB962C8B-B14F-4D97-AF65-F5344CB8AC3E}">
        <p14:creationId xmlns:p14="http://schemas.microsoft.com/office/powerpoint/2010/main" val="2199083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863840" cy="1131034"/>
          </a:xfrm>
        </p:spPr>
        <p:txBody>
          <a:bodyPr/>
          <a:lstStyle/>
          <a:p>
            <a:r>
              <a:rPr lang="en-GB" b="1" dirty="0">
                <a:latin typeface="Arial Narrow" panose="020B0606020202030204" pitchFamily="34" charset="0"/>
              </a:rPr>
              <a:t>Key Activities in Project Closure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17638"/>
            <a:ext cx="8229600" cy="466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972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atin typeface="Arial Narrow" panose="020B0606020202030204" pitchFamily="34" charset="0"/>
              </a:rPr>
              <a:t>Key Activities during project closure and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754" y="1845734"/>
            <a:ext cx="8574373" cy="43452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i="1" dirty="0">
                <a:latin typeface="Arial Narrow" panose="020B0606020202030204" pitchFamily="34" charset="0"/>
              </a:rPr>
              <a:t>1. Formal Closure: </a:t>
            </a:r>
            <a:r>
              <a:rPr lang="en-GB" dirty="0">
                <a:latin typeface="Arial Narrow" panose="020B0606020202030204" pitchFamily="34" charset="0"/>
              </a:rPr>
              <a:t>Obtain formal acceptance of project deliverables from stakeholders.</a:t>
            </a:r>
          </a:p>
          <a:p>
            <a:pPr marL="0" indent="0">
              <a:buNone/>
            </a:pPr>
            <a:endParaRPr lang="en-GB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GB" b="1" i="1" dirty="0">
                <a:latin typeface="Arial Narrow" panose="020B0606020202030204" pitchFamily="34" charset="0"/>
              </a:rPr>
              <a:t>2. Transition Planning: </a:t>
            </a:r>
            <a:r>
              <a:rPr lang="en-GB" dirty="0">
                <a:latin typeface="Arial Narrow" panose="020B0606020202030204" pitchFamily="34" charset="0"/>
              </a:rPr>
              <a:t>Plan for the transition of the project team to other projects or roles.</a:t>
            </a:r>
          </a:p>
          <a:p>
            <a:pPr marL="0" indent="0">
              <a:buNone/>
            </a:pPr>
            <a:endParaRPr lang="en-GB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GB" b="1" i="1" dirty="0">
                <a:latin typeface="Arial Narrow" panose="020B0606020202030204" pitchFamily="34" charset="0"/>
              </a:rPr>
              <a:t>3. Project Evaluation: </a:t>
            </a:r>
            <a:r>
              <a:rPr lang="en-GB" dirty="0">
                <a:latin typeface="Arial Narrow" panose="020B0606020202030204" pitchFamily="34" charset="0"/>
              </a:rPr>
              <a:t>Evaluate the success of the project against its goals and objectives.</a:t>
            </a:r>
          </a:p>
          <a:p>
            <a:pPr marL="0" indent="0">
              <a:buNone/>
            </a:pPr>
            <a:endParaRPr lang="en-GB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GB" b="1" i="1" dirty="0">
                <a:latin typeface="Arial Narrow" panose="020B0606020202030204" pitchFamily="34" charset="0"/>
              </a:rPr>
              <a:t>4. Lessons Learned: </a:t>
            </a:r>
            <a:r>
              <a:rPr lang="en-GB" dirty="0">
                <a:latin typeface="Arial Narrow" panose="020B0606020202030204" pitchFamily="34" charset="0"/>
              </a:rPr>
              <a:t>Document lessons learned from the project to inform future projects.</a:t>
            </a:r>
          </a:p>
          <a:p>
            <a:pPr marL="0" indent="0">
              <a:buNone/>
            </a:pPr>
            <a:endParaRPr lang="en-GB" b="1" i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GB" b="1" i="1" dirty="0">
                <a:latin typeface="Arial Narrow" panose="020B0606020202030204" pitchFamily="34" charset="0"/>
              </a:rPr>
              <a:t>5. Final Documentation: </a:t>
            </a:r>
            <a:r>
              <a:rPr lang="en-GB" dirty="0">
                <a:latin typeface="Arial Narrow" panose="020B0606020202030204" pitchFamily="34" charset="0"/>
              </a:rPr>
              <a:t>Update project documentation, including final reports and financial records.</a:t>
            </a:r>
          </a:p>
        </p:txBody>
      </p:sp>
    </p:spTree>
    <p:extLst>
      <p:ext uri="{BB962C8B-B14F-4D97-AF65-F5344CB8AC3E}">
        <p14:creationId xmlns:p14="http://schemas.microsoft.com/office/powerpoint/2010/main" val="3912079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9508"/>
            <a:ext cx="8229600" cy="584616"/>
          </a:xfrm>
        </p:spPr>
        <p:txBody>
          <a:bodyPr>
            <a:normAutofit fontScale="90000"/>
          </a:bodyPr>
          <a:lstStyle/>
          <a:p>
            <a:r>
              <a:rPr b="1" dirty="0">
                <a:latin typeface="Arial Narrow" panose="020B0606020202030204" pitchFamily="34" charset="0"/>
              </a:rPr>
              <a:t>Deployment &amp; Go-Live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803" y="1693889"/>
            <a:ext cx="8514413" cy="466194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1. </a:t>
            </a:r>
            <a:r>
              <a:rPr sz="2400" b="1" dirty="0">
                <a:latin typeface="Arial Narrow" panose="020B0606020202030204" pitchFamily="34" charset="0"/>
              </a:rPr>
              <a:t>Final testing completed</a:t>
            </a:r>
            <a:r>
              <a:rPr sz="2400" dirty="0">
                <a:latin typeface="Arial Narrow" panose="020B0606020202030204" pitchFamily="34" charset="0"/>
              </a:rPr>
              <a:t>.</a:t>
            </a:r>
          </a:p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2. </a:t>
            </a:r>
            <a:r>
              <a:rPr lang="en-GB" sz="2400" b="1" dirty="0">
                <a:latin typeface="Arial Narrow" panose="020B0606020202030204" pitchFamily="34" charset="0"/>
              </a:rPr>
              <a:t>From deployment </a:t>
            </a:r>
            <a:r>
              <a:rPr sz="2400" b="1" dirty="0">
                <a:latin typeface="Arial Narrow" panose="020B0606020202030204" pitchFamily="34" charset="0"/>
              </a:rPr>
              <a:t>to live environment </a:t>
            </a:r>
            <a:r>
              <a:rPr sz="2400" dirty="0">
                <a:latin typeface="Arial Narrow" panose="020B0606020202030204" pitchFamily="34" charset="0"/>
              </a:rPr>
              <a:t>(on-premise, cloud, hybrid).</a:t>
            </a:r>
            <a:r>
              <a:rPr lang="en-GB" sz="2400" dirty="0">
                <a:latin typeface="Arial Narrow" panose="020B0606020202030204" pitchFamily="34" charset="0"/>
              </a:rPr>
              <a:t> E.g., </a:t>
            </a:r>
            <a:r>
              <a:rPr lang="en-US" sz="2400" dirty="0">
                <a:latin typeface="Arial Narrow" panose="020B0606020202030204" pitchFamily="34" charset="0"/>
              </a:rPr>
              <a:t>installing</a:t>
            </a:r>
            <a:r>
              <a:rPr sz="2400" dirty="0">
                <a:latin typeface="Arial Narrow" panose="020B0606020202030204" pitchFamily="34" charset="0"/>
              </a:rPr>
              <a:t> school management system </a:t>
            </a:r>
            <a:r>
              <a:rPr lang="en-GB" sz="2400" dirty="0">
                <a:latin typeface="Arial Narrow" panose="020B0606020202030204" pitchFamily="34" charset="0"/>
              </a:rPr>
              <a:t>on School Computers, Student’s Smart Phones (via a shareable link on </a:t>
            </a:r>
            <a:r>
              <a:rPr lang="en-GB" sz="2400" dirty="0" err="1">
                <a:latin typeface="Arial Narrow" panose="020B0606020202030204" pitchFamily="34" charset="0"/>
              </a:rPr>
              <a:t>iStore</a:t>
            </a:r>
            <a:r>
              <a:rPr lang="en-GB" sz="2400" dirty="0">
                <a:latin typeface="Arial Narrow" panose="020B0606020202030204" pitchFamily="34" charset="0"/>
              </a:rPr>
              <a:t> or Play Store), and on Google</a:t>
            </a:r>
            <a:r>
              <a:rPr sz="2400" dirty="0">
                <a:latin typeface="Arial Narrow" panose="020B0606020202030204" pitchFamily="34" charset="0"/>
              </a:rPr>
              <a:t> cloud.</a:t>
            </a:r>
          </a:p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3. </a:t>
            </a:r>
            <a:r>
              <a:rPr sz="2400" b="1" dirty="0">
                <a:latin typeface="Arial Narrow" panose="020B0606020202030204" pitchFamily="34" charset="0"/>
              </a:rPr>
              <a:t>Data migration </a:t>
            </a:r>
            <a:r>
              <a:rPr sz="2400" dirty="0">
                <a:latin typeface="Arial Narrow" panose="020B0606020202030204" pitchFamily="34" charset="0"/>
              </a:rPr>
              <a:t>(if replacing existing system).</a:t>
            </a:r>
            <a:r>
              <a:rPr lang="en-GB" sz="2400" dirty="0">
                <a:latin typeface="Arial Narrow" panose="020B0606020202030204" pitchFamily="34" charset="0"/>
              </a:rPr>
              <a:t> E.g., </a:t>
            </a:r>
            <a:r>
              <a:rPr sz="2400" dirty="0">
                <a:latin typeface="Arial Narrow" panose="020B0606020202030204" pitchFamily="34" charset="0"/>
              </a:rPr>
              <a:t>Moving </a:t>
            </a:r>
            <a:r>
              <a:rPr lang="en-GB" sz="2400" dirty="0">
                <a:latin typeface="Arial Narrow" panose="020B0606020202030204" pitchFamily="34" charset="0"/>
              </a:rPr>
              <a:t>student </a:t>
            </a:r>
            <a:r>
              <a:rPr sz="2400" dirty="0">
                <a:latin typeface="Arial Narrow" panose="020B0606020202030204" pitchFamily="34" charset="0"/>
              </a:rPr>
              <a:t>data from old system to new</a:t>
            </a:r>
            <a:r>
              <a:rPr lang="en-GB" sz="2400" dirty="0">
                <a:latin typeface="Arial Narrow" panose="020B0606020202030204" pitchFamily="34" charset="0"/>
              </a:rPr>
              <a:t> School </a:t>
            </a:r>
            <a:r>
              <a:rPr lang="en-GB" sz="2400" dirty="0" err="1">
                <a:latin typeface="Arial Narrow" panose="020B0606020202030204" pitchFamily="34" charset="0"/>
              </a:rPr>
              <a:t>Mgt</a:t>
            </a:r>
            <a:r>
              <a:rPr lang="en-GB" sz="2400" dirty="0">
                <a:latin typeface="Arial Narrow" panose="020B0606020202030204" pitchFamily="34" charset="0"/>
              </a:rPr>
              <a:t> System</a:t>
            </a:r>
            <a:r>
              <a:rPr sz="2400" dirty="0">
                <a:latin typeface="Arial Narrow" panose="020B0606020202030204" pitchFamily="34" charset="0"/>
              </a:rPr>
              <a:t>.</a:t>
            </a:r>
          </a:p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4. </a:t>
            </a:r>
            <a:r>
              <a:rPr sz="2400" b="1" dirty="0">
                <a:latin typeface="Arial Narrow" panose="020B0606020202030204" pitchFamily="34" charset="0"/>
              </a:rPr>
              <a:t>Train</a:t>
            </a:r>
            <a:r>
              <a:rPr lang="en-GB" sz="2400" b="1" dirty="0">
                <a:latin typeface="Arial Narrow" panose="020B0606020202030204" pitchFamily="34" charset="0"/>
              </a:rPr>
              <a:t>ing</a:t>
            </a:r>
            <a:r>
              <a:rPr sz="2400" b="1" dirty="0">
                <a:latin typeface="Arial Narrow" panose="020B0606020202030204" pitchFamily="34" charset="0"/>
              </a:rPr>
              <a:t> end users on the new system</a:t>
            </a:r>
            <a:r>
              <a:rPr lang="en-GB" sz="2400" dirty="0">
                <a:latin typeface="Arial Narrow" panose="020B0606020202030204" pitchFamily="34" charset="0"/>
              </a:rPr>
              <a:t>: Training students and staff in how to use the system</a:t>
            </a:r>
            <a:endParaRPr sz="24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5. </a:t>
            </a:r>
            <a:r>
              <a:rPr lang="en-GB" sz="2400" b="1" dirty="0">
                <a:latin typeface="Arial Narrow" panose="020B0606020202030204" pitchFamily="34" charset="0"/>
              </a:rPr>
              <a:t>Monitoring</a:t>
            </a:r>
            <a:r>
              <a:rPr sz="2400" b="1" dirty="0">
                <a:latin typeface="Arial Narrow" panose="020B0606020202030204" pitchFamily="34" charset="0"/>
              </a:rPr>
              <a:t> for issues in initial days</a:t>
            </a:r>
            <a:r>
              <a:rPr sz="2400" dirty="0">
                <a:latin typeface="Arial Narrow" panose="020B0606020202030204" pitchFamily="34" charset="0"/>
              </a:rPr>
              <a:t>.</a:t>
            </a:r>
            <a:r>
              <a:rPr lang="en-GB" sz="2400" dirty="0">
                <a:latin typeface="Arial Narrow" panose="020B0606020202030204" pitchFamily="34" charset="0"/>
              </a:rPr>
              <a:t> E.g., An</a:t>
            </a:r>
            <a:r>
              <a:rPr sz="2400" dirty="0">
                <a:latin typeface="Arial Narrow" panose="020B0606020202030204" pitchFamily="34" charset="0"/>
              </a:rPr>
              <a:t> IT helpdesk </a:t>
            </a:r>
            <a:r>
              <a:rPr lang="en-GB" sz="2400" dirty="0">
                <a:latin typeface="Arial Narrow" panose="020B0606020202030204" pitchFamily="34" charset="0"/>
              </a:rPr>
              <a:t>that </a:t>
            </a:r>
            <a:r>
              <a:rPr sz="2400" dirty="0">
                <a:latin typeface="Arial Narrow" panose="020B0606020202030204" pitchFamily="34" charset="0"/>
              </a:rPr>
              <a:t>supports </a:t>
            </a:r>
            <a:r>
              <a:rPr lang="en-GB" sz="2400" dirty="0">
                <a:latin typeface="Arial Narrow" panose="020B0606020202030204" pitchFamily="34" charset="0"/>
              </a:rPr>
              <a:t>students </a:t>
            </a:r>
            <a:r>
              <a:rPr sz="2400" dirty="0">
                <a:latin typeface="Arial Narrow" panose="020B0606020202030204" pitchFamily="34" charset="0"/>
              </a:rPr>
              <a:t>after new system </a:t>
            </a:r>
            <a:r>
              <a:rPr lang="en-GB" sz="2400" dirty="0">
                <a:latin typeface="Arial Narrow" panose="020B0606020202030204" pitchFamily="34" charset="0"/>
              </a:rPr>
              <a:t>launches.</a:t>
            </a:r>
            <a:endParaRPr sz="24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-6428"/>
            <a:ext cx="8566880" cy="860867"/>
          </a:xfrm>
        </p:spPr>
        <p:txBody>
          <a:bodyPr>
            <a:noAutofit/>
          </a:bodyPr>
          <a:lstStyle/>
          <a:p>
            <a:r>
              <a:rPr lang="en-GB" sz="2800" b="1" dirty="0">
                <a:latin typeface="Arial Narrow" panose="020B0606020202030204" pitchFamily="34" charset="0"/>
              </a:rPr>
              <a:t>Project Evaluation, </a:t>
            </a:r>
            <a:r>
              <a:rPr sz="2800" b="1" dirty="0">
                <a:latin typeface="Arial Narrow" panose="020B0606020202030204" pitchFamily="34" charset="0"/>
              </a:rPr>
              <a:t>Post-Implementation Review &amp; Lessons</a:t>
            </a:r>
            <a:r>
              <a:rPr lang="en-GB" sz="2800" b="1" dirty="0">
                <a:latin typeface="Arial Narrow" panose="020B0606020202030204" pitchFamily="34" charset="0"/>
              </a:rPr>
              <a:t> Learned:</a:t>
            </a:r>
            <a:endParaRPr sz="2800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813" y="1708879"/>
            <a:ext cx="8574373" cy="45120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sz="2800" b="1" dirty="0">
                <a:latin typeface="Arial Narrow" panose="020B0606020202030204" pitchFamily="34" charset="0"/>
              </a:rPr>
              <a:t>1. </a:t>
            </a:r>
            <a:r>
              <a:rPr lang="en-GB" sz="2800" b="1" dirty="0">
                <a:latin typeface="Arial Narrow" panose="020B0606020202030204" pitchFamily="34" charset="0"/>
              </a:rPr>
              <a:t>Review </a:t>
            </a:r>
            <a:r>
              <a:rPr sz="2800" b="1" dirty="0">
                <a:latin typeface="Arial Narrow" panose="020B0606020202030204" pitchFamily="34" charset="0"/>
              </a:rPr>
              <a:t>meeting</a:t>
            </a:r>
            <a:r>
              <a:rPr lang="en-GB" sz="2800" b="1" dirty="0">
                <a:latin typeface="Arial Narrow" panose="020B0606020202030204" pitchFamily="34" charset="0"/>
              </a:rPr>
              <a:t>s</a:t>
            </a:r>
            <a:r>
              <a:rPr sz="2800" b="1" dirty="0">
                <a:latin typeface="Arial Narrow" panose="020B0606020202030204" pitchFamily="34" charset="0"/>
              </a:rPr>
              <a:t> with key stakeholders</a:t>
            </a:r>
            <a:r>
              <a:rPr lang="en-GB" sz="2800" b="1" dirty="0">
                <a:latin typeface="Arial Narrow" panose="020B0606020202030204" pitchFamily="34" charset="0"/>
              </a:rPr>
              <a:t>- </a:t>
            </a:r>
            <a:r>
              <a:rPr lang="en-GB" sz="2800" dirty="0">
                <a:latin typeface="Arial Narrow" panose="020B0606020202030204" pitchFamily="34" charset="0"/>
              </a:rPr>
              <a:t>Can be physical or online </a:t>
            </a:r>
            <a:endParaRPr sz="2800" b="1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sz="2800" b="1" dirty="0">
                <a:latin typeface="Arial Narrow" panose="020B0606020202030204" pitchFamily="34" charset="0"/>
              </a:rPr>
              <a:t>2.</a:t>
            </a:r>
            <a:r>
              <a:rPr lang="en-US" sz="2800" b="1" dirty="0">
                <a:latin typeface="Arial Narrow" panose="020B0606020202030204" pitchFamily="34" charset="0"/>
              </a:rPr>
              <a:t> </a:t>
            </a:r>
            <a:r>
              <a:rPr sz="2800" b="1" dirty="0">
                <a:latin typeface="Arial Narrow" panose="020B0606020202030204" pitchFamily="34" charset="0"/>
              </a:rPr>
              <a:t>Collect client and user feedback</a:t>
            </a:r>
            <a:r>
              <a:rPr lang="en-GB" sz="2800" b="1" dirty="0">
                <a:latin typeface="Arial Narrow" panose="020B0606020202030204" pitchFamily="34" charset="0"/>
              </a:rPr>
              <a:t>, </a:t>
            </a:r>
            <a:r>
              <a:rPr lang="en-GB" sz="2800" dirty="0">
                <a:latin typeface="Arial Narrow" panose="020B0606020202030204" pitchFamily="34" charset="0"/>
              </a:rPr>
              <a:t>usually via an online feedback form or during User Workshops.</a:t>
            </a:r>
          </a:p>
          <a:p>
            <a:pPr marL="0" indent="0" algn="just">
              <a:buNone/>
            </a:pPr>
            <a:r>
              <a:rPr lang="en-US" sz="2800" b="1" dirty="0">
                <a:latin typeface="Arial Narrow" panose="020B0606020202030204" pitchFamily="34" charset="0"/>
              </a:rPr>
              <a:t>3. Document what went well and what would be improved. </a:t>
            </a:r>
          </a:p>
          <a:p>
            <a:pPr marL="0" indent="0" algn="just">
              <a:buNone/>
            </a:pPr>
            <a:r>
              <a:rPr sz="2800" b="1" dirty="0">
                <a:latin typeface="Arial Narrow" panose="020B0606020202030204" pitchFamily="34" charset="0"/>
              </a:rPr>
              <a:t>4. Update processes for future projects.</a:t>
            </a:r>
            <a:r>
              <a:rPr lang="en-GB" sz="2800" b="1" dirty="0">
                <a:latin typeface="Arial Narrow" panose="020B0606020202030204" pitchFamily="34" charset="0"/>
              </a:rPr>
              <a:t> </a:t>
            </a:r>
            <a:r>
              <a:rPr lang="en-GB" sz="2800" dirty="0">
                <a:latin typeface="Arial Narrow" panose="020B0606020202030204" pitchFamily="34" charset="0"/>
              </a:rPr>
              <a:t>E.g. </a:t>
            </a:r>
            <a:r>
              <a:rPr sz="2800" dirty="0">
                <a:latin typeface="Arial Narrow" panose="020B0606020202030204" pitchFamily="34" charset="0"/>
              </a:rPr>
              <a:t>Adopt automated testing tools if manual tests caused delays.</a:t>
            </a:r>
            <a:endParaRPr sz="2800" b="1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sz="2800" b="1" dirty="0">
                <a:latin typeface="Arial Narrow" panose="020B0606020202030204" pitchFamily="34" charset="0"/>
              </a:rPr>
              <a:t>5. Archive project documentation for future reference.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atin typeface="Arial Narrow" panose="020B0606020202030204" pitchFamily="34" charset="0"/>
              </a:rPr>
              <a:t>Key Success Factors in Project Implementation </a:t>
            </a: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802" y="1963711"/>
            <a:ext cx="8679305" cy="4317168"/>
          </a:xfrm>
        </p:spPr>
        <p:txBody>
          <a:bodyPr>
            <a:noAutofit/>
          </a:bodyPr>
          <a:lstStyle/>
          <a:p>
            <a:pPr algn="just"/>
            <a:r>
              <a:rPr lang="en-GB" sz="2000" b="1" dirty="0">
                <a:latin typeface="Arial Narrow" panose="020B0606020202030204" pitchFamily="34" charset="0"/>
              </a:rPr>
              <a:t>Have a Clear Objectives and Scope</a:t>
            </a:r>
            <a:endParaRPr lang="en-GB" sz="2000" dirty="0">
              <a:latin typeface="Arial Narrow" panose="020B0606020202030204" pitchFamily="34" charset="0"/>
            </a:endParaRPr>
          </a:p>
          <a:p>
            <a:pPr lvl="1" algn="just"/>
            <a:r>
              <a:rPr lang="en-GB" sz="2000" dirty="0">
                <a:latin typeface="Arial Narrow" panose="020B0606020202030204" pitchFamily="34" charset="0"/>
              </a:rPr>
              <a:t>Well-defined project goals and requirements. Example: </a:t>
            </a:r>
            <a:r>
              <a:rPr lang="en-GB" sz="2000" b="1" dirty="0">
                <a:latin typeface="Arial Narrow" panose="020B0606020202030204" pitchFamily="34" charset="0"/>
              </a:rPr>
              <a:t>HR system project defines clear modules: payroll, recruitment, performance.</a:t>
            </a:r>
            <a:endParaRPr lang="en-GB" sz="2000" dirty="0">
              <a:latin typeface="Arial Narrow" panose="020B0606020202030204" pitchFamily="34" charset="0"/>
            </a:endParaRPr>
          </a:p>
          <a:p>
            <a:pPr algn="just"/>
            <a:r>
              <a:rPr lang="en-GB" sz="2000" b="1" dirty="0">
                <a:latin typeface="Arial Narrow" panose="020B0606020202030204" pitchFamily="34" charset="0"/>
              </a:rPr>
              <a:t>Strong Project Leadership: </a:t>
            </a:r>
            <a:r>
              <a:rPr lang="en-GB" sz="2000" dirty="0">
                <a:latin typeface="Arial Narrow" panose="020B0606020202030204" pitchFamily="34" charset="0"/>
              </a:rPr>
              <a:t>Effective project manager ensures focus and communication.</a:t>
            </a:r>
          </a:p>
          <a:p>
            <a:pPr lvl="1" algn="just"/>
            <a:r>
              <a:rPr lang="en-GB" sz="2000" dirty="0">
                <a:latin typeface="Arial Narrow" panose="020B0606020202030204" pitchFamily="34" charset="0"/>
              </a:rPr>
              <a:t>Example: </a:t>
            </a:r>
            <a:r>
              <a:rPr lang="en-GB" sz="2000" b="1" dirty="0">
                <a:latin typeface="Arial Narrow" panose="020B0606020202030204" pitchFamily="34" charset="0"/>
              </a:rPr>
              <a:t>Daily stand-ups to review progress in Agile projects.</a:t>
            </a:r>
            <a:endParaRPr lang="en-GB" sz="2000" dirty="0">
              <a:latin typeface="Arial Narrow" panose="020B0606020202030204" pitchFamily="34" charset="0"/>
            </a:endParaRPr>
          </a:p>
          <a:p>
            <a:pPr algn="just"/>
            <a:r>
              <a:rPr lang="en-GB" sz="2000" b="1" dirty="0">
                <a:latin typeface="Arial Narrow" panose="020B0606020202030204" pitchFamily="34" charset="0"/>
              </a:rPr>
              <a:t>Proper Planning and Scheduling:  </a:t>
            </a:r>
            <a:r>
              <a:rPr lang="en-GB" sz="2000" dirty="0">
                <a:latin typeface="Arial Narrow" panose="020B0606020202030204" pitchFamily="34" charset="0"/>
              </a:rPr>
              <a:t>Realistic timelines and a </a:t>
            </a:r>
            <a:r>
              <a:rPr lang="en-GB" sz="2000" b="1" dirty="0">
                <a:latin typeface="Arial Narrow" panose="020B0606020202030204" pitchFamily="34" charset="0"/>
              </a:rPr>
              <a:t>detailed Work Breakdown Structure (WBS)</a:t>
            </a:r>
            <a:r>
              <a:rPr lang="en-GB" sz="2000" dirty="0">
                <a:latin typeface="Arial Narrow" panose="020B0606020202030204" pitchFamily="34" charset="0"/>
              </a:rPr>
              <a:t>.</a:t>
            </a:r>
          </a:p>
          <a:p>
            <a:pPr algn="just"/>
            <a:r>
              <a:rPr lang="en-GB" sz="2000" b="1" dirty="0">
                <a:latin typeface="Arial Narrow" panose="020B0606020202030204" pitchFamily="34" charset="0"/>
              </a:rPr>
              <a:t>Competent and Committed Team:  </a:t>
            </a:r>
            <a:r>
              <a:rPr lang="en-GB" sz="2000" dirty="0">
                <a:latin typeface="Arial Narrow" panose="020B0606020202030204" pitchFamily="34" charset="0"/>
              </a:rPr>
              <a:t>Assign skilled and motivated team members who understand their roles.</a:t>
            </a:r>
          </a:p>
          <a:p>
            <a:pPr algn="just"/>
            <a:r>
              <a:rPr lang="en-GB" sz="2000" b="1" dirty="0">
                <a:latin typeface="Arial Narrow" panose="020B0606020202030204" pitchFamily="34" charset="0"/>
              </a:rPr>
              <a:t>Adequate Resources and Budget:  </a:t>
            </a:r>
            <a:r>
              <a:rPr lang="en-GB" sz="2000" dirty="0">
                <a:latin typeface="Arial Narrow" panose="020B0606020202030204" pitchFamily="34" charset="0"/>
              </a:rPr>
              <a:t>Ensure technical, human, and financial resources are </a:t>
            </a:r>
            <a:r>
              <a:rPr lang="en-GB" sz="2000" b="1" dirty="0">
                <a:latin typeface="Arial Narrow" panose="020B0606020202030204" pitchFamily="34" charset="0"/>
              </a:rPr>
              <a:t>available at every phase</a:t>
            </a:r>
            <a:r>
              <a:rPr lang="en-GB" sz="2000" dirty="0">
                <a:latin typeface="Arial Narrow" panose="020B0606020202030204" pitchFamily="34" charset="0"/>
              </a:rPr>
              <a:t>.</a:t>
            </a:r>
          </a:p>
          <a:p>
            <a:pPr algn="just"/>
            <a:endParaRPr lang="en-GB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25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atin typeface="Arial Narrow" panose="020B0606020202030204" pitchFamily="34" charset="0"/>
              </a:rPr>
              <a:t>Key Success Factors in Project Implementation </a:t>
            </a: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33731"/>
            <a:ext cx="8446957" cy="4392118"/>
          </a:xfrm>
        </p:spPr>
        <p:txBody>
          <a:bodyPr>
            <a:normAutofit/>
          </a:bodyPr>
          <a:lstStyle/>
          <a:p>
            <a:pPr algn="just"/>
            <a:r>
              <a:rPr lang="en-GB" b="1" dirty="0">
                <a:latin typeface="Arial Narrow" panose="020B0606020202030204" pitchFamily="34" charset="0"/>
              </a:rPr>
              <a:t>Effective Communication:  </a:t>
            </a:r>
            <a:r>
              <a:rPr lang="en-GB" dirty="0">
                <a:latin typeface="Arial Narrow" panose="020B0606020202030204" pitchFamily="34" charset="0"/>
              </a:rPr>
              <a:t>Regular progress updates to team and stakeholders.</a:t>
            </a:r>
          </a:p>
          <a:p>
            <a:pPr lvl="1" algn="just"/>
            <a:r>
              <a:rPr lang="en-GB" dirty="0">
                <a:latin typeface="Arial Narrow" panose="020B0606020202030204" pitchFamily="34" charset="0"/>
              </a:rPr>
              <a:t>Example: </a:t>
            </a:r>
            <a:r>
              <a:rPr lang="en-GB" b="1" dirty="0">
                <a:latin typeface="Arial Narrow" panose="020B0606020202030204" pitchFamily="34" charset="0"/>
              </a:rPr>
              <a:t>Weekly email updates and review meetings with clients.</a:t>
            </a:r>
            <a:endParaRPr lang="en-GB" dirty="0">
              <a:latin typeface="Arial Narrow" panose="020B0606020202030204" pitchFamily="34" charset="0"/>
            </a:endParaRPr>
          </a:p>
          <a:p>
            <a:pPr algn="just"/>
            <a:r>
              <a:rPr lang="en-GB" b="1" dirty="0">
                <a:latin typeface="Arial Narrow" panose="020B0606020202030204" pitchFamily="34" charset="0"/>
              </a:rPr>
              <a:t>Risk Management:  </a:t>
            </a:r>
            <a:r>
              <a:rPr lang="en-GB" dirty="0">
                <a:latin typeface="Arial Narrow" panose="020B0606020202030204" pitchFamily="34" charset="0"/>
              </a:rPr>
              <a:t>Proactively identify risks, assign owners, and track mitigation.</a:t>
            </a:r>
          </a:p>
          <a:p>
            <a:pPr lvl="1" algn="just"/>
            <a:r>
              <a:rPr lang="en-GB" dirty="0">
                <a:latin typeface="Arial Narrow" panose="020B0606020202030204" pitchFamily="34" charset="0"/>
              </a:rPr>
              <a:t>Example: </a:t>
            </a:r>
            <a:r>
              <a:rPr lang="en-GB" b="1" dirty="0">
                <a:latin typeface="Arial Narrow" panose="020B0606020202030204" pitchFamily="34" charset="0"/>
              </a:rPr>
              <a:t>Backup data migration plan to handle server failures.</a:t>
            </a:r>
            <a:endParaRPr lang="en-GB" dirty="0">
              <a:latin typeface="Arial Narrow" panose="020B0606020202030204" pitchFamily="34" charset="0"/>
            </a:endParaRPr>
          </a:p>
          <a:p>
            <a:pPr algn="just"/>
            <a:r>
              <a:rPr lang="en-GB" b="1" dirty="0">
                <a:latin typeface="Arial Narrow" panose="020B0606020202030204" pitchFamily="34" charset="0"/>
              </a:rPr>
              <a:t>Quality Assurance</a:t>
            </a:r>
            <a:endParaRPr lang="en-GB" dirty="0">
              <a:latin typeface="Arial Narrow" panose="020B0606020202030204" pitchFamily="34" charset="0"/>
            </a:endParaRPr>
          </a:p>
          <a:p>
            <a:pPr lvl="1" algn="just"/>
            <a:r>
              <a:rPr lang="en-GB" dirty="0">
                <a:latin typeface="Arial Narrow" panose="020B0606020202030204" pitchFamily="34" charset="0"/>
              </a:rPr>
              <a:t>Implement continuous quality checks from </a:t>
            </a:r>
            <a:r>
              <a:rPr lang="en-GB" b="1" dirty="0">
                <a:latin typeface="Arial Narrow" panose="020B0606020202030204" pitchFamily="34" charset="0"/>
              </a:rPr>
              <a:t>development to deployment</a:t>
            </a:r>
            <a:r>
              <a:rPr lang="en-GB" dirty="0">
                <a:latin typeface="Arial Narrow" panose="020B0606020202030204" pitchFamily="34" charset="0"/>
              </a:rPr>
              <a:t>.</a:t>
            </a:r>
          </a:p>
          <a:p>
            <a:pPr algn="just"/>
            <a:r>
              <a:rPr lang="en-GB" b="1" dirty="0">
                <a:latin typeface="Arial Narrow" panose="020B0606020202030204" pitchFamily="34" charset="0"/>
              </a:rPr>
              <a:t>User Involvement:  </a:t>
            </a:r>
            <a:r>
              <a:rPr lang="en-GB" dirty="0">
                <a:latin typeface="Arial Narrow" panose="020B0606020202030204" pitchFamily="34" charset="0"/>
              </a:rPr>
              <a:t>Involve end-users during requirements gathering, testing, and feedback.</a:t>
            </a:r>
          </a:p>
          <a:p>
            <a:pPr lvl="1" algn="just"/>
            <a:r>
              <a:rPr lang="en-GB" dirty="0">
                <a:latin typeface="Arial Narrow" panose="020B0606020202030204" pitchFamily="34" charset="0"/>
              </a:rPr>
              <a:t>Example: </a:t>
            </a:r>
            <a:r>
              <a:rPr lang="en-GB" b="1" dirty="0">
                <a:latin typeface="Arial Narrow" panose="020B0606020202030204" pitchFamily="34" charset="0"/>
              </a:rPr>
              <a:t>User demo sessions before final User Acceptance Testing (UAT) approval.</a:t>
            </a:r>
            <a:endParaRPr lang="en-GB" dirty="0">
              <a:latin typeface="Arial Narrow" panose="020B0606020202030204" pitchFamily="34" charset="0"/>
            </a:endParaRPr>
          </a:p>
          <a:p>
            <a:pPr algn="just"/>
            <a:r>
              <a:rPr lang="en-GB" b="1" dirty="0">
                <a:latin typeface="Arial Narrow" panose="020B0606020202030204" pitchFamily="34" charset="0"/>
              </a:rPr>
              <a:t>Post-Implementation Review:  </a:t>
            </a:r>
            <a:r>
              <a:rPr lang="en-GB" dirty="0">
                <a:latin typeface="Arial Narrow" panose="020B0606020202030204" pitchFamily="34" charset="0"/>
              </a:rPr>
              <a:t>Conduct structured reviews and document lessons learned.</a:t>
            </a:r>
          </a:p>
          <a:p>
            <a:pPr lvl="1" algn="just"/>
            <a:r>
              <a:rPr lang="en-GB" dirty="0">
                <a:latin typeface="Arial Narrow" panose="020B0606020202030204" pitchFamily="34" charset="0"/>
              </a:rPr>
              <a:t>Use lessons to </a:t>
            </a:r>
            <a:r>
              <a:rPr lang="en-GB" b="1" dirty="0">
                <a:latin typeface="Arial Narrow" panose="020B0606020202030204" pitchFamily="34" charset="0"/>
              </a:rPr>
              <a:t>improve future project planning and execution</a:t>
            </a:r>
            <a:r>
              <a:rPr lang="en-GB" dirty="0"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365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7200" b="1" dirty="0">
                <a:latin typeface="Arial Narrow" panose="020B0606020202030204" pitchFamily="34" charset="0"/>
              </a:rPr>
              <a:t>Q &amp; A??</a:t>
            </a:r>
          </a:p>
        </p:txBody>
      </p:sp>
    </p:spTree>
    <p:extLst>
      <p:ext uri="{BB962C8B-B14F-4D97-AF65-F5344CB8AC3E}">
        <p14:creationId xmlns:p14="http://schemas.microsoft.com/office/powerpoint/2010/main" val="40320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312" y="764498"/>
            <a:ext cx="7953375" cy="5246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258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228" y="286604"/>
            <a:ext cx="8141532" cy="1450757"/>
          </a:xfrm>
        </p:spPr>
        <p:txBody>
          <a:bodyPr>
            <a:normAutofit/>
          </a:bodyPr>
          <a:lstStyle/>
          <a:p>
            <a:r>
              <a:rPr sz="4400" b="1" dirty="0">
                <a:latin typeface="Arial Narrow" panose="020B0606020202030204" pitchFamily="34" charset="0"/>
              </a:rPr>
              <a:t>Introduction to Project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28" y="1845734"/>
            <a:ext cx="8739264" cy="4330214"/>
          </a:xfrm>
        </p:spPr>
        <p:txBody>
          <a:bodyPr>
            <a:noAutofit/>
          </a:bodyPr>
          <a:lstStyle/>
          <a:p>
            <a:pPr algn="just"/>
            <a:r>
              <a:rPr sz="2400" dirty="0">
                <a:latin typeface="Arial Narrow" panose="020B0606020202030204" pitchFamily="34" charset="0"/>
              </a:rPr>
              <a:t>Project Implementation </a:t>
            </a:r>
            <a:r>
              <a:rPr lang="en-US" sz="2400" dirty="0">
                <a:latin typeface="Arial Narrow" panose="020B0606020202030204" pitchFamily="34" charset="0"/>
              </a:rPr>
              <a:t>is the </a:t>
            </a:r>
            <a:r>
              <a:rPr lang="en-GB" sz="2400" dirty="0">
                <a:latin typeface="Arial Narrow" panose="020B0606020202030204" pitchFamily="34" charset="0"/>
              </a:rPr>
              <a:t>process of turning </a:t>
            </a:r>
            <a:r>
              <a:rPr sz="2400" b="1" dirty="0">
                <a:latin typeface="Arial Narrow" panose="020B0606020202030204" pitchFamily="34" charset="0"/>
              </a:rPr>
              <a:t>project plans turn into actual deliverables</a:t>
            </a:r>
            <a:r>
              <a:rPr sz="2400" dirty="0">
                <a:latin typeface="Arial Narrow" panose="020B0606020202030204" pitchFamily="34" charset="0"/>
              </a:rPr>
              <a:t>.</a:t>
            </a:r>
            <a:endParaRPr lang="en-GB" sz="2400" dirty="0">
              <a:latin typeface="Arial Narrow" panose="020B0606020202030204" pitchFamily="34" charset="0"/>
            </a:endParaRPr>
          </a:p>
          <a:p>
            <a:pPr algn="just"/>
            <a:endParaRPr sz="2400" dirty="0">
              <a:latin typeface="Arial Narrow" panose="020B0606020202030204" pitchFamily="34" charset="0"/>
            </a:endParaRPr>
          </a:p>
          <a:p>
            <a:pPr algn="just"/>
            <a:r>
              <a:rPr sz="2400" dirty="0">
                <a:latin typeface="Arial Narrow" panose="020B0606020202030204" pitchFamily="34" charset="0"/>
              </a:rPr>
              <a:t>In IT projects, this </a:t>
            </a:r>
            <a:r>
              <a:rPr sz="2400" b="1" dirty="0">
                <a:latin typeface="Arial Narrow" panose="020B0606020202030204" pitchFamily="34" charset="0"/>
              </a:rPr>
              <a:t>can involve coding, system installations</a:t>
            </a:r>
            <a:r>
              <a:rPr lang="en-US" sz="2400" b="1" dirty="0">
                <a:latin typeface="Arial Narrow" panose="020B0606020202030204" pitchFamily="34" charset="0"/>
              </a:rPr>
              <a:t> </a:t>
            </a:r>
            <a:r>
              <a:rPr sz="2400" b="1" dirty="0">
                <a:latin typeface="Arial Narrow" panose="020B0606020202030204" pitchFamily="34" charset="0"/>
              </a:rPr>
              <a:t>or network setups</a:t>
            </a:r>
            <a:r>
              <a:rPr sz="2400" dirty="0">
                <a:latin typeface="Arial Narrow" panose="020B0606020202030204" pitchFamily="34" charset="0"/>
              </a:rPr>
              <a:t>.</a:t>
            </a:r>
            <a:endParaRPr lang="en-GB" sz="24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en-GB" sz="2400" dirty="0">
                <a:latin typeface="Arial Narrow" panose="020B0606020202030204" pitchFamily="34" charset="0"/>
              </a:rPr>
              <a:t>	</a:t>
            </a:r>
            <a:r>
              <a:rPr sz="2400" b="1" dirty="0">
                <a:latin typeface="Arial Narrow" panose="020B0606020202030204" pitchFamily="34" charset="0"/>
              </a:rPr>
              <a:t>Example: </a:t>
            </a:r>
            <a:r>
              <a:rPr sz="2400" dirty="0">
                <a:latin typeface="Arial Narrow" panose="020B0606020202030204" pitchFamily="34" charset="0"/>
              </a:rPr>
              <a:t>Implementing a hospital management system where patient </a:t>
            </a:r>
            <a:r>
              <a:rPr lang="en-GB" sz="2400" dirty="0">
                <a:latin typeface="Arial Narrow" panose="020B0606020202030204" pitchFamily="34" charset="0"/>
              </a:rPr>
              <a:t>	records </a:t>
            </a:r>
            <a:r>
              <a:rPr sz="2400" dirty="0">
                <a:latin typeface="Arial Narrow" panose="020B0606020202030204" pitchFamily="34" charset="0"/>
              </a:rPr>
              <a:t>move from paper to digital.</a:t>
            </a:r>
          </a:p>
          <a:p>
            <a:pPr algn="just"/>
            <a:endParaRPr lang="en-GB" sz="2400" dirty="0">
              <a:latin typeface="Arial Narrow" panose="020B0606020202030204" pitchFamily="34" charset="0"/>
            </a:endParaRPr>
          </a:p>
          <a:p>
            <a:pPr algn="just"/>
            <a:r>
              <a:rPr sz="2400" b="1" dirty="0">
                <a:latin typeface="Arial Narrow" panose="020B0606020202030204" pitchFamily="34" charset="0"/>
              </a:rPr>
              <a:t>Success depends on careful planning, skilled execution, and continuous monitoring.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8021237" cy="1450757"/>
          </a:xfrm>
        </p:spPr>
        <p:txBody>
          <a:bodyPr>
            <a:normAutofit/>
          </a:bodyPr>
          <a:lstStyle/>
          <a:p>
            <a:r>
              <a:rPr sz="3600" b="1" dirty="0">
                <a:latin typeface="Arial Narrow" panose="020B0606020202030204" pitchFamily="34" charset="0"/>
              </a:rPr>
              <a:t>Key </a:t>
            </a:r>
            <a:r>
              <a:rPr lang="en-GB" sz="3600" b="1" dirty="0">
                <a:latin typeface="Arial Narrow" panose="020B0606020202030204" pitchFamily="34" charset="0"/>
              </a:rPr>
              <a:t>Activities </a:t>
            </a:r>
            <a:r>
              <a:rPr sz="3600" b="1" dirty="0">
                <a:latin typeface="Arial Narrow" panose="020B0606020202030204" pitchFamily="34" charset="0"/>
              </a:rPr>
              <a:t> in IT Project Implementation</a:t>
            </a:r>
            <a:br>
              <a:rPr lang="en-GB" sz="3600" b="1" dirty="0">
                <a:latin typeface="Arial Narrow" panose="020B0606020202030204" pitchFamily="34" charset="0"/>
              </a:rPr>
            </a:br>
            <a:endParaRPr sz="3600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8762"/>
            <a:ext cx="8506918" cy="44520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1. </a:t>
            </a:r>
            <a:r>
              <a:rPr sz="2400" b="1" i="1" dirty="0">
                <a:latin typeface="Arial Narrow" panose="020B0606020202030204" pitchFamily="34" charset="0"/>
              </a:rPr>
              <a:t>Assign tasks and responsibilities to team members </a:t>
            </a:r>
            <a:r>
              <a:rPr sz="2400" dirty="0">
                <a:latin typeface="Arial Narrow" panose="020B0606020202030204" pitchFamily="34" charset="0"/>
              </a:rPr>
              <a:t>(developers, testers, admins).</a:t>
            </a:r>
          </a:p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2. </a:t>
            </a:r>
            <a:r>
              <a:rPr sz="2400" b="1" i="1" dirty="0">
                <a:latin typeface="Arial Narrow" panose="020B0606020202030204" pitchFamily="34" charset="0"/>
              </a:rPr>
              <a:t>Procure resources </a:t>
            </a:r>
            <a:r>
              <a:rPr sz="2400" dirty="0">
                <a:latin typeface="Arial Narrow" panose="020B0606020202030204" pitchFamily="34" charset="0"/>
              </a:rPr>
              <a:t>like servers, cloud storage, software tools.</a:t>
            </a:r>
          </a:p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3. </a:t>
            </a:r>
            <a:r>
              <a:rPr sz="2400" b="1" i="1" dirty="0">
                <a:latin typeface="Arial Narrow" panose="020B0606020202030204" pitchFamily="34" charset="0"/>
              </a:rPr>
              <a:t>Begin coding</a:t>
            </a:r>
            <a:r>
              <a:rPr sz="2400" dirty="0">
                <a:latin typeface="Arial Narrow" panose="020B0606020202030204" pitchFamily="34" charset="0"/>
              </a:rPr>
              <a:t>, system configuration, or infrastructure setup.</a:t>
            </a:r>
          </a:p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4. </a:t>
            </a:r>
            <a:r>
              <a:rPr sz="2400" b="1" i="1" dirty="0">
                <a:latin typeface="Arial Narrow" panose="020B0606020202030204" pitchFamily="34" charset="0"/>
              </a:rPr>
              <a:t>Conduct regular system testing</a:t>
            </a:r>
            <a:r>
              <a:rPr sz="2400" dirty="0">
                <a:latin typeface="Arial Narrow" panose="020B0606020202030204" pitchFamily="34" charset="0"/>
              </a:rPr>
              <a:t>.</a:t>
            </a:r>
          </a:p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5. </a:t>
            </a:r>
            <a:r>
              <a:rPr sz="2400" b="1" i="1" dirty="0">
                <a:latin typeface="Arial Narrow" panose="020B0606020202030204" pitchFamily="34" charset="0"/>
              </a:rPr>
              <a:t>Document processes, changes, and decisions </a:t>
            </a:r>
            <a:r>
              <a:rPr sz="2400" dirty="0">
                <a:latin typeface="Arial Narrow" panose="020B0606020202030204" pitchFamily="34" charset="0"/>
              </a:rPr>
              <a:t>for future reference.</a:t>
            </a:r>
          </a:p>
          <a:p>
            <a:pPr marL="0" indent="0" algn="just">
              <a:buNone/>
            </a:pPr>
            <a:endParaRPr lang="en-GB" sz="24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sz="2400" b="1" i="1" dirty="0">
                <a:latin typeface="Arial Narrow" panose="020B0606020202030204" pitchFamily="34" charset="0"/>
              </a:rPr>
              <a:t>Example: </a:t>
            </a:r>
            <a:r>
              <a:rPr sz="2400" dirty="0">
                <a:latin typeface="Arial Narrow" panose="020B0606020202030204" pitchFamily="34" charset="0"/>
              </a:rPr>
              <a:t>In e-commerce system deployment, developers handle </a:t>
            </a:r>
            <a:r>
              <a:rPr lang="en-GB" sz="2400" dirty="0">
                <a:latin typeface="Arial Narrow" panose="020B0606020202030204" pitchFamily="34" charset="0"/>
              </a:rPr>
              <a:t>system</a:t>
            </a:r>
            <a:r>
              <a:rPr sz="2400" dirty="0">
                <a:latin typeface="Arial Narrow" panose="020B0606020202030204" pitchFamily="34" charset="0"/>
              </a:rPr>
              <a:t> functionality, while admins set up hosting environments.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732727"/>
          </a:xfrm>
        </p:spPr>
        <p:txBody>
          <a:bodyPr/>
          <a:lstStyle/>
          <a:p>
            <a:r>
              <a:rPr b="1" dirty="0">
                <a:latin typeface="Arial Narrow" panose="020B0606020202030204" pitchFamily="34" charset="0"/>
              </a:rPr>
              <a:t>Key Roles &amp;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" y="1798820"/>
            <a:ext cx="8844197" cy="434714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1. </a:t>
            </a:r>
            <a:r>
              <a:rPr sz="2400" b="1" i="1" dirty="0">
                <a:latin typeface="Arial Narrow" panose="020B0606020202030204" pitchFamily="34" charset="0"/>
              </a:rPr>
              <a:t>Project Manager</a:t>
            </a:r>
            <a:r>
              <a:rPr sz="2400" dirty="0">
                <a:latin typeface="Arial Narrow" panose="020B0606020202030204" pitchFamily="34" charset="0"/>
              </a:rPr>
              <a:t>: Oversees schedules, budgets, and communication</a:t>
            </a:r>
            <a:r>
              <a:rPr lang="en-GB" sz="2400" dirty="0">
                <a:latin typeface="Arial Narrow" panose="020B0606020202030204" pitchFamily="34" charset="0"/>
              </a:rPr>
              <a:t>.  E.g.</a:t>
            </a:r>
            <a:r>
              <a:rPr sz="2400" dirty="0">
                <a:latin typeface="Arial Narrow" panose="020B0606020202030204" pitchFamily="34" charset="0"/>
              </a:rPr>
              <a:t> </a:t>
            </a:r>
            <a:r>
              <a:rPr lang="en-GB" sz="2400" dirty="0">
                <a:latin typeface="Arial Narrow" panose="020B0606020202030204" pitchFamily="34" charset="0"/>
              </a:rPr>
              <a:t>tracking </a:t>
            </a:r>
            <a:r>
              <a:rPr sz="2400" dirty="0">
                <a:latin typeface="Arial Narrow" panose="020B0606020202030204" pitchFamily="34" charset="0"/>
              </a:rPr>
              <a:t>team progress </a:t>
            </a:r>
            <a:r>
              <a:rPr lang="en-GB" sz="2400" dirty="0">
                <a:latin typeface="Arial Narrow" panose="020B0606020202030204" pitchFamily="34" charset="0"/>
              </a:rPr>
              <a:t>using software tools like </a:t>
            </a:r>
            <a:r>
              <a:rPr sz="2400" dirty="0" err="1">
                <a:latin typeface="Arial Narrow" panose="020B0606020202030204" pitchFamily="34" charset="0"/>
              </a:rPr>
              <a:t>Jira</a:t>
            </a:r>
            <a:r>
              <a:rPr sz="2400" dirty="0">
                <a:latin typeface="Arial Narrow" panose="020B0606020202030204" pitchFamily="34" charset="0"/>
              </a:rPr>
              <a:t> or </a:t>
            </a:r>
            <a:r>
              <a:rPr sz="2400" dirty="0" err="1">
                <a:latin typeface="Arial Narrow" panose="020B0606020202030204" pitchFamily="34" charset="0"/>
              </a:rPr>
              <a:t>Trello</a:t>
            </a:r>
            <a:r>
              <a:rPr sz="2400" dirty="0">
                <a:latin typeface="Arial Narrow" panose="020B0606020202030204" pitchFamily="34" charset="0"/>
              </a:rPr>
              <a:t>.</a:t>
            </a:r>
            <a:endParaRPr lang="en-GB" sz="24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endParaRPr sz="24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2. </a:t>
            </a:r>
            <a:r>
              <a:rPr sz="2400" b="1" dirty="0">
                <a:latin typeface="Arial Narrow" panose="020B0606020202030204" pitchFamily="34" charset="0"/>
              </a:rPr>
              <a:t>Developers: </a:t>
            </a:r>
            <a:r>
              <a:rPr sz="2400" dirty="0">
                <a:latin typeface="Arial Narrow" panose="020B0606020202030204" pitchFamily="34" charset="0"/>
              </a:rPr>
              <a:t>Write, test, and debug </a:t>
            </a:r>
            <a:r>
              <a:rPr lang="en-GB" sz="2400" dirty="0">
                <a:latin typeface="Arial Narrow" panose="020B0606020202030204" pitchFamily="34" charset="0"/>
              </a:rPr>
              <a:t>system </a:t>
            </a:r>
            <a:r>
              <a:rPr sz="2400" dirty="0">
                <a:latin typeface="Arial Narrow" panose="020B0606020202030204" pitchFamily="34" charset="0"/>
              </a:rPr>
              <a:t>code. </a:t>
            </a:r>
            <a:r>
              <a:rPr lang="en-GB" sz="2400" dirty="0">
                <a:latin typeface="Arial Narrow" panose="020B0606020202030204" pitchFamily="34" charset="0"/>
              </a:rPr>
              <a:t>E.g. </a:t>
            </a:r>
            <a:r>
              <a:rPr sz="2400" dirty="0">
                <a:latin typeface="Arial Narrow" panose="020B0606020202030204" pitchFamily="34" charset="0"/>
              </a:rPr>
              <a:t>Backend developer</a:t>
            </a:r>
            <a:r>
              <a:rPr lang="en-GB" sz="2400" dirty="0">
                <a:latin typeface="Arial Narrow" panose="020B0606020202030204" pitchFamily="34" charset="0"/>
              </a:rPr>
              <a:t>s</a:t>
            </a:r>
            <a:r>
              <a:rPr sz="2400" dirty="0">
                <a:latin typeface="Arial Narrow" panose="020B0606020202030204" pitchFamily="34" charset="0"/>
              </a:rPr>
              <a:t> </a:t>
            </a:r>
            <a:r>
              <a:rPr lang="en-GB" sz="2400" dirty="0">
                <a:latin typeface="Arial Narrow" panose="020B0606020202030204" pitchFamily="34" charset="0"/>
              </a:rPr>
              <a:t>using Python to developing program </a:t>
            </a:r>
            <a:r>
              <a:rPr sz="2400" dirty="0">
                <a:latin typeface="Arial Narrow" panose="020B0606020202030204" pitchFamily="34" charset="0"/>
              </a:rPr>
              <a:t>cod</a:t>
            </a:r>
            <a:r>
              <a:rPr lang="en-GB" sz="2400" dirty="0">
                <a:latin typeface="Arial Narrow" panose="020B0606020202030204" pitchFamily="34" charset="0"/>
              </a:rPr>
              <a:t>e for </a:t>
            </a:r>
            <a:r>
              <a:rPr sz="2400" dirty="0">
                <a:latin typeface="Arial Narrow" panose="020B0606020202030204" pitchFamily="34" charset="0"/>
              </a:rPr>
              <a:t>database connections for a</a:t>
            </a:r>
            <a:r>
              <a:rPr lang="en-GB" sz="2400" dirty="0">
                <a:latin typeface="Arial Narrow" panose="020B0606020202030204" pitchFamily="34" charset="0"/>
              </a:rPr>
              <a:t> new financial management </a:t>
            </a:r>
            <a:r>
              <a:rPr sz="2400" dirty="0">
                <a:latin typeface="Arial Narrow" panose="020B0606020202030204" pitchFamily="34" charset="0"/>
              </a:rPr>
              <a:t>system.</a:t>
            </a:r>
            <a:endParaRPr lang="en-GB" sz="24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endParaRPr sz="24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3. </a:t>
            </a:r>
            <a:r>
              <a:rPr sz="2400" b="1" dirty="0">
                <a:latin typeface="Arial Narrow" panose="020B0606020202030204" pitchFamily="34" charset="0"/>
              </a:rPr>
              <a:t>Quality Assurance (QA): </a:t>
            </a:r>
            <a:r>
              <a:rPr sz="2400" dirty="0">
                <a:latin typeface="Arial Narrow" panose="020B0606020202030204" pitchFamily="34" charset="0"/>
              </a:rPr>
              <a:t>Ensure final product meets client needs. QA team tests website payment processes using test credit cards.</a:t>
            </a:r>
          </a:p>
          <a:p>
            <a:pPr marL="0" indent="0" algn="just">
              <a:buNone/>
            </a:pPr>
            <a:r>
              <a:rPr sz="2400" dirty="0">
                <a:latin typeface="Arial Narrow" panose="020B0606020202030204" pitchFamily="34" charset="0"/>
              </a:rPr>
              <a:t>4. </a:t>
            </a:r>
            <a:r>
              <a:rPr sz="2400" b="1" i="1" dirty="0">
                <a:latin typeface="Arial Narrow" panose="020B0606020202030204" pitchFamily="34" charset="0"/>
              </a:rPr>
              <a:t>System Administrators: </a:t>
            </a:r>
            <a:r>
              <a:rPr sz="2400" dirty="0">
                <a:latin typeface="Arial Narrow" panose="020B0606020202030204" pitchFamily="34" charset="0"/>
              </a:rPr>
              <a:t>Configure servers and networks.</a:t>
            </a:r>
            <a:r>
              <a:rPr lang="en-GB" sz="2400" dirty="0">
                <a:latin typeface="Arial Narrow" panose="020B0606020202030204" pitchFamily="34" charset="0"/>
              </a:rPr>
              <a:t> </a:t>
            </a:r>
            <a:r>
              <a:rPr sz="2400" dirty="0">
                <a:latin typeface="Arial Narrow" panose="020B0606020202030204" pitchFamily="34" charset="0"/>
              </a:rPr>
              <a:t>Cloud engineers set up </a:t>
            </a:r>
            <a:r>
              <a:rPr lang="en-GB" sz="2400" dirty="0">
                <a:latin typeface="Arial Narrow" panose="020B0606020202030204" pitchFamily="34" charset="0"/>
              </a:rPr>
              <a:t>Google Workplace System</a:t>
            </a:r>
            <a:r>
              <a:rPr sz="2400" dirty="0">
                <a:latin typeface="Arial Narrow" panose="020B0606020202030204" pitchFamily="34" charset="0"/>
              </a:rPr>
              <a:t> instances for hosting</a:t>
            </a:r>
            <a:r>
              <a:rPr lang="en-GB" sz="2400" dirty="0">
                <a:latin typeface="Arial Narrow" panose="020B0606020202030204" pitchFamily="34" charset="0"/>
              </a:rPr>
              <a:t> the system</a:t>
            </a:r>
            <a:r>
              <a:rPr sz="2400" dirty="0">
                <a:latin typeface="Arial Narrow" panose="020B0606020202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>
                <a:latin typeface="Arial Narrow" panose="020B0606020202030204" pitchFamily="34" charset="0"/>
              </a:rPr>
              <a:t>Resource Allocation in IT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3"/>
            <a:ext cx="7543801" cy="4315223"/>
          </a:xfrm>
        </p:spPr>
        <p:txBody>
          <a:bodyPr>
            <a:normAutofit/>
          </a:bodyPr>
          <a:lstStyle/>
          <a:p>
            <a:pPr algn="just"/>
            <a:r>
              <a:rPr sz="2400" b="1" dirty="0">
                <a:latin typeface="Arial Narrow" panose="020B0606020202030204" pitchFamily="34" charset="0"/>
              </a:rPr>
              <a:t>Human Resources</a:t>
            </a:r>
            <a:r>
              <a:rPr sz="2400" dirty="0">
                <a:latin typeface="Arial Narrow" panose="020B0606020202030204" pitchFamily="34" charset="0"/>
              </a:rPr>
              <a:t>: Developers, testers, admins, designers.</a:t>
            </a:r>
          </a:p>
          <a:p>
            <a:pPr marL="0" indent="0" algn="just">
              <a:buNone/>
            </a:pPr>
            <a:r>
              <a:rPr lang="en-GB" sz="2400" b="1" dirty="0">
                <a:latin typeface="Arial Narrow" panose="020B0606020202030204" pitchFamily="34" charset="0"/>
              </a:rPr>
              <a:t>		</a:t>
            </a:r>
            <a:r>
              <a:rPr sz="2400" b="1" dirty="0">
                <a:latin typeface="Arial Narrow" panose="020B0606020202030204" pitchFamily="34" charset="0"/>
              </a:rPr>
              <a:t>Example: </a:t>
            </a:r>
            <a:r>
              <a:rPr sz="2400" dirty="0">
                <a:latin typeface="Arial Narrow" panose="020B0606020202030204" pitchFamily="34" charset="0"/>
              </a:rPr>
              <a:t>Allocate 3 developers for front-end, 2 for </a:t>
            </a:r>
            <a:r>
              <a:rPr lang="en-GB" sz="2400" dirty="0">
                <a:latin typeface="Arial Narrow" panose="020B0606020202030204" pitchFamily="34" charset="0"/>
              </a:rPr>
              <a:t>		</a:t>
            </a:r>
            <a:r>
              <a:rPr sz="2400" dirty="0">
                <a:latin typeface="Arial Narrow" panose="020B0606020202030204" pitchFamily="34" charset="0"/>
              </a:rPr>
              <a:t>back-end.</a:t>
            </a:r>
          </a:p>
          <a:p>
            <a:pPr algn="just"/>
            <a:r>
              <a:rPr sz="2400" b="1" dirty="0">
                <a:latin typeface="Arial Narrow" panose="020B0606020202030204" pitchFamily="34" charset="0"/>
              </a:rPr>
              <a:t>Technical Resources</a:t>
            </a:r>
            <a:r>
              <a:rPr sz="2400" dirty="0">
                <a:latin typeface="Arial Narrow" panose="020B0606020202030204" pitchFamily="34" charset="0"/>
              </a:rPr>
              <a:t>: Servers, databases, software licenses.</a:t>
            </a:r>
          </a:p>
          <a:p>
            <a:pPr marL="0" indent="0" algn="just">
              <a:buNone/>
            </a:pPr>
            <a:r>
              <a:rPr lang="en-GB" sz="2400" dirty="0">
                <a:latin typeface="Arial Narrow" panose="020B0606020202030204" pitchFamily="34" charset="0"/>
              </a:rPr>
              <a:t>		</a:t>
            </a:r>
            <a:r>
              <a:rPr sz="2400" b="1" i="1" dirty="0">
                <a:latin typeface="Arial Narrow" panose="020B0606020202030204" pitchFamily="34" charset="0"/>
              </a:rPr>
              <a:t>Example: </a:t>
            </a:r>
            <a:r>
              <a:rPr sz="2400" dirty="0">
                <a:latin typeface="Arial Narrow" panose="020B0606020202030204" pitchFamily="34" charset="0"/>
              </a:rPr>
              <a:t>Purchase </a:t>
            </a:r>
            <a:r>
              <a:rPr lang="en-GB" sz="2400" dirty="0">
                <a:latin typeface="Arial Narrow" panose="020B0606020202030204" pitchFamily="34" charset="0"/>
              </a:rPr>
              <a:t>Google Cloud </a:t>
            </a:r>
            <a:r>
              <a:rPr sz="2400" dirty="0">
                <a:latin typeface="Arial Narrow" panose="020B0606020202030204" pitchFamily="34" charset="0"/>
              </a:rPr>
              <a:t>subscription for </a:t>
            </a:r>
            <a:r>
              <a:rPr lang="en-GB" sz="2400" dirty="0">
                <a:latin typeface="Arial Narrow" panose="020B0606020202030204" pitchFamily="34" charset="0"/>
              </a:rPr>
              <a:t>		</a:t>
            </a:r>
            <a:r>
              <a:rPr sz="2400" dirty="0">
                <a:latin typeface="Arial Narrow" panose="020B0606020202030204" pitchFamily="34" charset="0"/>
              </a:rPr>
              <a:t>cloud hosting.</a:t>
            </a:r>
          </a:p>
          <a:p>
            <a:pPr algn="just"/>
            <a:r>
              <a:rPr sz="2400" b="1" dirty="0">
                <a:latin typeface="Arial Narrow" panose="020B0606020202030204" pitchFamily="34" charset="0"/>
              </a:rPr>
              <a:t>Financial Resources</a:t>
            </a:r>
            <a:r>
              <a:rPr sz="2400" dirty="0">
                <a:latin typeface="Arial Narrow" panose="020B0606020202030204" pitchFamily="34" charset="0"/>
              </a:rPr>
              <a:t>: Budget for hardware, software, training.</a:t>
            </a:r>
          </a:p>
          <a:p>
            <a:pPr marL="0" indent="0" algn="just">
              <a:buNone/>
            </a:pPr>
            <a:r>
              <a:rPr lang="en-GB" sz="2400" dirty="0">
                <a:latin typeface="Arial Narrow" panose="020B0606020202030204" pitchFamily="34" charset="0"/>
              </a:rPr>
              <a:t>		</a:t>
            </a:r>
            <a:r>
              <a:rPr sz="2400" b="1" i="1" dirty="0">
                <a:latin typeface="Arial Narrow" panose="020B0606020202030204" pitchFamily="34" charset="0"/>
              </a:rPr>
              <a:t>Example: </a:t>
            </a:r>
            <a:r>
              <a:rPr sz="2400" dirty="0">
                <a:latin typeface="Arial Narrow" panose="020B0606020202030204" pitchFamily="34" charset="0"/>
              </a:rPr>
              <a:t>Allocate </a:t>
            </a:r>
            <a:r>
              <a:rPr lang="en-GB" sz="2400" dirty="0">
                <a:latin typeface="Arial Narrow" panose="020B0606020202030204" pitchFamily="34" charset="0"/>
              </a:rPr>
              <a:t>UGX10M</a:t>
            </a:r>
            <a:r>
              <a:rPr sz="2400" dirty="0">
                <a:latin typeface="Arial Narrow" panose="020B0606020202030204" pitchFamily="34" charset="0"/>
              </a:rPr>
              <a:t> for licensing and </a:t>
            </a:r>
            <a:r>
              <a:rPr lang="en-GB" sz="2400" dirty="0">
                <a:latin typeface="Arial Narrow" panose="020B0606020202030204" pitchFamily="34" charset="0"/>
              </a:rPr>
              <a:t>UGX.5M</a:t>
            </a:r>
            <a:r>
              <a:rPr sz="2400" dirty="0">
                <a:latin typeface="Arial Narrow" panose="020B0606020202030204" pitchFamily="34" charset="0"/>
              </a:rPr>
              <a:t> </a:t>
            </a:r>
            <a:r>
              <a:rPr lang="en-GB" sz="2400" dirty="0">
                <a:latin typeface="Arial Narrow" panose="020B0606020202030204" pitchFamily="34" charset="0"/>
              </a:rPr>
              <a:t>			</a:t>
            </a:r>
            <a:r>
              <a:rPr sz="2400" dirty="0">
                <a:latin typeface="Arial Narrow" panose="020B0606020202030204" pitchFamily="34" charset="0"/>
              </a:rPr>
              <a:t>for training.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822668"/>
          </a:xfrm>
        </p:spPr>
        <p:txBody>
          <a:bodyPr>
            <a:normAutofit/>
          </a:bodyPr>
          <a:lstStyle/>
          <a:p>
            <a:r>
              <a:rPr sz="3600" b="1" dirty="0">
                <a:latin typeface="Arial Narrow" panose="020B0606020202030204" pitchFamily="34" charset="0"/>
              </a:rPr>
              <a:t>Risk Management During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813" y="1828800"/>
            <a:ext cx="8514413" cy="458699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sz="2800" b="1" i="1" dirty="0">
                <a:latin typeface="Arial Narrow" panose="020B0606020202030204" pitchFamily="34" charset="0"/>
              </a:rPr>
              <a:t>1. Scope Creep: </a:t>
            </a:r>
            <a:r>
              <a:rPr sz="2800" dirty="0">
                <a:latin typeface="Arial Narrow" panose="020B0606020202030204" pitchFamily="34" charset="0"/>
              </a:rPr>
              <a:t>Unplanned features increase workload.</a:t>
            </a:r>
            <a:r>
              <a:rPr lang="en-GB" sz="2800" dirty="0">
                <a:latin typeface="Arial Narrow" panose="020B0606020202030204" pitchFamily="34" charset="0"/>
              </a:rPr>
              <a:t> E.g. </a:t>
            </a:r>
            <a:r>
              <a:rPr sz="2800" dirty="0">
                <a:latin typeface="Arial Narrow" panose="020B0606020202030204" pitchFamily="34" charset="0"/>
              </a:rPr>
              <a:t>Client adds new reporting requirements mid-project.</a:t>
            </a:r>
          </a:p>
          <a:p>
            <a:pPr marL="0" indent="0" algn="just">
              <a:buNone/>
            </a:pPr>
            <a:r>
              <a:rPr sz="2800" b="1" i="1" dirty="0">
                <a:latin typeface="Arial Narrow" panose="020B0606020202030204" pitchFamily="34" charset="0"/>
              </a:rPr>
              <a:t>2. Technical Risks: </a:t>
            </a:r>
            <a:r>
              <a:rPr sz="2800" dirty="0">
                <a:latin typeface="Arial Narrow" panose="020B0606020202030204" pitchFamily="34" charset="0"/>
              </a:rPr>
              <a:t>System crashes, data loss, compatibility issues.</a:t>
            </a:r>
            <a:r>
              <a:rPr lang="en-GB" sz="2800" dirty="0">
                <a:latin typeface="Arial Narrow" panose="020B0606020202030204" pitchFamily="34" charset="0"/>
              </a:rPr>
              <a:t> E.g. </a:t>
            </a:r>
            <a:r>
              <a:rPr sz="2800" dirty="0">
                <a:latin typeface="Arial Narrow" panose="020B0606020202030204" pitchFamily="34" charset="0"/>
              </a:rPr>
              <a:t>App fails to work on </a:t>
            </a:r>
            <a:r>
              <a:rPr sz="2800" dirty="0" err="1">
                <a:latin typeface="Arial Narrow" panose="020B0606020202030204" pitchFamily="34" charset="0"/>
              </a:rPr>
              <a:t>iOS</a:t>
            </a:r>
            <a:r>
              <a:rPr sz="2800" dirty="0">
                <a:latin typeface="Arial Narrow" panose="020B0606020202030204" pitchFamily="34" charset="0"/>
              </a:rPr>
              <a:t> after recent update.</a:t>
            </a:r>
          </a:p>
          <a:p>
            <a:pPr marL="0" indent="0" algn="just">
              <a:buNone/>
            </a:pPr>
            <a:r>
              <a:rPr sz="2800" b="1" i="1" dirty="0">
                <a:latin typeface="Arial Narrow" panose="020B0606020202030204" pitchFamily="34" charset="0"/>
              </a:rPr>
              <a:t>3. Resource Shortages: </a:t>
            </a:r>
            <a:r>
              <a:rPr lang="en-GB" sz="2800" b="1" i="1" dirty="0">
                <a:latin typeface="Arial Narrow" panose="020B0606020202030204" pitchFamily="34" charset="0"/>
              </a:rPr>
              <a:t>e.g. </a:t>
            </a:r>
            <a:r>
              <a:rPr sz="2800" dirty="0">
                <a:latin typeface="Arial Narrow" panose="020B0606020202030204" pitchFamily="34" charset="0"/>
              </a:rPr>
              <a:t>Key developer leaves the project.</a:t>
            </a:r>
            <a:r>
              <a:rPr lang="en-GB" sz="2800" dirty="0">
                <a:latin typeface="Arial Narrow" panose="020B0606020202030204" pitchFamily="34" charset="0"/>
              </a:rPr>
              <a:t> Financial resources become unavailable during system development. </a:t>
            </a:r>
            <a:endParaRPr sz="28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sz="2800" b="1" i="1" dirty="0">
                <a:latin typeface="Arial Narrow" panose="020B0606020202030204" pitchFamily="34" charset="0"/>
              </a:rPr>
              <a:t>4. External Risks: </a:t>
            </a:r>
            <a:r>
              <a:rPr sz="2800" dirty="0">
                <a:latin typeface="Arial Narrow" panose="020B0606020202030204" pitchFamily="34" charset="0"/>
              </a:rPr>
              <a:t>New government data regulations mid-project.</a:t>
            </a:r>
          </a:p>
          <a:p>
            <a:pPr marL="0" indent="0" algn="just">
              <a:buNone/>
            </a:pPr>
            <a:r>
              <a:rPr sz="2800" b="1" i="1" dirty="0">
                <a:solidFill>
                  <a:srgbClr val="00B050"/>
                </a:solidFill>
                <a:latin typeface="Arial Narrow" panose="020B0606020202030204" pitchFamily="34" charset="0"/>
              </a:rPr>
              <a:t>Solution: </a:t>
            </a:r>
            <a:r>
              <a:rPr sz="2800" b="1" dirty="0">
                <a:solidFill>
                  <a:srgbClr val="00B050"/>
                </a:solidFill>
                <a:latin typeface="Arial Narrow" panose="020B0606020202030204" pitchFamily="34" charset="0"/>
              </a:rPr>
              <a:t>Risk register, regular reviews, proactive mitigation.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047521"/>
          </a:xfrm>
        </p:spPr>
        <p:txBody>
          <a:bodyPr>
            <a:normAutofit/>
          </a:bodyPr>
          <a:lstStyle/>
          <a:p>
            <a:r>
              <a:rPr sz="4400" b="1" dirty="0">
                <a:latin typeface="Arial Narrow" panose="020B0606020202030204" pitchFamily="34" charset="0"/>
              </a:rPr>
              <a:t>Monitoring &amp; Progress Tracking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1"/>
            <a:ext cx="8229600" cy="4798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>
                <a:latin typeface="Arial Narrow" panose="020B0606020202030204" pitchFamily="34" charset="0"/>
              </a:rPr>
              <a:t>1. </a:t>
            </a:r>
            <a:r>
              <a:rPr b="1" dirty="0">
                <a:latin typeface="Arial Narrow" panose="020B0606020202030204" pitchFamily="34" charset="0"/>
              </a:rPr>
              <a:t>Use project management tools to track tasks and milestones.</a:t>
            </a:r>
          </a:p>
          <a:p>
            <a:pPr marL="0" indent="0">
              <a:buNone/>
            </a:pPr>
            <a:r>
              <a:rPr b="1" i="1" dirty="0">
                <a:latin typeface="Arial Narrow" panose="020B0606020202030204" pitchFamily="34" charset="0"/>
              </a:rPr>
              <a:t>Example:</a:t>
            </a:r>
            <a:r>
              <a:rPr dirty="0">
                <a:latin typeface="Arial Narrow" panose="020B0606020202030204" pitchFamily="34" charset="0"/>
              </a:rPr>
              <a:t> </a:t>
            </a:r>
            <a:r>
              <a:rPr lang="en-GB" dirty="0">
                <a:latin typeface="Arial Narrow" panose="020B0606020202030204" pitchFamily="34" charset="0"/>
              </a:rPr>
              <a:t>E.g. using </a:t>
            </a:r>
            <a:r>
              <a:rPr dirty="0">
                <a:latin typeface="Arial Narrow" panose="020B0606020202030204" pitchFamily="34" charset="0"/>
              </a:rPr>
              <a:t>Microsoft Project for timelines.</a:t>
            </a:r>
            <a:endParaRPr lang="en-GB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dirty="0">
                <a:latin typeface="Arial Narrow" panose="020B0606020202030204" pitchFamily="34" charset="0"/>
              </a:rPr>
              <a:t>2. </a:t>
            </a:r>
            <a:r>
              <a:rPr b="1" dirty="0">
                <a:latin typeface="Arial Narrow" panose="020B0606020202030204" pitchFamily="34" charset="0"/>
              </a:rPr>
              <a:t>Conduct regular status meetings </a:t>
            </a:r>
            <a:r>
              <a:rPr dirty="0">
                <a:latin typeface="Arial Narrow" panose="020B0606020202030204" pitchFamily="34" charset="0"/>
              </a:rPr>
              <a:t>(daily stand-ups for Agile projects).</a:t>
            </a:r>
            <a:endParaRPr lang="en-GB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b="1" dirty="0">
                <a:latin typeface="Arial Narrow" panose="020B0606020202030204" pitchFamily="34" charset="0"/>
              </a:rPr>
              <a:t>3. Key Performance Indicators (KPIs):</a:t>
            </a:r>
          </a:p>
          <a:p>
            <a:pPr marL="0" indent="0">
              <a:buNone/>
            </a:pPr>
            <a:r>
              <a:rPr dirty="0">
                <a:latin typeface="Arial Narrow" panose="020B0606020202030204" pitchFamily="34" charset="0"/>
              </a:rPr>
              <a:t> - Number of completed tasks </a:t>
            </a:r>
            <a:r>
              <a:rPr dirty="0" err="1">
                <a:latin typeface="Arial Narrow" panose="020B0606020202030204" pitchFamily="34" charset="0"/>
              </a:rPr>
              <a:t>vs</a:t>
            </a:r>
            <a:r>
              <a:rPr dirty="0">
                <a:latin typeface="Arial Narrow" panose="020B0606020202030204" pitchFamily="34" charset="0"/>
              </a:rPr>
              <a:t> planned.</a:t>
            </a:r>
          </a:p>
          <a:p>
            <a:pPr marL="0" indent="0">
              <a:buNone/>
            </a:pPr>
            <a:r>
              <a:rPr dirty="0">
                <a:latin typeface="Arial Narrow" panose="020B0606020202030204" pitchFamily="34" charset="0"/>
              </a:rPr>
              <a:t> - Budget utilization rate.</a:t>
            </a:r>
          </a:p>
          <a:p>
            <a:pPr marL="0" indent="0">
              <a:buNone/>
            </a:pPr>
            <a:r>
              <a:rPr dirty="0">
                <a:latin typeface="Arial Narrow" panose="020B0606020202030204" pitchFamily="34" charset="0"/>
              </a:rPr>
              <a:t> - Number of critical issues open.</a:t>
            </a:r>
          </a:p>
          <a:p>
            <a:pPr marL="0" indent="0" algn="just">
              <a:buNone/>
            </a:pPr>
            <a:r>
              <a:rPr lang="en-US" dirty="0">
                <a:latin typeface="Arial Narrow" panose="020B0606020202030204" pitchFamily="34" charset="0"/>
              </a:rPr>
              <a:t>.</a:t>
            </a:r>
            <a:endParaRPr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latin typeface="Arial Narrow" panose="020B0606020202030204" pitchFamily="34" charset="0"/>
              </a:rPr>
              <a:t>Quality Assurance &amp;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1"/>
            <a:ext cx="8357016" cy="473839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sz="2400" b="1" dirty="0">
                <a:latin typeface="Arial Narrow" panose="020B0606020202030204" pitchFamily="34" charset="0"/>
              </a:rPr>
              <a:t>1. Unit Testing </a:t>
            </a:r>
            <a:r>
              <a:rPr sz="2400" dirty="0">
                <a:latin typeface="Arial Narrow" panose="020B0606020202030204" pitchFamily="34" charset="0"/>
              </a:rPr>
              <a:t>- Developers test individual code functions.</a:t>
            </a:r>
            <a:r>
              <a:rPr lang="en-GB" sz="2400" dirty="0">
                <a:latin typeface="Arial Narrow" panose="020B0606020202030204" pitchFamily="34" charset="0"/>
              </a:rPr>
              <a:t> </a:t>
            </a:r>
            <a:r>
              <a:rPr sz="2400" dirty="0">
                <a:latin typeface="Arial Narrow" panose="020B0606020202030204" pitchFamily="34" charset="0"/>
              </a:rPr>
              <a:t>Example: Testing login authentication separately.</a:t>
            </a:r>
            <a:endParaRPr lang="en-GB" sz="24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endParaRPr sz="24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sz="2400" b="1" dirty="0">
                <a:latin typeface="Arial Narrow" panose="020B0606020202030204" pitchFamily="34" charset="0"/>
              </a:rPr>
              <a:t>2. Integration Testing </a:t>
            </a:r>
            <a:r>
              <a:rPr sz="2400" dirty="0">
                <a:latin typeface="Arial Narrow" panose="020B0606020202030204" pitchFamily="34" charset="0"/>
              </a:rPr>
              <a:t>- Verify different modules work together.</a:t>
            </a:r>
            <a:r>
              <a:rPr lang="en-GB" sz="2400" dirty="0">
                <a:latin typeface="Arial Narrow" panose="020B0606020202030204" pitchFamily="34" charset="0"/>
              </a:rPr>
              <a:t> </a:t>
            </a:r>
            <a:r>
              <a:rPr sz="2400" dirty="0">
                <a:latin typeface="Arial Narrow" panose="020B0606020202030204" pitchFamily="34" charset="0"/>
              </a:rPr>
              <a:t>Example: Payment system integrates with inventory updates.</a:t>
            </a:r>
            <a:endParaRPr lang="en-GB" sz="24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endParaRPr sz="24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sz="2400" b="1" dirty="0">
                <a:latin typeface="Arial Narrow" panose="020B0606020202030204" pitchFamily="34" charset="0"/>
              </a:rPr>
              <a:t>3. User Acceptance Testing </a:t>
            </a:r>
            <a:r>
              <a:rPr sz="2400" dirty="0">
                <a:latin typeface="Arial Narrow" panose="020B0606020202030204" pitchFamily="34" charset="0"/>
              </a:rPr>
              <a:t>- Clients test real-world scenarios.</a:t>
            </a:r>
            <a:r>
              <a:rPr lang="en-GB" sz="2400" dirty="0">
                <a:latin typeface="Arial Narrow" panose="020B0606020202030204" pitchFamily="34" charset="0"/>
              </a:rPr>
              <a:t> </a:t>
            </a:r>
            <a:r>
              <a:rPr sz="2400" dirty="0">
                <a:latin typeface="Arial Narrow" panose="020B0606020202030204" pitchFamily="34" charset="0"/>
              </a:rPr>
              <a:t>Example: HR system tested for payroll processing before launch.</a:t>
            </a:r>
          </a:p>
          <a:p>
            <a:pPr marL="0" indent="0" algn="just">
              <a:buNone/>
            </a:pPr>
            <a:r>
              <a:rPr sz="2400" b="1" dirty="0">
                <a:latin typeface="Arial Narrow" panose="020B0606020202030204" pitchFamily="34" charset="0"/>
              </a:rPr>
              <a:t>4. Performance Testing </a:t>
            </a:r>
            <a:r>
              <a:rPr sz="2400" dirty="0">
                <a:latin typeface="Arial Narrow" panose="020B0606020202030204" pitchFamily="34" charset="0"/>
              </a:rPr>
              <a:t>- Ensure system handles expected load.</a:t>
            </a:r>
            <a:r>
              <a:rPr lang="en-GB" sz="2400" dirty="0">
                <a:latin typeface="Arial Narrow" panose="020B0606020202030204" pitchFamily="34" charset="0"/>
              </a:rPr>
              <a:t> </a:t>
            </a:r>
            <a:r>
              <a:rPr sz="2400" dirty="0">
                <a:latin typeface="Arial Narrow" panose="020B0606020202030204" pitchFamily="34" charset="0"/>
              </a:rPr>
              <a:t>Example: E-commerce app tested with 1,000 simultaneous users.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1235</TotalTime>
  <Words>1497</Words>
  <Application>Microsoft Macintosh PowerPoint</Application>
  <PresentationFormat>On-screen Show (4:3)</PresentationFormat>
  <Paragraphs>138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Retrospect</vt:lpstr>
      <vt:lpstr>Makerere University Business School IT Project Implementation</vt:lpstr>
      <vt:lpstr>PowerPoint Presentation</vt:lpstr>
      <vt:lpstr>Introduction to Project Implementation</vt:lpstr>
      <vt:lpstr>Key Activities  in IT Project Implementation </vt:lpstr>
      <vt:lpstr>Key Roles &amp; Responsibilities</vt:lpstr>
      <vt:lpstr>Resource Allocation in IT Projects</vt:lpstr>
      <vt:lpstr>Risk Management During Implementation</vt:lpstr>
      <vt:lpstr>Monitoring &amp; Progress Tracking</vt:lpstr>
      <vt:lpstr>Quality Assurance &amp; Testing</vt:lpstr>
      <vt:lpstr>Project Closure</vt:lpstr>
      <vt:lpstr>Key Activities in Project Closure</vt:lpstr>
      <vt:lpstr>Key Activities during project closure and evaluation</vt:lpstr>
      <vt:lpstr>Deployment &amp; Go-Live Process</vt:lpstr>
      <vt:lpstr>Project Evaluation, Post-Implementation Review &amp; Lessons Learned:</vt:lpstr>
      <vt:lpstr>Key Success Factors in Project Implementation </vt:lpstr>
      <vt:lpstr>Key Success Factors in Project Implementation 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Implementation in IT Projects</dc:title>
  <dc:subject/>
  <dc:creator>HP</dc:creator>
  <cp:keywords/>
  <dc:description>generated using python-pptx</dc:description>
  <cp:lastModifiedBy>Microsoft Office User</cp:lastModifiedBy>
  <cp:revision>39</cp:revision>
  <dcterms:created xsi:type="dcterms:W3CDTF">2013-01-27T09:14:16Z</dcterms:created>
  <dcterms:modified xsi:type="dcterms:W3CDTF">2025-03-17T11:06:41Z</dcterms:modified>
  <cp:category/>
</cp:coreProperties>
</file>