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70" r:id="rId3"/>
    <p:sldId id="257" r:id="rId4"/>
    <p:sldId id="258" r:id="rId5"/>
    <p:sldId id="259" r:id="rId6"/>
    <p:sldId id="260" r:id="rId7"/>
    <p:sldId id="261" r:id="rId8"/>
    <p:sldId id="262" r:id="rId9"/>
    <p:sldId id="272" r:id="rId10"/>
    <p:sldId id="271" r:id="rId11"/>
    <p:sldId id="273" r:id="rId12"/>
    <p:sldId id="274" r:id="rId13"/>
    <p:sldId id="275" r:id="rId14"/>
    <p:sldId id="276" r:id="rId15"/>
    <p:sldId id="277" r:id="rId16"/>
    <p:sldId id="263" r:id="rId17"/>
    <p:sldId id="264" r:id="rId18"/>
    <p:sldId id="265" r:id="rId19"/>
    <p:sldId id="266" r:id="rId20"/>
    <p:sldId id="267" r:id="rId21"/>
    <p:sldId id="268" r:id="rId22"/>
    <p:sldId id="269" r:id="rId2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77" autoAdjust="0"/>
    <p:restoredTop sz="94660"/>
  </p:normalViewPr>
  <p:slideViewPr>
    <p:cSldViewPr snapToGrid="0">
      <p:cViewPr varScale="1">
        <p:scale>
          <a:sx n="64" d="100"/>
          <a:sy n="64" d="100"/>
        </p:scale>
        <p:origin x="97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8303D9DA-4063-47EF-834A-CDA7C6BC9A57}" type="datetimeFigureOut">
              <a:rPr lang="en-US" smtClean="0"/>
              <a:t>8/16/2025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0480A6F8-9DDB-4FB2-AD7F-2A4FA9AA2101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635476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03D9DA-4063-47EF-834A-CDA7C6BC9A57}" type="datetimeFigureOut">
              <a:rPr lang="en-US" smtClean="0"/>
              <a:t>8/16/2025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80A6F8-9DDB-4FB2-AD7F-2A4FA9AA21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26174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03D9DA-4063-47EF-834A-CDA7C6BC9A57}" type="datetimeFigureOut">
              <a:rPr lang="en-US" smtClean="0"/>
              <a:t>8/16/2025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80A6F8-9DDB-4FB2-AD7F-2A4FA9AA2101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474512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03D9DA-4063-47EF-834A-CDA7C6BC9A57}" type="datetimeFigureOut">
              <a:rPr lang="en-US" smtClean="0"/>
              <a:t>8/16/2025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80A6F8-9DDB-4FB2-AD7F-2A4FA9AA2101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497242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03D9DA-4063-47EF-834A-CDA7C6BC9A57}" type="datetimeFigureOut">
              <a:rPr lang="en-US" smtClean="0"/>
              <a:t>8/16/2025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80A6F8-9DDB-4FB2-AD7F-2A4FA9AA21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4126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03D9DA-4063-47EF-834A-CDA7C6BC9A57}" type="datetimeFigureOut">
              <a:rPr lang="en-US" smtClean="0"/>
              <a:t>8/16/2025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80A6F8-9DDB-4FB2-AD7F-2A4FA9AA2101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7508407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03D9DA-4063-47EF-834A-CDA7C6BC9A57}" type="datetimeFigureOut">
              <a:rPr lang="en-US" smtClean="0"/>
              <a:t>8/16/2025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80A6F8-9DDB-4FB2-AD7F-2A4FA9AA2101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5615886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03D9DA-4063-47EF-834A-CDA7C6BC9A57}" type="datetimeFigureOut">
              <a:rPr lang="en-US" smtClean="0"/>
              <a:t>8/16/2025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80A6F8-9DDB-4FB2-AD7F-2A4FA9AA2101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9315473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03D9DA-4063-47EF-834A-CDA7C6BC9A57}" type="datetimeFigureOut">
              <a:rPr lang="en-US" smtClean="0"/>
              <a:t>8/16/2025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80A6F8-9DDB-4FB2-AD7F-2A4FA9AA2101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283911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03D9DA-4063-47EF-834A-CDA7C6BC9A57}" type="datetimeFigureOut">
              <a:rPr lang="en-US" smtClean="0"/>
              <a:t>8/16/2025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80A6F8-9DDB-4FB2-AD7F-2A4FA9AA21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71411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03D9DA-4063-47EF-834A-CDA7C6BC9A57}" type="datetimeFigureOut">
              <a:rPr lang="en-US" smtClean="0"/>
              <a:t>8/16/2025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80A6F8-9DDB-4FB2-AD7F-2A4FA9AA2101}" type="slidenum">
              <a:rPr lang="en-US" smtClean="0"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41087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03D9DA-4063-47EF-834A-CDA7C6BC9A57}" type="datetimeFigureOut">
              <a:rPr lang="en-US" smtClean="0"/>
              <a:t>8/16/2025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80A6F8-9DDB-4FB2-AD7F-2A4FA9AA21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39722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03D9DA-4063-47EF-834A-CDA7C6BC9A57}" type="datetimeFigureOut">
              <a:rPr lang="en-US" smtClean="0"/>
              <a:t>8/16/2025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80A6F8-9DDB-4FB2-AD7F-2A4FA9AA2101}" type="slidenum">
              <a:rPr lang="en-US" smtClean="0"/>
              <a:t>‹#›</a:t>
            </a:fld>
            <a:endParaRPr lang="en-US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787846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03D9DA-4063-47EF-834A-CDA7C6BC9A57}" type="datetimeFigureOut">
              <a:rPr lang="en-US" smtClean="0"/>
              <a:t>8/16/2025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80A6F8-9DDB-4FB2-AD7F-2A4FA9AA2101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07420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03D9DA-4063-47EF-834A-CDA7C6BC9A57}" type="datetimeFigureOut">
              <a:rPr lang="en-US" smtClean="0"/>
              <a:t>8/16/2025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80A6F8-9DDB-4FB2-AD7F-2A4FA9AA21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19377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03D9DA-4063-47EF-834A-CDA7C6BC9A57}" type="datetimeFigureOut">
              <a:rPr lang="en-US" smtClean="0"/>
              <a:t>8/16/2025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80A6F8-9DDB-4FB2-AD7F-2A4FA9AA2101}" type="slidenum">
              <a:rPr lang="en-US" smtClean="0"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331787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03D9DA-4063-47EF-834A-CDA7C6BC9A57}" type="datetimeFigureOut">
              <a:rPr lang="en-US" smtClean="0"/>
              <a:t>8/16/2025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80A6F8-9DDB-4FB2-AD7F-2A4FA9AA21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36756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8303D9DA-4063-47EF-834A-CDA7C6BC9A57}" type="datetimeFigureOut">
              <a:rPr lang="en-US" smtClean="0"/>
              <a:t>8/16/2025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0480A6F8-9DDB-4FB2-AD7F-2A4FA9AA21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02378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CDEF5B-A369-1A47-23C1-5CFC6442955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44118" y="2351556"/>
            <a:ext cx="9144000" cy="2387600"/>
          </a:xfrm>
        </p:spPr>
        <p:txBody>
          <a:bodyPr>
            <a:normAutofit/>
          </a:bodyPr>
          <a:lstStyle/>
          <a:p>
            <a:r>
              <a:rPr lang="en-US" sz="6600" b="1" dirty="0"/>
              <a:t>Introduction to Microsoft Excel</a:t>
            </a:r>
          </a:p>
        </p:txBody>
      </p:sp>
    </p:spTree>
    <p:extLst>
      <p:ext uri="{BB962C8B-B14F-4D97-AF65-F5344CB8AC3E}">
        <p14:creationId xmlns:p14="http://schemas.microsoft.com/office/powerpoint/2010/main" val="31613437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647703-8135-3257-827E-C9B32763FD9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sz="6600" b="1" dirty="0"/>
              <a:t>Common Functions</a:t>
            </a:r>
          </a:p>
        </p:txBody>
      </p:sp>
    </p:spTree>
    <p:extLst>
      <p:ext uri="{BB962C8B-B14F-4D97-AF65-F5344CB8AC3E}">
        <p14:creationId xmlns:p14="http://schemas.microsoft.com/office/powerpoint/2010/main" val="5392879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0E2D786F-0468-85BF-1FD8-5025DD84415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56039520"/>
              </p:ext>
            </p:extLst>
          </p:nvPr>
        </p:nvGraphicFramePr>
        <p:xfrm>
          <a:off x="929389" y="719528"/>
          <a:ext cx="10118362" cy="5577882"/>
        </p:xfrm>
        <a:graphic>
          <a:graphicData uri="http://schemas.openxmlformats.org/drawingml/2006/table">
            <a:tbl>
              <a:tblPr/>
              <a:tblGrid>
                <a:gridCol w="5059181">
                  <a:extLst>
                    <a:ext uri="{9D8B030D-6E8A-4147-A177-3AD203B41FA5}">
                      <a16:colId xmlns:a16="http://schemas.microsoft.com/office/drawing/2014/main" val="2406872145"/>
                    </a:ext>
                  </a:extLst>
                </a:gridCol>
                <a:gridCol w="5059181">
                  <a:extLst>
                    <a:ext uri="{9D8B030D-6E8A-4147-A177-3AD203B41FA5}">
                      <a16:colId xmlns:a16="http://schemas.microsoft.com/office/drawing/2014/main" val="2665699109"/>
                    </a:ext>
                  </a:extLst>
                </a:gridCol>
              </a:tblGrid>
              <a:tr h="280157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800" dirty="0">
                          <a:solidFill>
                            <a:srgbClr val="FF0000"/>
                          </a:solidFill>
                        </a:rPr>
                        <a:t>Statistics/ Math Functions</a:t>
                      </a:r>
                    </a:p>
                  </a:txBody>
                  <a:tcPr marL="53514" marR="53514" marT="26757" marB="2675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3200" dirty="0">
                          <a:solidFill>
                            <a:srgbClr val="FF0000"/>
                          </a:solidFill>
                        </a:rPr>
                        <a:t>Purpose</a:t>
                      </a:r>
                    </a:p>
                  </a:txBody>
                  <a:tcPr marL="53514" marR="53514" marT="26757" marB="2675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6182958"/>
                  </a:ext>
                </a:extLst>
              </a:tr>
              <a:tr h="56525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800" dirty="0"/>
                        <a:t>=SUM(A1:A10)</a:t>
                      </a:r>
                    </a:p>
                  </a:txBody>
                  <a:tcPr marL="53514" marR="53514" marT="26757" marB="2675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800" dirty="0"/>
                        <a:t>Adds all numbers in range A1:A10.</a:t>
                      </a:r>
                    </a:p>
                  </a:txBody>
                  <a:tcPr marL="53514" marR="53514" marT="26757" marB="2675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64569582"/>
                  </a:ext>
                </a:extLst>
              </a:tr>
              <a:tr h="355108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800"/>
                        <a:t>=AVERAGE(A1:A10)</a:t>
                      </a:r>
                    </a:p>
                  </a:txBody>
                  <a:tcPr marL="53514" marR="53514" marT="26757" marB="2675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800"/>
                        <a:t>Calculates the mean.</a:t>
                      </a:r>
                    </a:p>
                  </a:txBody>
                  <a:tcPr marL="53514" marR="53514" marT="26757" marB="2675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52887250"/>
                  </a:ext>
                </a:extLst>
              </a:tr>
              <a:tr h="355108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800"/>
                        <a:t>=MEDIAN(A1:A10)</a:t>
                      </a:r>
                    </a:p>
                  </a:txBody>
                  <a:tcPr marL="53514" marR="53514" marT="26757" marB="2675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800"/>
                        <a:t>Finds the middle value.</a:t>
                      </a:r>
                    </a:p>
                  </a:txBody>
                  <a:tcPr marL="53514" marR="53514" marT="26757" marB="2675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06897403"/>
                  </a:ext>
                </a:extLst>
              </a:tr>
              <a:tr h="56525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800"/>
                        <a:t>=MODE(A1:A10)</a:t>
                      </a:r>
                    </a:p>
                  </a:txBody>
                  <a:tcPr marL="53514" marR="53514" marT="26757" marB="2675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800" dirty="0"/>
                        <a:t>Returns the most frequent number.</a:t>
                      </a:r>
                    </a:p>
                  </a:txBody>
                  <a:tcPr marL="53514" marR="53514" marT="26757" marB="2675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77815442"/>
                  </a:ext>
                </a:extLst>
              </a:tr>
              <a:tr h="355108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800"/>
                        <a:t>=MAX(A1:A10)</a:t>
                      </a:r>
                    </a:p>
                  </a:txBody>
                  <a:tcPr marL="53514" marR="53514" marT="26757" marB="2675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800"/>
                        <a:t>Finds the largest value.</a:t>
                      </a:r>
                    </a:p>
                  </a:txBody>
                  <a:tcPr marL="53514" marR="53514" marT="26757" marB="2675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59269332"/>
                  </a:ext>
                </a:extLst>
              </a:tr>
              <a:tr h="355108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800"/>
                        <a:t>=MIN(A1:A10)</a:t>
                      </a:r>
                    </a:p>
                  </a:txBody>
                  <a:tcPr marL="53514" marR="53514" marT="26757" marB="2675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800"/>
                        <a:t>Finds the smallest value.</a:t>
                      </a:r>
                    </a:p>
                  </a:txBody>
                  <a:tcPr marL="53514" marR="53514" marT="26757" marB="2675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0003058"/>
                  </a:ext>
                </a:extLst>
              </a:tr>
              <a:tr h="355108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800"/>
                        <a:t>=ROUND(A1,2)</a:t>
                      </a:r>
                    </a:p>
                  </a:txBody>
                  <a:tcPr marL="53514" marR="53514" marT="26757" marB="2675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800"/>
                        <a:t>Rounds to 2 decimal places.</a:t>
                      </a:r>
                    </a:p>
                  </a:txBody>
                  <a:tcPr marL="53514" marR="53514" marT="26757" marB="2675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34051409"/>
                  </a:ext>
                </a:extLst>
              </a:tr>
              <a:tr h="355108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800"/>
                        <a:t>=ROUNDUP(A1,0)</a:t>
                      </a:r>
                    </a:p>
                  </a:txBody>
                  <a:tcPr marL="53514" marR="53514" marT="26757" marB="2675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800"/>
                        <a:t>Rounds up to nearest integer.</a:t>
                      </a:r>
                    </a:p>
                  </a:txBody>
                  <a:tcPr marL="53514" marR="53514" marT="26757" marB="2675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61261453"/>
                  </a:ext>
                </a:extLst>
              </a:tr>
              <a:tr h="355108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800"/>
                        <a:t>=ROUNDDOWN(A1,0)</a:t>
                      </a:r>
                    </a:p>
                  </a:txBody>
                  <a:tcPr marL="53514" marR="53514" marT="26757" marB="2675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800"/>
                        <a:t>Rounds down to nearest integer.</a:t>
                      </a:r>
                    </a:p>
                  </a:txBody>
                  <a:tcPr marL="53514" marR="53514" marT="26757" marB="2675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48106170"/>
                  </a:ext>
                </a:extLst>
              </a:tr>
              <a:tr h="355108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800"/>
                        <a:t>=RANK(A1,A1:A10)</a:t>
                      </a:r>
                    </a:p>
                  </a:txBody>
                  <a:tcPr marL="53514" marR="53514" marT="26757" marB="2675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800"/>
                        <a:t>Ranks a value within a dataset.</a:t>
                      </a:r>
                    </a:p>
                  </a:txBody>
                  <a:tcPr marL="53514" marR="53514" marT="26757" marB="2675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03150480"/>
                  </a:ext>
                </a:extLst>
              </a:tr>
              <a:tr h="355108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800"/>
                        <a:t>=COUNT(A1:A10)</a:t>
                      </a:r>
                    </a:p>
                  </a:txBody>
                  <a:tcPr marL="53514" marR="53514" marT="26757" marB="2675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800"/>
                        <a:t>Counts numeric values in a range.</a:t>
                      </a:r>
                    </a:p>
                  </a:txBody>
                  <a:tcPr marL="53514" marR="53514" marT="26757" marB="2675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95287665"/>
                  </a:ext>
                </a:extLst>
              </a:tr>
              <a:tr h="355108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800"/>
                        <a:t>=COUNTA(A1:A10)</a:t>
                      </a:r>
                    </a:p>
                  </a:txBody>
                  <a:tcPr marL="53514" marR="53514" marT="26757" marB="2675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800"/>
                        <a:t>Counts all non-empty cells.</a:t>
                      </a:r>
                    </a:p>
                  </a:txBody>
                  <a:tcPr marL="53514" marR="53514" marT="26757" marB="2675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40097481"/>
                  </a:ext>
                </a:extLst>
              </a:tr>
              <a:tr h="355108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800"/>
                        <a:t>=COUNTIF(A1:A10,"&gt;50")</a:t>
                      </a:r>
                    </a:p>
                  </a:txBody>
                  <a:tcPr marL="53514" marR="53514" marT="26757" marB="2675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800" dirty="0"/>
                        <a:t>Counts cells greater than 50.</a:t>
                      </a:r>
                    </a:p>
                  </a:txBody>
                  <a:tcPr marL="53514" marR="53514" marT="26757" marB="2675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8328237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445404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BABE7A92-B03F-307F-5D3F-48E7453423D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13428160"/>
              </p:ext>
            </p:extLst>
          </p:nvPr>
        </p:nvGraphicFramePr>
        <p:xfrm>
          <a:off x="929389" y="689548"/>
          <a:ext cx="10777930" cy="5720122"/>
        </p:xfrm>
        <a:graphic>
          <a:graphicData uri="http://schemas.openxmlformats.org/drawingml/2006/table">
            <a:tbl>
              <a:tblPr/>
              <a:tblGrid>
                <a:gridCol w="5388965">
                  <a:extLst>
                    <a:ext uri="{9D8B030D-6E8A-4147-A177-3AD203B41FA5}">
                      <a16:colId xmlns:a16="http://schemas.microsoft.com/office/drawing/2014/main" val="2454523196"/>
                    </a:ext>
                  </a:extLst>
                </a:gridCol>
                <a:gridCol w="5388965">
                  <a:extLst>
                    <a:ext uri="{9D8B030D-6E8A-4147-A177-3AD203B41FA5}">
                      <a16:colId xmlns:a16="http://schemas.microsoft.com/office/drawing/2014/main" val="3328347328"/>
                    </a:ext>
                  </a:extLst>
                </a:gridCol>
              </a:tblGrid>
              <a:tr h="338129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000" b="1" dirty="0">
                          <a:solidFill>
                            <a:srgbClr val="FF0000"/>
                          </a:solidFill>
                        </a:rPr>
                        <a:t>TEXT Functions</a:t>
                      </a:r>
                    </a:p>
                  </a:txBody>
                  <a:tcPr marL="48085" marR="48085" marT="24043" marB="2404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000" b="1" dirty="0">
                          <a:solidFill>
                            <a:srgbClr val="FF0000"/>
                          </a:solidFill>
                        </a:rPr>
                        <a:t>Example/Purpose</a:t>
                      </a:r>
                    </a:p>
                  </a:txBody>
                  <a:tcPr marL="48085" marR="48085" marT="24043" marB="2404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15265663"/>
                  </a:ext>
                </a:extLst>
              </a:tr>
              <a:tr h="630183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000" dirty="0"/>
                        <a:t>=CONCAT(A1,B1) or =CONCATENATE(A1," ",B1)</a:t>
                      </a:r>
                    </a:p>
                  </a:txBody>
                  <a:tcPr marL="48085" marR="48085" marT="24043" marB="2404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000"/>
                        <a:t>Joins text strings together.</a:t>
                      </a:r>
                    </a:p>
                  </a:txBody>
                  <a:tcPr marL="48085" marR="48085" marT="24043" marB="2404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60557744"/>
                  </a:ext>
                </a:extLst>
              </a:tr>
              <a:tr h="338129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000"/>
                        <a:t>=TEXT(A1,"dd-mmm-yyyy")</a:t>
                      </a:r>
                    </a:p>
                  </a:txBody>
                  <a:tcPr marL="48085" marR="48085" marT="24043" marB="2404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000" dirty="0"/>
                        <a:t>Formats a date into text.</a:t>
                      </a:r>
                    </a:p>
                  </a:txBody>
                  <a:tcPr marL="48085" marR="48085" marT="24043" marB="2404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6528197"/>
                  </a:ext>
                </a:extLst>
              </a:tr>
              <a:tr h="338129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000"/>
                        <a:t>=UPPER(A1)</a:t>
                      </a:r>
                    </a:p>
                  </a:txBody>
                  <a:tcPr marL="48085" marR="48085" marT="24043" marB="2404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000" dirty="0"/>
                        <a:t>Converts text to uppercase.</a:t>
                      </a:r>
                    </a:p>
                  </a:txBody>
                  <a:tcPr marL="48085" marR="48085" marT="24043" marB="2404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0376071"/>
                  </a:ext>
                </a:extLst>
              </a:tr>
              <a:tr h="338129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000"/>
                        <a:t>=LOWER(A1)</a:t>
                      </a:r>
                    </a:p>
                  </a:txBody>
                  <a:tcPr marL="48085" marR="48085" marT="24043" marB="2404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000" dirty="0"/>
                        <a:t>Converts text to lowercase.</a:t>
                      </a:r>
                    </a:p>
                  </a:txBody>
                  <a:tcPr marL="48085" marR="48085" marT="24043" marB="2404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97587884"/>
                  </a:ext>
                </a:extLst>
              </a:tr>
              <a:tr h="528064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000"/>
                        <a:t>=PROPER(A1)</a:t>
                      </a:r>
                    </a:p>
                  </a:txBody>
                  <a:tcPr marL="48085" marR="48085" marT="24043" marB="2404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000" dirty="0"/>
                        <a:t>Capitalizes the first letter of each word.</a:t>
                      </a:r>
                    </a:p>
                  </a:txBody>
                  <a:tcPr marL="48085" marR="48085" marT="24043" marB="2404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67020983"/>
                  </a:ext>
                </a:extLst>
              </a:tr>
              <a:tr h="338129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000"/>
                        <a:t>=TRIM(A1)</a:t>
                      </a:r>
                    </a:p>
                  </a:txBody>
                  <a:tcPr marL="48085" marR="48085" marT="24043" marB="2404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000" dirty="0"/>
                        <a:t>Removes extra spaces from text.</a:t>
                      </a:r>
                    </a:p>
                  </a:txBody>
                  <a:tcPr marL="48085" marR="48085" marT="24043" marB="2404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07758553"/>
                  </a:ext>
                </a:extLst>
              </a:tr>
              <a:tr h="528064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000"/>
                        <a:t>=LEN(A1)</a:t>
                      </a:r>
                    </a:p>
                  </a:txBody>
                  <a:tcPr marL="48085" marR="48085" marT="24043" marB="2404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000" dirty="0"/>
                        <a:t>Counts the number of characters in a cell.</a:t>
                      </a:r>
                    </a:p>
                  </a:txBody>
                  <a:tcPr marL="48085" marR="48085" marT="24043" marB="2404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14871216"/>
                  </a:ext>
                </a:extLst>
              </a:tr>
              <a:tr h="528064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000"/>
                        <a:t>=LEFT(A1,5)</a:t>
                      </a:r>
                    </a:p>
                  </a:txBody>
                  <a:tcPr marL="48085" marR="48085" marT="24043" marB="2404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000" dirty="0"/>
                        <a:t>Returns first 5 characters from the left.</a:t>
                      </a:r>
                    </a:p>
                  </a:txBody>
                  <a:tcPr marL="48085" marR="48085" marT="24043" marB="2404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85587120"/>
                  </a:ext>
                </a:extLst>
              </a:tr>
              <a:tr h="528064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000"/>
                        <a:t>=RIGHT(A1,3)</a:t>
                      </a:r>
                    </a:p>
                  </a:txBody>
                  <a:tcPr marL="48085" marR="48085" marT="24043" marB="2404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000" dirty="0"/>
                        <a:t>Returns last 3 characters from the right.</a:t>
                      </a:r>
                    </a:p>
                  </a:txBody>
                  <a:tcPr marL="48085" marR="48085" marT="24043" marB="2404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31928954"/>
                  </a:ext>
                </a:extLst>
              </a:tr>
              <a:tr h="528064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000"/>
                        <a:t>=MID(A1,3,4)</a:t>
                      </a:r>
                    </a:p>
                  </a:txBody>
                  <a:tcPr marL="48085" marR="48085" marT="24043" marB="2404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000" dirty="0"/>
                        <a:t>Returns 4 characters starting from the 3rd position.</a:t>
                      </a:r>
                    </a:p>
                  </a:txBody>
                  <a:tcPr marL="48085" marR="48085" marT="24043" marB="2404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82575050"/>
                  </a:ext>
                </a:extLst>
              </a:tr>
              <a:tr h="630183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000"/>
                        <a:t>=SEARCH("word",A1)</a:t>
                      </a:r>
                    </a:p>
                  </a:txBody>
                  <a:tcPr marL="48085" marR="48085" marT="24043" marB="2404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000" dirty="0"/>
                        <a:t>Finds the position of a word in text (case-insensitive).</a:t>
                      </a:r>
                    </a:p>
                  </a:txBody>
                  <a:tcPr marL="48085" marR="48085" marT="24043" marB="2404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2259377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3348046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D1DC962D-D54C-A6D7-0D9C-93982FA76A1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60098923"/>
              </p:ext>
            </p:extLst>
          </p:nvPr>
        </p:nvGraphicFramePr>
        <p:xfrm>
          <a:off x="674557" y="689549"/>
          <a:ext cx="10777928" cy="5256785"/>
        </p:xfrm>
        <a:graphic>
          <a:graphicData uri="http://schemas.openxmlformats.org/drawingml/2006/table">
            <a:tbl>
              <a:tblPr/>
              <a:tblGrid>
                <a:gridCol w="5388964">
                  <a:extLst>
                    <a:ext uri="{9D8B030D-6E8A-4147-A177-3AD203B41FA5}">
                      <a16:colId xmlns:a16="http://schemas.microsoft.com/office/drawing/2014/main" val="1521703370"/>
                    </a:ext>
                  </a:extLst>
                </a:gridCol>
                <a:gridCol w="5388964">
                  <a:extLst>
                    <a:ext uri="{9D8B030D-6E8A-4147-A177-3AD203B41FA5}">
                      <a16:colId xmlns:a16="http://schemas.microsoft.com/office/drawing/2014/main" val="2905991939"/>
                    </a:ext>
                  </a:extLst>
                </a:gridCol>
              </a:tblGrid>
              <a:tr h="42333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400" b="1" dirty="0">
                          <a:solidFill>
                            <a:srgbClr val="FF0000"/>
                          </a:solidFill>
                        </a:rPr>
                        <a:t>Date and Time Functions</a:t>
                      </a:r>
                    </a:p>
                  </a:txBody>
                  <a:tcPr marL="67712" marR="67712" marT="33856" marB="3385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400" b="1" dirty="0">
                          <a:solidFill>
                            <a:srgbClr val="FF0000"/>
                          </a:solidFill>
                        </a:rPr>
                        <a:t>Example</a:t>
                      </a:r>
                    </a:p>
                  </a:txBody>
                  <a:tcPr marL="67712" marR="67712" marT="33856" marB="3385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58451772"/>
                  </a:ext>
                </a:extLst>
              </a:tr>
              <a:tr h="42333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400"/>
                        <a:t>=TODAY()</a:t>
                      </a:r>
                    </a:p>
                  </a:txBody>
                  <a:tcPr marL="67712" marR="67712" marT="33856" marB="3385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400"/>
                        <a:t>Displays the current date.</a:t>
                      </a:r>
                    </a:p>
                  </a:txBody>
                  <a:tcPr marL="67712" marR="67712" marT="33856" marB="3385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73886935"/>
                  </a:ext>
                </a:extLst>
              </a:tr>
              <a:tr h="42333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400"/>
                        <a:t>=NOW()</a:t>
                      </a:r>
                    </a:p>
                  </a:txBody>
                  <a:tcPr marL="67712" marR="67712" marT="33856" marB="3385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400"/>
                        <a:t>Displays current date &amp; time.</a:t>
                      </a:r>
                    </a:p>
                  </a:txBody>
                  <a:tcPr marL="67712" marR="67712" marT="33856" marB="3385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99676612"/>
                  </a:ext>
                </a:extLst>
              </a:tr>
              <a:tr h="42333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400" dirty="0"/>
                        <a:t>=DAY(A1)</a:t>
                      </a:r>
                    </a:p>
                  </a:txBody>
                  <a:tcPr marL="67712" marR="67712" marT="33856" marB="3385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400"/>
                        <a:t>Extracts the day from a date.</a:t>
                      </a:r>
                    </a:p>
                  </a:txBody>
                  <a:tcPr marL="67712" marR="67712" marT="33856" marB="3385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03783800"/>
                  </a:ext>
                </a:extLst>
              </a:tr>
              <a:tr h="42333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400"/>
                        <a:t>=MONTH(A1)</a:t>
                      </a:r>
                    </a:p>
                  </a:txBody>
                  <a:tcPr marL="67712" marR="67712" marT="33856" marB="3385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400"/>
                        <a:t>Extracts the month from a date.</a:t>
                      </a:r>
                    </a:p>
                  </a:txBody>
                  <a:tcPr marL="67712" marR="67712" marT="33856" marB="3385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71379452"/>
                  </a:ext>
                </a:extLst>
              </a:tr>
              <a:tr h="42333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400"/>
                        <a:t>=YEAR(A1)</a:t>
                      </a:r>
                    </a:p>
                  </a:txBody>
                  <a:tcPr marL="67712" marR="67712" marT="33856" marB="3385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400" dirty="0"/>
                        <a:t>Extracts the year from a date.</a:t>
                      </a:r>
                    </a:p>
                  </a:txBody>
                  <a:tcPr marL="67712" marR="67712" marT="33856" marB="3385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86957488"/>
                  </a:ext>
                </a:extLst>
              </a:tr>
              <a:tr h="740827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400"/>
                        <a:t>=WEEKDAY(A1)</a:t>
                      </a:r>
                    </a:p>
                  </a:txBody>
                  <a:tcPr marL="67712" marR="67712" marT="33856" marB="3385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400"/>
                        <a:t>Returns the day of the week (1–7).</a:t>
                      </a:r>
                    </a:p>
                  </a:txBody>
                  <a:tcPr marL="67712" marR="67712" marT="33856" marB="3385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19330652"/>
                  </a:ext>
                </a:extLst>
              </a:tr>
              <a:tr h="42333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400"/>
                        <a:t>=EDATE(A1,3)</a:t>
                      </a:r>
                    </a:p>
                  </a:txBody>
                  <a:tcPr marL="67712" marR="67712" marT="33856" marB="3385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400"/>
                        <a:t>Adds 3 months to a date.</a:t>
                      </a:r>
                    </a:p>
                  </a:txBody>
                  <a:tcPr marL="67712" marR="67712" marT="33856" marB="3385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68313356"/>
                  </a:ext>
                </a:extLst>
              </a:tr>
              <a:tr h="740827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400"/>
                        <a:t>=DATEDIF(A1,B1,"d")</a:t>
                      </a:r>
                    </a:p>
                  </a:txBody>
                  <a:tcPr marL="67712" marR="67712" marT="33856" marB="3385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400"/>
                        <a:t>Returns number of days between two dates.</a:t>
                      </a:r>
                    </a:p>
                  </a:txBody>
                  <a:tcPr marL="67712" marR="67712" marT="33856" marB="3385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21424215"/>
                  </a:ext>
                </a:extLst>
              </a:tr>
              <a:tr h="740827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400"/>
                        <a:t>=NETWORKDAYS(A1,B1)</a:t>
                      </a:r>
                    </a:p>
                  </a:txBody>
                  <a:tcPr marL="67712" marR="67712" marT="33856" marB="3385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400" dirty="0"/>
                        <a:t>Counts working days between two dates.</a:t>
                      </a:r>
                    </a:p>
                  </a:txBody>
                  <a:tcPr marL="67712" marR="67712" marT="33856" marB="3385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5815862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8654740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11539A18-3427-2791-C676-1738F34E99B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7730967"/>
              </p:ext>
            </p:extLst>
          </p:nvPr>
        </p:nvGraphicFramePr>
        <p:xfrm>
          <a:off x="944380" y="910652"/>
          <a:ext cx="10343214" cy="5036695"/>
        </p:xfrm>
        <a:graphic>
          <a:graphicData uri="http://schemas.openxmlformats.org/drawingml/2006/table">
            <a:tbl>
              <a:tblPr/>
              <a:tblGrid>
                <a:gridCol w="5171607">
                  <a:extLst>
                    <a:ext uri="{9D8B030D-6E8A-4147-A177-3AD203B41FA5}">
                      <a16:colId xmlns:a16="http://schemas.microsoft.com/office/drawing/2014/main" val="1385325633"/>
                    </a:ext>
                  </a:extLst>
                </a:gridCol>
                <a:gridCol w="5171607">
                  <a:extLst>
                    <a:ext uri="{9D8B030D-6E8A-4147-A177-3AD203B41FA5}">
                      <a16:colId xmlns:a16="http://schemas.microsoft.com/office/drawing/2014/main" val="796956408"/>
                    </a:ext>
                  </a:extLst>
                </a:gridCol>
              </a:tblGrid>
              <a:tr h="1007339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400" b="1" dirty="0">
                          <a:solidFill>
                            <a:srgbClr val="FF0000"/>
                          </a:solidFill>
                        </a:rPr>
                        <a:t>Error Handling Functions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800" b="1" dirty="0">
                          <a:solidFill>
                            <a:srgbClr val="FF0000"/>
                          </a:solidFill>
                        </a:rPr>
                        <a:t>Purpose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99968481"/>
                  </a:ext>
                </a:extLst>
              </a:tr>
              <a:tr h="1007339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800" dirty="0"/>
                        <a:t>=IFERROR(A1/B1,"Error")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800"/>
                        <a:t>Shows “Error” if formula fails.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52215393"/>
                  </a:ext>
                </a:extLst>
              </a:tr>
              <a:tr h="1007339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800" dirty="0"/>
                        <a:t>=ISNUMBER(A1)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800" dirty="0"/>
                        <a:t>Checks if value is numeric.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80187582"/>
                  </a:ext>
                </a:extLst>
              </a:tr>
              <a:tr h="1007339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800"/>
                        <a:t>=ISTEXT(A1)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800" dirty="0"/>
                        <a:t>Checks if value is text.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11571533"/>
                  </a:ext>
                </a:extLst>
              </a:tr>
              <a:tr h="1007339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800"/>
                        <a:t>=ISBLANK(A1)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800" dirty="0"/>
                        <a:t>Checks if a cell is empty.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3987591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5986705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1AC6FB5-3D5D-16FC-4E12-F5F6252905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en-US" b="1" dirty="0">
                <a:ln>
                  <a:noFill/>
                </a:ln>
                <a:solidFill>
                  <a:schemeClr val="tx1"/>
                </a:solidFill>
                <a:latin typeface="Arial" panose="020B0604020202020204" pitchFamily="34" charset="0"/>
              </a:rPr>
              <a:t>Useful Combinations for Students</a:t>
            </a:r>
            <a:br>
              <a:rPr lang="en-US" altLang="en-US" b="1" dirty="0">
                <a:ln>
                  <a:noFill/>
                </a:ln>
                <a:solidFill>
                  <a:schemeClr val="tx1"/>
                </a:solidFill>
                <a:latin typeface="Arial" panose="020B0604020202020204" pitchFamily="34" charset="0"/>
              </a:rPr>
            </a:br>
            <a:endParaRPr lang="en-US" dirty="0"/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CD6E0071-F984-CFD2-91DC-77EE3363E94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1295401" y="2231252"/>
            <a:ext cx="9601196" cy="39703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en-US" altLang="en-US" sz="28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+mj-lt"/>
              </a:rPr>
              <a:t>Grade Calculation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+mj-lt"/>
              </a:rPr>
              <a:t>:</a:t>
            </a:r>
            <a:b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</a:b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=IF(A1&gt;=80,"A",IF(A1&gt;=70,"B",IF(A1&gt;=60,"C",IF(A1&gt;=50,"D","F"))))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en-US" altLang="en-US" sz="28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+mj-lt"/>
              </a:rPr>
              <a:t>Full Name from First and Last Name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+mj-lt"/>
              </a:rPr>
              <a:t>:</a:t>
            </a:r>
            <a:b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</a:br>
            <a:r>
              <a:rPr kumimoji="0" lang="en-US" altLang="en-US" sz="2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=CONCATENATE(A1," ",B1)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en-US" altLang="en-US" sz="28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+mj-lt"/>
              </a:rPr>
              <a:t>Find and Replace with SUBSTITUTE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+mj-lt"/>
              </a:rPr>
              <a:t>:</a:t>
            </a:r>
            <a:b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</a:b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=SUBSTITUTE(A1,"old","new")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en-US" altLang="en-US" sz="28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+mj-lt"/>
              </a:rPr>
              <a:t>Conditional Average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+mj-lt"/>
              </a:rPr>
              <a:t>:</a:t>
            </a:r>
            <a:b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</a:b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=AVERAGEIF(B2:B20,"&gt;=50")</a:t>
            </a:r>
          </a:p>
        </p:txBody>
      </p:sp>
    </p:spTree>
    <p:extLst>
      <p:ext uri="{BB962C8B-B14F-4D97-AF65-F5344CB8AC3E}">
        <p14:creationId xmlns:p14="http://schemas.microsoft.com/office/powerpoint/2010/main" val="414840086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7C69FC-37C8-170A-988B-784285CD7D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000" b="1" dirty="0"/>
              <a:t>Formatting Data</a:t>
            </a:r>
            <a:endParaRPr lang="en-US" sz="6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F752F4-0A86-6403-C387-1749F4DA0F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sz="3200" b="1" dirty="0"/>
              <a:t>Font &amp; Alignment</a:t>
            </a:r>
            <a:r>
              <a:rPr lang="en-US" sz="3200" dirty="0"/>
              <a:t> – Bold, Italic, underline, text alignment.</a:t>
            </a:r>
          </a:p>
          <a:p>
            <a:r>
              <a:rPr lang="en-US" sz="3200" b="1" dirty="0"/>
              <a:t>Number Formatting</a:t>
            </a:r>
            <a:r>
              <a:rPr lang="en-US" sz="3200" dirty="0"/>
              <a:t> – Currency, percentage, decimal places.</a:t>
            </a:r>
          </a:p>
          <a:p>
            <a:r>
              <a:rPr lang="en-US" sz="3200" b="1" dirty="0"/>
              <a:t>Cell Styles</a:t>
            </a:r>
            <a:r>
              <a:rPr lang="en-US" sz="3200" dirty="0"/>
              <a:t> – Predefined themes and highlights.</a:t>
            </a:r>
          </a:p>
          <a:p>
            <a:r>
              <a:rPr lang="en-US" sz="3200" b="1" dirty="0"/>
              <a:t>Conditional Formatting</a:t>
            </a:r>
            <a:r>
              <a:rPr lang="en-US" sz="3200" dirty="0"/>
              <a:t> – Highlight cells based on rules.</a:t>
            </a:r>
          </a:p>
        </p:txBody>
      </p:sp>
    </p:spTree>
    <p:extLst>
      <p:ext uri="{BB962C8B-B14F-4D97-AF65-F5344CB8AC3E}">
        <p14:creationId xmlns:p14="http://schemas.microsoft.com/office/powerpoint/2010/main" val="66063311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167034-6A2B-8645-8FDC-2C7CC9180B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600" b="1" dirty="0"/>
              <a:t>Working with Worksheets</a:t>
            </a:r>
            <a:endParaRPr lang="en-US" sz="6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340A90-903D-3767-1892-68F338F107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sz="4400" b="1" dirty="0"/>
              <a:t>Insert</a:t>
            </a:r>
            <a:r>
              <a:rPr lang="en-US" sz="4400" dirty="0"/>
              <a:t>: Add a new sheet.</a:t>
            </a:r>
          </a:p>
          <a:p>
            <a:r>
              <a:rPr lang="en-US" sz="4400" b="1" dirty="0"/>
              <a:t>Rename</a:t>
            </a:r>
            <a:r>
              <a:rPr lang="en-US" sz="4400" dirty="0"/>
              <a:t>: Right-click → Rename.</a:t>
            </a:r>
          </a:p>
          <a:p>
            <a:r>
              <a:rPr lang="en-US" sz="4400" b="1" dirty="0"/>
              <a:t>Move or Copy</a:t>
            </a:r>
            <a:r>
              <a:rPr lang="en-US" sz="4400" dirty="0"/>
              <a:t>: Right-click → Move or Copy.</a:t>
            </a:r>
          </a:p>
          <a:p>
            <a:r>
              <a:rPr lang="en-US" sz="4400" b="1" dirty="0"/>
              <a:t>Delete</a:t>
            </a:r>
            <a:r>
              <a:rPr lang="en-US" sz="4400" dirty="0"/>
              <a:t>: Right-click → Delete.</a:t>
            </a:r>
          </a:p>
        </p:txBody>
      </p:sp>
    </p:spTree>
    <p:extLst>
      <p:ext uri="{BB962C8B-B14F-4D97-AF65-F5344CB8AC3E}">
        <p14:creationId xmlns:p14="http://schemas.microsoft.com/office/powerpoint/2010/main" val="311324412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A9AAD5-DD91-DF33-D013-ABA70FC107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b="1" dirty="0"/>
              <a:t>Sorting and Filtering Data</a:t>
            </a:r>
            <a:endParaRPr lang="en-US" sz="5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52A5CF-ACDE-DCB8-DC1A-83382B7F00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000" b="1" dirty="0"/>
              <a:t>Sort</a:t>
            </a:r>
            <a:r>
              <a:rPr lang="en-US" sz="4000" dirty="0"/>
              <a:t>: Arrange data in ascending or descending order.</a:t>
            </a:r>
          </a:p>
          <a:p>
            <a:r>
              <a:rPr lang="en-US" sz="4000" b="1" dirty="0"/>
              <a:t>Filter</a:t>
            </a:r>
            <a:r>
              <a:rPr lang="en-US" sz="4000" dirty="0"/>
              <a:t>: Display only rows that meet certain criteria.</a:t>
            </a:r>
          </a:p>
          <a:p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98926659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3A6DF1-5DE9-0EF2-5C00-C18AB4721F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b="1" dirty="0"/>
              <a:t>Charts and Data Visualization</a:t>
            </a:r>
            <a:endParaRPr lang="en-US" sz="5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EE9404-BC10-7B3C-5EE2-A900D43C69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b="1" dirty="0">
                <a:solidFill>
                  <a:srgbClr val="FF0000"/>
                </a:solidFill>
              </a:rPr>
              <a:t>Creating Charts:</a:t>
            </a:r>
          </a:p>
          <a:p>
            <a:pPr lvl="1"/>
            <a:r>
              <a:rPr lang="en-US" dirty="0"/>
              <a:t>Select data.</a:t>
            </a:r>
          </a:p>
          <a:p>
            <a:pPr lvl="1"/>
            <a:r>
              <a:rPr lang="en-US" dirty="0"/>
              <a:t>Go to </a:t>
            </a:r>
            <a:r>
              <a:rPr lang="en-US" b="1" dirty="0"/>
              <a:t>Insert → Chart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Choose chart type (Column, Line, Pie, Bar, etc.).</a:t>
            </a:r>
          </a:p>
          <a:p>
            <a:pPr marL="0" indent="0">
              <a:buNone/>
            </a:pPr>
            <a:r>
              <a:rPr lang="en-US" b="1" dirty="0">
                <a:solidFill>
                  <a:srgbClr val="FF0000"/>
                </a:solidFill>
              </a:rPr>
              <a:t>Chart Tools:</a:t>
            </a:r>
          </a:p>
          <a:p>
            <a:pPr lvl="1"/>
            <a:r>
              <a:rPr lang="en-US" dirty="0"/>
              <a:t>Titles</a:t>
            </a:r>
          </a:p>
          <a:p>
            <a:pPr lvl="1"/>
            <a:r>
              <a:rPr lang="en-US" dirty="0"/>
              <a:t>Legends</a:t>
            </a:r>
          </a:p>
          <a:p>
            <a:pPr lvl="1"/>
            <a:r>
              <a:rPr lang="en-US" dirty="0"/>
              <a:t>Data Labels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5718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267097-9F56-0B80-B4E3-4318EAA9EC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5400" b="1" dirty="0"/>
              <a:t>Microsoft Excel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289BFD-0824-DBC4-B0E7-F4F5192DAC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Definition: </a:t>
            </a:r>
            <a:r>
              <a:rPr lang="en-US" dirty="0"/>
              <a:t>Microsoft Excel is a spreadsheet application developed by Microsoft for organizing, analyzing, and storing data in tabular form.</a:t>
            </a:r>
          </a:p>
          <a:p>
            <a:r>
              <a:rPr lang="en-US" b="1" dirty="0"/>
              <a:t>Purpose: </a:t>
            </a:r>
            <a:r>
              <a:rPr lang="en-US" dirty="0"/>
              <a:t>It is used for data entry, analysis, financial modeling, chart creation, and calculations.</a:t>
            </a:r>
          </a:p>
          <a:p>
            <a:r>
              <a:rPr lang="en-US" b="1" dirty="0"/>
              <a:t>Key Feature: </a:t>
            </a:r>
            <a:r>
              <a:rPr lang="en-US" dirty="0"/>
              <a:t>Combines a grid of rows and columns with powerful formulas and functions to process data efficiently.</a:t>
            </a:r>
          </a:p>
        </p:txBody>
      </p:sp>
    </p:spTree>
    <p:extLst>
      <p:ext uri="{BB962C8B-B14F-4D97-AF65-F5344CB8AC3E}">
        <p14:creationId xmlns:p14="http://schemas.microsoft.com/office/powerpoint/2010/main" val="233360775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E7B97E-4490-E3B0-22D7-B6FB221349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Saving and Printing Workbooks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178D70-C8D7-F986-D482-1C0F4001A8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b="1" dirty="0">
                <a:solidFill>
                  <a:srgbClr val="FF0000"/>
                </a:solidFill>
              </a:rPr>
              <a:t>Saving</a:t>
            </a:r>
            <a:r>
              <a:rPr lang="en-US" sz="3200" dirty="0">
                <a:solidFill>
                  <a:srgbClr val="FF0000"/>
                </a:solidFill>
              </a:rPr>
              <a:t>: </a:t>
            </a:r>
            <a:r>
              <a:rPr lang="en-US" sz="3200" dirty="0"/>
              <a:t>File → Save / Save As.</a:t>
            </a:r>
          </a:p>
          <a:p>
            <a:r>
              <a:rPr lang="en-US" sz="3200" b="1" dirty="0">
                <a:solidFill>
                  <a:srgbClr val="FF0000"/>
                </a:solidFill>
              </a:rPr>
              <a:t>Printing</a:t>
            </a:r>
            <a:r>
              <a:rPr lang="en-US" sz="3200" dirty="0">
                <a:solidFill>
                  <a:srgbClr val="FF0000"/>
                </a:solidFill>
              </a:rPr>
              <a:t>:</a:t>
            </a:r>
          </a:p>
          <a:p>
            <a:pPr lvl="1"/>
            <a:r>
              <a:rPr lang="en-US" sz="3200" dirty="0"/>
              <a:t>Page Setup (Margins, Orientation).</a:t>
            </a:r>
          </a:p>
          <a:p>
            <a:pPr lvl="1"/>
            <a:r>
              <a:rPr lang="en-US" sz="3200" dirty="0"/>
              <a:t>Print Area selection.</a:t>
            </a:r>
          </a:p>
          <a:p>
            <a:pPr lvl="1"/>
            <a:r>
              <a:rPr lang="en-US" sz="3200" dirty="0"/>
              <a:t>Print Preview.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288415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0F85D7-414F-2A25-61DD-784776EFE2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000" b="1" dirty="0"/>
              <a:t>Keyboard Shortcuts</a:t>
            </a:r>
            <a:endParaRPr lang="en-US" sz="6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137131-090D-1D8C-85CD-025BD07B9D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sz="3200" b="1" dirty="0"/>
              <a:t>Ctrl + C</a:t>
            </a:r>
            <a:r>
              <a:rPr lang="en-US" sz="3200" dirty="0"/>
              <a:t>: Copy</a:t>
            </a:r>
          </a:p>
          <a:p>
            <a:r>
              <a:rPr lang="en-US" sz="3200" b="1" dirty="0"/>
              <a:t>Ctrl + V</a:t>
            </a:r>
            <a:r>
              <a:rPr lang="en-US" sz="3200" dirty="0"/>
              <a:t>: Paste</a:t>
            </a:r>
          </a:p>
          <a:p>
            <a:r>
              <a:rPr lang="en-US" sz="3200" b="1" dirty="0"/>
              <a:t>Ctrl + Z</a:t>
            </a:r>
            <a:r>
              <a:rPr lang="en-US" sz="3200" dirty="0"/>
              <a:t>: Undo</a:t>
            </a:r>
          </a:p>
          <a:p>
            <a:r>
              <a:rPr lang="en-US" sz="3200" b="1" dirty="0"/>
              <a:t>Ctrl + S</a:t>
            </a:r>
            <a:r>
              <a:rPr lang="en-US" sz="3200" dirty="0"/>
              <a:t>: Save</a:t>
            </a:r>
          </a:p>
          <a:p>
            <a:r>
              <a:rPr lang="en-US" sz="3200" b="1" dirty="0"/>
              <a:t>Ctrl + Arrow Keys</a:t>
            </a:r>
            <a:r>
              <a:rPr lang="en-US" sz="3200" dirty="0"/>
              <a:t>: Move to data edges</a:t>
            </a:r>
          </a:p>
          <a:p>
            <a:r>
              <a:rPr lang="en-US" sz="3200" b="1" dirty="0"/>
              <a:t>F2</a:t>
            </a:r>
            <a:r>
              <a:rPr lang="en-US" sz="3200" dirty="0"/>
              <a:t>: Edit active cell</a:t>
            </a:r>
          </a:p>
          <a:p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418237370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31943C-0785-F22E-01C0-6D370FA9FF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/>
              <a:t>Practical Exercise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B2A5CE-C485-2AC6-F7F4-6DFA5AEC36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sz="2800" b="1" dirty="0"/>
              <a:t>Task</a:t>
            </a:r>
            <a:r>
              <a:rPr lang="en-US" sz="2800" dirty="0"/>
              <a:t>:</a:t>
            </a:r>
            <a:br>
              <a:rPr lang="en-US" sz="2800" dirty="0"/>
            </a:br>
            <a:r>
              <a:rPr lang="en-US" sz="2800" dirty="0"/>
              <a:t>Create a grade book with:</a:t>
            </a:r>
          </a:p>
          <a:p>
            <a:r>
              <a:rPr lang="en-US" sz="2800" b="1" dirty="0"/>
              <a:t>Student Names &amp; Marks</a:t>
            </a:r>
            <a:r>
              <a:rPr lang="en-US" sz="2800" dirty="0"/>
              <a:t> in 5 subjects.</a:t>
            </a:r>
          </a:p>
          <a:p>
            <a:r>
              <a:rPr lang="en-US" sz="2800" dirty="0"/>
              <a:t>Calculate </a:t>
            </a:r>
            <a:r>
              <a:rPr lang="en-US" sz="2800" b="1" dirty="0"/>
              <a:t>Total, Average, and Grade</a:t>
            </a:r>
            <a:r>
              <a:rPr lang="en-US" sz="2800" dirty="0"/>
              <a:t> using formulas.</a:t>
            </a:r>
          </a:p>
          <a:p>
            <a:r>
              <a:rPr lang="en-US" sz="2800" dirty="0"/>
              <a:t>Apply </a:t>
            </a:r>
            <a:r>
              <a:rPr lang="en-US" sz="2800" b="1" dirty="0"/>
              <a:t>Conditional Formatting</a:t>
            </a:r>
            <a:r>
              <a:rPr lang="en-US" sz="2800" dirty="0"/>
              <a:t> to highlight students scoring above 80.</a:t>
            </a:r>
          </a:p>
          <a:p>
            <a:r>
              <a:rPr lang="en-US" sz="2800" dirty="0"/>
              <a:t>Create a </a:t>
            </a:r>
            <a:r>
              <a:rPr lang="en-US" sz="2800" b="1" dirty="0"/>
              <a:t>Bar Chart</a:t>
            </a:r>
            <a:r>
              <a:rPr lang="en-US" sz="2800" dirty="0"/>
              <a:t> to display marks.</a:t>
            </a:r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0512070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B8924-03B5-6B91-BB16-F34BB6430F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Importance of Microsoft Excel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CEAF66-F5CA-3350-8570-F11C0AF124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1" y="2443397"/>
            <a:ext cx="9601196" cy="3642609"/>
          </a:xfrm>
        </p:spPr>
        <p:txBody>
          <a:bodyPr>
            <a:normAutofit lnSpcReduction="10000"/>
          </a:bodyPr>
          <a:lstStyle/>
          <a:p>
            <a:r>
              <a:rPr lang="en-US" sz="3200" dirty="0"/>
              <a:t>Helps in data organization and analysis.</a:t>
            </a:r>
          </a:p>
          <a:p>
            <a:r>
              <a:rPr lang="en-US" sz="3200" dirty="0"/>
              <a:t>Automates calculations and reduces manual errors.</a:t>
            </a:r>
          </a:p>
          <a:p>
            <a:r>
              <a:rPr lang="en-US" sz="3200" dirty="0"/>
              <a:t>Supports data visualization through charts and graphs.</a:t>
            </a:r>
          </a:p>
          <a:p>
            <a:r>
              <a:rPr lang="en-US" sz="3200" dirty="0"/>
              <a:t>Widely used in business, education, finance, research, and engineering.</a:t>
            </a:r>
          </a:p>
          <a:p>
            <a:r>
              <a:rPr lang="en-US" sz="3200" dirty="0"/>
              <a:t>Integrates with other Microsoft Office applications.</a:t>
            </a:r>
          </a:p>
        </p:txBody>
      </p:sp>
    </p:spTree>
    <p:extLst>
      <p:ext uri="{BB962C8B-B14F-4D97-AF65-F5344CB8AC3E}">
        <p14:creationId xmlns:p14="http://schemas.microsoft.com/office/powerpoint/2010/main" val="7644938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47EB56-B7F8-146A-34B8-F8BFA198A0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1" y="982132"/>
            <a:ext cx="10127103" cy="1303867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Excel Interface Overview-Key Components: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796D4A-0337-7F41-A3D0-4A9564FE5D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1" y="2556931"/>
            <a:ext cx="9601196" cy="3544065"/>
          </a:xfrm>
        </p:spPr>
        <p:txBody>
          <a:bodyPr>
            <a:normAutofit fontScale="85000" lnSpcReduction="20000"/>
          </a:bodyPr>
          <a:lstStyle/>
          <a:p>
            <a:r>
              <a:rPr lang="en-US" b="1" dirty="0"/>
              <a:t>Title Bar – Displays the file name and application name.</a:t>
            </a:r>
          </a:p>
          <a:p>
            <a:r>
              <a:rPr lang="en-US" b="1" dirty="0"/>
              <a:t>Quick Access Toolbar – Shortcut to frequently used commands.</a:t>
            </a:r>
          </a:p>
          <a:p>
            <a:r>
              <a:rPr lang="en-US" b="1" dirty="0"/>
              <a:t>Ribbon – Contains command tabs like Home, Insert, Page Layout, Formulas, Data, Review, and View.</a:t>
            </a:r>
          </a:p>
          <a:p>
            <a:r>
              <a:rPr lang="en-US" b="1" dirty="0"/>
              <a:t>Name Box – Displays the address of the active cell.</a:t>
            </a:r>
          </a:p>
          <a:p>
            <a:r>
              <a:rPr lang="en-US" b="1" dirty="0"/>
              <a:t>Formula Bar – Displays and allows editing of formulas or data in the active cell.</a:t>
            </a:r>
          </a:p>
          <a:p>
            <a:r>
              <a:rPr lang="en-US" b="1" dirty="0"/>
              <a:t>Worksheet Area – Grid of rows (numbered) and columns (lettered).</a:t>
            </a:r>
          </a:p>
          <a:p>
            <a:r>
              <a:rPr lang="en-US" b="1" dirty="0"/>
              <a:t>Sheet Tabs – Switch between multiple worksheets in a workbook.</a:t>
            </a:r>
          </a:p>
          <a:p>
            <a:r>
              <a:rPr lang="en-US" b="1" dirty="0"/>
              <a:t>Status Bar – Displays information about current actions and settings.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95951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A74814-2407-0176-9F89-A6D6ADDD71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b="1" dirty="0"/>
              <a:t>Basic Excel Terminology</a:t>
            </a:r>
            <a:endParaRPr lang="en-US" sz="5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F49017-08B5-4770-265B-49E15D9F07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b="1" dirty="0"/>
              <a:t>Workbook</a:t>
            </a:r>
            <a:r>
              <a:rPr lang="en-US" sz="3200" dirty="0"/>
              <a:t>: A file containing one or more worksheets.</a:t>
            </a:r>
          </a:p>
          <a:p>
            <a:r>
              <a:rPr lang="en-US" sz="3200" b="1" dirty="0"/>
              <a:t>Worksheet</a:t>
            </a:r>
            <a:r>
              <a:rPr lang="en-US" sz="3200" dirty="0"/>
              <a:t>: A single spreadsheet within a workbook.</a:t>
            </a:r>
          </a:p>
          <a:p>
            <a:r>
              <a:rPr lang="en-US" sz="3200" b="1" dirty="0"/>
              <a:t>Cell</a:t>
            </a:r>
            <a:r>
              <a:rPr lang="en-US" sz="3200" dirty="0"/>
              <a:t>: Intersection of a row and column (e.g., A1).</a:t>
            </a:r>
          </a:p>
          <a:p>
            <a:r>
              <a:rPr lang="en-US" sz="3200" b="1" dirty="0"/>
              <a:t>Range</a:t>
            </a:r>
            <a:r>
              <a:rPr lang="en-US" sz="3200" dirty="0"/>
              <a:t>: Selection of two or more cells (e.g., A1:C5).</a:t>
            </a:r>
          </a:p>
          <a:p>
            <a:r>
              <a:rPr lang="en-US" sz="3200" b="1" dirty="0"/>
              <a:t>Active Cell</a:t>
            </a:r>
            <a:r>
              <a:rPr lang="en-US" sz="3200" dirty="0"/>
              <a:t>: The currently selected cell for data entry.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95641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2947A8-5D1C-B742-1892-12015C4B7B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b="1" dirty="0"/>
              <a:t>Data Types in Excel</a:t>
            </a:r>
            <a:endParaRPr lang="en-US" sz="5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84307D-B9E0-E3FC-7459-44456B89A3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b="1" dirty="0"/>
              <a:t>Text (Labels)</a:t>
            </a:r>
            <a:r>
              <a:rPr lang="en-US" sz="2800" dirty="0"/>
              <a:t> – Words or letters.</a:t>
            </a:r>
          </a:p>
          <a:p>
            <a:r>
              <a:rPr lang="en-US" sz="2800" b="1" dirty="0"/>
              <a:t>Numbers (Values)</a:t>
            </a:r>
            <a:r>
              <a:rPr lang="en-US" sz="2800" dirty="0"/>
              <a:t> – Numeric data for calculations.</a:t>
            </a:r>
          </a:p>
          <a:p>
            <a:r>
              <a:rPr lang="en-US" sz="2800" b="1" dirty="0"/>
              <a:t>Dates &amp; Time</a:t>
            </a:r>
            <a:r>
              <a:rPr lang="en-US" sz="2800" dirty="0"/>
              <a:t> – Recognized by Excel for time-based calculations.</a:t>
            </a:r>
          </a:p>
          <a:p>
            <a:r>
              <a:rPr lang="en-US" sz="2800" b="1" dirty="0"/>
              <a:t>Formulas</a:t>
            </a:r>
            <a:r>
              <a:rPr lang="en-US" sz="2800" dirty="0"/>
              <a:t> – Mathematical expressions that perform calculations.</a:t>
            </a:r>
          </a:p>
          <a:p>
            <a:r>
              <a:rPr lang="en-US" sz="2800" b="1" dirty="0"/>
              <a:t>Functions</a:t>
            </a:r>
            <a:r>
              <a:rPr lang="en-US" sz="2800" dirty="0"/>
              <a:t> – Predefined formulas like SUM, AVERAGE, IF.</a:t>
            </a:r>
          </a:p>
        </p:txBody>
      </p:sp>
    </p:spTree>
    <p:extLst>
      <p:ext uri="{BB962C8B-B14F-4D97-AF65-F5344CB8AC3E}">
        <p14:creationId xmlns:p14="http://schemas.microsoft.com/office/powerpoint/2010/main" val="11159923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9985AE-D886-B9EC-0FA6-EBE0B6B595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b="1" dirty="0"/>
              <a:t>Entering and Editing Data</a:t>
            </a:r>
            <a:endParaRPr lang="en-US" sz="5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B94E07-56B7-1153-8E9D-D6528A59BE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sz="4000" dirty="0"/>
              <a:t>Click a cell and type to enter data.</a:t>
            </a:r>
          </a:p>
          <a:p>
            <a:r>
              <a:rPr lang="en-US" sz="4000" dirty="0"/>
              <a:t>Press </a:t>
            </a:r>
            <a:r>
              <a:rPr lang="en-US" sz="4000" b="1" dirty="0"/>
              <a:t>Enter</a:t>
            </a:r>
            <a:r>
              <a:rPr lang="en-US" sz="4000" dirty="0"/>
              <a:t> to confirm or </a:t>
            </a:r>
            <a:r>
              <a:rPr lang="en-US" sz="4000" b="1" dirty="0"/>
              <a:t>Esc</a:t>
            </a:r>
            <a:r>
              <a:rPr lang="en-US" sz="4000" dirty="0"/>
              <a:t> to cancel.</a:t>
            </a:r>
          </a:p>
          <a:p>
            <a:r>
              <a:rPr lang="en-US" sz="4000" dirty="0"/>
              <a:t>Double-click a cell or use the </a:t>
            </a:r>
            <a:r>
              <a:rPr lang="en-US" sz="4000" b="1" dirty="0"/>
              <a:t>Formula Bar</a:t>
            </a:r>
            <a:r>
              <a:rPr lang="en-US" sz="4000" dirty="0"/>
              <a:t> to edit.</a:t>
            </a:r>
          </a:p>
          <a:p>
            <a:r>
              <a:rPr lang="en-US" sz="4000" dirty="0"/>
              <a:t>Use </a:t>
            </a:r>
            <a:r>
              <a:rPr lang="en-US" sz="4000" b="1" dirty="0"/>
              <a:t>AutoFill</a:t>
            </a:r>
            <a:r>
              <a:rPr lang="en-US" sz="4000" dirty="0"/>
              <a:t> to quickly fill series of data.</a:t>
            </a:r>
          </a:p>
        </p:txBody>
      </p:sp>
    </p:spTree>
    <p:extLst>
      <p:ext uri="{BB962C8B-B14F-4D97-AF65-F5344CB8AC3E}">
        <p14:creationId xmlns:p14="http://schemas.microsoft.com/office/powerpoint/2010/main" val="1912670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7EEA3F-21FD-36F8-56A1-E7D44C7954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b="1" dirty="0"/>
              <a:t>Basic Formulas and Functions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E96116-D9CF-CF9D-9711-926BA4BA29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4000" b="1" dirty="0"/>
              <a:t>Formulas:</a:t>
            </a:r>
          </a:p>
          <a:p>
            <a:r>
              <a:rPr lang="en-US" sz="4800" dirty="0"/>
              <a:t>Start with = sign.</a:t>
            </a:r>
          </a:p>
          <a:p>
            <a:r>
              <a:rPr lang="en-US" sz="4800" dirty="0"/>
              <a:t>Example: =A1+B1</a:t>
            </a:r>
          </a:p>
          <a:p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33388797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3" name="Table 32">
            <a:extLst>
              <a:ext uri="{FF2B5EF4-FFF2-40B4-BE49-F238E27FC236}">
                <a16:creationId xmlns:a16="http://schemas.microsoft.com/office/drawing/2014/main" id="{AA90F11C-4577-C0F3-56E9-AF75F76A6AE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72823173"/>
              </p:ext>
            </p:extLst>
          </p:nvPr>
        </p:nvGraphicFramePr>
        <p:xfrm>
          <a:off x="614598" y="1004341"/>
          <a:ext cx="10493115" cy="5174610"/>
        </p:xfrm>
        <a:graphic>
          <a:graphicData uri="http://schemas.openxmlformats.org/drawingml/2006/table">
            <a:tbl>
              <a:tblPr/>
              <a:tblGrid>
                <a:gridCol w="3497705">
                  <a:extLst>
                    <a:ext uri="{9D8B030D-6E8A-4147-A177-3AD203B41FA5}">
                      <a16:colId xmlns:a16="http://schemas.microsoft.com/office/drawing/2014/main" val="3353741661"/>
                    </a:ext>
                  </a:extLst>
                </a:gridCol>
                <a:gridCol w="3497705">
                  <a:extLst>
                    <a:ext uri="{9D8B030D-6E8A-4147-A177-3AD203B41FA5}">
                      <a16:colId xmlns:a16="http://schemas.microsoft.com/office/drawing/2014/main" val="1071494786"/>
                    </a:ext>
                  </a:extLst>
                </a:gridCol>
                <a:gridCol w="3497705">
                  <a:extLst>
                    <a:ext uri="{9D8B030D-6E8A-4147-A177-3AD203B41FA5}">
                      <a16:colId xmlns:a16="http://schemas.microsoft.com/office/drawing/2014/main" val="1485691830"/>
                    </a:ext>
                  </a:extLst>
                </a:gridCol>
              </a:tblGrid>
              <a:tr h="436216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3200" b="1" dirty="0">
                          <a:solidFill>
                            <a:srgbClr val="FF0000"/>
                          </a:solidFill>
                        </a:rPr>
                        <a:t>Formula/Function</a:t>
                      </a:r>
                    </a:p>
                  </a:txBody>
                  <a:tcPr marL="73731" marR="73731" marT="36865" marB="3686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3200" b="1" dirty="0">
                          <a:solidFill>
                            <a:srgbClr val="FF0000"/>
                          </a:solidFill>
                        </a:rPr>
                        <a:t>  Example</a:t>
                      </a:r>
                    </a:p>
                  </a:txBody>
                  <a:tcPr marL="73731" marR="73731" marT="36865" marB="3686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3200" b="1" dirty="0">
                          <a:solidFill>
                            <a:srgbClr val="FF0000"/>
                          </a:solidFill>
                        </a:rPr>
                        <a:t>Purpose</a:t>
                      </a:r>
                    </a:p>
                  </a:txBody>
                  <a:tcPr marL="73731" marR="73731" marT="36865" marB="3686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45603263"/>
                  </a:ext>
                </a:extLst>
              </a:tr>
              <a:tr h="436216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400" dirty="0"/>
                        <a:t>=A1+B1</a:t>
                      </a:r>
                    </a:p>
                  </a:txBody>
                  <a:tcPr marL="73731" marR="73731" marT="36865" marB="3686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400"/>
                        <a:t>=C2+D2</a:t>
                      </a:r>
                    </a:p>
                  </a:txBody>
                  <a:tcPr marL="73731" marR="73731" marT="36865" marB="3686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400"/>
                        <a:t>Adds numbers in two cells.</a:t>
                      </a:r>
                    </a:p>
                  </a:txBody>
                  <a:tcPr marL="73731" marR="73731" marT="36865" marB="3686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31785673"/>
                  </a:ext>
                </a:extLst>
              </a:tr>
              <a:tr h="436216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400"/>
                        <a:t>=A1-B1</a:t>
                      </a:r>
                    </a:p>
                  </a:txBody>
                  <a:tcPr marL="73731" marR="73731" marT="36865" marB="3686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400" dirty="0"/>
                        <a:t>=C2-D2</a:t>
                      </a:r>
                    </a:p>
                  </a:txBody>
                  <a:tcPr marL="73731" marR="73731" marT="36865" marB="3686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400"/>
                        <a:t>Subtracts numbers.</a:t>
                      </a:r>
                    </a:p>
                  </a:txBody>
                  <a:tcPr marL="73731" marR="73731" marT="36865" marB="3686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70305151"/>
                  </a:ext>
                </a:extLst>
              </a:tr>
              <a:tr h="436216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400"/>
                        <a:t>=A1*B1</a:t>
                      </a:r>
                    </a:p>
                  </a:txBody>
                  <a:tcPr marL="73731" marR="73731" marT="36865" marB="3686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400"/>
                        <a:t>=C2*D2</a:t>
                      </a:r>
                    </a:p>
                  </a:txBody>
                  <a:tcPr marL="73731" marR="73731" marT="36865" marB="3686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400"/>
                        <a:t>Multiplies numbers.</a:t>
                      </a:r>
                    </a:p>
                  </a:txBody>
                  <a:tcPr marL="73731" marR="73731" marT="36865" marB="3686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08978512"/>
                  </a:ext>
                </a:extLst>
              </a:tr>
              <a:tr h="436216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400"/>
                        <a:t>=A1/B1</a:t>
                      </a:r>
                    </a:p>
                  </a:txBody>
                  <a:tcPr marL="73731" marR="73731" marT="36865" marB="3686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400"/>
                        <a:t>=C2/D2</a:t>
                      </a:r>
                    </a:p>
                  </a:txBody>
                  <a:tcPr marL="73731" marR="73731" marT="36865" marB="3686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400"/>
                        <a:t>Divides numbers.</a:t>
                      </a:r>
                    </a:p>
                  </a:txBody>
                  <a:tcPr marL="73731" marR="73731" marT="36865" marB="3686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04952022"/>
                  </a:ext>
                </a:extLst>
              </a:tr>
              <a:tr h="76605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400"/>
                        <a:t>=IF(A1&gt;50,"Pass","Fail")</a:t>
                      </a:r>
                    </a:p>
                  </a:txBody>
                  <a:tcPr marL="73731" marR="73731" marT="36865" marB="3686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400"/>
                        <a:t>Returns “Pass” if A1 &gt; 50, else “Fail”.</a:t>
                      </a:r>
                    </a:p>
                  </a:txBody>
                  <a:tcPr marL="73731" marR="73731" marT="36865" marB="3686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sz="2400"/>
                    </a:p>
                  </a:txBody>
                  <a:tcPr marL="73731" marR="73731" marT="36865" marB="3686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72102057"/>
                  </a:ext>
                </a:extLst>
              </a:tr>
              <a:tr h="76605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400"/>
                        <a:t>=AND(A1&gt;10,B1&lt;20)</a:t>
                      </a:r>
                    </a:p>
                  </a:txBody>
                  <a:tcPr marL="73731" marR="73731" marT="36865" marB="3686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400"/>
                        <a:t>Checks if both conditions are TRUE.</a:t>
                      </a:r>
                    </a:p>
                  </a:txBody>
                  <a:tcPr marL="73731" marR="73731" marT="36865" marB="3686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sz="2400"/>
                    </a:p>
                  </a:txBody>
                  <a:tcPr marL="73731" marR="73731" marT="36865" marB="3686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6751132"/>
                  </a:ext>
                </a:extLst>
              </a:tr>
              <a:tr h="76605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400"/>
                        <a:t>=OR(A1&gt;10,B1&lt;20)</a:t>
                      </a:r>
                    </a:p>
                  </a:txBody>
                  <a:tcPr marL="73731" marR="73731" marT="36865" marB="3686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400"/>
                        <a:t>Checks if at least one condition is TRUE.</a:t>
                      </a:r>
                    </a:p>
                  </a:txBody>
                  <a:tcPr marL="73731" marR="73731" marT="36865" marB="3686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sz="2400"/>
                    </a:p>
                  </a:txBody>
                  <a:tcPr marL="73731" marR="73731" marT="36865" marB="3686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7392403"/>
                  </a:ext>
                </a:extLst>
              </a:tr>
              <a:tr h="436216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400"/>
                        <a:t>=NOT(A1&gt;10)</a:t>
                      </a:r>
                    </a:p>
                  </a:txBody>
                  <a:tcPr marL="73731" marR="73731" marT="36865" marB="3686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400"/>
                        <a:t>Reverses a logical value.</a:t>
                      </a:r>
                    </a:p>
                  </a:txBody>
                  <a:tcPr marL="73731" marR="73731" marT="36865" marB="3686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sz="2400" dirty="0"/>
                    </a:p>
                  </a:txBody>
                  <a:tcPr marL="73731" marR="73731" marT="36865" marB="3686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2451694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8328477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82</TotalTime>
  <Words>1350</Words>
  <Application>Microsoft Office PowerPoint</Application>
  <PresentationFormat>Widescreen</PresentationFormat>
  <Paragraphs>193</Paragraphs>
  <Slides>22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5" baseType="lpstr">
      <vt:lpstr>Arial</vt:lpstr>
      <vt:lpstr>Garamond</vt:lpstr>
      <vt:lpstr>Organic</vt:lpstr>
      <vt:lpstr>Introduction to Microsoft Excel</vt:lpstr>
      <vt:lpstr>Microsoft Excel</vt:lpstr>
      <vt:lpstr>Importance of Microsoft Excel</vt:lpstr>
      <vt:lpstr>Excel Interface Overview-Key Components:</vt:lpstr>
      <vt:lpstr>Basic Excel Terminology</vt:lpstr>
      <vt:lpstr>Data Types in Excel</vt:lpstr>
      <vt:lpstr>Entering and Editing Data</vt:lpstr>
      <vt:lpstr>Basic Formulas and Functions</vt:lpstr>
      <vt:lpstr>PowerPoint Presentation</vt:lpstr>
      <vt:lpstr>Common Functions</vt:lpstr>
      <vt:lpstr>PowerPoint Presentation</vt:lpstr>
      <vt:lpstr>PowerPoint Presentation</vt:lpstr>
      <vt:lpstr>PowerPoint Presentation</vt:lpstr>
      <vt:lpstr>PowerPoint Presentation</vt:lpstr>
      <vt:lpstr>Useful Combinations for Students </vt:lpstr>
      <vt:lpstr>Formatting Data</vt:lpstr>
      <vt:lpstr>Working with Worksheets</vt:lpstr>
      <vt:lpstr>Sorting and Filtering Data</vt:lpstr>
      <vt:lpstr>Charts and Data Visualization</vt:lpstr>
      <vt:lpstr>Saving and Printing Workbooks</vt:lpstr>
      <vt:lpstr>Keyboard Shortcuts</vt:lpstr>
      <vt:lpstr>Practical Exercise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Benedict Solvent</dc:creator>
  <cp:lastModifiedBy>Benedict Solvent</cp:lastModifiedBy>
  <cp:revision>41</cp:revision>
  <dcterms:created xsi:type="dcterms:W3CDTF">2025-08-15T14:49:29Z</dcterms:created>
  <dcterms:modified xsi:type="dcterms:W3CDTF">2025-08-16T15:33:34Z</dcterms:modified>
</cp:coreProperties>
</file>