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71" r:id="rId11"/>
    <p:sldId id="273" r:id="rId12"/>
    <p:sldId id="274" r:id="rId13"/>
    <p:sldId id="275" r:id="rId14"/>
    <p:sldId id="276" r:id="rId15"/>
    <p:sldId id="277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54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1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451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7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08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15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154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39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4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8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4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3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17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03D9DA-4063-47EF-834A-CDA7C6BC9A5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80A6F8-9DDB-4FB2-AD7F-2A4FA9AA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3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EF5B-A369-1A47-23C1-5CFC64429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118" y="2351556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/>
              <a:t>Introduction to Microsoft Excel</a:t>
            </a:r>
          </a:p>
        </p:txBody>
      </p:sp>
    </p:spTree>
    <p:extLst>
      <p:ext uri="{BB962C8B-B14F-4D97-AF65-F5344CB8AC3E}">
        <p14:creationId xmlns:p14="http://schemas.microsoft.com/office/powerpoint/2010/main" val="31613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7703-8135-3257-827E-C9B32763F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Common Functions</a:t>
            </a:r>
          </a:p>
        </p:txBody>
      </p:sp>
    </p:spTree>
    <p:extLst>
      <p:ext uri="{BB962C8B-B14F-4D97-AF65-F5344CB8AC3E}">
        <p14:creationId xmlns:p14="http://schemas.microsoft.com/office/powerpoint/2010/main" val="53928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2D786F-0468-85BF-1FD8-5025DD844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39520"/>
              </p:ext>
            </p:extLst>
          </p:nvPr>
        </p:nvGraphicFramePr>
        <p:xfrm>
          <a:off x="929389" y="719528"/>
          <a:ext cx="10118362" cy="5577882"/>
        </p:xfrm>
        <a:graphic>
          <a:graphicData uri="http://schemas.openxmlformats.org/drawingml/2006/table">
            <a:tbl>
              <a:tblPr/>
              <a:tblGrid>
                <a:gridCol w="5059181">
                  <a:extLst>
                    <a:ext uri="{9D8B030D-6E8A-4147-A177-3AD203B41FA5}">
                      <a16:colId xmlns:a16="http://schemas.microsoft.com/office/drawing/2014/main" val="2406872145"/>
                    </a:ext>
                  </a:extLst>
                </a:gridCol>
                <a:gridCol w="5059181">
                  <a:extLst>
                    <a:ext uri="{9D8B030D-6E8A-4147-A177-3AD203B41FA5}">
                      <a16:colId xmlns:a16="http://schemas.microsoft.com/office/drawing/2014/main" val="2665699109"/>
                    </a:ext>
                  </a:extLst>
                </a:gridCol>
              </a:tblGrid>
              <a:tr h="2801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Statistics/ Math Functions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Purpose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82958"/>
                  </a:ext>
                </a:extLst>
              </a:tr>
              <a:tr h="5652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/>
                        <a:t>=SUM(A1:A10)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/>
                        <a:t>Adds all numbers in range A1:A10.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569582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=AVERAGE(A1:A10)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Calculates the mean.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887250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=MEDIAN(A1:A10)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Finds the middle value.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897403"/>
                  </a:ext>
                </a:extLst>
              </a:tr>
              <a:tr h="5652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=MODE(A1:A10)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/>
                        <a:t>Returns the most frequent number.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815442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=MAX(A1:A10)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Finds the largest value.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269332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=MIN(A1:A10)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Finds the smallest value.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03058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=ROUND(A1,2)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Rounds to 2 decimal places.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051409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=ROUNDUP(A1,0)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Rounds up to nearest integer.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261453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=ROUNDDOWN(A1,0)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Rounds down to nearest integer.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106170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=RANK(A1,A1:A10)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Ranks a value within a dataset.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150480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=COUNT(A1:A10)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Counts numeric values in a range.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287665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=COUNTA(A1:A10)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Counts all non-empty cells.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097481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=COUNTIF(A1:A10,"&gt;50")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/>
                        <a:t>Counts cells greater than 50.</a:t>
                      </a:r>
                    </a:p>
                  </a:txBody>
                  <a:tcPr marL="53514" marR="53514" marT="26757" marB="26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28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54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BE7A92-B03F-307F-5D3F-48E745342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28160"/>
              </p:ext>
            </p:extLst>
          </p:nvPr>
        </p:nvGraphicFramePr>
        <p:xfrm>
          <a:off x="929389" y="689548"/>
          <a:ext cx="10777930" cy="5720122"/>
        </p:xfrm>
        <a:graphic>
          <a:graphicData uri="http://schemas.openxmlformats.org/drawingml/2006/table">
            <a:tbl>
              <a:tblPr/>
              <a:tblGrid>
                <a:gridCol w="5388965">
                  <a:extLst>
                    <a:ext uri="{9D8B030D-6E8A-4147-A177-3AD203B41FA5}">
                      <a16:colId xmlns:a16="http://schemas.microsoft.com/office/drawing/2014/main" val="2454523196"/>
                    </a:ext>
                  </a:extLst>
                </a:gridCol>
                <a:gridCol w="5388965">
                  <a:extLst>
                    <a:ext uri="{9D8B030D-6E8A-4147-A177-3AD203B41FA5}">
                      <a16:colId xmlns:a16="http://schemas.microsoft.com/office/drawing/2014/main" val="3328347328"/>
                    </a:ext>
                  </a:extLst>
                </a:gridCol>
              </a:tblGrid>
              <a:tr h="3381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TEXT Functions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Example/Purpose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265663"/>
                  </a:ext>
                </a:extLst>
              </a:tr>
              <a:tr h="6301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=CONCAT(A1,B1) or =CONCATENATE(A1," ",B1)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Joins text strings together.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557744"/>
                  </a:ext>
                </a:extLst>
              </a:tr>
              <a:tr h="3381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=TEXT(A1,"dd-mmm-yyyy")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Formats a date into text.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528197"/>
                  </a:ext>
                </a:extLst>
              </a:tr>
              <a:tr h="3381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=UPPER(A1)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Converts text to uppercase.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76071"/>
                  </a:ext>
                </a:extLst>
              </a:tr>
              <a:tr h="3381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=LOWER(A1)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Converts text to lowercase.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587884"/>
                  </a:ext>
                </a:extLst>
              </a:tr>
              <a:tr h="5280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=PROPER(A1)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Capitalizes the first letter of each word.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020983"/>
                  </a:ext>
                </a:extLst>
              </a:tr>
              <a:tr h="3381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=TRIM(A1)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Removes extra spaces from text.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758553"/>
                  </a:ext>
                </a:extLst>
              </a:tr>
              <a:tr h="5280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=LEN(A1)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Counts the number of characters in a cell.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871216"/>
                  </a:ext>
                </a:extLst>
              </a:tr>
              <a:tr h="5280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=LEFT(A1,5)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Returns first 5 characters from the left.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587120"/>
                  </a:ext>
                </a:extLst>
              </a:tr>
              <a:tr h="5280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=RIGHT(A1,3)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Returns last 3 characters from the right.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928954"/>
                  </a:ext>
                </a:extLst>
              </a:tr>
              <a:tr h="5280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=MID(A1,3,4)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Returns 4 characters starting from the 3rd position.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575050"/>
                  </a:ext>
                </a:extLst>
              </a:tr>
              <a:tr h="6301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=SEARCH("word",A1)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Finds the position of a word in text (case-insensitive).</a:t>
                      </a:r>
                    </a:p>
                  </a:txBody>
                  <a:tcPr marL="48085" marR="48085" marT="24043" marB="240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593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48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DC962D-D54C-A6D7-0D9C-93982FA76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98923"/>
              </p:ext>
            </p:extLst>
          </p:nvPr>
        </p:nvGraphicFramePr>
        <p:xfrm>
          <a:off x="674557" y="689549"/>
          <a:ext cx="10777928" cy="5256785"/>
        </p:xfrm>
        <a:graphic>
          <a:graphicData uri="http://schemas.openxmlformats.org/drawingml/2006/table">
            <a:tbl>
              <a:tblPr/>
              <a:tblGrid>
                <a:gridCol w="5388964">
                  <a:extLst>
                    <a:ext uri="{9D8B030D-6E8A-4147-A177-3AD203B41FA5}">
                      <a16:colId xmlns:a16="http://schemas.microsoft.com/office/drawing/2014/main" val="1521703370"/>
                    </a:ext>
                  </a:extLst>
                </a:gridCol>
                <a:gridCol w="5388964">
                  <a:extLst>
                    <a:ext uri="{9D8B030D-6E8A-4147-A177-3AD203B41FA5}">
                      <a16:colId xmlns:a16="http://schemas.microsoft.com/office/drawing/2014/main" val="2905991939"/>
                    </a:ext>
                  </a:extLst>
                </a:gridCol>
              </a:tblGrid>
              <a:tr h="4233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Date and Time Functions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Example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451772"/>
                  </a:ext>
                </a:extLst>
              </a:tr>
              <a:tr h="4233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=TODAY()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Displays the current date.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886935"/>
                  </a:ext>
                </a:extLst>
              </a:tr>
              <a:tr h="4233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=NOW()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Displays current date &amp; time.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76612"/>
                  </a:ext>
                </a:extLst>
              </a:tr>
              <a:tr h="4233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=DAY(A1)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Extracts the day from a date.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783800"/>
                  </a:ext>
                </a:extLst>
              </a:tr>
              <a:tr h="4233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=MONTH(A1)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Extracts the month from a date.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379452"/>
                  </a:ext>
                </a:extLst>
              </a:tr>
              <a:tr h="4233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=YEAR(A1)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Extracts the year from a date.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957488"/>
                  </a:ext>
                </a:extLst>
              </a:tr>
              <a:tr h="7408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=WEEKDAY(A1)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Returns the day of the week (1–7).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30652"/>
                  </a:ext>
                </a:extLst>
              </a:tr>
              <a:tr h="4233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=EDATE(A1,3)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Adds 3 months to a date.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13356"/>
                  </a:ext>
                </a:extLst>
              </a:tr>
              <a:tr h="7408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=DATEDIF(A1,B1,"d")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Returns number of days between two dates.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24215"/>
                  </a:ext>
                </a:extLst>
              </a:tr>
              <a:tr h="7408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=NETWORKDAYS(A1,B1)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Counts working days between two dates.</a:t>
                      </a:r>
                    </a:p>
                  </a:txBody>
                  <a:tcPr marL="67712" marR="67712" marT="33856" marB="33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15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54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539A18-3427-2791-C676-1738F34E9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30967"/>
              </p:ext>
            </p:extLst>
          </p:nvPr>
        </p:nvGraphicFramePr>
        <p:xfrm>
          <a:off x="944380" y="910652"/>
          <a:ext cx="10343214" cy="5036695"/>
        </p:xfrm>
        <a:graphic>
          <a:graphicData uri="http://schemas.openxmlformats.org/drawingml/2006/table">
            <a:tbl>
              <a:tblPr/>
              <a:tblGrid>
                <a:gridCol w="5171607">
                  <a:extLst>
                    <a:ext uri="{9D8B030D-6E8A-4147-A177-3AD203B41FA5}">
                      <a16:colId xmlns:a16="http://schemas.microsoft.com/office/drawing/2014/main" val="1385325633"/>
                    </a:ext>
                  </a:extLst>
                </a:gridCol>
                <a:gridCol w="5171607">
                  <a:extLst>
                    <a:ext uri="{9D8B030D-6E8A-4147-A177-3AD203B41FA5}">
                      <a16:colId xmlns:a16="http://schemas.microsoft.com/office/drawing/2014/main" val="796956408"/>
                    </a:ext>
                  </a:extLst>
                </a:gridCol>
              </a:tblGrid>
              <a:tr h="10073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Error Handling Functions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Purpose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968481"/>
                  </a:ext>
                </a:extLst>
              </a:tr>
              <a:tr h="10073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/>
                        <a:t>=IFERROR(A1/B1,"Error")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Shows “Error” if formula fails.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215393"/>
                  </a:ext>
                </a:extLst>
              </a:tr>
              <a:tr h="10073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/>
                        <a:t>=ISNUMBER(A1)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/>
                        <a:t>Checks if value is numeric.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187582"/>
                  </a:ext>
                </a:extLst>
              </a:tr>
              <a:tr h="10073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=ISTEXT(A1)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/>
                        <a:t>Checks if value is text.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571533"/>
                  </a:ext>
                </a:extLst>
              </a:tr>
              <a:tr h="10073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=ISBLANK(A1)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/>
                        <a:t>Checks if a cell is empty.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875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86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AC6FB5-3D5D-16FC-4E12-F5F62529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Useful Combinations for Students</a:t>
            </a:r>
            <a:br>
              <a:rPr lang="en-US" altLang="en-US" b="1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D6E0071-F984-CFD2-91DC-77EE3363E9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1" y="2231252"/>
            <a:ext cx="960119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Grade Calculation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=IF(A1&gt;=80,"A",IF(A1&gt;=70,"B",IF(A1&gt;=60,"C",IF(A1&gt;=50,"D","F"))))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Full Name from First and Last Name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=CONCATENATE(A1," ",B1)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Find and Replace with SUBSTITUTE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=SUBSTITUTE(A1,"old","new")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Conditional Average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=AVERAGEIF(B2:B20,"&gt;=50")</a:t>
            </a:r>
          </a:p>
        </p:txBody>
      </p:sp>
    </p:spTree>
    <p:extLst>
      <p:ext uri="{BB962C8B-B14F-4D97-AF65-F5344CB8AC3E}">
        <p14:creationId xmlns:p14="http://schemas.microsoft.com/office/powerpoint/2010/main" val="4148400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C69FC-37C8-170A-988B-784285CD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Formatting Data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752F4-0A86-6403-C387-1749F4DA0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/>
              <a:t>Font &amp; Alignment</a:t>
            </a:r>
            <a:r>
              <a:rPr lang="en-US" sz="3200" dirty="0"/>
              <a:t> – Bold, Italic, underline, text alignment.</a:t>
            </a:r>
          </a:p>
          <a:p>
            <a:r>
              <a:rPr lang="en-US" sz="3200" b="1" dirty="0"/>
              <a:t>Number Formatting</a:t>
            </a:r>
            <a:r>
              <a:rPr lang="en-US" sz="3200" dirty="0"/>
              <a:t> – Currency, percentage, decimal places.</a:t>
            </a:r>
          </a:p>
          <a:p>
            <a:r>
              <a:rPr lang="en-US" sz="3200" b="1" dirty="0"/>
              <a:t>Cell Styles</a:t>
            </a:r>
            <a:r>
              <a:rPr lang="en-US" sz="3200" dirty="0"/>
              <a:t> – Predefined themes and highlights.</a:t>
            </a:r>
          </a:p>
          <a:p>
            <a:r>
              <a:rPr lang="en-US" sz="3200" b="1" dirty="0"/>
              <a:t>Conditional Formatting</a:t>
            </a:r>
            <a:r>
              <a:rPr lang="en-US" sz="3200" dirty="0"/>
              <a:t> – Highlight cells based on rules.</a:t>
            </a:r>
          </a:p>
        </p:txBody>
      </p:sp>
    </p:spTree>
    <p:extLst>
      <p:ext uri="{BB962C8B-B14F-4D97-AF65-F5344CB8AC3E}">
        <p14:creationId xmlns:p14="http://schemas.microsoft.com/office/powerpoint/2010/main" val="66063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7034-6A2B-8645-8FDC-2C7CC918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Working with Worksheets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40A90-903D-3767-1892-68F338F10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b="1" dirty="0"/>
              <a:t>Insert</a:t>
            </a:r>
            <a:r>
              <a:rPr lang="en-US" sz="4400" dirty="0"/>
              <a:t>: Add a new sheet.</a:t>
            </a:r>
          </a:p>
          <a:p>
            <a:r>
              <a:rPr lang="en-US" sz="4400" b="1" dirty="0"/>
              <a:t>Rename</a:t>
            </a:r>
            <a:r>
              <a:rPr lang="en-US" sz="4400" dirty="0"/>
              <a:t>: Right-click → Rename.</a:t>
            </a:r>
          </a:p>
          <a:p>
            <a:r>
              <a:rPr lang="en-US" sz="4400" b="1" dirty="0"/>
              <a:t>Move or Copy</a:t>
            </a:r>
            <a:r>
              <a:rPr lang="en-US" sz="4400" dirty="0"/>
              <a:t>: Right-click → Move or Copy.</a:t>
            </a:r>
          </a:p>
          <a:p>
            <a:r>
              <a:rPr lang="en-US" sz="4400" b="1" dirty="0"/>
              <a:t>Delete</a:t>
            </a:r>
            <a:r>
              <a:rPr lang="en-US" sz="4400" dirty="0"/>
              <a:t>: Right-click → Delete.</a:t>
            </a:r>
          </a:p>
        </p:txBody>
      </p:sp>
    </p:spTree>
    <p:extLst>
      <p:ext uri="{BB962C8B-B14F-4D97-AF65-F5344CB8AC3E}">
        <p14:creationId xmlns:p14="http://schemas.microsoft.com/office/powerpoint/2010/main" val="311324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AAD5-DD91-DF33-D013-ABA70FC1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Sorting and Filtering Data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2A5CF-ACDE-DCB8-DC1A-83382B7F0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Sort</a:t>
            </a:r>
            <a:r>
              <a:rPr lang="en-US" sz="4000" dirty="0"/>
              <a:t>: Arrange data in ascending or descending order.</a:t>
            </a:r>
          </a:p>
          <a:p>
            <a:r>
              <a:rPr lang="en-US" sz="4000" b="1" dirty="0"/>
              <a:t>Filter</a:t>
            </a:r>
            <a:r>
              <a:rPr lang="en-US" sz="4000" dirty="0"/>
              <a:t>: Display only rows that meet certain criteria.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9266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A6DF1-5DE9-0EF2-5C00-C18AB4721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Charts and Data Visualization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E9404-BC10-7B3C-5EE2-A900D43C6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Creating Charts:</a:t>
            </a:r>
          </a:p>
          <a:p>
            <a:pPr lvl="1"/>
            <a:r>
              <a:rPr lang="en-US" dirty="0"/>
              <a:t>Select data.</a:t>
            </a:r>
          </a:p>
          <a:p>
            <a:pPr lvl="1"/>
            <a:r>
              <a:rPr lang="en-US" dirty="0"/>
              <a:t>Go to </a:t>
            </a:r>
            <a:r>
              <a:rPr lang="en-US" b="1" dirty="0"/>
              <a:t>Insert → Chart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Choose chart type (Column, Line, Pie, Bar, etc.).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Chart Tools:</a:t>
            </a:r>
          </a:p>
          <a:p>
            <a:pPr lvl="1"/>
            <a:r>
              <a:rPr lang="en-US" dirty="0"/>
              <a:t>Titles</a:t>
            </a:r>
          </a:p>
          <a:p>
            <a:pPr lvl="1"/>
            <a:r>
              <a:rPr lang="en-US" dirty="0"/>
              <a:t>Legends</a:t>
            </a:r>
          </a:p>
          <a:p>
            <a:pPr lvl="1"/>
            <a:r>
              <a:rPr lang="en-US" dirty="0"/>
              <a:t>Data Labels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7097-9F56-0B80-B4E3-4318EAA9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Microsoft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9BFD-0824-DBC4-B0E7-F4F5192DA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 </a:t>
            </a:r>
            <a:r>
              <a:rPr lang="en-US" dirty="0"/>
              <a:t>Microsoft Excel is a spreadsheet application developed by Microsoft for organizing, analyzing, and storing data in tabular form.</a:t>
            </a:r>
          </a:p>
          <a:p>
            <a:r>
              <a:rPr lang="en-US" b="1" dirty="0"/>
              <a:t>Purpose: </a:t>
            </a:r>
            <a:r>
              <a:rPr lang="en-US" dirty="0"/>
              <a:t>It is used for data entry, analysis, financial modeling, chart creation, and calculations.</a:t>
            </a:r>
          </a:p>
          <a:p>
            <a:r>
              <a:rPr lang="en-US" b="1" dirty="0"/>
              <a:t>Key Feature: </a:t>
            </a:r>
            <a:r>
              <a:rPr lang="en-US" dirty="0"/>
              <a:t>Combines a grid of rows and columns with powerful formulas and functions to process data efficiently.</a:t>
            </a:r>
          </a:p>
        </p:txBody>
      </p:sp>
    </p:spTree>
    <p:extLst>
      <p:ext uri="{BB962C8B-B14F-4D97-AF65-F5344CB8AC3E}">
        <p14:creationId xmlns:p14="http://schemas.microsoft.com/office/powerpoint/2010/main" val="233360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B97E-4490-E3B0-22D7-B6FB22134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Saving and Printing Workbooks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78D70-C8D7-F986-D482-1C0F4001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Saving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/>
              <a:t>File → Save / Save As.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Printing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3200" dirty="0"/>
              <a:t>Page Setup (Margins, Orientation).</a:t>
            </a:r>
          </a:p>
          <a:p>
            <a:pPr lvl="1"/>
            <a:r>
              <a:rPr lang="en-US" sz="3200" dirty="0"/>
              <a:t>Print Area selection.</a:t>
            </a:r>
          </a:p>
          <a:p>
            <a:pPr lvl="1"/>
            <a:r>
              <a:rPr lang="en-US" sz="3200" dirty="0"/>
              <a:t>Print Preview.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84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85D7-414F-2A25-61DD-784776EF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Keyboard Shortcuts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37131-090D-1D8C-85CD-025BD07B9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/>
              <a:t>Ctrl + C</a:t>
            </a:r>
            <a:r>
              <a:rPr lang="en-US" sz="3200" dirty="0"/>
              <a:t>: Copy</a:t>
            </a:r>
          </a:p>
          <a:p>
            <a:r>
              <a:rPr lang="en-US" sz="3200" b="1" dirty="0"/>
              <a:t>Ctrl + V</a:t>
            </a:r>
            <a:r>
              <a:rPr lang="en-US" sz="3200" dirty="0"/>
              <a:t>: Paste</a:t>
            </a:r>
          </a:p>
          <a:p>
            <a:r>
              <a:rPr lang="en-US" sz="3200" b="1" dirty="0"/>
              <a:t>Ctrl + Z</a:t>
            </a:r>
            <a:r>
              <a:rPr lang="en-US" sz="3200" dirty="0"/>
              <a:t>: Undo</a:t>
            </a:r>
          </a:p>
          <a:p>
            <a:r>
              <a:rPr lang="en-US" sz="3200" b="1" dirty="0"/>
              <a:t>Ctrl + S</a:t>
            </a:r>
            <a:r>
              <a:rPr lang="en-US" sz="3200" dirty="0"/>
              <a:t>: Save</a:t>
            </a:r>
          </a:p>
          <a:p>
            <a:r>
              <a:rPr lang="en-US" sz="3200" b="1" dirty="0"/>
              <a:t>Ctrl + Arrow Keys</a:t>
            </a:r>
            <a:r>
              <a:rPr lang="en-US" sz="3200" dirty="0"/>
              <a:t>: Move to data edges</a:t>
            </a:r>
          </a:p>
          <a:p>
            <a:r>
              <a:rPr lang="en-US" sz="3200" b="1" dirty="0"/>
              <a:t>F2</a:t>
            </a:r>
            <a:r>
              <a:rPr lang="en-US" sz="3200" dirty="0"/>
              <a:t>: Edit active cell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237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943C-0785-F22E-01C0-6D370FA9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Practical Exercise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2A5CE-C485-2AC6-F7F4-6DFA5AEC3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Task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Create a grade book with:</a:t>
            </a:r>
          </a:p>
          <a:p>
            <a:r>
              <a:rPr lang="en-US" sz="2800" b="1" dirty="0"/>
              <a:t>Student Names &amp; Marks</a:t>
            </a:r>
            <a:r>
              <a:rPr lang="en-US" sz="2800" dirty="0"/>
              <a:t> in 5 subjects.</a:t>
            </a:r>
          </a:p>
          <a:p>
            <a:r>
              <a:rPr lang="en-US" sz="2800" dirty="0"/>
              <a:t>Calculate </a:t>
            </a:r>
            <a:r>
              <a:rPr lang="en-US" sz="2800" b="1" dirty="0"/>
              <a:t>Total, Average, and Grade</a:t>
            </a:r>
            <a:r>
              <a:rPr lang="en-US" sz="2800" dirty="0"/>
              <a:t> using formulas.</a:t>
            </a:r>
          </a:p>
          <a:p>
            <a:r>
              <a:rPr lang="en-US" sz="2800" dirty="0"/>
              <a:t>Apply </a:t>
            </a:r>
            <a:r>
              <a:rPr lang="en-US" sz="2800" b="1" dirty="0"/>
              <a:t>Conditional Formatting</a:t>
            </a:r>
            <a:r>
              <a:rPr lang="en-US" sz="2800" dirty="0"/>
              <a:t> to highlight students scoring above 80.</a:t>
            </a:r>
          </a:p>
          <a:p>
            <a:r>
              <a:rPr lang="en-US" sz="2800" dirty="0"/>
              <a:t>Create a </a:t>
            </a:r>
            <a:r>
              <a:rPr lang="en-US" sz="2800" b="1" dirty="0"/>
              <a:t>Bar Chart</a:t>
            </a:r>
            <a:r>
              <a:rPr lang="en-US" sz="2800" dirty="0"/>
              <a:t> to display marks.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120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8924-03B5-6B91-BB16-F34BB643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of Microsoft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AF66-F5CA-3350-8570-F11C0AF12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3397"/>
            <a:ext cx="9601196" cy="364260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Helps in data organization and analysis.</a:t>
            </a:r>
          </a:p>
          <a:p>
            <a:r>
              <a:rPr lang="en-US" sz="3200" dirty="0"/>
              <a:t>Automates calculations and reduces manual errors.</a:t>
            </a:r>
          </a:p>
          <a:p>
            <a:r>
              <a:rPr lang="en-US" sz="3200" dirty="0"/>
              <a:t>Supports data visualization through charts and graphs.</a:t>
            </a:r>
          </a:p>
          <a:p>
            <a:r>
              <a:rPr lang="en-US" sz="3200" dirty="0"/>
              <a:t>Widely used in business, education, finance, research, and engineering.</a:t>
            </a:r>
          </a:p>
          <a:p>
            <a:r>
              <a:rPr lang="en-US" sz="3200" dirty="0"/>
              <a:t>Integrates with other Microsoft Office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76449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EB56-B7F8-146A-34B8-F8BFA198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10127103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Excel Interface Overview-Key Components: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96D4A-0337-7F41-A3D0-4A9564FE5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4406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Title Bar – Displays the file name and application name.</a:t>
            </a:r>
          </a:p>
          <a:p>
            <a:r>
              <a:rPr lang="en-US" b="1" dirty="0"/>
              <a:t>Quick Access Toolbar – Shortcut to frequently used commands.</a:t>
            </a:r>
          </a:p>
          <a:p>
            <a:r>
              <a:rPr lang="en-US" b="1" dirty="0"/>
              <a:t>Ribbon – Contains command tabs like Home, Insert, Page Layout, Formulas, Data, Review, and View.</a:t>
            </a:r>
          </a:p>
          <a:p>
            <a:r>
              <a:rPr lang="en-US" b="1" dirty="0"/>
              <a:t>Name Box – Displays the address of the active cell.</a:t>
            </a:r>
          </a:p>
          <a:p>
            <a:r>
              <a:rPr lang="en-US" b="1" dirty="0"/>
              <a:t>Formula Bar – Displays and allows editing of formulas or data in the active cell.</a:t>
            </a:r>
          </a:p>
          <a:p>
            <a:r>
              <a:rPr lang="en-US" b="1" dirty="0"/>
              <a:t>Worksheet Area – Grid of rows (numbered) and columns (lettered).</a:t>
            </a:r>
          </a:p>
          <a:p>
            <a:r>
              <a:rPr lang="en-US" b="1" dirty="0"/>
              <a:t>Sheet Tabs – Switch between multiple worksheets in a workbook.</a:t>
            </a:r>
          </a:p>
          <a:p>
            <a:r>
              <a:rPr lang="en-US" b="1" dirty="0"/>
              <a:t>Status Bar – Displays information about current actions and settings.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9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4814-2407-0176-9F89-A6D6ADDD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Basic Excel Terminology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49017-08B5-4770-265B-49E15D9F0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Workbook</a:t>
            </a:r>
            <a:r>
              <a:rPr lang="en-US" sz="3200" dirty="0"/>
              <a:t>: A file containing one or more worksheets.</a:t>
            </a:r>
          </a:p>
          <a:p>
            <a:r>
              <a:rPr lang="en-US" sz="3200" b="1" dirty="0"/>
              <a:t>Worksheet</a:t>
            </a:r>
            <a:r>
              <a:rPr lang="en-US" sz="3200" dirty="0"/>
              <a:t>: A single spreadsheet within a workbook.</a:t>
            </a:r>
          </a:p>
          <a:p>
            <a:r>
              <a:rPr lang="en-US" sz="3200" b="1" dirty="0"/>
              <a:t>Cell</a:t>
            </a:r>
            <a:r>
              <a:rPr lang="en-US" sz="3200" dirty="0"/>
              <a:t>: Intersection of a row and column (e.g., A1).</a:t>
            </a:r>
          </a:p>
          <a:p>
            <a:r>
              <a:rPr lang="en-US" sz="3200" b="1" dirty="0"/>
              <a:t>Range</a:t>
            </a:r>
            <a:r>
              <a:rPr lang="en-US" sz="3200" dirty="0"/>
              <a:t>: Selection of two or more cells (e.g., A1:C5).</a:t>
            </a:r>
          </a:p>
          <a:p>
            <a:r>
              <a:rPr lang="en-US" sz="3200" b="1" dirty="0"/>
              <a:t>Active Cell</a:t>
            </a:r>
            <a:r>
              <a:rPr lang="en-US" sz="3200" dirty="0"/>
              <a:t>: The currently selected cell for data entry.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6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47A8-5D1C-B742-1892-12015C4B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Data Types in Excel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4307D-B9E0-E3FC-7459-44456B89A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Text (Labels)</a:t>
            </a:r>
            <a:r>
              <a:rPr lang="en-US" sz="2800" dirty="0"/>
              <a:t> – Words or letters.</a:t>
            </a:r>
          </a:p>
          <a:p>
            <a:r>
              <a:rPr lang="en-US" sz="2800" b="1" dirty="0"/>
              <a:t>Numbers (Values)</a:t>
            </a:r>
            <a:r>
              <a:rPr lang="en-US" sz="2800" dirty="0"/>
              <a:t> – Numeric data for calculations.</a:t>
            </a:r>
          </a:p>
          <a:p>
            <a:r>
              <a:rPr lang="en-US" sz="2800" b="1" dirty="0"/>
              <a:t>Dates &amp; Time</a:t>
            </a:r>
            <a:r>
              <a:rPr lang="en-US" sz="2800" dirty="0"/>
              <a:t> – Recognized by Excel for time-based calculations.</a:t>
            </a:r>
          </a:p>
          <a:p>
            <a:r>
              <a:rPr lang="en-US" sz="2800" b="1" dirty="0"/>
              <a:t>Formulas</a:t>
            </a:r>
            <a:r>
              <a:rPr lang="en-US" sz="2800" dirty="0"/>
              <a:t> – Mathematical expressions that perform calculations.</a:t>
            </a:r>
          </a:p>
          <a:p>
            <a:r>
              <a:rPr lang="en-US" sz="2800" b="1" dirty="0"/>
              <a:t>Functions</a:t>
            </a:r>
            <a:r>
              <a:rPr lang="en-US" sz="2800" dirty="0"/>
              <a:t> – Predefined formulas like SUM, AVERAGE, IF.</a:t>
            </a:r>
          </a:p>
        </p:txBody>
      </p:sp>
    </p:spTree>
    <p:extLst>
      <p:ext uri="{BB962C8B-B14F-4D97-AF65-F5344CB8AC3E}">
        <p14:creationId xmlns:p14="http://schemas.microsoft.com/office/powerpoint/2010/main" val="111599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85AE-D886-B9EC-0FA6-EBE0B6B5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Entering and Editing Data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94E07-56B7-1153-8E9D-D6528A59B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Click a cell and type to enter data.</a:t>
            </a:r>
          </a:p>
          <a:p>
            <a:r>
              <a:rPr lang="en-US" sz="4000" dirty="0"/>
              <a:t>Press </a:t>
            </a:r>
            <a:r>
              <a:rPr lang="en-US" sz="4000" b="1" dirty="0"/>
              <a:t>Enter</a:t>
            </a:r>
            <a:r>
              <a:rPr lang="en-US" sz="4000" dirty="0"/>
              <a:t> to confirm or </a:t>
            </a:r>
            <a:r>
              <a:rPr lang="en-US" sz="4000" b="1" dirty="0"/>
              <a:t>Esc</a:t>
            </a:r>
            <a:r>
              <a:rPr lang="en-US" sz="4000" dirty="0"/>
              <a:t> to cancel.</a:t>
            </a:r>
          </a:p>
          <a:p>
            <a:r>
              <a:rPr lang="en-US" sz="4000" dirty="0"/>
              <a:t>Double-click a cell or use the </a:t>
            </a:r>
            <a:r>
              <a:rPr lang="en-US" sz="4000" b="1" dirty="0"/>
              <a:t>Formula Bar</a:t>
            </a:r>
            <a:r>
              <a:rPr lang="en-US" sz="4000" dirty="0"/>
              <a:t> to edit.</a:t>
            </a:r>
          </a:p>
          <a:p>
            <a:r>
              <a:rPr lang="en-US" sz="4000" dirty="0"/>
              <a:t>Use </a:t>
            </a:r>
            <a:r>
              <a:rPr lang="en-US" sz="4000" b="1" dirty="0"/>
              <a:t>AutoFill</a:t>
            </a:r>
            <a:r>
              <a:rPr lang="en-US" sz="4000" dirty="0"/>
              <a:t> to quickly fill series of data.</a:t>
            </a:r>
          </a:p>
        </p:txBody>
      </p:sp>
    </p:spTree>
    <p:extLst>
      <p:ext uri="{BB962C8B-B14F-4D97-AF65-F5344CB8AC3E}">
        <p14:creationId xmlns:p14="http://schemas.microsoft.com/office/powerpoint/2010/main" val="19126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EA3F-21FD-36F8-56A1-E7D44C79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Basic Formulas and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96116-D9CF-CF9D-9711-926BA4BA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Formulas:</a:t>
            </a:r>
          </a:p>
          <a:p>
            <a:r>
              <a:rPr lang="en-US" sz="4800" dirty="0"/>
              <a:t>Start with = sign.</a:t>
            </a:r>
          </a:p>
          <a:p>
            <a:r>
              <a:rPr lang="en-US" sz="4800" dirty="0"/>
              <a:t>Example: =A1+B1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887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AA90F11C-4577-C0F3-56E9-AF75F76A6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23173"/>
              </p:ext>
            </p:extLst>
          </p:nvPr>
        </p:nvGraphicFramePr>
        <p:xfrm>
          <a:off x="614598" y="1004341"/>
          <a:ext cx="10493115" cy="5174610"/>
        </p:xfrm>
        <a:graphic>
          <a:graphicData uri="http://schemas.openxmlformats.org/drawingml/2006/table">
            <a:tbl>
              <a:tblPr/>
              <a:tblGrid>
                <a:gridCol w="3497705">
                  <a:extLst>
                    <a:ext uri="{9D8B030D-6E8A-4147-A177-3AD203B41FA5}">
                      <a16:colId xmlns:a16="http://schemas.microsoft.com/office/drawing/2014/main" val="3353741661"/>
                    </a:ext>
                  </a:extLst>
                </a:gridCol>
                <a:gridCol w="3497705">
                  <a:extLst>
                    <a:ext uri="{9D8B030D-6E8A-4147-A177-3AD203B41FA5}">
                      <a16:colId xmlns:a16="http://schemas.microsoft.com/office/drawing/2014/main" val="1071494786"/>
                    </a:ext>
                  </a:extLst>
                </a:gridCol>
                <a:gridCol w="3497705">
                  <a:extLst>
                    <a:ext uri="{9D8B030D-6E8A-4147-A177-3AD203B41FA5}">
                      <a16:colId xmlns:a16="http://schemas.microsoft.com/office/drawing/2014/main" val="1485691830"/>
                    </a:ext>
                  </a:extLst>
                </a:gridCol>
              </a:tblGrid>
              <a:tr h="4362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Formula/Function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  Example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Purpose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603263"/>
                  </a:ext>
                </a:extLst>
              </a:tr>
              <a:tr h="4362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=A1+B1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=C2+D2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Adds numbers in two cells.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785673"/>
                  </a:ext>
                </a:extLst>
              </a:tr>
              <a:tr h="4362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=A1-B1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=C2-D2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Subtracts numbers.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305151"/>
                  </a:ext>
                </a:extLst>
              </a:tr>
              <a:tr h="4362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=A1*B1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=C2*D2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Multiplies numbers.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978512"/>
                  </a:ext>
                </a:extLst>
              </a:tr>
              <a:tr h="4362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=A1/B1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=C2/D2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Divides numbers.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952022"/>
                  </a:ext>
                </a:extLst>
              </a:tr>
              <a:tr h="7660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=IF(A1&gt;50,"Pass","Fail")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Returns “Pass” if A1 &gt; 50, else “Fail”.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400"/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102057"/>
                  </a:ext>
                </a:extLst>
              </a:tr>
              <a:tr h="7660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=AND(A1&gt;10,B1&lt;20)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Checks if both conditions are TRUE.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400"/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51132"/>
                  </a:ext>
                </a:extLst>
              </a:tr>
              <a:tr h="7660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=OR(A1&gt;10,B1&lt;20)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Checks if at least one condition is TRUE.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400"/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92403"/>
                  </a:ext>
                </a:extLst>
              </a:tr>
              <a:tr h="4362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=NOT(A1&gt;10)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Reverses a logical value.</a:t>
                      </a:r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400" dirty="0"/>
                    </a:p>
                  </a:txBody>
                  <a:tcPr marL="73731" marR="73731" marT="36865" marB="3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516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284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1350</Words>
  <Application>Microsoft Office PowerPoint</Application>
  <PresentationFormat>Widescreen</PresentationFormat>
  <Paragraphs>193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Introduction to Microsoft Excel</vt:lpstr>
      <vt:lpstr>Microsoft Excel</vt:lpstr>
      <vt:lpstr>Importance of Microsoft Excel</vt:lpstr>
      <vt:lpstr>Excel Interface Overview-Key Components:</vt:lpstr>
      <vt:lpstr>Basic Excel Terminology</vt:lpstr>
      <vt:lpstr>Data Types in Excel</vt:lpstr>
      <vt:lpstr>Entering and Editing Data</vt:lpstr>
      <vt:lpstr>Basic Formulas and Functions</vt:lpstr>
      <vt:lpstr>PowerPoint Presentation</vt:lpstr>
      <vt:lpstr>Common Functions</vt:lpstr>
      <vt:lpstr>PowerPoint Presentation</vt:lpstr>
      <vt:lpstr>PowerPoint Presentation</vt:lpstr>
      <vt:lpstr>PowerPoint Presentation</vt:lpstr>
      <vt:lpstr>PowerPoint Presentation</vt:lpstr>
      <vt:lpstr>Useful Combinations for Students </vt:lpstr>
      <vt:lpstr>Formatting Data</vt:lpstr>
      <vt:lpstr>Working with Worksheets</vt:lpstr>
      <vt:lpstr>Sorting and Filtering Data</vt:lpstr>
      <vt:lpstr>Charts and Data Visualization</vt:lpstr>
      <vt:lpstr>Saving and Printing Workbooks</vt:lpstr>
      <vt:lpstr>Keyboard Shortcuts</vt:lpstr>
      <vt:lpstr>Practical 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Benedict Solvent</dc:creator>
  <cp:lastModifiedBy>Benedict Solvent</cp:lastModifiedBy>
  <cp:revision>41</cp:revision>
  <dcterms:created xsi:type="dcterms:W3CDTF">2025-08-15T14:49:29Z</dcterms:created>
  <dcterms:modified xsi:type="dcterms:W3CDTF">2025-08-16T15:33:34Z</dcterms:modified>
</cp:coreProperties>
</file>