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327" r:id="rId3"/>
    <p:sldId id="283" r:id="rId4"/>
    <p:sldId id="272" r:id="rId5"/>
    <p:sldId id="330" r:id="rId6"/>
    <p:sldId id="314" r:id="rId7"/>
    <p:sldId id="286" r:id="rId8"/>
    <p:sldId id="329" r:id="rId9"/>
    <p:sldId id="289" r:id="rId10"/>
    <p:sldId id="284" r:id="rId11"/>
    <p:sldId id="287" r:id="rId12"/>
    <p:sldId id="288" r:id="rId13"/>
    <p:sldId id="332" r:id="rId14"/>
    <p:sldId id="290" r:id="rId15"/>
    <p:sldId id="291" r:id="rId16"/>
    <p:sldId id="292" r:id="rId17"/>
    <p:sldId id="294" r:id="rId18"/>
    <p:sldId id="296" r:id="rId19"/>
    <p:sldId id="295" r:id="rId20"/>
    <p:sldId id="297" r:id="rId21"/>
    <p:sldId id="298" r:id="rId22"/>
    <p:sldId id="322" r:id="rId23"/>
    <p:sldId id="299" r:id="rId24"/>
    <p:sldId id="300" r:id="rId25"/>
    <p:sldId id="301" r:id="rId26"/>
    <p:sldId id="302" r:id="rId27"/>
    <p:sldId id="305" r:id="rId28"/>
    <p:sldId id="323" r:id="rId29"/>
    <p:sldId id="304" r:id="rId30"/>
    <p:sldId id="324" r:id="rId31"/>
    <p:sldId id="303" r:id="rId32"/>
    <p:sldId id="326" r:id="rId33"/>
    <p:sldId id="325" r:id="rId34"/>
    <p:sldId id="321" r:id="rId35"/>
    <p:sldId id="306" r:id="rId36"/>
    <p:sldId id="308" r:id="rId37"/>
    <p:sldId id="307" r:id="rId38"/>
    <p:sldId id="331" r:id="rId39"/>
    <p:sldId id="310" r:id="rId40"/>
    <p:sldId id="313" r:id="rId41"/>
    <p:sldId id="282" r:id="rId42"/>
    <p:sldId id="258" r:id="rId43"/>
  </p:sldIdLst>
  <p:sldSz cx="1080135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93699" autoAdjust="0"/>
  </p:normalViewPr>
  <p:slideViewPr>
    <p:cSldViewPr>
      <p:cViewPr>
        <p:scale>
          <a:sx n="60" d="100"/>
          <a:sy n="60" d="100"/>
        </p:scale>
        <p:origin x="1356" y="246"/>
      </p:cViewPr>
      <p:guideLst>
        <p:guide orient="horz" pos="2160"/>
        <p:guide pos="34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6FA322-80AD-4319-B46C-880714D15621}" type="datetimeFigureOut">
              <a:rPr lang="en-US" smtClean="0"/>
              <a:t>10/19/2024</a:t>
            </a:fld>
            <a:endParaRPr lang="en-US"/>
          </a:p>
        </p:txBody>
      </p:sp>
      <p:sp>
        <p:nvSpPr>
          <p:cNvPr id="4" name="Slide Image Placeholder 3"/>
          <p:cNvSpPr>
            <a:spLocks noGrp="1" noRot="1" noChangeAspect="1"/>
          </p:cNvSpPr>
          <p:nvPr>
            <p:ph type="sldImg" idx="2"/>
          </p:nvPr>
        </p:nvSpPr>
        <p:spPr>
          <a:xfrm>
            <a:off x="728663" y="685800"/>
            <a:ext cx="54006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8EC75C-A433-490E-BBCB-B74B5205A5A1}" type="slidenum">
              <a:rPr lang="en-US" smtClean="0"/>
              <a:t>‹#›</a:t>
            </a:fld>
            <a:endParaRPr lang="en-US"/>
          </a:p>
        </p:txBody>
      </p:sp>
    </p:spTree>
    <p:extLst>
      <p:ext uri="{BB962C8B-B14F-4D97-AF65-F5344CB8AC3E}">
        <p14:creationId xmlns:p14="http://schemas.microsoft.com/office/powerpoint/2010/main" val="74783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2" y="2130434"/>
            <a:ext cx="9181148" cy="1470025"/>
          </a:xfrm>
        </p:spPr>
        <p:txBody>
          <a:bodyPr/>
          <a:lstStyle/>
          <a:p>
            <a:r>
              <a:rPr lang="en-US"/>
              <a:t>Click to edit Master title style</a:t>
            </a:r>
          </a:p>
        </p:txBody>
      </p:sp>
      <p:sp>
        <p:nvSpPr>
          <p:cNvPr id="3" name="Subtitle 2"/>
          <p:cNvSpPr>
            <a:spLocks noGrp="1"/>
          </p:cNvSpPr>
          <p:nvPr>
            <p:ph type="subTitle" idx="1"/>
          </p:nvPr>
        </p:nvSpPr>
        <p:spPr>
          <a:xfrm>
            <a:off x="1620205" y="3886200"/>
            <a:ext cx="75609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197531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4180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79" y="274647"/>
            <a:ext cx="243030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0071" y="274647"/>
            <a:ext cx="711088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07839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1" y="1905005"/>
            <a:ext cx="8911114"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0101" y="4572000"/>
            <a:ext cx="7632954"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5" y="5486400"/>
            <a:ext cx="9048005"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853234" y="3852863"/>
            <a:ext cx="7247780"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0068" y="1536192"/>
            <a:ext cx="432054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20653" y="1536192"/>
            <a:ext cx="432054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FA73BE-73DC-46A6-9E45-4CE0EA432019}"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68" y="1535113"/>
            <a:ext cx="432054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68" y="2174875"/>
            <a:ext cx="43205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20653" y="1535113"/>
            <a:ext cx="432054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0653" y="2174875"/>
            <a:ext cx="43205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A73BE-73DC-46A6-9E45-4CE0EA432019}" type="datetimeFigureOut">
              <a:rPr lang="en-US" smtClean="0"/>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A73BE-73DC-46A6-9E45-4CE0EA432019}" type="datetimeFigureOut">
              <a:rPr lang="en-US" smtClean="0"/>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A73BE-73DC-46A6-9E45-4CE0EA432019}" type="datetimeFigureOut">
              <a:rPr lang="en-US" smtClean="0"/>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0046" y="5495544"/>
            <a:ext cx="9181148"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60047" y="6096000"/>
            <a:ext cx="9181149"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
        <p:nvSpPr>
          <p:cNvPr id="9" name="Content Placeholder 8"/>
          <p:cNvSpPr>
            <a:spLocks noGrp="1"/>
          </p:cNvSpPr>
          <p:nvPr>
            <p:ph sz="quarter" idx="13"/>
          </p:nvPr>
        </p:nvSpPr>
        <p:spPr>
          <a:xfrm>
            <a:off x="360045" y="381000"/>
            <a:ext cx="9181148"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31113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6444" y="5495278"/>
            <a:ext cx="9181148"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 y="0"/>
            <a:ext cx="9991249"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56444" y="6096000"/>
            <a:ext cx="9181148"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1FA73BE-73DC-46A6-9E45-4CE0EA432019}" type="datetimeFigureOut">
              <a:rPr lang="en-US" smtClean="0"/>
              <a:t>10/19/2024</a:t>
            </a:fld>
            <a:endParaRPr lang="en-US"/>
          </a:p>
        </p:txBody>
      </p:sp>
      <p:sp>
        <p:nvSpPr>
          <p:cNvPr id="9" name="Slide Number Placeholder 8"/>
          <p:cNvSpPr>
            <a:spLocks noGrp="1"/>
          </p:cNvSpPr>
          <p:nvPr>
            <p:ph type="sldNum" sz="quarter" idx="11"/>
          </p:nvPr>
        </p:nvSpPr>
        <p:spPr/>
        <p:txBody>
          <a:bodyPr/>
          <a:lstStyle/>
          <a:p>
            <a:fld id="{3FA62142-7DD8-40CA-81E4-BB8367B2055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81" y="274643"/>
            <a:ext cx="2070259"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40067" y="274643"/>
            <a:ext cx="711088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2" y="4406909"/>
            <a:ext cx="918114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53232" y="2906713"/>
            <a:ext cx="91811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A73BE-73DC-46A6-9E45-4CE0EA432019}" type="datetimeFigureOut">
              <a:rPr lang="en-US" smtClean="0"/>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172134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0068" y="1600206"/>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90688" y="1600206"/>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FA73BE-73DC-46A6-9E45-4CE0EA432019}"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697478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68" y="1535113"/>
            <a:ext cx="4772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68" y="2174875"/>
            <a:ext cx="47724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86940" y="1535113"/>
            <a:ext cx="47743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940" y="2174875"/>
            <a:ext cx="4774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A73BE-73DC-46A6-9E45-4CE0EA432019}" type="datetimeFigureOut">
              <a:rPr lang="en-US" smtClean="0"/>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6634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A73BE-73DC-46A6-9E45-4CE0EA432019}" type="datetimeFigureOut">
              <a:rPr lang="en-US" smtClean="0"/>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1706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A73BE-73DC-46A6-9E45-4CE0EA432019}" type="datetimeFigureOut">
              <a:rPr lang="en-US" smtClean="0"/>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29611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0070" y="273050"/>
            <a:ext cx="3553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23030" y="273059"/>
            <a:ext cx="603825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0070" y="1435103"/>
            <a:ext cx="3553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23950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17141" y="4800600"/>
            <a:ext cx="64808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17141" y="612775"/>
            <a:ext cx="64808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117141" y="5367338"/>
            <a:ext cx="64808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11678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70" y="274638"/>
            <a:ext cx="972121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0070" y="1600206"/>
            <a:ext cx="972121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071" y="6356359"/>
            <a:ext cx="25203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A73BE-73DC-46A6-9E45-4CE0EA432019}" type="datetimeFigureOut">
              <a:rPr lang="en-US" smtClean="0"/>
              <a:t>10/19/2024</a:t>
            </a:fld>
            <a:endParaRPr lang="en-US"/>
          </a:p>
        </p:txBody>
      </p:sp>
      <p:sp>
        <p:nvSpPr>
          <p:cNvPr id="5" name="Footer Placeholder 4"/>
          <p:cNvSpPr>
            <a:spLocks noGrp="1"/>
          </p:cNvSpPr>
          <p:nvPr>
            <p:ph type="ftr" sz="quarter" idx="3"/>
          </p:nvPr>
        </p:nvSpPr>
        <p:spPr>
          <a:xfrm>
            <a:off x="3690462" y="6356359"/>
            <a:ext cx="34204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0970" y="6356359"/>
            <a:ext cx="25203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62142-7DD8-40CA-81E4-BB8367B2055A}" type="slidenum">
              <a:rPr lang="en-US" smtClean="0"/>
              <a:t>‹#›</a:t>
            </a:fld>
            <a:endParaRPr lang="en-US"/>
          </a:p>
        </p:txBody>
      </p:sp>
    </p:spTree>
    <p:extLst>
      <p:ext uri="{BB962C8B-B14F-4D97-AF65-F5344CB8AC3E}">
        <p14:creationId xmlns:p14="http://schemas.microsoft.com/office/powerpoint/2010/main" val="436542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70" y="274638"/>
            <a:ext cx="90011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40070" y="1600200"/>
            <a:ext cx="9001125"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9991250" y="0"/>
            <a:ext cx="8101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91250" y="5486400"/>
            <a:ext cx="810101"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0078177" y="5648960"/>
            <a:ext cx="648081"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FA62142-7DD8-40CA-81E4-BB8367B2055A}" type="slidenum">
              <a:rPr lang="en-US" smtClean="0"/>
              <a:t>‹#›</a:t>
            </a:fld>
            <a:endParaRPr lang="en-US"/>
          </a:p>
        </p:txBody>
      </p:sp>
      <p:sp>
        <p:nvSpPr>
          <p:cNvPr id="5" name="Footer Placeholder 4"/>
          <p:cNvSpPr>
            <a:spLocks noGrp="1"/>
          </p:cNvSpPr>
          <p:nvPr>
            <p:ph type="ftr" sz="quarter" idx="3"/>
          </p:nvPr>
        </p:nvSpPr>
        <p:spPr>
          <a:xfrm rot="16200000">
            <a:off x="9176575" y="4015613"/>
            <a:ext cx="2367281" cy="432054"/>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9141016" y="1612773"/>
            <a:ext cx="2438399" cy="432054"/>
          </a:xfrm>
          <a:prstGeom prst="rect">
            <a:avLst/>
          </a:prstGeom>
        </p:spPr>
        <p:txBody>
          <a:bodyPr vert="horz" lIns="91440" tIns="45720" rIns="91440" bIns="45720" rtlCol="0" anchor="ctr"/>
          <a:lstStyle>
            <a:lvl1pPr algn="l">
              <a:defRPr sz="1200">
                <a:solidFill>
                  <a:schemeClr val="bg2"/>
                </a:solidFill>
              </a:defRPr>
            </a:lvl1pPr>
          </a:lstStyle>
          <a:p>
            <a:fld id="{51FA73BE-73DC-46A6-9E45-4CE0EA432019}" type="datetimeFigureOut">
              <a:rPr lang="en-US" smtClean="0"/>
              <a:t>10/19/2024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hyperlink" Target="https://youtu.be/fJB3mZiEbnU?si=IedOh1PmDp3I7tsu" TargetMode="External"/><Relationship Id="rId5" Type="http://schemas.openxmlformats.org/officeDocument/2006/relationships/hyperlink" Target="https://youtu.be/HxDqYEl20hI?si=OOvusZz_c0oIZCPG" TargetMode="External"/><Relationship Id="rId4" Type="http://schemas.openxmlformats.org/officeDocument/2006/relationships/hyperlink" Target="https://youtu.be/HVC-rsbeTW0?si=Itu7V1vvtrvL7HCB"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hyperlink" Target="mailto:jodiya@mubs.ac.ug" TargetMode="External"/><Relationship Id="rId12"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mailto:hodcommunication@mubs.ac.ug/" TargetMode="External"/><Relationship Id="rId11" Type="http://schemas.microsoft.com/office/2007/relationships/hdphoto" Target="../media/hdphoto3.wdp"/><Relationship Id="rId5" Type="http://schemas.openxmlformats.org/officeDocument/2006/relationships/hyperlink" Target="mailto:hodbad@mubs.ac.ug" TargetMode="External"/><Relationship Id="rId10" Type="http://schemas.openxmlformats.org/officeDocument/2006/relationships/image" Target="../media/image43.jpe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UBS: How Diploma and Postgraduate Students Can Change Course or Campus ..."/>
          <p:cNvPicPr>
            <a:picLocks noChangeAspect="1" noChangeArrowheads="1"/>
          </p:cNvPicPr>
          <p:nvPr/>
        </p:nvPicPr>
        <p:blipFill rotWithShape="1">
          <a:blip r:embed="rId2">
            <a:extLst>
              <a:ext uri="{28A0092B-C50C-407E-A947-70E740481C1C}">
                <a14:useLocalDpi xmlns:a14="http://schemas.microsoft.com/office/drawing/2010/main" val="0"/>
              </a:ext>
            </a:extLst>
          </a:blip>
          <a:srcRect l="1" t="13242" r="20365"/>
          <a:stretch/>
        </p:blipFill>
        <p:spPr bwMode="auto">
          <a:xfrm>
            <a:off x="0" y="0"/>
            <a:ext cx="10834912" cy="68518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6" y="-27384"/>
            <a:ext cx="10834910" cy="6984776"/>
            <a:chOff x="-33561" y="-51871"/>
            <a:chExt cx="10834912" cy="6937256"/>
          </a:xfrm>
        </p:grpSpPr>
        <p:pic>
          <p:nvPicPr>
            <p:cNvPr id="1026" name="Picture 2" descr="C:\Users\lenovo\Desktop\Faculty power point\POWERPOIN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298"/>
            <a:stretch/>
          </p:blipFill>
          <p:spPr bwMode="auto">
            <a:xfrm>
              <a:off x="504055" y="-45672"/>
              <a:ext cx="10297296" cy="6903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lenovo\Desktop\Faculty power point\POWERPOIN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98" r="79962"/>
            <a:stretch/>
          </p:blipFill>
          <p:spPr bwMode="auto">
            <a:xfrm>
              <a:off x="-33561" y="-51871"/>
              <a:ext cx="700311" cy="6937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87956" y="260652"/>
            <a:ext cx="6552727" cy="6543443"/>
            <a:chOff x="11425678" y="-716449"/>
            <a:chExt cx="6552727" cy="6543443"/>
          </a:xfrm>
        </p:grpSpPr>
        <p:sp>
          <p:nvSpPr>
            <p:cNvPr id="30" name="TextBox 29"/>
            <p:cNvSpPr txBox="1"/>
            <p:nvPr/>
          </p:nvSpPr>
          <p:spPr>
            <a:xfrm>
              <a:off x="11425678" y="1229356"/>
              <a:ext cx="6552727" cy="400110"/>
            </a:xfrm>
            <a:prstGeom prst="rect">
              <a:avLst/>
            </a:prstGeom>
            <a:noFill/>
          </p:spPr>
          <p:txBody>
            <a:bodyPr wrap="square" rtlCol="0">
              <a:spAutoFit/>
            </a:bodyPr>
            <a:lstStyle/>
            <a:p>
              <a:pPr algn="ctr"/>
              <a:r>
                <a:rPr lang="en-US" sz="2000" u="sng" dirty="0">
                  <a:solidFill>
                    <a:schemeClr val="bg1"/>
                  </a:solidFill>
                  <a:latin typeface="Bookman Old Style" pitchFamily="18" charset="0"/>
                </a:rPr>
                <a:t>MAKERERE UNIVERSITY BUSINESS SCHOOL</a:t>
              </a:r>
            </a:p>
          </p:txBody>
        </p:sp>
        <p:sp>
          <p:nvSpPr>
            <p:cNvPr id="34" name="TextBox 33"/>
            <p:cNvSpPr txBox="1"/>
            <p:nvPr/>
          </p:nvSpPr>
          <p:spPr>
            <a:xfrm>
              <a:off x="11805399" y="5534606"/>
              <a:ext cx="5274041" cy="292388"/>
            </a:xfrm>
            <a:prstGeom prst="rect">
              <a:avLst/>
            </a:prstGeom>
            <a:noFill/>
          </p:spPr>
          <p:txBody>
            <a:bodyPr wrap="square" rtlCol="0">
              <a:spAutoFit/>
            </a:bodyPr>
            <a:lstStyle/>
            <a:p>
              <a:r>
                <a:rPr lang="en-US" sz="1300" dirty="0">
                  <a:solidFill>
                    <a:schemeClr val="bg1"/>
                  </a:solidFill>
                  <a:latin typeface="Bookman Old Style" pitchFamily="18" charset="0"/>
                </a:rPr>
                <a:t>©2024    - DEPARTMENT OF COMMUNICATION</a:t>
              </a:r>
            </a:p>
          </p:txBody>
        </p:sp>
        <p:sp>
          <p:nvSpPr>
            <p:cNvPr id="33" name="Oval 32"/>
            <p:cNvSpPr/>
            <p:nvPr/>
          </p:nvSpPr>
          <p:spPr>
            <a:xfrm>
              <a:off x="13734548" y="-716449"/>
              <a:ext cx="1764806" cy="1714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34548" y="-716449"/>
              <a:ext cx="1764806" cy="1764806"/>
            </a:xfrm>
            <a:prstGeom prst="rect">
              <a:avLst/>
            </a:prstGeom>
          </p:spPr>
        </p:pic>
        <p:sp>
          <p:nvSpPr>
            <p:cNvPr id="40" name="Rectangle 39"/>
            <p:cNvSpPr/>
            <p:nvPr/>
          </p:nvSpPr>
          <p:spPr>
            <a:xfrm>
              <a:off x="11903571" y="2498664"/>
              <a:ext cx="5350400" cy="954107"/>
            </a:xfrm>
            <a:prstGeom prst="rect">
              <a:avLst/>
            </a:prstGeom>
            <a:noFill/>
            <a:ln>
              <a:noFill/>
            </a:ln>
          </p:spPr>
          <p:txBody>
            <a:bodyPr wrap="square" lIns="91440" tIns="45720" rIns="91440" bIns="45720">
              <a:spAutoFit/>
            </a:bodyPr>
            <a:lstStyle/>
            <a:p>
              <a:pPr lvl="0" algn="ctr"/>
              <a:r>
                <a:rPr lang="en-US" sz="2800" dirty="0">
                  <a:solidFill>
                    <a:prstClr val="white"/>
                  </a:solidFill>
                  <a:latin typeface="Bookman Old Style" pitchFamily="18" charset="0"/>
                </a:rPr>
                <a:t>Business Communication Skills</a:t>
              </a:r>
            </a:p>
          </p:txBody>
        </p:sp>
        <p:sp>
          <p:nvSpPr>
            <p:cNvPr id="41" name="TextBox 40"/>
            <p:cNvSpPr txBox="1"/>
            <p:nvPr/>
          </p:nvSpPr>
          <p:spPr>
            <a:xfrm>
              <a:off x="11894865" y="3734406"/>
              <a:ext cx="5184576" cy="292388"/>
            </a:xfrm>
            <a:prstGeom prst="rect">
              <a:avLst/>
            </a:prstGeom>
            <a:noFill/>
          </p:spPr>
          <p:txBody>
            <a:bodyPr wrap="square" rtlCol="0">
              <a:spAutoFit/>
            </a:bodyPr>
            <a:lstStyle/>
            <a:p>
              <a:pPr algn="ctr"/>
              <a:r>
                <a:rPr lang="en-US" sz="1300" dirty="0">
                  <a:solidFill>
                    <a:schemeClr val="bg1"/>
                  </a:solidFill>
                  <a:latin typeface="Bookman Old Style" pitchFamily="18" charset="0"/>
                </a:rPr>
                <a:t>FOR BACHELORS</a:t>
              </a:r>
            </a:p>
          </p:txBody>
        </p:sp>
        <p:sp>
          <p:nvSpPr>
            <p:cNvPr id="42" name="TextBox 41"/>
            <p:cNvSpPr txBox="1"/>
            <p:nvPr/>
          </p:nvSpPr>
          <p:spPr>
            <a:xfrm>
              <a:off x="11979930" y="1629466"/>
              <a:ext cx="5274041" cy="323165"/>
            </a:xfrm>
            <a:prstGeom prst="rect">
              <a:avLst/>
            </a:prstGeom>
            <a:noFill/>
          </p:spPr>
          <p:txBody>
            <a:bodyPr wrap="square" rtlCol="0">
              <a:spAutoFit/>
            </a:bodyPr>
            <a:lstStyle/>
            <a:p>
              <a:pPr algn="ctr"/>
              <a:r>
                <a:rPr lang="en-US" sz="1500" dirty="0">
                  <a:solidFill>
                    <a:schemeClr val="bg1"/>
                  </a:solidFill>
                  <a:latin typeface="Bookman Old Style" pitchFamily="18" charset="0"/>
                </a:rPr>
                <a:t>FACULTY OF BUSINESS ADMINISTRATION</a:t>
              </a:r>
            </a:p>
          </p:txBody>
        </p:sp>
      </p:grpSp>
    </p:spTree>
    <p:extLst>
      <p:ext uri="{BB962C8B-B14F-4D97-AF65-F5344CB8AC3E}">
        <p14:creationId xmlns:p14="http://schemas.microsoft.com/office/powerpoint/2010/main" val="11942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afterEffect">
                                  <p:stCondLst>
                                    <p:cond delay="0"/>
                                  </p:stCondLst>
                                  <p:endCondLst>
                                    <p:cond evt="onNext" delay="0">
                                      <p:tgtEl>
                                        <p:sldTgt/>
                                      </p:tgtEl>
                                    </p:cond>
                                  </p:endCondLst>
                                  <p:childTnLst>
                                    <p:animMotion origin="layout" path="M 0 0 L 0.25 0 E" pathEditMode="relative" ptsTypes="">
                                      <p:cBhvr>
                                        <p:cTn id="6" dur="3000" fill="hold"/>
                                        <p:tgtEl>
                                          <p:spTgt spid="20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9</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rot="10800000" flipV="1">
            <a:off x="832243" y="309198"/>
            <a:ext cx="8218659" cy="654861"/>
          </a:xfrm>
        </p:spPr>
        <p:txBody>
          <a:bodyPr>
            <a:noAutofit/>
          </a:bodyPr>
          <a:lstStyle/>
          <a:p>
            <a:r>
              <a:rPr lang="en-GB" sz="2800" b="1" i="0" dirty="0">
                <a:effectLst/>
                <a:latin typeface="Times New Roman" panose="02020603050405020304" pitchFamily="18" charset="0"/>
                <a:cs typeface="Times New Roman" panose="02020603050405020304" pitchFamily="18" charset="0"/>
              </a:rPr>
              <a:t>Divisions of Non Verbal Communication</a:t>
            </a:r>
            <a:endParaRPr lang="aa-ET" sz="2800" b="1" dirty="0">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A157FF4C-E264-1029-2C72-8070800F649C}"/>
              </a:ext>
            </a:extLst>
          </p:cNvPr>
          <p:cNvSpPr txBox="1">
            <a:spLocks/>
          </p:cNvSpPr>
          <p:nvPr/>
        </p:nvSpPr>
        <p:spPr>
          <a:xfrm>
            <a:off x="576139" y="1124748"/>
            <a:ext cx="5741949" cy="5041273"/>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just">
              <a:spcAft>
                <a:spcPts val="800"/>
              </a:spcAft>
            </a:pPr>
            <a:r>
              <a:rPr lang="en-US" sz="2400" b="0" kern="100" dirty="0">
                <a:latin typeface="Times New Roman" panose="02020603050405020304" pitchFamily="18" charset="0"/>
                <a:ea typeface="Calibri" panose="020F0502020204030204" pitchFamily="34" charset="0"/>
                <a:cs typeface="Times New Roman" panose="02020603050405020304" pitchFamily="18" charset="0"/>
              </a:rPr>
              <a:t>NVC is broadly categorized into three divisions </a:t>
            </a: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aa-ET" sz="2400" b="0" kern="1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 typeface="+mj-lt"/>
              <a:buAutoNum type="arabicPeriod"/>
            </a:pP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Environmental Non-Verbal: </a:t>
            </a: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this relates to the messages we convey based on our </a:t>
            </a:r>
            <a:r>
              <a:rPr lang="en-US" sz="2400" b="0" kern="0" dirty="0">
                <a:latin typeface="Times New Roman" panose="02020603050405020304" pitchFamily="18" charset="0"/>
                <a:cs typeface="Times New Roman" panose="02020603050405020304" pitchFamily="18" charset="0"/>
              </a:rPr>
              <a:t>surroundings.</a:t>
            </a:r>
          </a:p>
          <a:p>
            <a:pPr marL="457200" indent="-457200" algn="just">
              <a:buFont typeface="+mj-lt"/>
              <a:buAutoNum type="arabicPeriod"/>
            </a:pP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Social Non Verbal: </a:t>
            </a: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that f</a:t>
            </a:r>
            <a:r>
              <a:rPr lang="en-US" sz="2400" b="0" kern="0" dirty="0">
                <a:latin typeface="Times New Roman" panose="02020603050405020304" pitchFamily="18" charset="0"/>
                <a:cs typeface="Times New Roman" panose="02020603050405020304" pitchFamily="18" charset="0"/>
              </a:rPr>
              <a:t>ocuses on messages relayed by how we interact with others.</a:t>
            </a:r>
          </a:p>
          <a:p>
            <a:pPr marL="457200" indent="-457200" algn="just">
              <a:buFont typeface="+mj-lt"/>
              <a:buAutoNum type="arabicPeriod"/>
            </a:pP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Physical Non Verbal: </a:t>
            </a: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that focuses on the messages relayed by how we use our different body parts. </a:t>
            </a:r>
          </a:p>
          <a:p>
            <a:pPr algn="just">
              <a:spcAft>
                <a:spcPts val="800"/>
              </a:spcAft>
              <a:tabLst>
                <a:tab pos="457200" algn="l"/>
              </a:tabLst>
            </a:pPr>
            <a:endParaRPr lang="aa-ET" sz="24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Picture 7">
            <a:extLst>
              <a:ext uri="{FF2B5EF4-FFF2-40B4-BE49-F238E27FC236}">
                <a16:creationId xmlns:a16="http://schemas.microsoft.com/office/drawing/2014/main" id="{37BA0E17-D578-0362-455B-C96D74F3A052}"/>
              </a:ext>
            </a:extLst>
          </p:cNvPr>
          <p:cNvPicPr>
            <a:picLocks noChangeAspect="1"/>
          </p:cNvPicPr>
          <p:nvPr/>
        </p:nvPicPr>
        <p:blipFill>
          <a:blip r:embed="rId3"/>
          <a:stretch>
            <a:fillRect/>
          </a:stretch>
        </p:blipFill>
        <p:spPr>
          <a:xfrm>
            <a:off x="6711823" y="3257765"/>
            <a:ext cx="3225355" cy="1475364"/>
          </a:xfrm>
          <a:prstGeom prst="rect">
            <a:avLst/>
          </a:prstGeom>
        </p:spPr>
      </p:pic>
      <p:pic>
        <p:nvPicPr>
          <p:cNvPr id="23" name="Picture 22">
            <a:extLst>
              <a:ext uri="{FF2B5EF4-FFF2-40B4-BE49-F238E27FC236}">
                <a16:creationId xmlns:a16="http://schemas.microsoft.com/office/drawing/2014/main" id="{12D4EAE6-D180-47B2-A48B-1ECF1C3AB593}"/>
              </a:ext>
            </a:extLst>
          </p:cNvPr>
          <p:cNvPicPr>
            <a:picLocks noChangeAspect="1"/>
          </p:cNvPicPr>
          <p:nvPr/>
        </p:nvPicPr>
        <p:blipFill>
          <a:blip r:embed="rId4"/>
          <a:stretch>
            <a:fillRect/>
          </a:stretch>
        </p:blipFill>
        <p:spPr>
          <a:xfrm>
            <a:off x="6725266" y="4742589"/>
            <a:ext cx="3283845" cy="1781545"/>
          </a:xfrm>
          <a:prstGeom prst="rect">
            <a:avLst/>
          </a:prstGeom>
        </p:spPr>
      </p:pic>
      <p:pic>
        <p:nvPicPr>
          <p:cNvPr id="24" name="Picture 23">
            <a:extLst>
              <a:ext uri="{FF2B5EF4-FFF2-40B4-BE49-F238E27FC236}">
                <a16:creationId xmlns:a16="http://schemas.microsoft.com/office/drawing/2014/main" id="{7D8C6A88-52D1-6643-D629-1F048A490E55}"/>
              </a:ext>
            </a:extLst>
          </p:cNvPr>
          <p:cNvPicPr>
            <a:picLocks noChangeAspect="1"/>
          </p:cNvPicPr>
          <p:nvPr/>
        </p:nvPicPr>
        <p:blipFill>
          <a:blip r:embed="rId5"/>
          <a:stretch>
            <a:fillRect/>
          </a:stretch>
        </p:blipFill>
        <p:spPr>
          <a:xfrm>
            <a:off x="6711823" y="1322172"/>
            <a:ext cx="3189025" cy="1934354"/>
          </a:xfrm>
          <a:prstGeom prst="rect">
            <a:avLst/>
          </a:prstGeom>
        </p:spPr>
      </p:pic>
    </p:spTree>
    <p:extLst>
      <p:ext uri="{BB962C8B-B14F-4D97-AF65-F5344CB8AC3E}">
        <p14:creationId xmlns:p14="http://schemas.microsoft.com/office/powerpoint/2010/main" val="64946014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10</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sz="half" idx="2"/>
          </p:nvPr>
        </p:nvSpPr>
        <p:spPr>
          <a:xfrm>
            <a:off x="984500" y="2389319"/>
            <a:ext cx="4695004" cy="4515560"/>
          </a:xfrm>
        </p:spPr>
        <p:txBody>
          <a:bodyPr>
            <a:noAutofit/>
          </a:bodyPr>
          <a:lstStyle/>
          <a:p>
            <a:endParaRPr lang="en-US" sz="2000" dirty="0">
              <a:latin typeface="Times New Roman" panose="02020603050405020304" pitchFamily="18" charset="0"/>
              <a:cs typeface="Times New Roman" panose="02020603050405020304" pitchFamily="18" charset="0"/>
            </a:endParaRPr>
          </a:p>
          <a:p>
            <a:endParaRPr lang="aa-ET" sz="2000"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11</a:t>
            </a:fld>
            <a:endParaRPr lang="aa-ET"/>
          </a:p>
        </p:txBody>
      </p:sp>
      <p:sp>
        <p:nvSpPr>
          <p:cNvPr id="14" name="Title 1">
            <a:extLst>
              <a:ext uri="{FF2B5EF4-FFF2-40B4-BE49-F238E27FC236}">
                <a16:creationId xmlns:a16="http://schemas.microsoft.com/office/drawing/2014/main" id="{7BE0879D-FB1A-F5C7-E11A-08C99B05A33C}"/>
              </a:ext>
            </a:extLst>
          </p:cNvPr>
          <p:cNvSpPr txBox="1">
            <a:spLocks/>
          </p:cNvSpPr>
          <p:nvPr/>
        </p:nvSpPr>
        <p:spPr>
          <a:xfrm>
            <a:off x="648147" y="581490"/>
            <a:ext cx="9727753" cy="54325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br>
              <a:rPr lang="aa-ET" sz="1800" kern="100" dirty="0">
                <a:latin typeface="Calibri" panose="020F0502020204030204" pitchFamily="34" charset="0"/>
                <a:ea typeface="Calibri" panose="020F0502020204030204" pitchFamily="34" charset="0"/>
                <a:cs typeface="Times New Roman" panose="02020603050405020304" pitchFamily="18" charset="0"/>
              </a:rPr>
            </a:br>
            <a:endParaRPr lang="aa-ET" dirty="0"/>
          </a:p>
        </p:txBody>
      </p:sp>
      <p:sp>
        <p:nvSpPr>
          <p:cNvPr id="19" name="Content Placeholder 2">
            <a:extLst>
              <a:ext uri="{FF2B5EF4-FFF2-40B4-BE49-F238E27FC236}">
                <a16:creationId xmlns:a16="http://schemas.microsoft.com/office/drawing/2014/main" id="{B660AF78-1AC6-1840-6D2E-A78A2B49503C}"/>
              </a:ext>
            </a:extLst>
          </p:cNvPr>
          <p:cNvSpPr txBox="1">
            <a:spLocks/>
          </p:cNvSpPr>
          <p:nvPr/>
        </p:nvSpPr>
        <p:spPr>
          <a:xfrm>
            <a:off x="648148" y="1481935"/>
            <a:ext cx="4649742" cy="4167025"/>
          </a:xfrm>
          <a:prstGeom prst="rect">
            <a:avLst/>
          </a:prstGeom>
        </p:spPr>
        <p:txBody>
          <a:bodyPr vert="horz" lIns="91440" tIns="45720" rIns="91440" bIns="45720" rtlCol="0" anchor="b">
            <a:normAutofit fontScale="92500"/>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just">
              <a:lnSpc>
                <a:spcPct val="107000"/>
              </a:lnSpc>
            </a:pPr>
            <a:r>
              <a:rPr lang="en-US" sz="2900" kern="0"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Environmental Non-Verbal</a:t>
            </a:r>
          </a:p>
          <a:p>
            <a:pPr marL="457200" indent="-457200" algn="just">
              <a:lnSpc>
                <a:spcPct val="107000"/>
              </a:lnSpc>
              <a:buFont typeface="+mj-lt"/>
              <a:buAutoNum type="alphaLcParenR"/>
            </a:pP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Time </a:t>
            </a:r>
          </a:p>
          <a:p>
            <a:pPr marL="457200" indent="-457200" algn="just">
              <a:lnSpc>
                <a:spcPct val="107000"/>
              </a:lnSpc>
              <a:buFont typeface="+mj-lt"/>
              <a:buAutoNum type="alphaLcParenR"/>
            </a:pP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Territory</a:t>
            </a:r>
          </a:p>
          <a:p>
            <a:pPr marL="457200" indent="-457200" algn="just">
              <a:lnSpc>
                <a:spcPct val="107000"/>
              </a:lnSpc>
              <a:buFont typeface="+mj-lt"/>
              <a:buAutoNum type="alphaLcParenR"/>
            </a:pP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Smell / Scent, Design and Arrangement.</a:t>
            </a:r>
          </a:p>
          <a:p>
            <a:pPr algn="just">
              <a:lnSpc>
                <a:spcPct val="107000"/>
              </a:lnSpc>
              <a:spcAft>
                <a:spcPts val="800"/>
              </a:spcAft>
              <a:tabLst>
                <a:tab pos="457200" algn="l"/>
              </a:tabLst>
            </a:pP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2. Social Non-Verbal</a:t>
            </a:r>
          </a:p>
          <a:p>
            <a:pPr marL="457200" indent="-457200" algn="just">
              <a:lnSpc>
                <a:spcPct val="107000"/>
              </a:lnSpc>
              <a:spcAft>
                <a:spcPts val="800"/>
              </a:spcAft>
              <a:buFont typeface="+mj-lt"/>
              <a:buAutoNum type="alphaLcParenR"/>
              <a:tabLst>
                <a:tab pos="457200" algn="l"/>
              </a:tabLst>
            </a:pP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Space </a:t>
            </a:r>
          </a:p>
          <a:p>
            <a:pPr marL="457200" indent="-457200" algn="just">
              <a:lnSpc>
                <a:spcPct val="107000"/>
              </a:lnSpc>
              <a:spcAft>
                <a:spcPts val="800"/>
              </a:spcAft>
              <a:buFont typeface="+mj-lt"/>
              <a:buAutoNum type="alphaLcParenR"/>
              <a:tabLst>
                <a:tab pos="457200" algn="l"/>
              </a:tabLst>
            </a:pP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Status </a:t>
            </a:r>
          </a:p>
          <a:p>
            <a:pPr marL="457200" indent="-457200" algn="just">
              <a:lnSpc>
                <a:spcPct val="107000"/>
              </a:lnSpc>
              <a:spcAft>
                <a:spcPts val="800"/>
              </a:spcAft>
              <a:buFont typeface="+mj-lt"/>
              <a:buAutoNum type="alphaLcParenR"/>
              <a:tabLst>
                <a:tab pos="457200" algn="l"/>
              </a:tabLst>
            </a:pPr>
            <a:r>
              <a:rPr lang="en-US" sz="2400" b="0" kern="0" dirty="0">
                <a:latin typeface="Times New Roman" panose="02020603050405020304" pitchFamily="18" charset="0"/>
                <a:ea typeface="Times New Roman" panose="02020603050405020304" pitchFamily="18" charset="0"/>
                <a:cs typeface="Times New Roman" panose="02020603050405020304" pitchFamily="18" charset="0"/>
              </a:rPr>
              <a:t>Symbols</a:t>
            </a:r>
            <a:endParaRPr lang="en-US" sz="6400" kern="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Content Placeholder 4">
            <a:extLst>
              <a:ext uri="{FF2B5EF4-FFF2-40B4-BE49-F238E27FC236}">
                <a16:creationId xmlns:a16="http://schemas.microsoft.com/office/drawing/2014/main" id="{E9E95284-CFB8-D671-9D77-DD6CF118127A}"/>
              </a:ext>
            </a:extLst>
          </p:cNvPr>
          <p:cNvSpPr txBox="1">
            <a:spLocks/>
          </p:cNvSpPr>
          <p:nvPr/>
        </p:nvSpPr>
        <p:spPr>
          <a:xfrm>
            <a:off x="5326370" y="1659175"/>
            <a:ext cx="4313864" cy="432889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9pPr>
          </a:lstStyle>
          <a:p>
            <a:pPr marL="114300" indent="0" algn="just">
              <a:lnSpc>
                <a:spcPct val="87000"/>
              </a:lnSpc>
              <a:buNone/>
            </a:pPr>
            <a:r>
              <a:rPr lang="en-US" b="1" kern="100" dirty="0">
                <a:solidFill>
                  <a:schemeClr val="tx2"/>
                </a:solidFill>
                <a:latin typeface="Times New Roman" panose="02020603050405020304" pitchFamily="18" charset="0"/>
                <a:cs typeface="Times New Roman" panose="02020603050405020304" pitchFamily="18" charset="0"/>
              </a:rPr>
              <a:t>3.Physical Non-Verbal</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Body Language </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Physical Appearance </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Facial expressions </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Gestures</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Voice </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Body Odor</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Eye movements</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Touch</a:t>
            </a:r>
          </a:p>
          <a:p>
            <a:pPr marL="571500" indent="-457200" algn="just">
              <a:lnSpc>
                <a:spcPct val="87000"/>
              </a:lnSpc>
              <a:buFont typeface="+mj-lt"/>
              <a:buAutoNum type="alphaLcParenR"/>
            </a:pPr>
            <a:r>
              <a:rPr lang="en-US" kern="100" dirty="0">
                <a:solidFill>
                  <a:schemeClr val="tx2"/>
                </a:solidFill>
                <a:latin typeface="Times New Roman" panose="02020603050405020304" pitchFamily="18" charset="0"/>
                <a:cs typeface="Times New Roman" panose="02020603050405020304" pitchFamily="18" charset="0"/>
              </a:rPr>
              <a:t>Clothing and accessories</a:t>
            </a:r>
            <a:endParaRPr lang="aa-ET" kern="100" dirty="0">
              <a:solidFill>
                <a:schemeClr val="tx2"/>
              </a:solidFill>
              <a:latin typeface="Times New Roman" panose="02020603050405020304" pitchFamily="18" charset="0"/>
              <a:cs typeface="Times New Roman" panose="02020603050405020304" pitchFamily="18" charset="0"/>
            </a:endParaRPr>
          </a:p>
          <a:p>
            <a:endParaRPr lang="en-US" dirty="0"/>
          </a:p>
        </p:txBody>
      </p:sp>
      <p:sp>
        <p:nvSpPr>
          <p:cNvPr id="25" name="Title 24">
            <a:extLst>
              <a:ext uri="{FF2B5EF4-FFF2-40B4-BE49-F238E27FC236}">
                <a16:creationId xmlns:a16="http://schemas.microsoft.com/office/drawing/2014/main" id="{B1ABC32A-FC02-56C9-696E-380B09132575}"/>
              </a:ext>
            </a:extLst>
          </p:cNvPr>
          <p:cNvSpPr>
            <a:spLocks noGrp="1"/>
          </p:cNvSpPr>
          <p:nvPr>
            <p:ph type="title"/>
          </p:nvPr>
        </p:nvSpPr>
        <p:spPr>
          <a:xfrm>
            <a:off x="440775" y="372789"/>
            <a:ext cx="9460074" cy="1143000"/>
          </a:xfrm>
        </p:spPr>
        <p:txBody>
          <a:bodyPr/>
          <a:lstStyle/>
          <a:p>
            <a:pPr algn="ctr"/>
            <a:r>
              <a:rPr lang="en-US" sz="4400" kern="100" dirty="0">
                <a:latin typeface="Bernard MT Condensed" panose="02050806060905020404" pitchFamily="18" charset="0"/>
                <a:ea typeface="Calibri" panose="020F0502020204030204" pitchFamily="34" charset="0"/>
                <a:cs typeface="Times New Roman" panose="02020603050405020304" pitchFamily="18" charset="0"/>
              </a:rPr>
              <a:t>Types Of Nonverbal Communication</a:t>
            </a:r>
            <a:br>
              <a:rPr lang="en-US" sz="4400" kern="100" dirty="0">
                <a:latin typeface="Bernard MT Condensed" panose="02050806060905020404" pitchFamily="18" charset="0"/>
                <a:ea typeface="Calibri" panose="020F0502020204030204" pitchFamily="34" charset="0"/>
                <a:cs typeface="Times New Roman" panose="02020603050405020304" pitchFamily="18" charset="0"/>
              </a:rPr>
            </a:br>
            <a:r>
              <a:rPr lang="en-US" sz="2800" kern="100" dirty="0">
                <a:latin typeface="Times New Roman" panose="02020603050405020304" pitchFamily="18" charset="0"/>
                <a:ea typeface="Calibri" panose="020F0502020204030204" pitchFamily="34" charset="0"/>
                <a:cs typeface="Times New Roman" panose="02020603050405020304" pitchFamily="18" charset="0"/>
              </a:rPr>
              <a:t>There are three broad divisions of NVC which include the following:</a:t>
            </a:r>
            <a:r>
              <a:rPr lang="en-US" sz="2800" kern="0" dirty="0">
                <a:latin typeface="Times New Roman" panose="02020603050405020304" pitchFamily="18" charset="0"/>
                <a:ea typeface="Times New Roman" panose="02020603050405020304" pitchFamily="18" charset="0"/>
                <a:cs typeface="Times New Roman" panose="02020603050405020304" pitchFamily="18" charset="0"/>
              </a:rPr>
              <a:t> </a:t>
            </a:r>
            <a:br>
              <a:rPr lang="aa-ET" sz="1800" kern="100" dirty="0">
                <a:latin typeface="Calibri" panose="020F0502020204030204" pitchFamily="34" charset="0"/>
                <a:ea typeface="Calibri" panose="020F0502020204030204" pitchFamily="34" charset="0"/>
                <a:cs typeface="Times New Roman" panose="02020603050405020304" pitchFamily="18" charset="0"/>
              </a:rPr>
            </a:br>
            <a:endParaRPr lang="aa-ET" sz="1800" dirty="0"/>
          </a:p>
        </p:txBody>
      </p:sp>
    </p:spTree>
    <p:extLst>
      <p:ext uri="{BB962C8B-B14F-4D97-AF65-F5344CB8AC3E}">
        <p14:creationId xmlns:p14="http://schemas.microsoft.com/office/powerpoint/2010/main" val="350297078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540070" y="274638"/>
            <a:ext cx="9001125" cy="725869"/>
          </a:xfrm>
        </p:spPr>
        <p:txBody>
          <a:bodyPr>
            <a:noAutofit/>
          </a:bodyPr>
          <a:lstStyle/>
          <a:p>
            <a:br>
              <a:rPr lang="en-US" sz="3600" kern="1800" spc="35" dirty="0">
                <a:effectLst/>
                <a:latin typeface="Bernard MT Condensed" panose="02050806060905020404" pitchFamily="18" charset="0"/>
                <a:ea typeface="Times New Roman" panose="02020603050405020304" pitchFamily="18" charset="0"/>
                <a:cs typeface="Times New Roman" panose="02020603050405020304" pitchFamily="18" charset="0"/>
              </a:rPr>
            </a:br>
            <a:r>
              <a:rPr lang="en-US" sz="3600" kern="0" dirty="0">
                <a:latin typeface="Bernard MT Condensed" panose="02050806060905020404" pitchFamily="18" charset="0"/>
                <a:ea typeface="Times New Roman" panose="02020603050405020304" pitchFamily="18" charset="0"/>
                <a:cs typeface="Segoe UI Semilight" panose="020B0402040204020203" pitchFamily="34" charset="0"/>
              </a:rPr>
              <a:t>1.</a:t>
            </a:r>
            <a:r>
              <a:rPr lang="en-US" sz="4400" kern="0" dirty="0">
                <a:latin typeface="Bernard MT Condensed" panose="02050806060905020404" pitchFamily="18" charset="0"/>
                <a:ea typeface="Times New Roman" panose="02020603050405020304" pitchFamily="18" charset="0"/>
                <a:cs typeface="Segoe UI Semilight" panose="020B0402040204020203" pitchFamily="34" charset="0"/>
              </a:rPr>
              <a:t> </a:t>
            </a:r>
            <a:r>
              <a:rPr lang="en-US" sz="3600" kern="0" dirty="0">
                <a:latin typeface="Bernard MT Condensed" panose="02050806060905020404" pitchFamily="18" charset="0"/>
                <a:ea typeface="Times New Roman" panose="02020603050405020304" pitchFamily="18" charset="0"/>
                <a:cs typeface="Segoe UI Semilight" panose="020B0402040204020203" pitchFamily="34" charset="0"/>
              </a:rPr>
              <a:t>Environmental Non-verbal</a:t>
            </a:r>
            <a:br>
              <a:rPr lang="en-GB" sz="3600" b="1" dirty="0">
                <a:latin typeface="Times New Roman" panose="02020603050405020304" pitchFamily="18" charset="0"/>
                <a:cs typeface="Times New Roman" panose="02020603050405020304" pitchFamily="18" charset="0"/>
              </a:rPr>
            </a:br>
            <a:endParaRPr lang="aa-ET" sz="3600" b="1" dirty="0">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idx="1"/>
          </p:nvPr>
        </p:nvSpPr>
        <p:spPr>
          <a:xfrm>
            <a:off x="540070" y="922341"/>
            <a:ext cx="9001125" cy="5478459"/>
          </a:xfrm>
        </p:spPr>
        <p:txBody>
          <a:bodyPr>
            <a:noAutofit/>
          </a:bodyPr>
          <a:lstStyle/>
          <a:p>
            <a:pPr>
              <a:buFont typeface="Wingdings" panose="05000000000000000000" pitchFamily="2" charset="2"/>
              <a:buChar char="q"/>
            </a:pPr>
            <a:r>
              <a:rPr lang="en-GB" dirty="0"/>
              <a:t>Communication based on one’s surroundings</a:t>
            </a:r>
          </a:p>
          <a:p>
            <a:pPr>
              <a:buFont typeface="Wingdings" panose="05000000000000000000" pitchFamily="2" charset="2"/>
              <a:buChar char="q"/>
            </a:pPr>
            <a:r>
              <a:rPr lang="en-GB" dirty="0"/>
              <a:t>The workplace environment as well as the way we make use of space, time and territory can influence the outcome of communication. </a:t>
            </a:r>
          </a:p>
          <a:p>
            <a:pPr>
              <a:buFont typeface="Wingdings" panose="05000000000000000000" pitchFamily="2" charset="2"/>
              <a:buChar char="q"/>
            </a:pPr>
            <a:r>
              <a:rPr lang="en-GB" dirty="0"/>
              <a:t>Hence organizations give careful consideration to office space, factory layout, sales area and conference venues. </a:t>
            </a:r>
          </a:p>
          <a:p>
            <a:pPr>
              <a:buFont typeface="Wingdings" panose="05000000000000000000" pitchFamily="2" charset="2"/>
              <a:buChar char="q"/>
            </a:pPr>
            <a:r>
              <a:rPr lang="en-GB" dirty="0"/>
              <a:t>The environment should put people at ease and match their expectations</a:t>
            </a:r>
          </a:p>
          <a:p>
            <a:pPr>
              <a:buFont typeface="Wingdings" panose="05000000000000000000" pitchFamily="2" charset="2"/>
              <a:buChar char="q"/>
            </a:pPr>
            <a:r>
              <a:rPr lang="en-GB" dirty="0"/>
              <a:t>In the workplace, attention to punctuality or a disregard for it can make a strong nonverbal impact. </a:t>
            </a:r>
          </a:p>
          <a:p>
            <a:pPr>
              <a:buFont typeface="Wingdings" panose="05000000000000000000" pitchFamily="2" charset="2"/>
              <a:buChar char="q"/>
            </a:pPr>
            <a:r>
              <a:rPr lang="en-GB" dirty="0"/>
              <a:t>Certain instincts, such as the desire for privacy, familiarity and security, need to be satisfied. </a:t>
            </a:r>
          </a:p>
          <a:p>
            <a:pPr>
              <a:buFont typeface="Wingdings" panose="05000000000000000000" pitchFamily="2" charset="2"/>
              <a:buChar char="q"/>
            </a:pPr>
            <a:r>
              <a:rPr lang="en-GB" dirty="0"/>
              <a:t>Careful design of the workplace can meet these needs and in doing so improve communication, productivity and morale. </a:t>
            </a:r>
          </a:p>
          <a:p>
            <a:pPr>
              <a:buFont typeface="Wingdings" panose="05000000000000000000" pitchFamily="2" charset="2"/>
              <a:buChar char="q"/>
            </a:pPr>
            <a:r>
              <a:rPr lang="en-GB" dirty="0"/>
              <a:t>Natural and artificial light, colour, temperature, tables, chairs, desks, lounges, plants, sound, artwork, magazines, floor and wall coverings all have an impact on people’s perception of an organization</a:t>
            </a:r>
          </a:p>
          <a:p>
            <a:pPr marL="114300" indent="0">
              <a:buNone/>
            </a:pPr>
            <a:endParaRPr lang="en-US" kern="100" dirty="0">
              <a:latin typeface="Times New Roman" panose="02020603050405020304" pitchFamily="18" charset="0"/>
              <a:ea typeface="Calibri" panose="020F0502020204030204" pitchFamily="34" charset="0"/>
              <a:cs typeface="Times New Roman" panose="02020603050405020304" pitchFamily="18" charset="0"/>
            </a:endParaRPr>
          </a:p>
          <a:p>
            <a:endParaRPr lang="aa-ET" dirty="0">
              <a:latin typeface="Times New Roman" panose="02020603050405020304" pitchFamily="18" charset="0"/>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11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12</a:t>
            </a:fld>
            <a:endParaRPr lang="aa-ET" dirty="0"/>
          </a:p>
        </p:txBody>
      </p:sp>
      <p:sp>
        <p:nvSpPr>
          <p:cNvPr id="35" name="Content Placeholder 2">
            <a:extLst>
              <a:ext uri="{FF2B5EF4-FFF2-40B4-BE49-F238E27FC236}">
                <a16:creationId xmlns:a16="http://schemas.microsoft.com/office/drawing/2014/main" id="{DDCEB6B3-CD63-5854-3F28-E77ED0E7F54E}"/>
              </a:ext>
            </a:extLst>
          </p:cNvPr>
          <p:cNvSpPr txBox="1">
            <a:spLocks/>
          </p:cNvSpPr>
          <p:nvPr/>
        </p:nvSpPr>
        <p:spPr>
          <a:xfrm>
            <a:off x="252308" y="1227141"/>
            <a:ext cx="4428287" cy="5414404"/>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just">
              <a:spcBef>
                <a:spcPts val="0"/>
              </a:spcBef>
            </a:pPr>
            <a:endParaRPr lang="en-US" sz="1800" b="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80064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sz="half" idx="1"/>
          </p:nvPr>
        </p:nvSpPr>
        <p:spPr>
          <a:xfrm>
            <a:off x="540068" y="1237426"/>
            <a:ext cx="4320540" cy="5307832"/>
          </a:xfrm>
        </p:spPr>
        <p:txBody>
          <a:bodyPr>
            <a:noAutofit/>
          </a:bodyPr>
          <a:lstStyle/>
          <a:p>
            <a:endParaRPr lang="en-US" sz="2000" dirty="0">
              <a:latin typeface="Times New Roman" panose="02020603050405020304" pitchFamily="18" charset="0"/>
              <a:cs typeface="Times New Roman" panose="02020603050405020304" pitchFamily="18" charset="0"/>
            </a:endParaRPr>
          </a:p>
          <a:p>
            <a:endParaRPr lang="aa-ET" sz="2000" dirty="0">
              <a:latin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10C07D7F-FB07-41D1-B28C-1E5B68019C19}"/>
              </a:ext>
            </a:extLst>
          </p:cNvPr>
          <p:cNvSpPr>
            <a:spLocks noGrp="1"/>
          </p:cNvSpPr>
          <p:nvPr>
            <p:ph sz="half" idx="2"/>
          </p:nvPr>
        </p:nvSpPr>
        <p:spPr>
          <a:xfrm>
            <a:off x="5220653" y="1227141"/>
            <a:ext cx="4320540" cy="5356221"/>
          </a:xfrm>
        </p:spPr>
        <p:txBody>
          <a:bodyPr>
            <a:normAutofit/>
          </a:bodyPr>
          <a:lstStyle/>
          <a:p>
            <a:pPr marL="0" indent="0" algn="just">
              <a:spcAft>
                <a:spcPts val="800"/>
              </a:spcAft>
              <a:buNone/>
              <a:tabLst>
                <a:tab pos="457200" algn="l"/>
              </a:tabLst>
            </a:pPr>
            <a:r>
              <a:rPr lang="en-NZ" sz="1900" dirty="0">
                <a:latin typeface="Book Antiqua" panose="02040602050305030304" pitchFamily="18" charset="0"/>
              </a:rPr>
              <a:t>A sense of timing in conducting meetings, in conveying good or bad news, in making a presentation, generates respect and goodwill</a:t>
            </a:r>
            <a:endParaRPr lang="en-US" sz="190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endParaRPr>
          </a:p>
          <a:p>
            <a:pPr marL="0" lvl="0" indent="0" algn="just">
              <a:spcAft>
                <a:spcPts val="800"/>
              </a:spcAft>
              <a:buNone/>
              <a:tabLst>
                <a:tab pos="457200" algn="l"/>
              </a:tabLst>
            </a:pPr>
            <a:r>
              <a:rPr lang="en-US" sz="1900" b="1" kern="0" dirty="0" err="1">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i</a:t>
            </a:r>
            <a:r>
              <a:rPr lang="en-US" sz="1900" b="1"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)Monochromic cultures </a:t>
            </a:r>
            <a:r>
              <a:rPr lang="en-US" sz="190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i.e. believe in doing one activity at a time e.g. reading a newspaper in a meeting may imply impoliteness.</a:t>
            </a:r>
            <a:endParaRPr lang="aa-ET" sz="1900" kern="10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endParaRPr>
          </a:p>
          <a:p>
            <a:pPr marL="0" lvl="0" indent="0" algn="just">
              <a:spcAft>
                <a:spcPts val="800"/>
              </a:spcAft>
              <a:buNone/>
              <a:tabLst>
                <a:tab pos="457200" algn="l"/>
              </a:tabLst>
            </a:pPr>
            <a:r>
              <a:rPr lang="en-US" sz="1900" b="1"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ii)Polychromic cultures </a:t>
            </a:r>
            <a:r>
              <a:rPr lang="en-US" sz="190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i.e. People do several things at the same time e.g. having a meeting while                        at the same time </a:t>
            </a:r>
          </a:p>
          <a:p>
            <a:pPr marL="0" lvl="0" indent="0" algn="just">
              <a:spcAft>
                <a:spcPts val="800"/>
              </a:spcAft>
              <a:buNone/>
              <a:tabLst>
                <a:tab pos="457200" algn="l"/>
              </a:tabLst>
            </a:pPr>
            <a:r>
              <a:rPr lang="en-US" sz="190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reading documents or surfing the internet to research </a:t>
            </a:r>
          </a:p>
          <a:p>
            <a:pPr marL="0" lvl="0" indent="0" algn="just">
              <a:spcAft>
                <a:spcPts val="800"/>
              </a:spcAft>
              <a:buNone/>
              <a:tabLst>
                <a:tab pos="457200" algn="l"/>
              </a:tabLst>
            </a:pPr>
            <a:r>
              <a:rPr lang="en-US" sz="190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for solutions. </a:t>
            </a:r>
            <a:endParaRPr lang="aa-ET" sz="1900" dirty="0">
              <a:solidFill>
                <a:schemeClr val="tx2"/>
              </a:solidFill>
              <a:latin typeface="Book Antiqua" panose="02040602050305030304" pitchFamily="18" charset="0"/>
            </a:endParaRPr>
          </a:p>
          <a:p>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13</a:t>
            </a:fld>
            <a:endParaRPr lang="aa-ET"/>
          </a:p>
        </p:txBody>
      </p:sp>
      <p:sp>
        <p:nvSpPr>
          <p:cNvPr id="10" name="TextBox 9">
            <a:extLst>
              <a:ext uri="{FF2B5EF4-FFF2-40B4-BE49-F238E27FC236}">
                <a16:creationId xmlns:a16="http://schemas.microsoft.com/office/drawing/2014/main" id="{88974A75-43E1-5C1F-2E39-1CAC769B5F08}"/>
              </a:ext>
            </a:extLst>
          </p:cNvPr>
          <p:cNvSpPr txBox="1"/>
          <p:nvPr/>
        </p:nvSpPr>
        <p:spPr>
          <a:xfrm>
            <a:off x="258510" y="1133709"/>
            <a:ext cx="4715468" cy="5591274"/>
          </a:xfrm>
          <a:prstGeom prst="rect">
            <a:avLst/>
          </a:prstGeom>
          <a:noFill/>
        </p:spPr>
        <p:txBody>
          <a:bodyPr wrap="square">
            <a:spAutoFit/>
          </a:bodyPr>
          <a:lstStyle/>
          <a:p>
            <a:pPr marL="285750" lvl="0" indent="-285750" algn="just">
              <a:spcAft>
                <a:spcPts val="800"/>
              </a:spcAft>
              <a:buFont typeface="Arial" panose="020B0604020202020204" pitchFamily="34" charset="0"/>
              <a:buChar char="•"/>
              <a:tabLst>
                <a:tab pos="457200" algn="l"/>
              </a:tabLst>
            </a:pPr>
            <a:r>
              <a:rPr lang="en-US" kern="0" dirty="0">
                <a:solidFill>
                  <a:schemeClr val="tx2"/>
                </a:solidFill>
                <a:effectLst/>
                <a:latin typeface="Book Antiqua" panose="02040602050305030304" pitchFamily="18" charset="0"/>
                <a:ea typeface="Times New Roman" panose="02020603050405020304" pitchFamily="18" charset="0"/>
                <a:cs typeface="Times New Roman" panose="02020603050405020304" pitchFamily="18" charset="0"/>
              </a:rPr>
              <a:t>This relates </a:t>
            </a:r>
            <a:r>
              <a:rPr lang="en-US"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to </a:t>
            </a:r>
            <a:r>
              <a:rPr lang="en-US" kern="0" dirty="0">
                <a:solidFill>
                  <a:schemeClr val="tx2"/>
                </a:solidFill>
                <a:effectLst/>
                <a:latin typeface="Book Antiqua" panose="02040602050305030304" pitchFamily="18" charset="0"/>
                <a:ea typeface="Times New Roman" panose="02020603050405020304" pitchFamily="18" charset="0"/>
                <a:cs typeface="Times New Roman" panose="02020603050405020304" pitchFamily="18" charset="0"/>
              </a:rPr>
              <a:t>messages conveyed by the way we value and use time. </a:t>
            </a:r>
          </a:p>
          <a:p>
            <a:pPr marL="285750" lvl="0" indent="-285750" algn="just">
              <a:spcAft>
                <a:spcPts val="800"/>
              </a:spcAft>
              <a:buFont typeface="Arial" panose="020B0604020202020204" pitchFamily="34" charset="0"/>
              <a:buChar char="•"/>
              <a:tabLst>
                <a:tab pos="457200" algn="l"/>
              </a:tabLst>
            </a:pPr>
            <a:r>
              <a:rPr lang="en-US" kern="0" dirty="0">
                <a:solidFill>
                  <a:schemeClr val="tx2"/>
                </a:solidFill>
                <a:latin typeface="Book Antiqua" panose="02040602050305030304" pitchFamily="18" charset="0"/>
                <a:cs typeface="Times New Roman" panose="02020603050405020304" pitchFamily="18" charset="0"/>
              </a:rPr>
              <a:t>T</a:t>
            </a:r>
            <a:r>
              <a:rPr lang="en-GB" dirty="0" err="1">
                <a:latin typeface="Book Antiqua" panose="02040602050305030304" pitchFamily="18" charset="0"/>
              </a:rPr>
              <a:t>ime</a:t>
            </a:r>
            <a:r>
              <a:rPr lang="en-GB" dirty="0">
                <a:latin typeface="Book Antiqua" panose="02040602050305030304" pitchFamily="18" charset="0"/>
              </a:rPr>
              <a:t> language - meaning we give to time, i.e. how we communicate to others what time means to us. </a:t>
            </a:r>
          </a:p>
          <a:p>
            <a:pPr marL="285750" lvl="0" indent="-285750" algn="just">
              <a:spcAft>
                <a:spcPts val="800"/>
              </a:spcAft>
              <a:buFont typeface="Arial" panose="020B0604020202020204" pitchFamily="34" charset="0"/>
              <a:buChar char="•"/>
              <a:tabLst>
                <a:tab pos="457200" algn="l"/>
              </a:tabLst>
            </a:pPr>
            <a:r>
              <a:rPr lang="en-US" dirty="0">
                <a:latin typeface="Book Antiqua" panose="02040602050305030304" pitchFamily="18" charset="0"/>
              </a:rPr>
              <a:t>In business time is limited and highly valued (power and money) hence structure and use it effectively. </a:t>
            </a:r>
          </a:p>
          <a:p>
            <a:pPr marL="285750" lvl="0" indent="-285750" algn="just">
              <a:spcAft>
                <a:spcPts val="800"/>
              </a:spcAft>
              <a:buFont typeface="Arial" panose="020B0604020202020204" pitchFamily="34" charset="0"/>
              <a:buChar char="•"/>
              <a:tabLst>
                <a:tab pos="457200" algn="l"/>
              </a:tabLst>
            </a:pPr>
            <a:r>
              <a:rPr lang="en-US" dirty="0">
                <a:latin typeface="Book Antiqua" panose="02040602050305030304" pitchFamily="18" charset="0"/>
              </a:rPr>
              <a:t>E.g. w</a:t>
            </a:r>
            <a:r>
              <a:rPr lang="en-US" kern="0" dirty="0">
                <a:solidFill>
                  <a:schemeClr val="tx2"/>
                </a:solidFill>
                <a:effectLst/>
                <a:latin typeface="Book Antiqua" panose="02040602050305030304" pitchFamily="18" charset="0"/>
                <a:ea typeface="Times New Roman" panose="02020603050405020304" pitchFamily="18" charset="0"/>
                <a:cs typeface="Times New Roman" panose="02020603050405020304" pitchFamily="18" charset="0"/>
              </a:rPr>
              <a:t>orkers must arrive on time; work in shifts and meet specified production quotas. </a:t>
            </a:r>
            <a:endParaRPr lang="en-US"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endParaRPr>
          </a:p>
          <a:p>
            <a:pPr marL="342900" lvl="0" indent="-342900" algn="just">
              <a:spcAft>
                <a:spcPts val="800"/>
              </a:spcAft>
              <a:buFont typeface="Wingdings" panose="05000000000000000000" pitchFamily="2" charset="2"/>
              <a:buChar char="v"/>
              <a:tabLst>
                <a:tab pos="457200" algn="l"/>
              </a:tabLst>
            </a:pPr>
            <a:r>
              <a:rPr lang="en-NZ" dirty="0">
                <a:latin typeface="Book Antiqua" panose="02040602050305030304" pitchFamily="18" charset="0"/>
              </a:rPr>
              <a:t> The time we give to listen or to speak to people creates a sense of recognition &amp; self-esteem.</a:t>
            </a:r>
          </a:p>
          <a:p>
            <a:pPr marL="342900" lvl="0" indent="-342900" algn="just">
              <a:spcAft>
                <a:spcPts val="800"/>
              </a:spcAft>
              <a:buFont typeface="Wingdings" panose="05000000000000000000" pitchFamily="2" charset="2"/>
              <a:buChar char="v"/>
              <a:tabLst>
                <a:tab pos="457200" algn="l"/>
              </a:tabLst>
            </a:pPr>
            <a:r>
              <a:rPr lang="en-NZ" dirty="0">
                <a:latin typeface="Book Antiqua" panose="02040602050305030304" pitchFamily="18" charset="0"/>
              </a:rPr>
              <a:t>A person who uses one’s own and other people’s time wastefully, creates an impression of being inefficient and disorganised.</a:t>
            </a:r>
          </a:p>
        </p:txBody>
      </p:sp>
      <p:pic>
        <p:nvPicPr>
          <p:cNvPr id="14" name="Picture 13">
            <a:extLst>
              <a:ext uri="{FF2B5EF4-FFF2-40B4-BE49-F238E27FC236}">
                <a16:creationId xmlns:a16="http://schemas.microsoft.com/office/drawing/2014/main" id="{DB3D8BF6-BE66-D763-359E-37BEA615E760}"/>
              </a:ext>
            </a:extLst>
          </p:cNvPr>
          <p:cNvPicPr>
            <a:picLocks noChangeAspect="1"/>
          </p:cNvPicPr>
          <p:nvPr/>
        </p:nvPicPr>
        <p:blipFill>
          <a:blip r:embed="rId3"/>
          <a:stretch>
            <a:fillRect/>
          </a:stretch>
        </p:blipFill>
        <p:spPr>
          <a:xfrm>
            <a:off x="7635341" y="4545067"/>
            <a:ext cx="2138135" cy="2000191"/>
          </a:xfrm>
          <a:prstGeom prst="rect">
            <a:avLst/>
          </a:prstGeom>
        </p:spPr>
      </p:pic>
      <p:sp>
        <p:nvSpPr>
          <p:cNvPr id="19" name="Title 1">
            <a:extLst>
              <a:ext uri="{FF2B5EF4-FFF2-40B4-BE49-F238E27FC236}">
                <a16:creationId xmlns:a16="http://schemas.microsoft.com/office/drawing/2014/main" id="{D08A6099-282F-D9B4-12C7-7CEBC287FDAD}"/>
              </a:ext>
            </a:extLst>
          </p:cNvPr>
          <p:cNvSpPr txBox="1">
            <a:spLocks/>
          </p:cNvSpPr>
          <p:nvPr/>
        </p:nvSpPr>
        <p:spPr>
          <a:xfrm>
            <a:off x="652309" y="312742"/>
            <a:ext cx="8971483" cy="81068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800" b="1" kern="0" dirty="0">
                <a:latin typeface="Bernard MT Condensed" panose="02050806060905020404" pitchFamily="18" charset="0"/>
                <a:ea typeface="Times New Roman" panose="02020603050405020304" pitchFamily="18" charset="0"/>
                <a:cs typeface="Times New Roman" panose="02020603050405020304" pitchFamily="18" charset="0"/>
              </a:rPr>
              <a:t>a) Time as </a:t>
            </a:r>
            <a:r>
              <a:rPr lang="en-US" sz="4800" kern="0" dirty="0">
                <a:latin typeface="Bernard MT Condensed" panose="02050806060905020404" pitchFamily="18" charset="0"/>
                <a:ea typeface="Times New Roman" panose="02020603050405020304" pitchFamily="18" charset="0"/>
                <a:cs typeface="Times New Roman" panose="02020603050405020304" pitchFamily="18" charset="0"/>
              </a:rPr>
              <a:t>Environmental NVC</a:t>
            </a:r>
            <a:endParaRPr lang="aa-ET" sz="4800" dirty="0">
              <a:latin typeface="Bernard MT Condensed" panose="02050806060905020404" pitchFamily="18" charset="0"/>
              <a:cs typeface="Times New Roman" panose="02020603050405020304" pitchFamily="18" charset="0"/>
            </a:endParaRPr>
          </a:p>
        </p:txBody>
      </p:sp>
    </p:spTree>
    <p:extLst>
      <p:ext uri="{BB962C8B-B14F-4D97-AF65-F5344CB8AC3E}">
        <p14:creationId xmlns:p14="http://schemas.microsoft.com/office/powerpoint/2010/main" val="199698710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sz="half" idx="1"/>
          </p:nvPr>
        </p:nvSpPr>
        <p:spPr>
          <a:xfrm>
            <a:off x="225107" y="1152907"/>
            <a:ext cx="4635501" cy="5430455"/>
          </a:xfrm>
        </p:spPr>
        <p:txBody>
          <a:bodyPr>
            <a:noAutofit/>
          </a:bodyPr>
          <a:lstStyle/>
          <a:p>
            <a:r>
              <a:rPr lang="en-US" sz="2100" dirty="0">
                <a:latin typeface="Book Antiqua" panose="02040602050305030304" pitchFamily="18" charset="0"/>
                <a:cs typeface="Times New Roman" panose="02020603050405020304" pitchFamily="18" charset="0"/>
              </a:rPr>
              <a:t>This refers to the </a:t>
            </a:r>
            <a:r>
              <a:rPr lang="en-GB" sz="2100" dirty="0">
                <a:latin typeface="Book Antiqua" panose="02040602050305030304" pitchFamily="18" charset="0"/>
                <a:cs typeface="Times New Roman" panose="02020603050405020304" pitchFamily="18" charset="0"/>
              </a:rPr>
              <a:t>comfortable </a:t>
            </a:r>
            <a:r>
              <a:rPr lang="en-GB" sz="2100" dirty="0">
                <a:latin typeface="Book Antiqua" panose="02040602050305030304" pitchFamily="18" charset="0"/>
              </a:rPr>
              <a:t>space we maintain between ourselves and the people we are communicating with. </a:t>
            </a:r>
          </a:p>
          <a:p>
            <a:r>
              <a:rPr lang="en-GB" sz="2100" dirty="0">
                <a:latin typeface="Book Antiqua" panose="02040602050305030304" pitchFamily="18" charset="0"/>
              </a:rPr>
              <a:t>I</a:t>
            </a:r>
            <a:r>
              <a:rPr lang="en-US" sz="2100" dirty="0">
                <a:latin typeface="Book Antiqua" panose="02040602050305030304" pitchFamily="18" charset="0"/>
                <a:cs typeface="Times New Roman" panose="02020603050405020304" pitchFamily="18" charset="0"/>
              </a:rPr>
              <a:t>t communicates ownership or occupancy of areas and possessions</a:t>
            </a:r>
            <a:endParaRPr lang="en-US" sz="2100" kern="0" dirty="0">
              <a:latin typeface="Book Antiqua" panose="02040602050305030304" pitchFamily="18" charset="0"/>
              <a:ea typeface="Times New Roman" panose="02020603050405020304" pitchFamily="18" charset="0"/>
              <a:cs typeface="Times New Roman" panose="02020603050405020304" pitchFamily="18" charset="0"/>
            </a:endParaRPr>
          </a:p>
          <a:p>
            <a:r>
              <a:rPr lang="en-GB" sz="2100" dirty="0">
                <a:latin typeface="Book Antiqua" panose="02040602050305030304" pitchFamily="18" charset="0"/>
              </a:rPr>
              <a:t>We all have a need for physical space, however that need changes depending on the culture, the condition, and the closeness of the relationship. </a:t>
            </a:r>
          </a:p>
          <a:p>
            <a:r>
              <a:rPr lang="en-US" sz="2100" dirty="0">
                <a:latin typeface="Book Antiqua" panose="02040602050305030304" pitchFamily="18" charset="0"/>
                <a:cs typeface="Times New Roman" panose="02020603050405020304" pitchFamily="18" charset="0"/>
              </a:rPr>
              <a:t>Many people consider their workspace, a table, a chair, piece of machinery, an office they have run for several years, </a:t>
            </a:r>
            <a:r>
              <a:rPr lang="en-GB" sz="2100" kern="100" dirty="0">
                <a:latin typeface="Book Antiqua" panose="02040602050305030304" pitchFamily="18" charset="0"/>
                <a:cs typeface="Times New Roman" panose="02020603050405020304" pitchFamily="18" charset="0"/>
              </a:rPr>
              <a:t>a personal</a:t>
            </a:r>
            <a:endParaRPr lang="aa-ET" sz="2000" dirty="0">
              <a:latin typeface="Times New Roman" panose="02020603050405020304" pitchFamily="18" charset="0"/>
              <a:cs typeface="Times New Roman" panose="02020603050405020304" pitchFamily="18" charset="0"/>
            </a:endParaRPr>
          </a:p>
        </p:txBody>
      </p:sp>
      <p:sp>
        <p:nvSpPr>
          <p:cNvPr id="10" name="Content Placeholder 9">
            <a:extLst>
              <a:ext uri="{FF2B5EF4-FFF2-40B4-BE49-F238E27FC236}">
                <a16:creationId xmlns:a16="http://schemas.microsoft.com/office/drawing/2014/main" id="{A38B2AC9-50AA-4084-B2E3-6BDE70EF0FBE}"/>
              </a:ext>
            </a:extLst>
          </p:cNvPr>
          <p:cNvSpPr>
            <a:spLocks noGrp="1"/>
          </p:cNvSpPr>
          <p:nvPr>
            <p:ph sz="half" idx="2"/>
          </p:nvPr>
        </p:nvSpPr>
        <p:spPr>
          <a:xfrm>
            <a:off x="5321697" y="969547"/>
            <a:ext cx="4219496" cy="5587501"/>
          </a:xfrm>
        </p:spPr>
        <p:txBody>
          <a:bodyPr>
            <a:normAutofit/>
          </a:bodyPr>
          <a:lstStyle/>
          <a:p>
            <a:pPr marL="0" indent="0" algn="just">
              <a:lnSpc>
                <a:spcPct val="107000"/>
              </a:lnSpc>
              <a:spcAft>
                <a:spcPts val="800"/>
              </a:spcAft>
              <a:buNone/>
            </a:pPr>
            <a:r>
              <a:rPr lang="en-GB" sz="2100" kern="100" dirty="0">
                <a:latin typeface="Book Antiqua" panose="02040602050305030304" pitchFamily="18" charset="0"/>
                <a:cs typeface="Times New Roman" panose="02020603050405020304" pitchFamily="18" charset="0"/>
              </a:rPr>
              <a:t>desk at work, a seat in a classroom, or a preferred spot in a public space.</a:t>
            </a:r>
            <a:r>
              <a:rPr lang="en-US" sz="2100" dirty="0">
                <a:latin typeface="Book Antiqua" panose="02040602050305030304" pitchFamily="18" charset="0"/>
                <a:cs typeface="Times New Roman" panose="02020603050405020304" pitchFamily="18" charset="0"/>
              </a:rPr>
              <a:t> as their territory that others can’t enter without permission.</a:t>
            </a:r>
          </a:p>
          <a:p>
            <a:pPr indent="-342900" algn="just">
              <a:lnSpc>
                <a:spcPct val="107000"/>
              </a:lnSpc>
              <a:spcAft>
                <a:spcPts val="800"/>
              </a:spcAft>
            </a:pPr>
            <a:r>
              <a:rPr lang="en-GB" sz="2100" kern="100" dirty="0">
                <a:latin typeface="Book Antiqua" panose="02040602050305030304" pitchFamily="18" charset="0"/>
                <a:cs typeface="Times New Roman" panose="02020603050405020304" pitchFamily="18" charset="0"/>
              </a:rPr>
              <a:t>Territorial markers, can be  placing a bag on a chair to establish boundaries.</a:t>
            </a:r>
            <a:endParaRPr lang="en-US" sz="2100" dirty="0">
              <a:latin typeface="Book Antiqua" panose="02040602050305030304" pitchFamily="18" charset="0"/>
              <a:cs typeface="Times New Roman" panose="02020603050405020304" pitchFamily="18" charset="0"/>
            </a:endParaRPr>
          </a:p>
          <a:p>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14</a:t>
            </a:fld>
            <a:endParaRPr lang="aa-ET"/>
          </a:p>
        </p:txBody>
      </p:sp>
      <p:sp>
        <p:nvSpPr>
          <p:cNvPr id="7" name="Title 1">
            <a:extLst>
              <a:ext uri="{FF2B5EF4-FFF2-40B4-BE49-F238E27FC236}">
                <a16:creationId xmlns:a16="http://schemas.microsoft.com/office/drawing/2014/main" id="{822A27B0-439E-3DC0-766D-87A8B310778B}"/>
              </a:ext>
            </a:extLst>
          </p:cNvPr>
          <p:cNvSpPr txBox="1">
            <a:spLocks/>
          </p:cNvSpPr>
          <p:nvPr/>
        </p:nvSpPr>
        <p:spPr>
          <a:xfrm>
            <a:off x="512522" y="300952"/>
            <a:ext cx="9528162" cy="6685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800" kern="0" dirty="0">
                <a:latin typeface="Bernard MT Condensed" panose="02050806060905020404" pitchFamily="18" charset="0"/>
                <a:ea typeface="Times New Roman" panose="02020603050405020304" pitchFamily="18" charset="0"/>
                <a:cs typeface="Times New Roman" panose="02020603050405020304" pitchFamily="18" charset="0"/>
              </a:rPr>
              <a:t>b) Territory as </a:t>
            </a:r>
            <a:r>
              <a:rPr lang="en-US" sz="48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Environmental NVC</a:t>
            </a:r>
            <a:endParaRPr lang="aa-ET" sz="4800" dirty="0">
              <a:solidFill>
                <a:schemeClr val="accent1">
                  <a:lumMod val="50000"/>
                </a:schemeClr>
              </a:solidFill>
              <a:latin typeface="Bernard MT Condensed" panose="02050806060905020404" pitchFamily="18" charset="0"/>
            </a:endParaRPr>
          </a:p>
        </p:txBody>
      </p:sp>
      <p:sp>
        <p:nvSpPr>
          <p:cNvPr id="8" name="Content Placeholder 2">
            <a:extLst>
              <a:ext uri="{FF2B5EF4-FFF2-40B4-BE49-F238E27FC236}">
                <a16:creationId xmlns:a16="http://schemas.microsoft.com/office/drawing/2014/main" id="{528505FA-3B79-2578-EF01-85E8101A07A2}"/>
              </a:ext>
            </a:extLst>
          </p:cNvPr>
          <p:cNvSpPr txBox="1">
            <a:spLocks/>
          </p:cNvSpPr>
          <p:nvPr/>
        </p:nvSpPr>
        <p:spPr>
          <a:xfrm>
            <a:off x="134983" y="969548"/>
            <a:ext cx="4982166" cy="5699811"/>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571500" indent="-571500" algn="just">
              <a:lnSpc>
                <a:spcPct val="107000"/>
              </a:lnSpc>
              <a:spcAft>
                <a:spcPts val="800"/>
              </a:spcAft>
              <a:buFont typeface="Wingdings" panose="05000000000000000000" pitchFamily="2" charset="2"/>
              <a:buChar char="q"/>
            </a:pPr>
            <a:endParaRPr lang="en-GB" b="0" dirty="0">
              <a:latin typeface="Book Antiqua" panose="02040602050305030304" pitchFamily="18" charset="0"/>
            </a:endParaRPr>
          </a:p>
        </p:txBody>
      </p:sp>
      <p:pic>
        <p:nvPicPr>
          <p:cNvPr id="14" name="Picture 13">
            <a:extLst>
              <a:ext uri="{FF2B5EF4-FFF2-40B4-BE49-F238E27FC236}">
                <a16:creationId xmlns:a16="http://schemas.microsoft.com/office/drawing/2014/main" id="{33C73C02-5EF5-DADA-EBAD-99682D3F8C17}"/>
              </a:ext>
            </a:extLst>
          </p:cNvPr>
          <p:cNvPicPr>
            <a:picLocks noChangeAspect="1"/>
          </p:cNvPicPr>
          <p:nvPr/>
        </p:nvPicPr>
        <p:blipFill>
          <a:blip r:embed="rId3"/>
          <a:stretch>
            <a:fillRect/>
          </a:stretch>
        </p:blipFill>
        <p:spPr>
          <a:xfrm>
            <a:off x="6696820" y="4005065"/>
            <a:ext cx="2844374" cy="2578298"/>
          </a:xfrm>
          <a:prstGeom prst="rect">
            <a:avLst/>
          </a:prstGeom>
        </p:spPr>
      </p:pic>
    </p:spTree>
    <p:extLst>
      <p:ext uri="{BB962C8B-B14F-4D97-AF65-F5344CB8AC3E}">
        <p14:creationId xmlns:p14="http://schemas.microsoft.com/office/powerpoint/2010/main" val="16765378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15</a:t>
            </a:fld>
            <a:endParaRPr lang="aa-ET"/>
          </a:p>
        </p:txBody>
      </p:sp>
      <p:sp>
        <p:nvSpPr>
          <p:cNvPr id="7" name="Title 1">
            <a:extLst>
              <a:ext uri="{FF2B5EF4-FFF2-40B4-BE49-F238E27FC236}">
                <a16:creationId xmlns:a16="http://schemas.microsoft.com/office/drawing/2014/main" id="{9A132747-697F-F82C-4C4F-2B6DD116C55B}"/>
              </a:ext>
            </a:extLst>
          </p:cNvPr>
          <p:cNvSpPr txBox="1">
            <a:spLocks/>
          </p:cNvSpPr>
          <p:nvPr/>
        </p:nvSpPr>
        <p:spPr>
          <a:xfrm>
            <a:off x="465891" y="497031"/>
            <a:ext cx="8596668" cy="609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aa-ET" sz="2400" dirty="0">
              <a:solidFill>
                <a:schemeClr val="tx1"/>
              </a:solidFill>
            </a:endParaRPr>
          </a:p>
        </p:txBody>
      </p:sp>
      <p:sp>
        <p:nvSpPr>
          <p:cNvPr id="8" name="Content Placeholder 2">
            <a:extLst>
              <a:ext uri="{FF2B5EF4-FFF2-40B4-BE49-F238E27FC236}">
                <a16:creationId xmlns:a16="http://schemas.microsoft.com/office/drawing/2014/main" id="{01D1034C-79B3-414A-CEC4-1D1B7444C5C5}"/>
              </a:ext>
            </a:extLst>
          </p:cNvPr>
          <p:cNvSpPr txBox="1">
            <a:spLocks/>
          </p:cNvSpPr>
          <p:nvPr/>
        </p:nvSpPr>
        <p:spPr>
          <a:xfrm>
            <a:off x="307974" y="969549"/>
            <a:ext cx="5726278" cy="5587499"/>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342900" indent="-342900" algn="just">
              <a:lnSpc>
                <a:spcPct val="107000"/>
              </a:lnSpc>
              <a:spcAft>
                <a:spcPts val="800"/>
              </a:spcAft>
              <a:buFont typeface="Wingdings" panose="05000000000000000000" pitchFamily="2" charset="2"/>
              <a:buChar char="q"/>
            </a:pPr>
            <a:endParaRPr lang="en-US" b="0" kern="0" dirty="0">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endParaRPr lang="en-US" b="0" kern="0" dirty="0">
              <a:latin typeface="Book Antiqua" panose="0204060205030503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pPr>
            <a:r>
              <a:rPr lang="en-US" sz="2100" b="0" kern="0" dirty="0">
                <a:latin typeface="Book Antiqua" panose="02040602050305030304" pitchFamily="18" charset="0"/>
                <a:ea typeface="Times New Roman" panose="02020603050405020304" pitchFamily="18" charset="0"/>
                <a:cs typeface="Times New Roman" panose="02020603050405020304" pitchFamily="18" charset="0"/>
              </a:rPr>
              <a:t>The </a:t>
            </a:r>
            <a:r>
              <a:rPr lang="en-GB" sz="2100" b="0" dirty="0">
                <a:latin typeface="Book Antiqua" panose="02040602050305030304" pitchFamily="18" charset="0"/>
              </a:rPr>
              <a:t>layout and design of our surroundings communicates something about us. </a:t>
            </a:r>
          </a:p>
          <a:p>
            <a:pPr marL="342900" indent="-342900" algn="just">
              <a:lnSpc>
                <a:spcPct val="107000"/>
              </a:lnSpc>
              <a:spcAft>
                <a:spcPts val="800"/>
              </a:spcAft>
              <a:buFont typeface="Wingdings" panose="05000000000000000000" pitchFamily="2" charset="2"/>
              <a:buChar char="q"/>
            </a:pPr>
            <a:r>
              <a:rPr lang="en-GB" sz="2100" b="0" dirty="0">
                <a:latin typeface="Book Antiqua" panose="02040602050305030304" pitchFamily="18" charset="0"/>
              </a:rPr>
              <a:t>Includes structure of a building, space, arrangements of an office, furnishing, the layout of the desk and chairs, office size and colour </a:t>
            </a:r>
          </a:p>
          <a:p>
            <a:pPr marL="342900" indent="-342900" algn="just">
              <a:lnSpc>
                <a:spcPct val="107000"/>
              </a:lnSpc>
              <a:spcAft>
                <a:spcPts val="800"/>
              </a:spcAft>
              <a:buFont typeface="Wingdings" panose="05000000000000000000" pitchFamily="2" charset="2"/>
              <a:buChar char="q"/>
            </a:pPr>
            <a:r>
              <a:rPr lang="en-GB" sz="2100" b="0" dirty="0">
                <a:latin typeface="Book Antiqua" panose="02040602050305030304" pitchFamily="18" charset="0"/>
              </a:rPr>
              <a:t>They convey status of the occupant,  personality, perhaps our need for formality, quality of service etc. </a:t>
            </a:r>
          </a:p>
          <a:p>
            <a:pPr marL="342900" indent="-342900" algn="just">
              <a:lnSpc>
                <a:spcPct val="107000"/>
              </a:lnSpc>
              <a:spcAft>
                <a:spcPts val="800"/>
              </a:spcAft>
              <a:buFont typeface="Wingdings" panose="05000000000000000000" pitchFamily="2" charset="2"/>
              <a:buChar char="q"/>
            </a:pPr>
            <a:r>
              <a:rPr lang="en-GB" sz="2100" b="0" dirty="0">
                <a:latin typeface="Book Antiqua" panose="02040602050305030304" pitchFamily="18" charset="0"/>
              </a:rPr>
              <a:t>To test the reality of this component of context, try to rearrange parts of the environment without telling another person and look for the negative reaction you will likely get.</a:t>
            </a:r>
          </a:p>
        </p:txBody>
      </p:sp>
      <p:pic>
        <p:nvPicPr>
          <p:cNvPr id="14" name="Picture 3">
            <a:extLst>
              <a:ext uri="{FF2B5EF4-FFF2-40B4-BE49-F238E27FC236}">
                <a16:creationId xmlns:a16="http://schemas.microsoft.com/office/drawing/2014/main" id="{422F2A96-8A81-4755-0511-808613F3D2F4}"/>
              </a:ext>
            </a:extLst>
          </p:cNvPr>
          <p:cNvPicPr>
            <a:picLocks noChangeAspect="1"/>
          </p:cNvPicPr>
          <p:nvPr/>
        </p:nvPicPr>
        <p:blipFill>
          <a:blip r:embed="rId3"/>
          <a:stretch>
            <a:fillRect/>
          </a:stretch>
        </p:blipFill>
        <p:spPr>
          <a:xfrm>
            <a:off x="6141310" y="3781424"/>
            <a:ext cx="3712783" cy="3014204"/>
          </a:xfrm>
          <a:prstGeom prst="rect">
            <a:avLst/>
          </a:prstGeom>
        </p:spPr>
      </p:pic>
      <p:pic>
        <p:nvPicPr>
          <p:cNvPr id="19" name="Picture 18">
            <a:extLst>
              <a:ext uri="{FF2B5EF4-FFF2-40B4-BE49-F238E27FC236}">
                <a16:creationId xmlns:a16="http://schemas.microsoft.com/office/drawing/2014/main" id="{7F6706AE-516E-8389-1365-5FCCF41A4DA0}"/>
              </a:ext>
            </a:extLst>
          </p:cNvPr>
          <p:cNvPicPr>
            <a:picLocks noChangeAspect="1"/>
          </p:cNvPicPr>
          <p:nvPr/>
        </p:nvPicPr>
        <p:blipFill>
          <a:blip r:embed="rId4"/>
          <a:stretch>
            <a:fillRect/>
          </a:stretch>
        </p:blipFill>
        <p:spPr>
          <a:xfrm>
            <a:off x="6129324" y="1111776"/>
            <a:ext cx="3712783" cy="2669648"/>
          </a:xfrm>
          <a:prstGeom prst="rect">
            <a:avLst/>
          </a:prstGeom>
        </p:spPr>
      </p:pic>
      <p:sp>
        <p:nvSpPr>
          <p:cNvPr id="22" name="Title 1">
            <a:extLst>
              <a:ext uri="{FF2B5EF4-FFF2-40B4-BE49-F238E27FC236}">
                <a16:creationId xmlns:a16="http://schemas.microsoft.com/office/drawing/2014/main" id="{822A27B0-439E-3DC0-766D-87A8B310778B}"/>
              </a:ext>
            </a:extLst>
          </p:cNvPr>
          <p:cNvSpPr txBox="1">
            <a:spLocks/>
          </p:cNvSpPr>
          <p:nvPr/>
        </p:nvSpPr>
        <p:spPr>
          <a:xfrm>
            <a:off x="307974" y="300952"/>
            <a:ext cx="9732710" cy="6685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c) Design and Arrangement as Environmental NVC</a:t>
            </a:r>
            <a:endParaRPr lang="aa-ET" sz="3600" dirty="0">
              <a:solidFill>
                <a:schemeClr val="accent1">
                  <a:lumMod val="50000"/>
                </a:schemeClr>
              </a:solidFill>
              <a:latin typeface="Bernard MT Condensed" panose="02050806060905020404" pitchFamily="18" charset="0"/>
            </a:endParaRPr>
          </a:p>
        </p:txBody>
      </p:sp>
    </p:spTree>
    <p:extLst>
      <p:ext uri="{BB962C8B-B14F-4D97-AF65-F5344CB8AC3E}">
        <p14:creationId xmlns:p14="http://schemas.microsoft.com/office/powerpoint/2010/main" val="27866207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16</a:t>
            </a:fld>
            <a:endParaRPr lang="aa-ET"/>
          </a:p>
        </p:txBody>
      </p:sp>
      <p:sp>
        <p:nvSpPr>
          <p:cNvPr id="7" name="Title 1">
            <a:extLst>
              <a:ext uri="{FF2B5EF4-FFF2-40B4-BE49-F238E27FC236}">
                <a16:creationId xmlns:a16="http://schemas.microsoft.com/office/drawing/2014/main" id="{55193343-8E34-85B4-2626-8218FA9293AD}"/>
              </a:ext>
            </a:extLst>
          </p:cNvPr>
          <p:cNvSpPr txBox="1">
            <a:spLocks/>
          </p:cNvSpPr>
          <p:nvPr/>
        </p:nvSpPr>
        <p:spPr>
          <a:xfrm>
            <a:off x="405430" y="214798"/>
            <a:ext cx="9323781" cy="1383439"/>
          </a:xfrm>
          <a:prstGeom prst="rect">
            <a:avLst/>
          </a:prstGeom>
        </p:spPr>
        <p:txBody>
          <a:bodyPr vert="horz" lIns="91440" tIns="45720" rIns="91440" bIns="45720" rtlCol="0" anchor="ctr">
            <a:normAutofit fontScale="45000" lnSpcReduction="2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514350" indent="-514350">
              <a:lnSpc>
                <a:spcPct val="107000"/>
              </a:lnSpc>
              <a:spcAft>
                <a:spcPts val="800"/>
              </a:spcAft>
              <a:buFont typeface="+mj-lt"/>
              <a:buAutoNum type="arabicPeriod" startAt="2"/>
            </a:pPr>
            <a:r>
              <a:rPr lang="en-US" sz="10700" kern="0" dirty="0">
                <a:latin typeface="Bernard MT Condensed" panose="02050806060905020404" pitchFamily="18" charset="0"/>
                <a:ea typeface="Times New Roman" panose="02020603050405020304" pitchFamily="18" charset="0"/>
                <a:cs typeface="Times New Roman" panose="02020603050405020304" pitchFamily="18" charset="0"/>
              </a:rPr>
              <a:t>Social Non Verbal  Communication</a:t>
            </a:r>
          </a:p>
          <a:p>
            <a:pPr algn="ctr">
              <a:lnSpc>
                <a:spcPct val="120000"/>
              </a:lnSpc>
            </a:pPr>
            <a:r>
              <a:rPr lang="en-GB" sz="5300" kern="0" dirty="0">
                <a:latin typeface="Book Antiqua" panose="02040602050305030304" pitchFamily="18" charset="0"/>
                <a:ea typeface="Times New Roman" panose="02020603050405020304" pitchFamily="18" charset="0"/>
                <a:cs typeface="Times New Roman" panose="02020603050405020304" pitchFamily="18" charset="0"/>
              </a:rPr>
              <a:t>Communication arising from the relationships one has with others.</a:t>
            </a:r>
            <a:endParaRPr lang="aa-ET" sz="5300" dirty="0">
              <a:latin typeface="Book Antiqua" panose="02040602050305030304" pitchFamily="18" charset="0"/>
            </a:endParaRPr>
          </a:p>
        </p:txBody>
      </p:sp>
      <p:sp>
        <p:nvSpPr>
          <p:cNvPr id="8" name="Content Placeholder 2">
            <a:extLst>
              <a:ext uri="{FF2B5EF4-FFF2-40B4-BE49-F238E27FC236}">
                <a16:creationId xmlns:a16="http://schemas.microsoft.com/office/drawing/2014/main" id="{7BCA8702-144F-31CD-393D-AA850DA5E961}"/>
              </a:ext>
            </a:extLst>
          </p:cNvPr>
          <p:cNvSpPr txBox="1">
            <a:spLocks/>
          </p:cNvSpPr>
          <p:nvPr/>
        </p:nvSpPr>
        <p:spPr>
          <a:xfrm>
            <a:off x="225107" y="1390014"/>
            <a:ext cx="3414028" cy="5982528"/>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l"/>
            <a:r>
              <a:rPr lang="en-US" kern="0" dirty="0">
                <a:latin typeface="Times New Roman" panose="02020603050405020304" pitchFamily="18" charset="0"/>
                <a:ea typeface="Times New Roman" panose="02020603050405020304" pitchFamily="18" charset="0"/>
                <a:cs typeface="Times New Roman" panose="02020603050405020304" pitchFamily="18" charset="0"/>
              </a:rPr>
              <a:t>a)Space: </a:t>
            </a:r>
          </a:p>
          <a:p>
            <a:pPr algn="l"/>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n-US" b="1" kern="0" dirty="0">
                <a:effectLst/>
                <a:latin typeface="Times New Roman" panose="02020603050405020304" pitchFamily="18" charset="0"/>
                <a:ea typeface="Times New Roman" panose="02020603050405020304" pitchFamily="18" charset="0"/>
                <a:cs typeface="Times New Roman" panose="02020603050405020304" pitchFamily="18" charset="0"/>
              </a:rPr>
              <a:t>b) Status:</a:t>
            </a:r>
            <a:r>
              <a:rPr lang="en-US"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l"/>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pPr algn="l"/>
            <a:endPar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kern="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aa-ET" dirty="0"/>
          </a:p>
        </p:txBody>
      </p:sp>
      <p:pic>
        <p:nvPicPr>
          <p:cNvPr id="18" name="Picture 17">
            <a:extLst>
              <a:ext uri="{FF2B5EF4-FFF2-40B4-BE49-F238E27FC236}">
                <a16:creationId xmlns:a16="http://schemas.microsoft.com/office/drawing/2014/main" id="{72AB51F9-6233-C9C5-FB7F-667B3C7F745F}"/>
              </a:ext>
            </a:extLst>
          </p:cNvPr>
          <p:cNvPicPr>
            <a:picLocks noChangeAspect="1"/>
          </p:cNvPicPr>
          <p:nvPr/>
        </p:nvPicPr>
        <p:blipFill>
          <a:blip r:embed="rId3"/>
          <a:stretch>
            <a:fillRect/>
          </a:stretch>
        </p:blipFill>
        <p:spPr>
          <a:xfrm>
            <a:off x="642218" y="1972677"/>
            <a:ext cx="4254401" cy="1924067"/>
          </a:xfrm>
          <a:prstGeom prst="rect">
            <a:avLst/>
          </a:prstGeom>
        </p:spPr>
      </p:pic>
      <p:sp>
        <p:nvSpPr>
          <p:cNvPr id="19" name="TextBox 18">
            <a:extLst>
              <a:ext uri="{FF2B5EF4-FFF2-40B4-BE49-F238E27FC236}">
                <a16:creationId xmlns:a16="http://schemas.microsoft.com/office/drawing/2014/main" id="{DFD48FB0-193F-FF55-66A8-04189A063948}"/>
              </a:ext>
            </a:extLst>
          </p:cNvPr>
          <p:cNvSpPr txBox="1"/>
          <p:nvPr/>
        </p:nvSpPr>
        <p:spPr>
          <a:xfrm>
            <a:off x="6696819" y="1865435"/>
            <a:ext cx="1437337" cy="1508105"/>
          </a:xfrm>
          <a:prstGeom prst="rect">
            <a:avLst/>
          </a:prstGeom>
          <a:noFill/>
        </p:spPr>
        <p:txBody>
          <a:bodyPr wrap="square">
            <a:spAutoFit/>
          </a:bodyPr>
          <a:lstStyle/>
          <a:p>
            <a:pPr marL="0" indent="0">
              <a:buNone/>
            </a:pPr>
            <a:r>
              <a:rPr lang="en-US" sz="2000" b="1"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c)Symbols</a:t>
            </a:r>
            <a:r>
              <a:rPr lang="en-US" sz="2000" kern="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endParaRPr lang="en-US" kern="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kern="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4">
            <a:extLst>
              <a:ext uri="{FF2B5EF4-FFF2-40B4-BE49-F238E27FC236}">
                <a16:creationId xmlns:a16="http://schemas.microsoft.com/office/drawing/2014/main" id="{B8E1B1D0-9E6A-447C-2687-684B3198A908}"/>
              </a:ext>
            </a:extLst>
          </p:cNvPr>
          <p:cNvPicPr>
            <a:picLocks noChangeAspect="1"/>
          </p:cNvPicPr>
          <p:nvPr/>
        </p:nvPicPr>
        <p:blipFill>
          <a:blip r:embed="rId4"/>
          <a:stretch>
            <a:fillRect/>
          </a:stretch>
        </p:blipFill>
        <p:spPr>
          <a:xfrm>
            <a:off x="531812" y="4342074"/>
            <a:ext cx="2641308" cy="1967245"/>
          </a:xfrm>
          <a:prstGeom prst="rect">
            <a:avLst/>
          </a:prstGeom>
        </p:spPr>
      </p:pic>
      <p:pic>
        <p:nvPicPr>
          <p:cNvPr id="22" name="Picture 21">
            <a:extLst>
              <a:ext uri="{FF2B5EF4-FFF2-40B4-BE49-F238E27FC236}">
                <a16:creationId xmlns:a16="http://schemas.microsoft.com/office/drawing/2014/main" id="{AE8CDB86-97AC-BBEF-A70B-330C7C091440}"/>
              </a:ext>
            </a:extLst>
          </p:cNvPr>
          <p:cNvPicPr>
            <a:picLocks noChangeAspect="1"/>
          </p:cNvPicPr>
          <p:nvPr/>
        </p:nvPicPr>
        <p:blipFill>
          <a:blip r:embed="rId5"/>
          <a:stretch>
            <a:fillRect/>
          </a:stretch>
        </p:blipFill>
        <p:spPr>
          <a:xfrm>
            <a:off x="3190681" y="4342075"/>
            <a:ext cx="2345053" cy="1967245"/>
          </a:xfrm>
          <a:prstGeom prst="rect">
            <a:avLst/>
          </a:prstGeom>
        </p:spPr>
      </p:pic>
      <p:pic>
        <p:nvPicPr>
          <p:cNvPr id="23" name="Picture 22">
            <a:extLst>
              <a:ext uri="{FF2B5EF4-FFF2-40B4-BE49-F238E27FC236}">
                <a16:creationId xmlns:a16="http://schemas.microsoft.com/office/drawing/2014/main" id="{7DD4D761-D795-A0CB-625E-BB973434F666}"/>
              </a:ext>
            </a:extLst>
          </p:cNvPr>
          <p:cNvPicPr>
            <a:picLocks noChangeAspect="1"/>
          </p:cNvPicPr>
          <p:nvPr/>
        </p:nvPicPr>
        <p:blipFill rotWithShape="1">
          <a:blip r:embed="rId6"/>
          <a:srcRect b="5493"/>
          <a:stretch/>
        </p:blipFill>
        <p:spPr>
          <a:xfrm>
            <a:off x="6100278" y="2441725"/>
            <a:ext cx="3411416" cy="3405355"/>
          </a:xfrm>
          <a:prstGeom prst="rect">
            <a:avLst/>
          </a:prstGeom>
        </p:spPr>
      </p:pic>
    </p:spTree>
    <p:extLst>
      <p:ext uri="{BB962C8B-B14F-4D97-AF65-F5344CB8AC3E}">
        <p14:creationId xmlns:p14="http://schemas.microsoft.com/office/powerpoint/2010/main" val="192162392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idx="1"/>
          </p:nvPr>
        </p:nvSpPr>
        <p:spPr>
          <a:xfrm>
            <a:off x="460376" y="1600200"/>
            <a:ext cx="9464777" cy="4800600"/>
          </a:xfrm>
        </p:spPr>
        <p:txBody>
          <a:bodyPr/>
          <a:lstStyle/>
          <a:p>
            <a:pPr marL="0" indent="0" algn="just">
              <a:buNone/>
            </a:pPr>
            <a:r>
              <a:rPr lang="en-US" sz="2100" kern="0" dirty="0">
                <a:latin typeface="Book Antiqua" panose="02040602050305030304" pitchFamily="18" charset="0"/>
                <a:ea typeface="Times New Roman" panose="02020603050405020304" pitchFamily="18" charset="0"/>
                <a:cs typeface="Times New Roman" panose="02020603050405020304" pitchFamily="18" charset="0"/>
              </a:rPr>
              <a:t>In the workplace, we have both formal and informal space we give to the person(s) we are communicating with. Any infringement would cause discomfort. </a:t>
            </a:r>
          </a:p>
          <a:p>
            <a:pPr marL="0" indent="0" algn="just">
              <a:buNone/>
            </a:pPr>
            <a:r>
              <a:rPr lang="en-US" sz="2100" kern="0" dirty="0">
                <a:latin typeface="Book Antiqua" panose="02040602050305030304" pitchFamily="18" charset="0"/>
                <a:ea typeface="Times New Roman" panose="02020603050405020304" pitchFamily="18" charset="0"/>
                <a:cs typeface="Times New Roman" panose="02020603050405020304" pitchFamily="18" charset="0"/>
              </a:rPr>
              <a:t>For example, </a:t>
            </a:r>
            <a:r>
              <a:rPr lang="en-US" sz="2100" i="1" kern="0" dirty="0">
                <a:latin typeface="Book Antiqua" panose="02040602050305030304" pitchFamily="18" charset="0"/>
                <a:cs typeface="Times New Roman" panose="02020603050405020304" pitchFamily="18" charset="0"/>
              </a:rPr>
              <a:t>Have you ever been speaking to someone and became uncomfortable because they were too close? In an empty theatre, will you sit very next to a stranger or leave a few seats empty?</a:t>
            </a:r>
          </a:p>
          <a:p>
            <a:pPr marL="114300" indent="0">
              <a:buNone/>
            </a:pPr>
            <a:endParaRPr lang="en-GB"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16</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21846F15-F9EA-519B-EFA4-822CDCEC3E55}"/>
              </a:ext>
            </a:extLst>
          </p:cNvPr>
          <p:cNvSpPr txBox="1">
            <a:spLocks/>
          </p:cNvSpPr>
          <p:nvPr/>
        </p:nvSpPr>
        <p:spPr>
          <a:xfrm>
            <a:off x="519358" y="891497"/>
            <a:ext cx="8187597" cy="128089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br>
              <a:rPr lang="en-GB" dirty="0"/>
            </a:br>
            <a:endParaRPr lang="aa-ET" sz="1900" kern="1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9A5AB33-9A77-DC60-F9CA-C0DCB4FB59EE}"/>
              </a:ext>
            </a:extLst>
          </p:cNvPr>
          <p:cNvSpPr txBox="1"/>
          <p:nvPr/>
        </p:nvSpPr>
        <p:spPr>
          <a:xfrm>
            <a:off x="276019" y="169749"/>
            <a:ext cx="9715145" cy="1384995"/>
          </a:xfrm>
          <a:prstGeom prst="rect">
            <a:avLst/>
          </a:prstGeom>
          <a:noFill/>
        </p:spPr>
        <p:txBody>
          <a:bodyPr wrap="square" rtlCol="0">
            <a:spAutoFit/>
          </a:bodyPr>
          <a:lstStyle/>
          <a:p>
            <a:pPr marL="742950" indent="-742950" algn="ctr">
              <a:buFont typeface="+mj-lt"/>
              <a:buAutoNum type="alphaLcParenR"/>
            </a:pPr>
            <a:r>
              <a:rPr lang="en-US" sz="40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Space as </a:t>
            </a:r>
            <a:r>
              <a:rPr lang="en-US" sz="4000" kern="0" dirty="0">
                <a:solidFill>
                  <a:schemeClr val="accent1">
                    <a:lumMod val="50000"/>
                  </a:schemeClr>
                </a:solidFill>
                <a:latin typeface="Bernard MT Condensed" panose="02050806060905020404" pitchFamily="18" charset="0"/>
                <a:cs typeface="Times New Roman" panose="02020603050405020304" pitchFamily="18" charset="0"/>
              </a:rPr>
              <a:t>Social Non Verbal Communication</a:t>
            </a:r>
          </a:p>
          <a:p>
            <a:pPr algn="ctr"/>
            <a:r>
              <a:rPr lang="en-GB" sz="2200" kern="100" dirty="0">
                <a:solidFill>
                  <a:schemeClr val="accent1">
                    <a:lumMod val="50000"/>
                  </a:schemeClr>
                </a:solidFill>
                <a:latin typeface="Book Antiqua" panose="02040602050305030304" pitchFamily="18" charset="0"/>
                <a:cs typeface="Times New Roman" panose="02020603050405020304" pitchFamily="18" charset="0"/>
              </a:rPr>
              <a:t>Space also known as proxemics, refers to the </a:t>
            </a:r>
            <a:r>
              <a:rPr lang="en-GB" sz="2200" dirty="0">
                <a:solidFill>
                  <a:schemeClr val="accent1">
                    <a:lumMod val="50000"/>
                  </a:schemeClr>
                </a:solidFill>
                <a:latin typeface="Book Antiqua" panose="02040602050305030304" pitchFamily="18" charset="0"/>
              </a:rPr>
              <a:t>study of how we communicate with the space around us— how we arrange it and what we arrange in it.</a:t>
            </a:r>
            <a:endParaRPr lang="aa-ET" sz="2200" b="1" kern="0" dirty="0">
              <a:solidFill>
                <a:schemeClr val="accent1">
                  <a:lumMod val="50000"/>
                </a:schemeClr>
              </a:solidFill>
              <a:latin typeface="Book Antiqua" panose="02040602050305030304" pitchFamily="18" charset="0"/>
              <a:cs typeface="Times New Roman" panose="02020603050405020304" pitchFamily="18" charset="0"/>
            </a:endParaRPr>
          </a:p>
        </p:txBody>
      </p:sp>
      <p:pic>
        <p:nvPicPr>
          <p:cNvPr id="19" name="Picture 18"/>
          <p:cNvPicPr/>
          <p:nvPr/>
        </p:nvPicPr>
        <p:blipFill rotWithShape="1">
          <a:blip r:embed="rId3">
            <a:extLst>
              <a:ext uri="{28A0092B-C50C-407E-A947-70E740481C1C}">
                <a14:useLocalDpi xmlns:a14="http://schemas.microsoft.com/office/drawing/2010/main" val="0"/>
              </a:ext>
            </a:extLst>
          </a:blip>
          <a:srcRect l="831" t="28448" r="-831" b="1078"/>
          <a:stretch/>
        </p:blipFill>
        <p:spPr bwMode="auto">
          <a:xfrm>
            <a:off x="540070" y="4005064"/>
            <a:ext cx="9181085" cy="24777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09535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17</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18</a:t>
            </a:fld>
            <a:endParaRPr lang="aa-ET"/>
          </a:p>
        </p:txBody>
      </p:sp>
      <p:sp>
        <p:nvSpPr>
          <p:cNvPr id="11" name="TextBox 10">
            <a:extLst>
              <a:ext uri="{FF2B5EF4-FFF2-40B4-BE49-F238E27FC236}">
                <a16:creationId xmlns:a16="http://schemas.microsoft.com/office/drawing/2014/main" id="{D37F7ACC-6D4F-CADB-55AA-69473AA5BEAD}"/>
              </a:ext>
            </a:extLst>
          </p:cNvPr>
          <p:cNvSpPr txBox="1"/>
          <p:nvPr/>
        </p:nvSpPr>
        <p:spPr>
          <a:xfrm>
            <a:off x="586354" y="230609"/>
            <a:ext cx="9167446" cy="769441"/>
          </a:xfrm>
          <a:prstGeom prst="rect">
            <a:avLst/>
          </a:prstGeom>
          <a:noFill/>
        </p:spPr>
        <p:txBody>
          <a:bodyPr wrap="square" rtlCol="0">
            <a:spAutoFit/>
          </a:bodyPr>
          <a:lstStyle/>
          <a:p>
            <a:pPr marL="742950" indent="-742950" algn="just">
              <a:buFont typeface="+mj-lt"/>
              <a:buAutoNum type="alphaLcParenR" startAt="2"/>
            </a:pP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Status as </a:t>
            </a:r>
            <a:r>
              <a:rPr lang="en-US" sz="4400" kern="0" dirty="0">
                <a:solidFill>
                  <a:schemeClr val="accent1">
                    <a:lumMod val="50000"/>
                  </a:schemeClr>
                </a:solidFill>
                <a:latin typeface="Bernard MT Condensed" panose="02050806060905020404" pitchFamily="18" charset="0"/>
                <a:cs typeface="Times New Roman" panose="02020603050405020304" pitchFamily="18" charset="0"/>
              </a:rPr>
              <a:t>Social NVC</a:t>
            </a:r>
          </a:p>
        </p:txBody>
      </p:sp>
      <p:pic>
        <p:nvPicPr>
          <p:cNvPr id="14" name="Picture 13">
            <a:extLst>
              <a:ext uri="{FF2B5EF4-FFF2-40B4-BE49-F238E27FC236}">
                <a16:creationId xmlns:a16="http://schemas.microsoft.com/office/drawing/2014/main" id="{34EC5DBC-A7D2-5DA8-A3BA-294F04E4569F}"/>
              </a:ext>
            </a:extLst>
          </p:cNvPr>
          <p:cNvPicPr>
            <a:picLocks noChangeAspect="1"/>
          </p:cNvPicPr>
          <p:nvPr/>
        </p:nvPicPr>
        <p:blipFill>
          <a:blip r:embed="rId3"/>
          <a:stretch>
            <a:fillRect/>
          </a:stretch>
        </p:blipFill>
        <p:spPr>
          <a:xfrm>
            <a:off x="6461702" y="836444"/>
            <a:ext cx="3501855" cy="2648479"/>
          </a:xfrm>
          <a:prstGeom prst="rect">
            <a:avLst/>
          </a:prstGeom>
        </p:spPr>
      </p:pic>
      <p:pic>
        <p:nvPicPr>
          <p:cNvPr id="18" name="Picture 17">
            <a:extLst>
              <a:ext uri="{FF2B5EF4-FFF2-40B4-BE49-F238E27FC236}">
                <a16:creationId xmlns:a16="http://schemas.microsoft.com/office/drawing/2014/main" id="{1AAB0CB9-5B9E-EBB8-0B92-6F7B427148D1}"/>
              </a:ext>
            </a:extLst>
          </p:cNvPr>
          <p:cNvPicPr>
            <a:picLocks noChangeAspect="1"/>
          </p:cNvPicPr>
          <p:nvPr/>
        </p:nvPicPr>
        <p:blipFill>
          <a:blip r:embed="rId4"/>
          <a:stretch>
            <a:fillRect/>
          </a:stretch>
        </p:blipFill>
        <p:spPr>
          <a:xfrm>
            <a:off x="6506464" y="3484924"/>
            <a:ext cx="3457094" cy="2560276"/>
          </a:xfrm>
          <a:prstGeom prst="rect">
            <a:avLst/>
          </a:prstGeom>
        </p:spPr>
      </p:pic>
      <p:sp>
        <p:nvSpPr>
          <p:cNvPr id="19" name="TextBox 18">
            <a:extLst>
              <a:ext uri="{FF2B5EF4-FFF2-40B4-BE49-F238E27FC236}">
                <a16:creationId xmlns:a16="http://schemas.microsoft.com/office/drawing/2014/main" id="{FB87AE37-D11A-24EB-3967-2AFE06588307}"/>
              </a:ext>
            </a:extLst>
          </p:cNvPr>
          <p:cNvSpPr txBox="1"/>
          <p:nvPr/>
        </p:nvSpPr>
        <p:spPr>
          <a:xfrm>
            <a:off x="155576" y="984663"/>
            <a:ext cx="6260571" cy="5632311"/>
          </a:xfrm>
          <a:prstGeom prst="rect">
            <a:avLst/>
          </a:prstGeom>
          <a:noFill/>
        </p:spPr>
        <p:txBody>
          <a:bodyPr wrap="square" rtlCol="0">
            <a:spAutoFit/>
          </a:bodyPr>
          <a:lstStyle/>
          <a:p>
            <a:pPr algn="just"/>
            <a:r>
              <a:rPr lang="en-US" sz="2000" kern="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b="0" kern="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itles or positions nonverbally communicate status. </a:t>
            </a:r>
          </a:p>
          <a:p>
            <a:pPr algn="just"/>
            <a:r>
              <a:rPr lang="en-US" sz="2000" b="0" kern="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The more fancy, spacious or difficult it is to access a manager, the higher the position. </a:t>
            </a:r>
          </a:p>
          <a:p>
            <a:pPr algn="just"/>
            <a:r>
              <a:rPr lang="en-US" sz="2000" b="0" kern="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For e.g. Time that elapses between knocking at someone‘s door and entry communicates status. </a:t>
            </a:r>
          </a:p>
          <a:p>
            <a:pPr marL="285750" indent="-285750" algn="just">
              <a:buFont typeface="Wingdings" panose="05000000000000000000" pitchFamily="2" charset="2"/>
              <a:buChar char="v"/>
            </a:pPr>
            <a:r>
              <a:rPr lang="en-GB" sz="2000" b="1" i="1" kern="0" dirty="0">
                <a:solidFill>
                  <a:schemeClr val="tx2"/>
                </a:solidFill>
                <a:latin typeface="Times New Roman" panose="02020603050405020304" pitchFamily="18" charset="0"/>
                <a:cs typeface="Times New Roman" panose="02020603050405020304" pitchFamily="18" charset="0"/>
              </a:rPr>
              <a:t>Office Layouts; </a:t>
            </a:r>
            <a:r>
              <a:rPr lang="en-GB" sz="2000" b="0" kern="0" dirty="0">
                <a:solidFill>
                  <a:schemeClr val="tx2"/>
                </a:solidFill>
                <a:latin typeface="Times New Roman" panose="02020603050405020304" pitchFamily="18" charset="0"/>
                <a:cs typeface="Times New Roman" panose="02020603050405020304" pitchFamily="18" charset="0"/>
              </a:rPr>
              <a:t>Executives and high-status individuals typically have larger, more private offices with high-end furniture, while lower-status employees may have smaller, shared workspaces.</a:t>
            </a:r>
          </a:p>
          <a:p>
            <a:pPr marL="285750" indent="-285750" algn="just">
              <a:buFont typeface="Wingdings" panose="05000000000000000000" pitchFamily="2" charset="2"/>
              <a:buChar char="v"/>
            </a:pPr>
            <a:r>
              <a:rPr lang="en-GB" sz="2000" b="1" i="1" kern="0" dirty="0">
                <a:solidFill>
                  <a:schemeClr val="tx2"/>
                </a:solidFill>
                <a:latin typeface="Times New Roman" panose="02020603050405020304" pitchFamily="18" charset="0"/>
                <a:cs typeface="Times New Roman" panose="02020603050405020304" pitchFamily="18" charset="0"/>
              </a:rPr>
              <a:t>Restaurants and Cafes; </a:t>
            </a:r>
            <a:r>
              <a:rPr lang="en-GB" sz="2000" b="0" kern="0" dirty="0">
                <a:solidFill>
                  <a:schemeClr val="tx2"/>
                </a:solidFill>
                <a:latin typeface="Times New Roman" panose="02020603050405020304" pitchFamily="18" charset="0"/>
                <a:cs typeface="Times New Roman" panose="02020603050405020304" pitchFamily="18" charset="0"/>
              </a:rPr>
              <a:t>High-end dining establishments often have more spacious seating arrangements, private dining rooms, and exclusive areas for VIPs.</a:t>
            </a:r>
          </a:p>
          <a:p>
            <a:pPr marL="285750" indent="-285750" algn="just">
              <a:buFont typeface="Wingdings" panose="05000000000000000000" pitchFamily="2" charset="2"/>
              <a:buChar char="v"/>
            </a:pPr>
            <a:r>
              <a:rPr lang="en-GB" sz="2000" b="1" i="1" kern="0" dirty="0">
                <a:solidFill>
                  <a:schemeClr val="tx2"/>
                </a:solidFill>
                <a:latin typeface="Times New Roman" panose="02020603050405020304" pitchFamily="18" charset="0"/>
                <a:cs typeface="Times New Roman" panose="02020603050405020304" pitchFamily="18" charset="0"/>
              </a:rPr>
              <a:t>Hotels and Resorts; </a:t>
            </a:r>
            <a:r>
              <a:rPr lang="en-GB" sz="2000" b="0" kern="0" dirty="0">
                <a:solidFill>
                  <a:schemeClr val="tx2"/>
                </a:solidFill>
                <a:latin typeface="Times New Roman" panose="02020603050405020304" pitchFamily="18" charset="0"/>
                <a:cs typeface="Times New Roman" panose="02020603050405020304" pitchFamily="18" charset="0"/>
              </a:rPr>
              <a:t>Luxury hotels and resorts offer larger, more private accommodations, exclusive lounges, and high-end amenities, indicating higher social status.</a:t>
            </a:r>
          </a:p>
          <a:p>
            <a:pPr marL="285750" indent="-285750" algn="just">
              <a:buFont typeface="Wingdings" panose="05000000000000000000" pitchFamily="2" charset="2"/>
              <a:buChar char="v"/>
            </a:pPr>
            <a:r>
              <a:rPr lang="en-GB" sz="2000" b="1" i="1" kern="0" dirty="0">
                <a:solidFill>
                  <a:schemeClr val="tx2"/>
                </a:solidFill>
                <a:latin typeface="Times New Roman" panose="02020603050405020304" pitchFamily="18" charset="0"/>
                <a:cs typeface="Times New Roman" panose="02020603050405020304" pitchFamily="18" charset="0"/>
              </a:rPr>
              <a:t>Event Venues; </a:t>
            </a:r>
            <a:r>
              <a:rPr lang="en-GB" sz="2000" b="0" kern="0" dirty="0">
                <a:solidFill>
                  <a:schemeClr val="tx2"/>
                </a:solidFill>
                <a:latin typeface="Times New Roman" panose="02020603050405020304" pitchFamily="18" charset="0"/>
                <a:cs typeface="Times New Roman" panose="02020603050405020304" pitchFamily="18" charset="0"/>
              </a:rPr>
              <a:t>Exclusive events held in prestigious locations with well-planned layouts can signal the high social status of attendees.</a:t>
            </a:r>
          </a:p>
        </p:txBody>
      </p:sp>
    </p:spTree>
    <p:extLst>
      <p:ext uri="{BB962C8B-B14F-4D97-AF65-F5344CB8AC3E}">
        <p14:creationId xmlns:p14="http://schemas.microsoft.com/office/powerpoint/2010/main" val="1323333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18</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19</a:t>
            </a:fld>
            <a:endParaRPr lang="aa-ET"/>
          </a:p>
        </p:txBody>
      </p:sp>
      <p:sp>
        <p:nvSpPr>
          <p:cNvPr id="7" name="Content Placeholder 2">
            <a:extLst>
              <a:ext uri="{FF2B5EF4-FFF2-40B4-BE49-F238E27FC236}">
                <a16:creationId xmlns:a16="http://schemas.microsoft.com/office/drawing/2014/main" id="{043C3CF5-778A-CE54-36E2-9D66645E5A82}"/>
              </a:ext>
            </a:extLst>
          </p:cNvPr>
          <p:cNvSpPr txBox="1">
            <a:spLocks/>
          </p:cNvSpPr>
          <p:nvPr/>
        </p:nvSpPr>
        <p:spPr>
          <a:xfrm>
            <a:off x="307974" y="1312640"/>
            <a:ext cx="5681988" cy="5198276"/>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342900" indent="-342900" algn="just">
              <a:buFont typeface="Wingdings" panose="05000000000000000000" pitchFamily="2" charset="2"/>
              <a:buChar char="q"/>
            </a:pPr>
            <a:r>
              <a:rPr lang="en-GB" altLang="en-US" sz="2200" b="0" dirty="0">
                <a:latin typeface="Book Antiqua" panose="02040602050305030304" pitchFamily="18" charset="0"/>
              </a:rPr>
              <a:t>Refers to any unique identifier (object or image) that conveys specific meaning without the use of words. E.g. a logo or a trademark. </a:t>
            </a:r>
            <a:r>
              <a:rPr lang="en-GB" sz="2200" b="0" kern="0" dirty="0">
                <a:latin typeface="Book Antiqua" panose="02040602050305030304" pitchFamily="18" charset="0"/>
                <a:cs typeface="Times New Roman" panose="02020603050405020304" pitchFamily="18" charset="0"/>
              </a:rPr>
              <a:t>They can also include road signs and symbols</a:t>
            </a:r>
            <a:endParaRPr lang="en-GB" altLang="en-US" sz="2200" b="0" dirty="0">
              <a:latin typeface="Book Antiqua" panose="02040602050305030304" pitchFamily="18" charset="0"/>
            </a:endParaRPr>
          </a:p>
          <a:p>
            <a:pPr marL="342900" indent="-342900" algn="just">
              <a:buFont typeface="Wingdings" panose="05000000000000000000" pitchFamily="2" charset="2"/>
              <a:buChar char="q"/>
            </a:pPr>
            <a:r>
              <a:rPr lang="en-US" altLang="en-US" sz="2200" b="0" dirty="0">
                <a:latin typeface="Book Antiqua" panose="02040602050305030304" pitchFamily="18" charset="0"/>
              </a:rPr>
              <a:t>They create a company’s unique identity and recognition </a:t>
            </a:r>
            <a:r>
              <a:rPr lang="en-US" sz="2200" b="0" kern="0" dirty="0">
                <a:latin typeface="Book Antiqua" panose="02040602050305030304" pitchFamily="18" charset="0"/>
                <a:cs typeface="Times New Roman" panose="02020603050405020304" pitchFamily="18" charset="0"/>
              </a:rPr>
              <a:t>of the organization and its products. </a:t>
            </a:r>
            <a:r>
              <a:rPr lang="en-US" altLang="en-US" sz="2200" b="0" dirty="0">
                <a:latin typeface="Book Antiqua" panose="02040602050305030304" pitchFamily="18" charset="0"/>
              </a:rPr>
              <a:t>by the public. </a:t>
            </a:r>
          </a:p>
          <a:p>
            <a:pPr marL="342900" indent="-342900" algn="just">
              <a:buFont typeface="Wingdings" panose="05000000000000000000" pitchFamily="2" charset="2"/>
              <a:buChar char="q"/>
            </a:pP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This aids in identifying thus boosting sales and maintaining usable public image.</a:t>
            </a:r>
          </a:p>
          <a:p>
            <a:pPr marL="342900" indent="-342900" algn="just">
              <a:buFont typeface="Wingdings" panose="05000000000000000000" pitchFamily="2" charset="2"/>
              <a:buChar char="q"/>
            </a:pPr>
            <a:r>
              <a:rPr lang="en-GB" sz="2200" b="0" kern="0" dirty="0">
                <a:latin typeface="Book Antiqua" panose="02040602050305030304" pitchFamily="18" charset="0"/>
                <a:cs typeface="Times New Roman" panose="02020603050405020304" pitchFamily="18" charset="0"/>
              </a:rPr>
              <a:t>These symbols can vary widely depending on cultural, social, and contextual factors.</a:t>
            </a:r>
          </a:p>
        </p:txBody>
      </p:sp>
      <p:sp>
        <p:nvSpPr>
          <p:cNvPr id="14" name="TextBox 13">
            <a:extLst>
              <a:ext uri="{FF2B5EF4-FFF2-40B4-BE49-F238E27FC236}">
                <a16:creationId xmlns:a16="http://schemas.microsoft.com/office/drawing/2014/main" id="{A9EED564-7E87-4261-8A77-B7BF5A4A5895}"/>
              </a:ext>
            </a:extLst>
          </p:cNvPr>
          <p:cNvSpPr txBox="1"/>
          <p:nvPr/>
        </p:nvSpPr>
        <p:spPr>
          <a:xfrm>
            <a:off x="696923" y="347084"/>
            <a:ext cx="8160136" cy="830997"/>
          </a:xfrm>
          <a:prstGeom prst="rect">
            <a:avLst/>
          </a:prstGeom>
          <a:noFill/>
        </p:spPr>
        <p:txBody>
          <a:bodyPr wrap="square" rtlCol="0">
            <a:spAutoFit/>
          </a:bodyPr>
          <a:lstStyle/>
          <a:p>
            <a:pPr marL="457200" indent="-457200" algn="just">
              <a:buFont typeface="+mj-lt"/>
              <a:buAutoNum type="alphaLcParenR" startAt="3"/>
            </a:pPr>
            <a:r>
              <a:rPr lang="en-US" sz="48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Symbols  as </a:t>
            </a:r>
            <a:r>
              <a:rPr lang="en-US" sz="4800" kern="0" dirty="0">
                <a:solidFill>
                  <a:schemeClr val="accent1">
                    <a:lumMod val="50000"/>
                  </a:schemeClr>
                </a:solidFill>
                <a:latin typeface="Bernard MT Condensed" panose="02050806060905020404" pitchFamily="18" charset="0"/>
                <a:cs typeface="Times New Roman" panose="02020603050405020304" pitchFamily="18" charset="0"/>
              </a:rPr>
              <a:t>Social NVC</a:t>
            </a:r>
          </a:p>
        </p:txBody>
      </p:sp>
      <p:pic>
        <p:nvPicPr>
          <p:cNvPr id="18" name="Picture 17">
            <a:extLst>
              <a:ext uri="{FF2B5EF4-FFF2-40B4-BE49-F238E27FC236}">
                <a16:creationId xmlns:a16="http://schemas.microsoft.com/office/drawing/2014/main" id="{1318D916-A84E-7A9C-5B9D-FE4FD4DA0231}"/>
              </a:ext>
            </a:extLst>
          </p:cNvPr>
          <p:cNvPicPr>
            <a:picLocks noChangeAspect="1"/>
          </p:cNvPicPr>
          <p:nvPr/>
        </p:nvPicPr>
        <p:blipFill>
          <a:blip r:embed="rId3"/>
          <a:stretch>
            <a:fillRect/>
          </a:stretch>
        </p:blipFill>
        <p:spPr>
          <a:xfrm>
            <a:off x="5976739" y="3741021"/>
            <a:ext cx="3676742" cy="2568299"/>
          </a:xfrm>
          <a:prstGeom prst="rect">
            <a:avLst/>
          </a:prstGeom>
        </p:spPr>
      </p:pic>
      <p:pic>
        <p:nvPicPr>
          <p:cNvPr id="19" name="Picture 18">
            <a:extLst>
              <a:ext uri="{FF2B5EF4-FFF2-40B4-BE49-F238E27FC236}">
                <a16:creationId xmlns:a16="http://schemas.microsoft.com/office/drawing/2014/main" id="{D5C4D5E3-DC67-2EA9-6865-6214C7CFDDF6}"/>
              </a:ext>
            </a:extLst>
          </p:cNvPr>
          <p:cNvPicPr>
            <a:picLocks noChangeAspect="1"/>
          </p:cNvPicPr>
          <p:nvPr/>
        </p:nvPicPr>
        <p:blipFill>
          <a:blip r:embed="rId4"/>
          <a:stretch>
            <a:fillRect/>
          </a:stretch>
        </p:blipFill>
        <p:spPr>
          <a:xfrm>
            <a:off x="6142986" y="1028892"/>
            <a:ext cx="3510495" cy="2492349"/>
          </a:xfrm>
          <a:prstGeom prst="rect">
            <a:avLst/>
          </a:prstGeom>
        </p:spPr>
      </p:pic>
    </p:spTree>
    <p:extLst>
      <p:ext uri="{BB962C8B-B14F-4D97-AF65-F5344CB8AC3E}">
        <p14:creationId xmlns:p14="http://schemas.microsoft.com/office/powerpoint/2010/main" val="89658637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2DBCBF0-3BA4-6D90-3353-C626ECE1A04D}"/>
              </a:ext>
            </a:extLst>
          </p:cNvPr>
          <p:cNvSpPr>
            <a:spLocks noGrp="1"/>
          </p:cNvSpPr>
          <p:nvPr>
            <p:ph type="title"/>
          </p:nvPr>
        </p:nvSpPr>
        <p:spPr>
          <a:xfrm>
            <a:off x="765172" y="160338"/>
            <a:ext cx="8596668" cy="1320800"/>
          </a:xfrm>
        </p:spPr>
        <p:txBody>
          <a:bodyPr>
            <a:normAutofit/>
          </a:bodyPr>
          <a:lstStyle/>
          <a:p>
            <a:pPr algn="ctr"/>
            <a:r>
              <a:rPr lang="aa-ET" sz="5400" dirty="0">
                <a:solidFill>
                  <a:schemeClr val="accent1">
                    <a:lumMod val="50000"/>
                  </a:schemeClr>
                </a:solidFill>
                <a:latin typeface="Bernard MT Condensed" panose="02050806060905020404" pitchFamily="18" charset="0"/>
              </a:rPr>
              <a:t>NON VERBAL COMMUNICATION</a:t>
            </a:r>
          </a:p>
        </p:txBody>
      </p:sp>
      <p:pic>
        <p:nvPicPr>
          <p:cNvPr id="20" name="Picture 6">
            <a:extLst>
              <a:ext uri="{FF2B5EF4-FFF2-40B4-BE49-F238E27FC236}">
                <a16:creationId xmlns:a16="http://schemas.microsoft.com/office/drawing/2014/main" id="{B3C05F2A-D5AD-2A44-4D9D-808FCF8B5593}"/>
              </a:ext>
            </a:extLst>
          </p:cNvPr>
          <p:cNvPicPr>
            <a:picLocks noChangeAspect="1"/>
          </p:cNvPicPr>
          <p:nvPr/>
        </p:nvPicPr>
        <p:blipFill rotWithShape="1">
          <a:blip r:embed="rId3"/>
          <a:srcRect b="12720"/>
          <a:stretch/>
        </p:blipFill>
        <p:spPr>
          <a:xfrm>
            <a:off x="612774" y="1455474"/>
            <a:ext cx="9036999" cy="4750894"/>
          </a:xfrm>
          <a:prstGeom prst="rect">
            <a:avLst/>
          </a:prstGeom>
        </p:spPr>
      </p:pic>
    </p:spTree>
    <p:extLst>
      <p:ext uri="{BB962C8B-B14F-4D97-AF65-F5344CB8AC3E}">
        <p14:creationId xmlns:p14="http://schemas.microsoft.com/office/powerpoint/2010/main" val="62797627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idx="1"/>
          </p:nvPr>
        </p:nvSpPr>
        <p:spPr>
          <a:xfrm>
            <a:off x="553172" y="1180034"/>
            <a:ext cx="9135430" cy="5417318"/>
          </a:xfrm>
        </p:spPr>
        <p:txBody>
          <a:bodyPr>
            <a:noAutofit/>
          </a:bodyPr>
          <a:lstStyle/>
          <a:p>
            <a:pPr algn="just">
              <a:buFont typeface="Wingdings" panose="05000000000000000000" pitchFamily="2" charset="2"/>
              <a:buChar char="q"/>
            </a:pPr>
            <a:r>
              <a:rPr lang="en-US" sz="2800" kern="0" dirty="0">
                <a:latin typeface="Book Antiqua" panose="02040602050305030304" pitchFamily="18" charset="0"/>
                <a:ea typeface="Times New Roman" panose="02020603050405020304" pitchFamily="18" charset="0"/>
                <a:cs typeface="Times New Roman" panose="02020603050405020304" pitchFamily="18" charset="0"/>
              </a:rPr>
              <a:t>Also known as </a:t>
            </a:r>
            <a:r>
              <a:rPr lang="en-GB" sz="2800" dirty="0">
                <a:latin typeface="Book Antiqua" panose="02040602050305030304" pitchFamily="18" charset="0"/>
              </a:rPr>
              <a:t>kinesics refers to the study of the way we use our different body parts to communicate. </a:t>
            </a:r>
          </a:p>
          <a:p>
            <a:pPr algn="just">
              <a:buFont typeface="Wingdings" panose="05000000000000000000" pitchFamily="2" charset="2"/>
              <a:buChar char="q"/>
            </a:pPr>
            <a:r>
              <a:rPr lang="en-GB" sz="2800" dirty="0">
                <a:latin typeface="Book Antiqua" panose="02040602050305030304" pitchFamily="18" charset="0"/>
              </a:rPr>
              <a:t>In understanding body language, we look at the meaning the body is communicating. </a:t>
            </a:r>
          </a:p>
          <a:p>
            <a:pPr algn="just">
              <a:buFont typeface="Wingdings" panose="05000000000000000000" pitchFamily="2" charset="2"/>
              <a:buChar char="q"/>
            </a:pPr>
            <a:r>
              <a:rPr lang="en-GB" sz="2800" kern="0" dirty="0">
                <a:latin typeface="Book Antiqua" panose="02040602050305030304" pitchFamily="18" charset="0"/>
                <a:cs typeface="Times New Roman" panose="02020603050405020304" pitchFamily="18" charset="0"/>
              </a:rPr>
              <a:t>For example,</a:t>
            </a:r>
            <a:r>
              <a:rPr lang="en-US" sz="2800" kern="0" dirty="0">
                <a:latin typeface="Book Antiqua" panose="02040602050305030304" pitchFamily="18" charset="0"/>
                <a:cs typeface="Times New Roman" panose="02020603050405020304" pitchFamily="18" charset="0"/>
              </a:rPr>
              <a:t> body gestures, postures, facial expressions, eye movements, voice, touch, clothing,</a:t>
            </a:r>
            <a:r>
              <a:rPr lang="en-GB" sz="2800" dirty="0">
                <a:latin typeface="Book Antiqua" panose="02040602050305030304" pitchFamily="18" charset="0"/>
              </a:rPr>
              <a:t> physical appearance etc.</a:t>
            </a:r>
          </a:p>
          <a:p>
            <a:pPr algn="just">
              <a:buFont typeface="Wingdings" panose="05000000000000000000" pitchFamily="2" charset="2"/>
              <a:buChar char="q"/>
            </a:pPr>
            <a:r>
              <a:rPr lang="en-GB" sz="2800" dirty="0">
                <a:latin typeface="Book Antiqua" panose="02040602050305030304" pitchFamily="18" charset="0"/>
              </a:rPr>
              <a:t>We can tell attitude, perceived status, relationships, moods, deception, warmth, need for interaction, and the like from body gestures and activities as people express themselves</a:t>
            </a:r>
          </a:p>
          <a:p>
            <a:pPr algn="just">
              <a:buFont typeface="Wingdings" panose="05000000000000000000" pitchFamily="2" charset="2"/>
              <a:buChar char="q"/>
            </a:pPr>
            <a:endParaRPr lang="en-GB" sz="2800" dirty="0">
              <a:latin typeface="Book Antiqua" panose="0204060205030503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19</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20</a:t>
            </a:fld>
            <a:endParaRPr lang="aa-ET"/>
          </a:p>
        </p:txBody>
      </p:sp>
      <p:sp>
        <p:nvSpPr>
          <p:cNvPr id="14" name="TextBox 13">
            <a:extLst>
              <a:ext uri="{FF2B5EF4-FFF2-40B4-BE49-F238E27FC236}">
                <a16:creationId xmlns:a16="http://schemas.microsoft.com/office/drawing/2014/main" id="{599A3FCD-0B36-18BE-DA93-E6A2F1FAD1CB}"/>
              </a:ext>
            </a:extLst>
          </p:cNvPr>
          <p:cNvSpPr txBox="1"/>
          <p:nvPr/>
        </p:nvSpPr>
        <p:spPr>
          <a:xfrm>
            <a:off x="531812" y="432009"/>
            <a:ext cx="9373312" cy="769441"/>
          </a:xfrm>
          <a:prstGeom prst="rect">
            <a:avLst/>
          </a:prstGeom>
          <a:noFill/>
        </p:spPr>
        <p:txBody>
          <a:bodyPr wrap="square" rtlCol="0">
            <a:spAutoFit/>
          </a:bodyPr>
          <a:lstStyle/>
          <a:p>
            <a:r>
              <a:rPr lang="en-US" sz="4400" b="1" kern="0" dirty="0">
                <a:solidFill>
                  <a:schemeClr val="tx2"/>
                </a:solidFill>
                <a:latin typeface="Times New Roman" panose="02020603050405020304" pitchFamily="18" charset="0"/>
                <a:cs typeface="Times New Roman" panose="02020603050405020304" pitchFamily="18" charset="0"/>
              </a:rPr>
              <a:t>3. </a:t>
            </a:r>
            <a:r>
              <a:rPr lang="en-US" sz="4400" kern="0" dirty="0">
                <a:solidFill>
                  <a:schemeClr val="tx2"/>
                </a:solidFill>
                <a:latin typeface="Bernard MT Condensed" panose="02050806060905020404" pitchFamily="18" charset="0"/>
                <a:cs typeface="Times New Roman" panose="02020603050405020304" pitchFamily="18" charset="0"/>
              </a:rPr>
              <a:t>Physical Non Verbal Communication</a:t>
            </a:r>
          </a:p>
        </p:txBody>
      </p:sp>
    </p:spTree>
    <p:extLst>
      <p:ext uri="{BB962C8B-B14F-4D97-AF65-F5344CB8AC3E}">
        <p14:creationId xmlns:p14="http://schemas.microsoft.com/office/powerpoint/2010/main" val="112776943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3BCB260A-F4DE-4BDE-A2DB-AF92F055C0A5}"/>
              </a:ext>
            </a:extLst>
          </p:cNvPr>
          <p:cNvSpPr>
            <a:spLocks noGrp="1"/>
          </p:cNvSpPr>
          <p:nvPr>
            <p:ph sz="half" idx="2"/>
          </p:nvPr>
        </p:nvSpPr>
        <p:spPr>
          <a:xfrm>
            <a:off x="5220653" y="1074741"/>
            <a:ext cx="4320540" cy="5051739"/>
          </a:xfrm>
        </p:spPr>
        <p:txBody>
          <a:bodyPr>
            <a:normAutofit/>
          </a:bodyPr>
          <a:lstStyle/>
          <a:p>
            <a:pPr algn="just">
              <a:lnSpc>
                <a:spcPct val="107000"/>
              </a:lnSpc>
              <a:spcAft>
                <a:spcPts val="800"/>
              </a:spcAft>
              <a:buFont typeface="Wingdings" pitchFamily="2" charset="2"/>
              <a:buChar char="ü"/>
              <a:tabLst>
                <a:tab pos="495300" algn="l"/>
              </a:tabLst>
            </a:pPr>
            <a:r>
              <a:rPr lang="en-GB" sz="2100" kern="0" dirty="0">
                <a:latin typeface="Book Antiqua" panose="02040602050305030304" pitchFamily="18" charset="0"/>
                <a:cs typeface="Times New Roman" panose="02020603050405020304" pitchFamily="18" charset="0"/>
              </a:rPr>
              <a:t>An upright posture can convey confidence, attentiveness, and positivity, whereas slouching can indicate lack of confidence, disinterest</a:t>
            </a:r>
            <a:r>
              <a:rPr lang="en-GB" kern="0" dirty="0">
                <a:latin typeface="Book Antiqua" panose="02040602050305030304" pitchFamily="18" charset="0"/>
                <a:cs typeface="Times New Roman" panose="02020603050405020304" pitchFamily="18" charset="0"/>
              </a:rPr>
              <a:t>, </a:t>
            </a:r>
            <a:r>
              <a:rPr lang="en-GB" sz="2100" kern="0" dirty="0">
                <a:latin typeface="Book Antiqua" panose="02040602050305030304" pitchFamily="18" charset="0"/>
                <a:cs typeface="Times New Roman" panose="02020603050405020304" pitchFamily="18" charset="0"/>
              </a:rPr>
              <a:t>or fatigue.</a:t>
            </a:r>
          </a:p>
          <a:p>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20</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21</a:t>
            </a:fld>
            <a:endParaRPr lang="aa-ET"/>
          </a:p>
        </p:txBody>
      </p:sp>
      <p:sp>
        <p:nvSpPr>
          <p:cNvPr id="8" name="Content Placeholder 2">
            <a:extLst>
              <a:ext uri="{FF2B5EF4-FFF2-40B4-BE49-F238E27FC236}">
                <a16:creationId xmlns:a16="http://schemas.microsoft.com/office/drawing/2014/main" id="{BD1F934F-86CC-D629-3883-368E8D6A5E09}"/>
              </a:ext>
            </a:extLst>
          </p:cNvPr>
          <p:cNvSpPr txBox="1">
            <a:spLocks/>
          </p:cNvSpPr>
          <p:nvPr/>
        </p:nvSpPr>
        <p:spPr>
          <a:xfrm>
            <a:off x="245934" y="1456488"/>
            <a:ext cx="5225924" cy="5425009"/>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just">
              <a:lnSpc>
                <a:spcPct val="107000"/>
              </a:lnSpc>
              <a:spcAft>
                <a:spcPts val="800"/>
              </a:spcAft>
              <a:tabLst>
                <a:tab pos="495300" algn="l"/>
              </a:tabLst>
            </a:pPr>
            <a:endParaRPr lang="en-GB" sz="2100" b="0" kern="0" dirty="0">
              <a:latin typeface="Book Antiqua" panose="0204060205030503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99A3FCD-0B36-18BE-DA93-E6A2F1FAD1CB}"/>
              </a:ext>
            </a:extLst>
          </p:cNvPr>
          <p:cNvSpPr txBox="1"/>
          <p:nvPr/>
        </p:nvSpPr>
        <p:spPr>
          <a:xfrm>
            <a:off x="307974" y="342056"/>
            <a:ext cx="9683189" cy="738664"/>
          </a:xfrm>
          <a:prstGeom prst="rect">
            <a:avLst/>
          </a:prstGeom>
          <a:noFill/>
        </p:spPr>
        <p:txBody>
          <a:bodyPr wrap="square" rtlCol="0">
            <a:spAutoFit/>
          </a:bodyPr>
          <a:lstStyle/>
          <a:p>
            <a:pPr marL="742950" indent="-742950">
              <a:buFont typeface="+mj-lt"/>
              <a:buAutoNum type="alphaLcParenR"/>
            </a:pPr>
            <a:r>
              <a:rPr lang="en-GB" sz="4200" dirty="0">
                <a:solidFill>
                  <a:schemeClr val="accent1">
                    <a:lumMod val="50000"/>
                  </a:schemeClr>
                </a:solidFill>
                <a:latin typeface="Bernard MT Condensed" panose="02050806060905020404" pitchFamily="18" charset="0"/>
              </a:rPr>
              <a:t>Body Posture </a:t>
            </a:r>
            <a:r>
              <a:rPr lang="en-US" sz="4200" kern="0" dirty="0">
                <a:solidFill>
                  <a:schemeClr val="accent1">
                    <a:lumMod val="50000"/>
                  </a:schemeClr>
                </a:solidFill>
                <a:latin typeface="Bernard MT Condensed" panose="02050806060905020404" pitchFamily="18" charset="0"/>
                <a:cs typeface="Times New Roman" panose="02020603050405020304" pitchFamily="18" charset="0"/>
              </a:rPr>
              <a:t>a</a:t>
            </a:r>
            <a:r>
              <a:rPr lang="en-US" sz="42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s </a:t>
            </a:r>
            <a:r>
              <a:rPr lang="en-US" sz="4200" kern="0" dirty="0">
                <a:solidFill>
                  <a:schemeClr val="accent1">
                    <a:lumMod val="50000"/>
                  </a:schemeClr>
                </a:solidFill>
                <a:latin typeface="Bernard MT Condensed" panose="02050806060905020404" pitchFamily="18" charset="0"/>
                <a:cs typeface="Times New Roman" panose="02020603050405020304" pitchFamily="18" charset="0"/>
              </a:rPr>
              <a:t>Physical NVC</a:t>
            </a:r>
            <a:endParaRPr lang="aa-ET" sz="4200" b="1" kern="0" dirty="0">
              <a:solidFill>
                <a:schemeClr val="accent1">
                  <a:lumMod val="50000"/>
                </a:schemeClr>
              </a:solidFill>
              <a:latin typeface="Bernard MT Condensed" panose="020508060609050204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E59D7441-F102-F247-888F-18DB22E03FB9}"/>
              </a:ext>
            </a:extLst>
          </p:cNvPr>
          <p:cNvPicPr>
            <a:picLocks noChangeAspect="1"/>
          </p:cNvPicPr>
          <p:nvPr/>
        </p:nvPicPr>
        <p:blipFill>
          <a:blip r:embed="rId3"/>
          <a:stretch>
            <a:fillRect/>
          </a:stretch>
        </p:blipFill>
        <p:spPr>
          <a:xfrm>
            <a:off x="5904731" y="3294365"/>
            <a:ext cx="4069335" cy="3558871"/>
          </a:xfrm>
          <a:prstGeom prst="rect">
            <a:avLst/>
          </a:prstGeom>
        </p:spPr>
      </p:pic>
      <p:sp>
        <p:nvSpPr>
          <p:cNvPr id="23" name="Rectangle 22">
            <a:extLst>
              <a:ext uri="{FF2B5EF4-FFF2-40B4-BE49-F238E27FC236}">
                <a16:creationId xmlns:a16="http://schemas.microsoft.com/office/drawing/2014/main" id="{C650D1D1-3E92-4BC3-8590-F8603294E1EA}"/>
              </a:ext>
            </a:extLst>
          </p:cNvPr>
          <p:cNvSpPr/>
          <p:nvPr/>
        </p:nvSpPr>
        <p:spPr>
          <a:xfrm>
            <a:off x="287620" y="1318199"/>
            <a:ext cx="4933034" cy="5676619"/>
          </a:xfrm>
          <a:prstGeom prst="rect">
            <a:avLst/>
          </a:prstGeom>
        </p:spPr>
        <p:txBody>
          <a:bodyPr wrap="square">
            <a:spAutoFit/>
          </a:bodyPr>
          <a:lstStyle/>
          <a:p>
            <a:pPr marL="342900" indent="-342900" algn="just">
              <a:lnSpc>
                <a:spcPct val="107000"/>
              </a:lnSpc>
              <a:spcAft>
                <a:spcPts val="800"/>
              </a:spcAft>
              <a:buFont typeface="Arial" panose="020B0604020202020204" pitchFamily="34" charset="0"/>
              <a:buChar char="•"/>
              <a:tabLst>
                <a:tab pos="495300" algn="l"/>
              </a:tabLst>
            </a:pPr>
            <a:r>
              <a:rPr lang="en-GB" sz="2100" dirty="0">
                <a:latin typeface="Book Antiqua" panose="02040602050305030304" pitchFamily="18" charset="0"/>
              </a:rPr>
              <a:t>Body posture affects how we think about ourselves, how we relate to others, and how others relate to us. </a:t>
            </a:r>
          </a:p>
          <a:p>
            <a:pPr marL="342900" indent="-342900" algn="just">
              <a:lnSpc>
                <a:spcPct val="107000"/>
              </a:lnSpc>
              <a:spcAft>
                <a:spcPts val="800"/>
              </a:spcAft>
              <a:buFont typeface="Arial" panose="020B0604020202020204" pitchFamily="34" charset="0"/>
              <a:buChar char="•"/>
              <a:tabLst>
                <a:tab pos="495300" algn="l"/>
              </a:tabLst>
            </a:pPr>
            <a:r>
              <a:rPr lang="en-GB" sz="2100" dirty="0">
                <a:latin typeface="Book Antiqua" panose="02040602050305030304" pitchFamily="18" charset="0"/>
              </a:rPr>
              <a:t>This varies </a:t>
            </a:r>
            <a:r>
              <a:rPr lang="en-US" sz="2100" kern="0" dirty="0">
                <a:latin typeface="Book Antiqua" panose="02040602050305030304" pitchFamily="18" charset="0"/>
                <a:ea typeface="Times New Roman" panose="02020603050405020304" pitchFamily="18" charset="0"/>
                <a:cs typeface="Times New Roman" panose="02020603050405020304" pitchFamily="18" charset="0"/>
              </a:rPr>
              <a:t>from culture to culture and mostly </a:t>
            </a:r>
            <a:r>
              <a:rPr lang="en-GB" sz="2100" dirty="0">
                <a:latin typeface="Book Antiqua" panose="02040602050305030304" pitchFamily="18" charset="0"/>
              </a:rPr>
              <a:t>hereditary and natural</a:t>
            </a:r>
            <a:r>
              <a:rPr lang="en-US" sz="2100" kern="0" dirty="0">
                <a:latin typeface="Book Antiqua" panose="02040602050305030304" pitchFamily="18"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Arial" panose="020B0604020202020204" pitchFamily="34" charset="0"/>
              <a:buChar char="•"/>
              <a:tabLst>
                <a:tab pos="495300" algn="l"/>
              </a:tabLst>
            </a:pPr>
            <a:r>
              <a:rPr lang="en-US" sz="2100" kern="0" dirty="0">
                <a:latin typeface="Book Antiqua" panose="02040602050305030304" pitchFamily="18" charset="0"/>
                <a:ea typeface="Times New Roman" panose="02020603050405020304" pitchFamily="18" charset="0"/>
                <a:cs typeface="Times New Roman" panose="02020603050405020304" pitchFamily="18" charset="0"/>
              </a:rPr>
              <a:t>The way we </a:t>
            </a:r>
            <a:r>
              <a:rPr lang="en-GB" sz="2100" kern="0" dirty="0">
                <a:latin typeface="Book Antiqua" panose="02040602050305030304" pitchFamily="18" charset="0"/>
                <a:cs typeface="Times New Roman" panose="02020603050405020304" pitchFamily="18" charset="0"/>
              </a:rPr>
              <a:t>stand, sit, maintain our upper body, hold our heads high, or move during communication convey a lot of information about our emotional state, intentions, and reactions. </a:t>
            </a:r>
          </a:p>
          <a:p>
            <a:pPr algn="just">
              <a:lnSpc>
                <a:spcPct val="107000"/>
              </a:lnSpc>
              <a:spcAft>
                <a:spcPts val="800"/>
              </a:spcAft>
              <a:tabLst>
                <a:tab pos="495300" algn="l"/>
              </a:tabLst>
            </a:pPr>
            <a:r>
              <a:rPr lang="en-GB" sz="2100" kern="0" dirty="0">
                <a:latin typeface="Book Antiqua" panose="02040602050305030304" pitchFamily="18" charset="0"/>
                <a:cs typeface="Times New Roman" panose="02020603050405020304" pitchFamily="18" charset="0"/>
              </a:rPr>
              <a:t>For example, </a:t>
            </a:r>
          </a:p>
          <a:p>
            <a:pPr algn="just">
              <a:lnSpc>
                <a:spcPct val="107000"/>
              </a:lnSpc>
              <a:spcAft>
                <a:spcPts val="800"/>
              </a:spcAft>
              <a:buFont typeface="Wingdings" pitchFamily="2" charset="2"/>
              <a:buChar char="ü"/>
              <a:tabLst>
                <a:tab pos="495300" algn="l"/>
              </a:tabLst>
            </a:pPr>
            <a:r>
              <a:rPr lang="en-GB" sz="2100" kern="0" dirty="0">
                <a:latin typeface="Book Antiqua" panose="02040602050305030304" pitchFamily="18" charset="0"/>
                <a:cs typeface="Times New Roman" panose="02020603050405020304" pitchFamily="18" charset="0"/>
              </a:rPr>
              <a:t>Crossed arms might indicate defensiveness, while open arms can suggest openness and friendliness.</a:t>
            </a:r>
          </a:p>
        </p:txBody>
      </p:sp>
    </p:spTree>
    <p:extLst>
      <p:ext uri="{BB962C8B-B14F-4D97-AF65-F5344CB8AC3E}">
        <p14:creationId xmlns:p14="http://schemas.microsoft.com/office/powerpoint/2010/main" val="65824363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10E7978-07D4-E46F-F820-89D462ED54E8}"/>
              </a:ext>
            </a:extLst>
          </p:cNvPr>
          <p:cNvSpPr txBox="1">
            <a:spLocks/>
          </p:cNvSpPr>
          <p:nvPr/>
        </p:nvSpPr>
        <p:spPr>
          <a:xfrm>
            <a:off x="533099" y="255379"/>
            <a:ext cx="7603880" cy="8657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914400" indent="-914400">
              <a:buFont typeface="+mj-lt"/>
              <a:buAutoNum type="alphaLcParenR" startAt="2"/>
            </a:pPr>
            <a:r>
              <a:rPr lang="en-US" sz="48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Gestures as </a:t>
            </a:r>
            <a:r>
              <a:rPr lang="en-US" sz="4800" kern="0" dirty="0">
                <a:solidFill>
                  <a:schemeClr val="accent1">
                    <a:lumMod val="50000"/>
                  </a:schemeClr>
                </a:solidFill>
                <a:latin typeface="Bernard MT Condensed" panose="02050806060905020404" pitchFamily="18" charset="0"/>
                <a:cs typeface="Times New Roman" panose="02020603050405020304" pitchFamily="18" charset="0"/>
              </a:rPr>
              <a:t>Physical NVC</a:t>
            </a:r>
            <a:endParaRPr lang="aa-ET" sz="4800" kern="0" dirty="0">
              <a:solidFill>
                <a:schemeClr val="accent1">
                  <a:lumMod val="50000"/>
                </a:schemeClr>
              </a:solidFill>
              <a:latin typeface="Bernard MT Condensed" panose="020508060609050204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9EAE0B97-6931-47F3-59B1-7A5B145B683D}"/>
              </a:ext>
            </a:extLst>
          </p:cNvPr>
          <p:cNvSpPr txBox="1">
            <a:spLocks/>
          </p:cNvSpPr>
          <p:nvPr/>
        </p:nvSpPr>
        <p:spPr>
          <a:xfrm>
            <a:off x="307974" y="980728"/>
            <a:ext cx="5741776" cy="5711687"/>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342900" indent="-342900" algn="just">
              <a:buFont typeface="Wingdings" panose="05000000000000000000" pitchFamily="2" charset="2"/>
              <a:buChar char="q"/>
            </a:pP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Refers to the way </a:t>
            </a:r>
            <a:r>
              <a:rPr lang="en-GB" sz="2200" b="0" dirty="0">
                <a:latin typeface="Book Antiqua" panose="02040602050305030304" pitchFamily="18" charset="0"/>
              </a:rPr>
              <a:t>the physical movements of our limbs (arms, legs, hands, and head convey meaning while communicating</a:t>
            </a: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q"/>
            </a:pP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For ex</a:t>
            </a:r>
            <a:r>
              <a:rPr lang="en-US" sz="2200" b="0" kern="0" dirty="0">
                <a:latin typeface="Book Antiqua" panose="02040602050305030304" pitchFamily="18" charset="0"/>
                <a:ea typeface="Calibri" panose="020F0502020204030204" pitchFamily="34" charset="0"/>
                <a:cs typeface="Times New Roman" panose="02020603050405020304" pitchFamily="18" charset="0"/>
              </a:rPr>
              <a:t>ample </a:t>
            </a:r>
            <a:r>
              <a:rPr lang="en-GB" sz="2200" b="0" dirty="0">
                <a:latin typeface="Book Antiqua" panose="02040602050305030304" pitchFamily="18" charset="0"/>
              </a:rPr>
              <a:t>shrugging of shoulders could mean indifference,  jerk of the head to indicate direction, tapping fingers  could mean impatience, </a:t>
            </a: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handshakes can mean friendliness </a:t>
            </a:r>
            <a:r>
              <a:rPr lang="en-US" sz="2200" b="0" kern="0" dirty="0">
                <a:latin typeface="Book Antiqua" panose="02040602050305030304" pitchFamily="18" charset="0"/>
                <a:ea typeface="Calibri" panose="020F0502020204030204" pitchFamily="34" charset="0"/>
                <a:cs typeface="Times New Roman" panose="02020603050405020304" pitchFamily="18" charset="0"/>
              </a:rPr>
              <a:t>etc. </a:t>
            </a: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Their meaning varies from culture to culture. </a:t>
            </a:r>
          </a:p>
          <a:p>
            <a:pPr algn="just"/>
            <a:r>
              <a:rPr lang="en-GB" sz="2200" dirty="0">
                <a:latin typeface="Book Antiqua" panose="02040602050305030304" pitchFamily="18" charset="0"/>
              </a:rPr>
              <a:t>Purpose</a:t>
            </a:r>
          </a:p>
          <a:p>
            <a:pPr marL="342900" indent="-342900" algn="just">
              <a:buFont typeface="Wingdings" panose="05000000000000000000" pitchFamily="2" charset="2"/>
              <a:buChar char="v"/>
            </a:pPr>
            <a:r>
              <a:rPr lang="en-GB" sz="2200" b="0" dirty="0">
                <a:latin typeface="Book Antiqua" panose="02040602050305030304" pitchFamily="18" charset="0"/>
              </a:rPr>
              <a:t>As the sender, you use body gestures to accent and reinforce our oral messages.</a:t>
            </a:r>
          </a:p>
          <a:p>
            <a:pPr marL="342900" indent="-342900" algn="just">
              <a:buFont typeface="Wingdings" panose="05000000000000000000" pitchFamily="2" charset="2"/>
              <a:buChar char="v"/>
            </a:pPr>
            <a:r>
              <a:rPr lang="en-GB" sz="2200" b="0" dirty="0">
                <a:latin typeface="Book Antiqua" panose="02040602050305030304" pitchFamily="18" charset="0"/>
              </a:rPr>
              <a:t>As receivers, we observe gestures to get a picture of the internal emotional state of the sender. </a:t>
            </a:r>
          </a:p>
        </p:txBody>
      </p:sp>
      <p:pic>
        <p:nvPicPr>
          <p:cNvPr id="14" name="Picture 13">
            <a:extLst>
              <a:ext uri="{FF2B5EF4-FFF2-40B4-BE49-F238E27FC236}">
                <a16:creationId xmlns:a16="http://schemas.microsoft.com/office/drawing/2014/main" id="{19001A3E-315C-2B07-B1EE-B0183C3AD2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730"/>
          <a:stretch/>
        </p:blipFill>
        <p:spPr>
          <a:xfrm>
            <a:off x="6162315" y="1121156"/>
            <a:ext cx="3825547" cy="2582842"/>
          </a:xfrm>
          <a:prstGeom prst="rect">
            <a:avLst/>
          </a:prstGeom>
        </p:spPr>
      </p:pic>
      <p:pic>
        <p:nvPicPr>
          <p:cNvPr id="18" name="Picture 17">
            <a:extLst>
              <a:ext uri="{FF2B5EF4-FFF2-40B4-BE49-F238E27FC236}">
                <a16:creationId xmlns:a16="http://schemas.microsoft.com/office/drawing/2014/main" id="{873524C9-E669-1E85-C90C-1B5CBE2F302E}"/>
              </a:ext>
            </a:extLst>
          </p:cNvPr>
          <p:cNvPicPr>
            <a:picLocks noChangeAspect="1"/>
          </p:cNvPicPr>
          <p:nvPr/>
        </p:nvPicPr>
        <p:blipFill>
          <a:blip r:embed="rId4"/>
          <a:stretch>
            <a:fillRect/>
          </a:stretch>
        </p:blipFill>
        <p:spPr>
          <a:xfrm>
            <a:off x="6093246" y="3687323"/>
            <a:ext cx="3835134" cy="2813510"/>
          </a:xfrm>
          <a:prstGeom prst="rect">
            <a:avLst/>
          </a:prstGeom>
        </p:spPr>
      </p:pic>
    </p:spTree>
    <p:extLst>
      <p:ext uri="{BB962C8B-B14F-4D97-AF65-F5344CB8AC3E}">
        <p14:creationId xmlns:p14="http://schemas.microsoft.com/office/powerpoint/2010/main" val="16729310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23</a:t>
            </a:fld>
            <a:endParaRPr lang="aa-ET"/>
          </a:p>
        </p:txBody>
      </p:sp>
      <p:sp>
        <p:nvSpPr>
          <p:cNvPr id="7" name="Title 1">
            <a:extLst>
              <a:ext uri="{FF2B5EF4-FFF2-40B4-BE49-F238E27FC236}">
                <a16:creationId xmlns:a16="http://schemas.microsoft.com/office/drawing/2014/main" id="{78957AAD-F1BC-D157-32C9-7E690F22E0C2}"/>
              </a:ext>
            </a:extLst>
          </p:cNvPr>
          <p:cNvSpPr txBox="1">
            <a:spLocks/>
          </p:cNvSpPr>
          <p:nvPr/>
        </p:nvSpPr>
        <p:spPr>
          <a:xfrm>
            <a:off x="864171" y="345695"/>
            <a:ext cx="8705011" cy="6273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742950" indent="-742950">
              <a:buFont typeface="+mj-lt"/>
              <a:buAutoNum type="alphaLcParenR" startAt="3"/>
            </a:pP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Facial Expression as a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sp>
        <p:nvSpPr>
          <p:cNvPr id="8" name="Content Placeholder 2">
            <a:extLst>
              <a:ext uri="{FF2B5EF4-FFF2-40B4-BE49-F238E27FC236}">
                <a16:creationId xmlns:a16="http://schemas.microsoft.com/office/drawing/2014/main" id="{E0875B38-7A48-0901-D321-09B913D47F3E}"/>
              </a:ext>
            </a:extLst>
          </p:cNvPr>
          <p:cNvSpPr txBox="1">
            <a:spLocks/>
          </p:cNvSpPr>
          <p:nvPr/>
        </p:nvSpPr>
        <p:spPr>
          <a:xfrm>
            <a:off x="460374" y="1107559"/>
            <a:ext cx="5606716" cy="5345777"/>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457200" indent="-457200" algn="just">
              <a:buFont typeface="Wingdings" panose="05000000000000000000" pitchFamily="2" charset="2"/>
              <a:buChar char="q"/>
            </a:pPr>
            <a:r>
              <a:rPr lang="en-GB" sz="2300" b="0" kern="0" dirty="0">
                <a:latin typeface="Book Antiqua" panose="02040602050305030304" pitchFamily="18" charset="0"/>
                <a:cs typeface="Times New Roman" panose="02020603050405020304" pitchFamily="18" charset="0"/>
              </a:rPr>
              <a:t>Refers to the messages conveyed by the use of our faces while communicating. </a:t>
            </a:r>
          </a:p>
          <a:p>
            <a:pPr marL="457200" indent="-457200" algn="just">
              <a:buFont typeface="Wingdings" panose="05000000000000000000" pitchFamily="2" charset="2"/>
              <a:buChar char="q"/>
            </a:pPr>
            <a:r>
              <a:rPr lang="en-GB" sz="2300" b="0" dirty="0">
                <a:latin typeface="Book Antiqua" panose="02040602050305030304" pitchFamily="18" charset="0"/>
              </a:rPr>
              <a:t>The face being our primary source of emotions</a:t>
            </a:r>
            <a:r>
              <a:rPr lang="en-GB" sz="2300" b="0" kern="0" dirty="0">
                <a:latin typeface="Book Antiqua" panose="02040602050305030304" pitchFamily="18" charset="0"/>
                <a:cs typeface="Times New Roman" panose="02020603050405020304" pitchFamily="18" charset="0"/>
              </a:rPr>
              <a:t> conveys our emotions, intentions, and reactions </a:t>
            </a:r>
            <a:r>
              <a:rPr lang="en-GB" sz="2300" b="0" dirty="0">
                <a:latin typeface="Book Antiqua" panose="02040602050305030304" pitchFamily="18" charset="0"/>
              </a:rPr>
              <a:t>feelings, objectives</a:t>
            </a:r>
            <a:r>
              <a:rPr lang="en-GB" sz="2300" b="0" kern="0" dirty="0">
                <a:latin typeface="Book Antiqua" panose="02040602050305030304" pitchFamily="18" charset="0"/>
                <a:cs typeface="Times New Roman" panose="02020603050405020304" pitchFamily="18" charset="0"/>
              </a:rPr>
              <a:t>. </a:t>
            </a:r>
          </a:p>
          <a:p>
            <a:pPr marL="457200" indent="-457200" algn="just">
              <a:buFont typeface="Wingdings" panose="05000000000000000000" pitchFamily="2" charset="2"/>
              <a:buChar char="q"/>
            </a:pPr>
            <a:r>
              <a:rPr lang="en-GB" sz="2300" b="0" kern="0" dirty="0">
                <a:latin typeface="Book Antiqua" panose="02040602050305030304" pitchFamily="18" charset="0"/>
                <a:cs typeface="Times New Roman" panose="02020603050405020304" pitchFamily="18" charset="0"/>
              </a:rPr>
              <a:t>We look at the </a:t>
            </a:r>
            <a:r>
              <a:rPr lang="en-GB" sz="2300" b="0" dirty="0">
                <a:latin typeface="Book Antiqua" panose="02040602050305030304" pitchFamily="18" charset="0"/>
              </a:rPr>
              <a:t>mouth, jaw, eyes, nose, cheeks, and forehead to make an informed understanding of the Non verbal message. </a:t>
            </a:r>
          </a:p>
          <a:p>
            <a:pPr marL="457200" indent="-457200" algn="just">
              <a:buFont typeface="Wingdings" panose="05000000000000000000" pitchFamily="2" charset="2"/>
              <a:buChar char="q"/>
            </a:pPr>
            <a:r>
              <a:rPr lang="en-GB" sz="2300" b="0" dirty="0">
                <a:latin typeface="Book Antiqua" panose="02040602050305030304" pitchFamily="18" charset="0"/>
              </a:rPr>
              <a:t>For Example: a smile, frown, raised eyebrow or yawn can depict fear, </a:t>
            </a:r>
            <a:r>
              <a:rPr lang="en-US" sz="2300" b="0" kern="0" dirty="0">
                <a:latin typeface="Book Antiqua" panose="02040602050305030304" pitchFamily="18" charset="0"/>
                <a:cs typeface="Times New Roman" panose="02020603050405020304" pitchFamily="18" charset="0"/>
              </a:rPr>
              <a:t>friendship, surprise, anger, excitement, confusion. etc.</a:t>
            </a:r>
            <a:endParaRPr lang="aa-ET" sz="2300" b="0" dirty="0">
              <a:latin typeface="Book Antiqua" panose="02040602050305030304" pitchFamily="18" charset="0"/>
            </a:endParaRPr>
          </a:p>
        </p:txBody>
      </p:sp>
      <p:pic>
        <p:nvPicPr>
          <p:cNvPr id="14" name="Picture 13">
            <a:extLst>
              <a:ext uri="{FF2B5EF4-FFF2-40B4-BE49-F238E27FC236}">
                <a16:creationId xmlns:a16="http://schemas.microsoft.com/office/drawing/2014/main" id="{192238FA-B2DB-3554-C8DF-C8A781EDC38D}"/>
              </a:ext>
            </a:extLst>
          </p:cNvPr>
          <p:cNvPicPr>
            <a:picLocks noChangeAspect="1"/>
          </p:cNvPicPr>
          <p:nvPr/>
        </p:nvPicPr>
        <p:blipFill rotWithShape="1">
          <a:blip r:embed="rId3">
            <a:extLst>
              <a:ext uri="{28A0092B-C50C-407E-A947-70E740481C1C}">
                <a14:useLocalDpi xmlns:a14="http://schemas.microsoft.com/office/drawing/2010/main" val="0"/>
              </a:ext>
            </a:extLst>
          </a:blip>
          <a:srcRect b="11291"/>
          <a:stretch/>
        </p:blipFill>
        <p:spPr>
          <a:xfrm>
            <a:off x="6067090" y="1403232"/>
            <a:ext cx="3895389" cy="4330024"/>
          </a:xfrm>
          <a:prstGeom prst="rect">
            <a:avLst/>
          </a:prstGeom>
        </p:spPr>
      </p:pic>
    </p:spTree>
    <p:extLst>
      <p:ext uri="{BB962C8B-B14F-4D97-AF65-F5344CB8AC3E}">
        <p14:creationId xmlns:p14="http://schemas.microsoft.com/office/powerpoint/2010/main" val="14192323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24</a:t>
            </a:fld>
            <a:endParaRPr lang="aa-ET"/>
          </a:p>
        </p:txBody>
      </p:sp>
      <p:sp>
        <p:nvSpPr>
          <p:cNvPr id="7" name="Title 1">
            <a:extLst>
              <a:ext uri="{FF2B5EF4-FFF2-40B4-BE49-F238E27FC236}">
                <a16:creationId xmlns:a16="http://schemas.microsoft.com/office/drawing/2014/main" id="{4B5D2DC8-0AB3-9BF1-3D37-5E714008619B}"/>
              </a:ext>
            </a:extLst>
          </p:cNvPr>
          <p:cNvSpPr txBox="1">
            <a:spLocks/>
          </p:cNvSpPr>
          <p:nvPr/>
        </p:nvSpPr>
        <p:spPr>
          <a:xfrm>
            <a:off x="460376" y="252266"/>
            <a:ext cx="10102760" cy="69568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aa-ET" sz="2400" dirty="0"/>
          </a:p>
        </p:txBody>
      </p:sp>
      <p:sp>
        <p:nvSpPr>
          <p:cNvPr id="8" name="Content Placeholder 2">
            <a:extLst>
              <a:ext uri="{FF2B5EF4-FFF2-40B4-BE49-F238E27FC236}">
                <a16:creationId xmlns:a16="http://schemas.microsoft.com/office/drawing/2014/main" id="{41471480-BC1A-503C-9DBD-0BDE9B7E3655}"/>
              </a:ext>
            </a:extLst>
          </p:cNvPr>
          <p:cNvSpPr txBox="1">
            <a:spLocks/>
          </p:cNvSpPr>
          <p:nvPr/>
        </p:nvSpPr>
        <p:spPr>
          <a:xfrm>
            <a:off x="155576" y="1074741"/>
            <a:ext cx="6157711" cy="5499939"/>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342900" indent="-342900" algn="just">
              <a:buFont typeface="Arial" panose="020B0604020202020204" pitchFamily="34" charset="0"/>
              <a:buChar char="•"/>
            </a:pPr>
            <a:r>
              <a:rPr lang="en-NZ" sz="1900" b="0" dirty="0">
                <a:latin typeface="Book Antiqua" panose="02040602050305030304" pitchFamily="18" charset="0"/>
              </a:rPr>
              <a:t>Non verbal messages that are observed from the way we position/use our eyes while communicating. </a:t>
            </a:r>
          </a:p>
          <a:p>
            <a:pPr marL="342900" indent="-342900" algn="just">
              <a:buFont typeface="Arial" panose="020B0604020202020204" pitchFamily="34" charset="0"/>
              <a:buChar char="•"/>
            </a:pPr>
            <a:r>
              <a:rPr lang="en-NZ" sz="1900" b="0" dirty="0">
                <a:latin typeface="Book Antiqua" panose="02040602050305030304" pitchFamily="18" charset="0"/>
              </a:rPr>
              <a:t>The eye being the windows to our soul, often predicts a speaker’s true feelings or emotions. It can portray fears, lies and untruthfulness. </a:t>
            </a:r>
          </a:p>
          <a:p>
            <a:pPr marL="342900" indent="-342900" algn="just">
              <a:buFont typeface="Arial" panose="020B0604020202020204" pitchFamily="34" charset="0"/>
              <a:buChar char="•"/>
            </a:pPr>
            <a:r>
              <a:rPr lang="en-NZ" sz="1900" b="0" dirty="0">
                <a:latin typeface="Book Antiqua" panose="02040602050305030304" pitchFamily="18" charset="0"/>
              </a:rPr>
              <a:t>Also, </a:t>
            </a:r>
            <a:r>
              <a:rPr lang="en-US" sz="1900" b="0" kern="100" dirty="0">
                <a:latin typeface="Book Antiqua" panose="02040602050305030304" pitchFamily="18" charset="0"/>
                <a:cs typeface="Times New Roman" panose="02020603050405020304" pitchFamily="18" charset="0"/>
              </a:rPr>
              <a:t>How and how much we look at a person can convey different meanings.</a:t>
            </a:r>
          </a:p>
          <a:p>
            <a:pPr algn="just"/>
            <a:r>
              <a:rPr lang="en-US" sz="1900" b="0" kern="100" dirty="0">
                <a:latin typeface="Book Antiqua" panose="02040602050305030304" pitchFamily="18" charset="0"/>
                <a:ea typeface="Calibri" panose="020F0502020204030204" pitchFamily="34" charset="0"/>
                <a:cs typeface="Times New Roman" panose="02020603050405020304" pitchFamily="18" charset="0"/>
              </a:rPr>
              <a:t>For example; </a:t>
            </a:r>
          </a:p>
          <a:p>
            <a:pPr marL="342900" indent="-342900" algn="just">
              <a:buFont typeface="Wingdings" panose="05000000000000000000" pitchFamily="2" charset="2"/>
              <a:buChar char="v"/>
            </a:pPr>
            <a:r>
              <a:rPr lang="en-NZ" sz="1900" b="0" dirty="0">
                <a:latin typeface="Book Antiqua" panose="02040602050305030304" pitchFamily="18" charset="0"/>
              </a:rPr>
              <a:t>The speaker should use the eye contact  to judge whether the receiver is paying attention, showing respect, responding favourably, or feeling distress.</a:t>
            </a:r>
            <a:endParaRPr lang="en-US" sz="1900" b="0" dirty="0">
              <a:latin typeface="Book Antiqua" panose="02040602050305030304" pitchFamily="18" charset="0"/>
            </a:endParaRPr>
          </a:p>
          <a:p>
            <a:pPr marL="342900" indent="-342900" algn="just">
              <a:buFont typeface="Wingdings" panose="05000000000000000000" pitchFamily="2" charset="2"/>
              <a:buChar char="v"/>
            </a:pPr>
            <a:r>
              <a:rPr lang="en-US" sz="1900" b="0" dirty="0">
                <a:latin typeface="Book Antiqua" panose="02040602050305030304" pitchFamily="18" charset="0"/>
              </a:rPr>
              <a:t>The speaker should have sustained eye contact to show interest, attention, respect, honesty, sincerity, </a:t>
            </a:r>
            <a:r>
              <a:rPr lang="en-NZ" sz="1900" b="0" dirty="0">
                <a:latin typeface="Book Antiqua" panose="02040602050305030304" pitchFamily="18" charset="0"/>
              </a:rPr>
              <a:t>confidence, and in some context intimacy. </a:t>
            </a:r>
            <a:r>
              <a:rPr lang="en-US" sz="1900" b="0" kern="100" dirty="0">
                <a:latin typeface="Book Antiqua" panose="02040602050305030304" pitchFamily="18" charset="0"/>
                <a:ea typeface="Calibri" panose="020F0502020204030204" pitchFamily="34" charset="0"/>
                <a:cs typeface="Times New Roman" panose="02020603050405020304" pitchFamily="18" charset="0"/>
              </a:rPr>
              <a:t>Otherwise a gaze aversion can depict shyness, discomfort, nervousness or cultural norms.</a:t>
            </a:r>
          </a:p>
        </p:txBody>
      </p:sp>
      <p:pic>
        <p:nvPicPr>
          <p:cNvPr id="14" name="Picture 13">
            <a:extLst>
              <a:ext uri="{FF2B5EF4-FFF2-40B4-BE49-F238E27FC236}">
                <a16:creationId xmlns:a16="http://schemas.microsoft.com/office/drawing/2014/main" id="{9A85A58D-6D0D-5EB2-41C5-552ADD3D7979}"/>
              </a:ext>
            </a:extLst>
          </p:cNvPr>
          <p:cNvPicPr>
            <a:picLocks noChangeAspect="1"/>
          </p:cNvPicPr>
          <p:nvPr/>
        </p:nvPicPr>
        <p:blipFill rotWithShape="1">
          <a:blip r:embed="rId3"/>
          <a:srcRect t="5947" b="2846"/>
          <a:stretch/>
        </p:blipFill>
        <p:spPr>
          <a:xfrm>
            <a:off x="6313287" y="1254648"/>
            <a:ext cx="3623891" cy="4630307"/>
          </a:xfrm>
          <a:prstGeom prst="rect">
            <a:avLst/>
          </a:prstGeom>
        </p:spPr>
      </p:pic>
      <p:sp>
        <p:nvSpPr>
          <p:cNvPr id="19" name="Title 1">
            <a:extLst>
              <a:ext uri="{FF2B5EF4-FFF2-40B4-BE49-F238E27FC236}">
                <a16:creationId xmlns:a16="http://schemas.microsoft.com/office/drawing/2014/main" id="{78957AAD-F1BC-D157-32C9-7E690F22E0C2}"/>
              </a:ext>
            </a:extLst>
          </p:cNvPr>
          <p:cNvSpPr txBox="1">
            <a:spLocks/>
          </p:cNvSpPr>
          <p:nvPr/>
        </p:nvSpPr>
        <p:spPr>
          <a:xfrm>
            <a:off x="830196" y="373201"/>
            <a:ext cx="8705011" cy="6273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742950" indent="-742950">
              <a:buFont typeface="+mj-lt"/>
              <a:buAutoNum type="alphaLcParenR" startAt="4"/>
            </a:pP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Eye Movement </a:t>
            </a: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as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spTree>
    <p:extLst>
      <p:ext uri="{BB962C8B-B14F-4D97-AF65-F5344CB8AC3E}">
        <p14:creationId xmlns:p14="http://schemas.microsoft.com/office/powerpoint/2010/main" val="83939762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C62AA-94D0-4D51-930F-DC41A18CC8B8}"/>
              </a:ext>
            </a:extLst>
          </p:cNvPr>
          <p:cNvSpPr>
            <a:spLocks noGrp="1"/>
          </p:cNvSpPr>
          <p:nvPr>
            <p:ph sz="half" idx="1"/>
          </p:nvPr>
        </p:nvSpPr>
        <p:spPr>
          <a:xfrm>
            <a:off x="249088" y="1074741"/>
            <a:ext cx="4611520" cy="5450600"/>
          </a:xfrm>
        </p:spPr>
        <p:txBody>
          <a:bodyPr>
            <a:normAutofit fontScale="85000" lnSpcReduction="20000"/>
          </a:bodyPr>
          <a:lstStyle/>
          <a:p>
            <a:pPr indent="-342900" algn="just"/>
            <a:r>
              <a:rPr lang="en-US" sz="2900" kern="0" dirty="0">
                <a:latin typeface="Book Antiqua" panose="02040602050305030304" pitchFamily="18" charset="0"/>
                <a:ea typeface="Times New Roman" panose="02020603050405020304" pitchFamily="18" charset="0"/>
              </a:rPr>
              <a:t>Also known as </a:t>
            </a:r>
            <a:r>
              <a:rPr lang="en-GB" sz="2900" dirty="0" err="1">
                <a:latin typeface="Book Antiqua" panose="02040602050305030304" pitchFamily="18" charset="0"/>
                <a:cs typeface="Times New Roman" panose="02020603050405020304" pitchFamily="18" charset="0"/>
              </a:rPr>
              <a:t>olfactics</a:t>
            </a:r>
            <a:r>
              <a:rPr lang="en-US" sz="2900" kern="0" dirty="0">
                <a:latin typeface="Book Antiqua" panose="02040602050305030304" pitchFamily="18" charset="0"/>
                <a:ea typeface="Times New Roman" panose="02020603050405020304" pitchFamily="18" charset="0"/>
              </a:rPr>
              <a:t> refers to the various messages we convey about an individual’s hygiene and grooming, emotional state, health &amp; wellness, diet and nutrition, hormonal changes, social status &amp; cultural background based on the way we smell.</a:t>
            </a:r>
          </a:p>
          <a:p>
            <a:pPr indent="-342900" algn="just"/>
            <a:r>
              <a:rPr lang="en-GB" sz="2900" dirty="0">
                <a:latin typeface="Book Antiqua" panose="02040602050305030304" pitchFamily="18" charset="0"/>
                <a:cs typeface="Times New Roman" panose="02020603050405020304" pitchFamily="18" charset="0"/>
              </a:rPr>
              <a:t>Different smells trigger corresponding emotional reactions E.g. a good scent from perfumes, colognes, mouthwashes, household disinfectants, scented candles</a:t>
            </a:r>
          </a:p>
          <a:p>
            <a:endParaRPr lang="en-UG" dirty="0"/>
          </a:p>
        </p:txBody>
      </p:sp>
      <p:sp>
        <p:nvSpPr>
          <p:cNvPr id="6" name="Content Placeholder 5">
            <a:extLst>
              <a:ext uri="{FF2B5EF4-FFF2-40B4-BE49-F238E27FC236}">
                <a16:creationId xmlns:a16="http://schemas.microsoft.com/office/drawing/2014/main" id="{E9499AF9-C955-4B51-B315-06D13167FE3D}"/>
              </a:ext>
            </a:extLst>
          </p:cNvPr>
          <p:cNvSpPr>
            <a:spLocks noGrp="1"/>
          </p:cNvSpPr>
          <p:nvPr>
            <p:ph sz="half" idx="2"/>
          </p:nvPr>
        </p:nvSpPr>
        <p:spPr>
          <a:xfrm>
            <a:off x="4944632" y="889746"/>
            <a:ext cx="4611520" cy="5155454"/>
          </a:xfrm>
        </p:spPr>
        <p:txBody>
          <a:bodyPr>
            <a:normAutofit fontScale="85000" lnSpcReduction="20000"/>
          </a:bodyPr>
          <a:lstStyle/>
          <a:p>
            <a:pPr indent="-342900" algn="just"/>
            <a:r>
              <a:rPr lang="en-GB" sz="2900" dirty="0">
                <a:latin typeface="Book Antiqua" panose="02040602050305030304" pitchFamily="18" charset="0"/>
                <a:cs typeface="Times New Roman" panose="02020603050405020304" pitchFamily="18" charset="0"/>
              </a:rPr>
              <a:t>, scented candles, and air fresheners attracts therefore can trigger romance, or friendship</a:t>
            </a:r>
          </a:p>
          <a:p>
            <a:pPr indent="-342900" algn="just"/>
            <a:r>
              <a:rPr lang="en-GB" sz="2900" dirty="0">
                <a:latin typeface="Book Antiqua" panose="02040602050305030304" pitchFamily="18" charset="0"/>
                <a:cs typeface="Times New Roman" panose="02020603050405020304" pitchFamily="18" charset="0"/>
              </a:rPr>
              <a:t>A bad smell can repel or cause discomfort, loss of morale and productivity.</a:t>
            </a:r>
          </a:p>
          <a:p>
            <a:r>
              <a:rPr lang="en-GB" sz="2900" b="1" i="1" dirty="0">
                <a:latin typeface="Book Antiqua" panose="02040602050305030304" pitchFamily="18" charset="0"/>
                <a:cs typeface="Times New Roman" panose="02020603050405020304" pitchFamily="18" charset="0"/>
              </a:rPr>
              <a:t>NB: Students to discuss how smell influences business operations.</a:t>
            </a:r>
            <a:endParaRPr lang="aa-ET" sz="2900" b="1" i="1" dirty="0">
              <a:latin typeface="Book Antiqua" panose="02040602050305030304" pitchFamily="18" charset="0"/>
            </a:endParaRPr>
          </a:p>
          <a:p>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60CD72A0-FFFF-4039-7AFF-FC79D9E0A455}"/>
              </a:ext>
            </a:extLst>
          </p:cNvPr>
          <p:cNvSpPr txBox="1">
            <a:spLocks/>
          </p:cNvSpPr>
          <p:nvPr/>
        </p:nvSpPr>
        <p:spPr>
          <a:xfrm>
            <a:off x="432124" y="332659"/>
            <a:ext cx="8917938" cy="63836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742950" indent="-742950">
              <a:buFont typeface="+mj-lt"/>
              <a:buAutoNum type="alphaLcParenR" startAt="5"/>
            </a:pPr>
            <a:r>
              <a:rPr lang="aa-ET" sz="4000" dirty="0">
                <a:solidFill>
                  <a:schemeClr val="accent1">
                    <a:lumMod val="50000"/>
                  </a:schemeClr>
                </a:solidFill>
                <a:latin typeface="Bernard MT Condensed" panose="02050806060905020404" pitchFamily="18" charset="0"/>
                <a:cs typeface="Times New Roman" panose="02020603050405020304" pitchFamily="18" charset="0"/>
              </a:rPr>
              <a:t>Body Scent /Ordor</a:t>
            </a:r>
            <a:r>
              <a:rPr lang="en-GB" sz="4000" dirty="0">
                <a:solidFill>
                  <a:schemeClr val="accent1">
                    <a:lumMod val="50000"/>
                  </a:schemeClr>
                </a:solidFill>
                <a:latin typeface="Bernard MT Condensed" panose="02050806060905020404" pitchFamily="18" charset="0"/>
                <a:cs typeface="Times New Roman" panose="02020603050405020304" pitchFamily="18" charset="0"/>
              </a:rPr>
              <a:t> </a:t>
            </a:r>
            <a:r>
              <a:rPr lang="en-US" sz="4000" kern="0" dirty="0">
                <a:solidFill>
                  <a:schemeClr val="accent1">
                    <a:lumMod val="50000"/>
                  </a:schemeClr>
                </a:solidFill>
                <a:latin typeface="Bernard MT Condensed" panose="02050806060905020404" pitchFamily="18" charset="0"/>
                <a:cs typeface="Segoe UI Semilight" panose="020B0402040204020203" pitchFamily="34" charset="0"/>
              </a:rPr>
              <a:t>a</a:t>
            </a:r>
            <a:r>
              <a:rPr lang="en-US" sz="40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s  </a:t>
            </a:r>
            <a:r>
              <a:rPr lang="en-US" sz="40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0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pic>
        <p:nvPicPr>
          <p:cNvPr id="18" name="Picture 17">
            <a:extLst>
              <a:ext uri="{FF2B5EF4-FFF2-40B4-BE49-F238E27FC236}">
                <a16:creationId xmlns:a16="http://schemas.microsoft.com/office/drawing/2014/main" id="{3E1D8528-CCCE-0010-5C89-393A09A45A24}"/>
              </a:ext>
            </a:extLst>
          </p:cNvPr>
          <p:cNvPicPr>
            <a:picLocks noChangeAspect="1"/>
          </p:cNvPicPr>
          <p:nvPr/>
        </p:nvPicPr>
        <p:blipFill>
          <a:blip r:embed="rId3"/>
          <a:stretch>
            <a:fillRect/>
          </a:stretch>
        </p:blipFill>
        <p:spPr>
          <a:xfrm>
            <a:off x="7353896" y="4365104"/>
            <a:ext cx="2655216" cy="2188807"/>
          </a:xfrm>
          <a:prstGeom prst="rect">
            <a:avLst/>
          </a:prstGeom>
        </p:spPr>
      </p:pic>
      <p:pic>
        <p:nvPicPr>
          <p:cNvPr id="1026" name="Picture 2" descr="personal fragrance">
            <a:extLst>
              <a:ext uri="{FF2B5EF4-FFF2-40B4-BE49-F238E27FC236}">
                <a16:creationId xmlns:a16="http://schemas.microsoft.com/office/drawing/2014/main" id="{21987B1B-3441-9A5A-D947-679C33F377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635" y="4365104"/>
            <a:ext cx="2244196" cy="21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387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30C73-A216-427E-BC9C-592743929277}"/>
              </a:ext>
            </a:extLst>
          </p:cNvPr>
          <p:cNvSpPr>
            <a:spLocks noGrp="1"/>
          </p:cNvSpPr>
          <p:nvPr>
            <p:ph sz="half" idx="1"/>
          </p:nvPr>
        </p:nvSpPr>
        <p:spPr>
          <a:xfrm>
            <a:off x="540068" y="836713"/>
            <a:ext cx="4320540" cy="5289767"/>
          </a:xfrm>
        </p:spPr>
        <p:txBody>
          <a:bodyPr>
            <a:normAutofit fontScale="77500" lnSpcReduction="20000"/>
          </a:bodyPr>
          <a:lstStyle/>
          <a:p>
            <a:pPr algn="just">
              <a:spcAft>
                <a:spcPts val="800"/>
              </a:spcAft>
              <a:tabLst>
                <a:tab pos="457200" algn="l"/>
              </a:tabLst>
            </a:pPr>
            <a:r>
              <a:rPr lang="en-GB" kern="0" dirty="0">
                <a:latin typeface="Book Antiqua" panose="02040602050305030304" pitchFamily="18" charset="0"/>
                <a:cs typeface="Times New Roman" panose="02020603050405020304" pitchFamily="18" charset="0"/>
              </a:rPr>
              <a:t>Touch also known as haptics conveys a wide range of emotions and messages.</a:t>
            </a:r>
          </a:p>
          <a:p>
            <a:pPr algn="just">
              <a:spcAft>
                <a:spcPts val="800"/>
              </a:spcAft>
              <a:tabLst>
                <a:tab pos="457200" algn="l"/>
              </a:tabLst>
            </a:pPr>
            <a:r>
              <a:rPr lang="en-GB" kern="0" dirty="0">
                <a:latin typeface="Book Antiqua" panose="02040602050305030304" pitchFamily="18" charset="0"/>
                <a:cs typeface="Times New Roman" panose="02020603050405020304" pitchFamily="18" charset="0"/>
              </a:rPr>
              <a:t>E.g. </a:t>
            </a:r>
            <a:r>
              <a:rPr lang="en-GB" dirty="0">
                <a:latin typeface="Book Antiqua" panose="02040602050305030304" pitchFamily="18" charset="0"/>
              </a:rPr>
              <a:t>power, empathy, understanding, </a:t>
            </a:r>
            <a:r>
              <a:rPr lang="en-NZ" dirty="0">
                <a:latin typeface="Book Antiqua" panose="02040602050305030304" pitchFamily="18" charset="0"/>
              </a:rPr>
              <a:t>warmth, reassurance, support, encouragement, comfort </a:t>
            </a:r>
            <a:r>
              <a:rPr lang="en-GB" dirty="0">
                <a:latin typeface="Book Antiqua" panose="02040602050305030304" pitchFamily="18" charset="0"/>
              </a:rPr>
              <a:t>affection, friendship etc.</a:t>
            </a:r>
            <a:endParaRPr lang="en-US" kern="0" dirty="0">
              <a:latin typeface="Book Antiqua" panose="02040602050305030304" pitchFamily="18" charset="0"/>
              <a:cs typeface="Times New Roman" panose="02020603050405020304" pitchFamily="18" charset="0"/>
            </a:endParaRPr>
          </a:p>
          <a:p>
            <a:pPr indent="-342900" algn="just">
              <a:spcAft>
                <a:spcPts val="800"/>
              </a:spcAft>
              <a:buFont typeface="Wingdings" panose="05000000000000000000" pitchFamily="2" charset="2"/>
              <a:buChar char="q"/>
              <a:tabLst>
                <a:tab pos="457200" algn="l"/>
              </a:tabLst>
            </a:pPr>
            <a:r>
              <a:rPr lang="en-GB" kern="0" dirty="0">
                <a:latin typeface="Book Antiqua" panose="02040602050305030304" pitchFamily="18" charset="0"/>
                <a:cs typeface="Times New Roman" panose="02020603050405020304" pitchFamily="18" charset="0"/>
              </a:rPr>
              <a:t>Affectionate Touch: Hugs, kisses, and cuddles convey love and care.</a:t>
            </a:r>
          </a:p>
          <a:p>
            <a:pPr indent="-342900" algn="just">
              <a:spcAft>
                <a:spcPts val="800"/>
              </a:spcAft>
              <a:buFont typeface="Wingdings" panose="05000000000000000000" pitchFamily="2" charset="2"/>
              <a:buChar char="q"/>
              <a:tabLst>
                <a:tab pos="457200" algn="l"/>
              </a:tabLst>
            </a:pPr>
            <a:r>
              <a:rPr lang="en-GB" kern="0" dirty="0">
                <a:latin typeface="Book Antiqua" panose="02040602050305030304" pitchFamily="18" charset="0"/>
                <a:cs typeface="Times New Roman" panose="02020603050405020304" pitchFamily="18" charset="0"/>
              </a:rPr>
              <a:t>Friendly Touch: Handshakes, pats on the back, and high-fives indicate friendliness and camaraderie, comfort and reassurance.</a:t>
            </a:r>
            <a:endParaRPr lang="en-US" kern="0" dirty="0">
              <a:latin typeface="Book Antiqua" panose="02040602050305030304" pitchFamily="18" charset="0"/>
              <a:cs typeface="Times New Roman" panose="02020603050405020304" pitchFamily="18" charset="0"/>
            </a:endParaRPr>
          </a:p>
          <a:p>
            <a:endParaRPr lang="en-UG" dirty="0"/>
          </a:p>
        </p:txBody>
      </p:sp>
      <p:sp>
        <p:nvSpPr>
          <p:cNvPr id="6" name="Content Placeholder 5">
            <a:extLst>
              <a:ext uri="{FF2B5EF4-FFF2-40B4-BE49-F238E27FC236}">
                <a16:creationId xmlns:a16="http://schemas.microsoft.com/office/drawing/2014/main" id="{836532C8-9470-4E07-9583-08B8216D3579}"/>
              </a:ext>
            </a:extLst>
          </p:cNvPr>
          <p:cNvSpPr>
            <a:spLocks noGrp="1"/>
          </p:cNvSpPr>
          <p:nvPr>
            <p:ph sz="half" idx="2"/>
          </p:nvPr>
        </p:nvSpPr>
        <p:spPr>
          <a:xfrm>
            <a:off x="5220653" y="836713"/>
            <a:ext cx="4320540" cy="5289767"/>
          </a:xfrm>
        </p:spPr>
        <p:txBody>
          <a:bodyPr>
            <a:normAutofit fontScale="77500" lnSpcReduction="20000"/>
          </a:bodyPr>
          <a:lstStyle/>
          <a:p>
            <a:pPr indent="-342900" algn="just">
              <a:spcAft>
                <a:spcPts val="800"/>
              </a:spcAft>
              <a:buFont typeface="Wingdings" panose="05000000000000000000" pitchFamily="2" charset="2"/>
              <a:buChar char="q"/>
              <a:tabLst>
                <a:tab pos="457200" algn="l"/>
              </a:tabLst>
            </a:pPr>
            <a:r>
              <a:rPr lang="en-GB" kern="0" dirty="0">
                <a:latin typeface="Book Antiqua" panose="02040602050305030304" pitchFamily="18" charset="0"/>
                <a:cs typeface="Times New Roman" panose="02020603050405020304" pitchFamily="18" charset="0"/>
              </a:rPr>
              <a:t>Professional Touch: Formal handshakes convey professionalism and respect.</a:t>
            </a:r>
          </a:p>
          <a:p>
            <a:pPr indent="-342900" algn="just">
              <a:spcAft>
                <a:spcPts val="800"/>
              </a:spcAft>
              <a:buFont typeface="Wingdings" panose="05000000000000000000" pitchFamily="2" charset="2"/>
              <a:buChar char="q"/>
              <a:tabLst>
                <a:tab pos="457200" algn="l"/>
              </a:tabLst>
            </a:pPr>
            <a:r>
              <a:rPr lang="en-GB" kern="0" dirty="0">
                <a:latin typeface="Book Antiqua" panose="02040602050305030304" pitchFamily="18" charset="0"/>
                <a:cs typeface="Times New Roman" panose="02020603050405020304" pitchFamily="18" charset="0"/>
              </a:rPr>
              <a:t>Comforting Touch: Holding someone's hand or giving a gentle pat can provide</a:t>
            </a:r>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25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7" name="Title 1">
            <a:extLst>
              <a:ext uri="{FF2B5EF4-FFF2-40B4-BE49-F238E27FC236}">
                <a16:creationId xmlns:a16="http://schemas.microsoft.com/office/drawing/2014/main" id="{1060E817-B7B7-95E1-53FF-9462A74DBD98}"/>
              </a:ext>
            </a:extLst>
          </p:cNvPr>
          <p:cNvSpPr txBox="1">
            <a:spLocks/>
          </p:cNvSpPr>
          <p:nvPr/>
        </p:nvSpPr>
        <p:spPr>
          <a:xfrm>
            <a:off x="372725" y="270033"/>
            <a:ext cx="7573261" cy="56668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514350" indent="-514350">
              <a:buFont typeface="+mj-lt"/>
              <a:buAutoNum type="alphaLcParenR" startAt="6"/>
            </a:pP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Touch </a:t>
            </a: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as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pic>
        <p:nvPicPr>
          <p:cNvPr id="18" name="Picture 17">
            <a:extLst>
              <a:ext uri="{FF2B5EF4-FFF2-40B4-BE49-F238E27FC236}">
                <a16:creationId xmlns:a16="http://schemas.microsoft.com/office/drawing/2014/main" id="{312F2824-EE7F-F1AC-1163-6B4DAA9B1AAF}"/>
              </a:ext>
            </a:extLst>
          </p:cNvPr>
          <p:cNvPicPr>
            <a:picLocks noChangeAspect="1"/>
          </p:cNvPicPr>
          <p:nvPr/>
        </p:nvPicPr>
        <p:blipFill rotWithShape="1">
          <a:blip r:embed="rId3">
            <a:extLst>
              <a:ext uri="{28A0092B-C50C-407E-A947-70E740481C1C}">
                <a14:useLocalDpi xmlns:a14="http://schemas.microsoft.com/office/drawing/2010/main" val="0"/>
              </a:ext>
            </a:extLst>
          </a:blip>
          <a:srcRect t="18269"/>
          <a:stretch/>
        </p:blipFill>
        <p:spPr>
          <a:xfrm>
            <a:off x="5191670" y="2780928"/>
            <a:ext cx="4709179" cy="3539967"/>
          </a:xfrm>
          <a:prstGeom prst="rect">
            <a:avLst/>
          </a:prstGeom>
        </p:spPr>
      </p:pic>
      <p:sp>
        <p:nvSpPr>
          <p:cNvPr id="26" name="Title 1">
            <a:extLst>
              <a:ext uri="{FF2B5EF4-FFF2-40B4-BE49-F238E27FC236}">
                <a16:creationId xmlns:a16="http://schemas.microsoft.com/office/drawing/2014/main" id="{B20F093D-89FB-BFD9-A074-741DE48C408E}"/>
              </a:ext>
            </a:extLst>
          </p:cNvPr>
          <p:cNvSpPr txBox="1">
            <a:spLocks/>
          </p:cNvSpPr>
          <p:nvPr/>
        </p:nvSpPr>
        <p:spPr>
          <a:xfrm>
            <a:off x="328351" y="404667"/>
            <a:ext cx="5626443" cy="776324"/>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aa-ET" sz="2400" dirty="0"/>
          </a:p>
        </p:txBody>
      </p:sp>
    </p:spTree>
    <p:extLst>
      <p:ext uri="{BB962C8B-B14F-4D97-AF65-F5344CB8AC3E}">
        <p14:creationId xmlns:p14="http://schemas.microsoft.com/office/powerpoint/2010/main" val="5254266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85875" y="274638"/>
            <a:ext cx="8229600" cy="417512"/>
          </a:xfrm>
        </p:spPr>
        <p:txBody>
          <a:bodyPr/>
          <a:lstStyle/>
          <a:p>
            <a:pPr algn="ctr" eaLnBrk="1" hangingPunct="1">
              <a:lnSpc>
                <a:spcPct val="90000"/>
              </a:lnSpc>
            </a:pPr>
            <a:r>
              <a:rPr lang="en-US" altLang="en-US" sz="3600" dirty="0">
                <a:latin typeface="Bernard MT Condensed" panose="02050806060905020404" pitchFamily="18" charset="0"/>
              </a:rPr>
              <a:t>Illustration of Touch</a:t>
            </a:r>
          </a:p>
        </p:txBody>
      </p:sp>
      <p:sp>
        <p:nvSpPr>
          <p:cNvPr id="19459" name="Rectangle 3"/>
          <p:cNvSpPr>
            <a:spLocks noGrp="1" noChangeArrowheads="1"/>
          </p:cNvSpPr>
          <p:nvPr>
            <p:ph sz="half" idx="1"/>
          </p:nvPr>
        </p:nvSpPr>
        <p:spPr>
          <a:xfrm>
            <a:off x="1285875" y="4376738"/>
            <a:ext cx="2254250" cy="4525962"/>
          </a:xfrm>
        </p:spPr>
        <p:txBody>
          <a:bodyPr/>
          <a:lstStyle/>
          <a:p>
            <a:pPr marL="0" indent="0">
              <a:lnSpc>
                <a:spcPct val="90000"/>
              </a:lnSpc>
              <a:buNone/>
              <a:defRPr/>
            </a:pPr>
            <a:endParaRPr lang="en-US" dirty="0">
              <a:latin typeface="Book Antiqua" panose="02040602050305030304" pitchFamily="18" charset="0"/>
            </a:endParaRPr>
          </a:p>
          <a:p>
            <a:pPr eaLnBrk="1" hangingPunct="1">
              <a:lnSpc>
                <a:spcPct val="90000"/>
              </a:lnSpc>
              <a:buFont typeface="Arial" charset="0"/>
              <a:buChar char="•"/>
              <a:defRPr/>
            </a:pPr>
            <a:endParaRPr lang="en-US" dirty="0">
              <a:latin typeface="Book Antiqua" panose="02040602050305030304" pitchFamily="18" charset="0"/>
            </a:endParaRPr>
          </a:p>
        </p:txBody>
      </p:sp>
      <p:pic>
        <p:nvPicPr>
          <p:cNvPr id="3072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152526" y="717550"/>
            <a:ext cx="8569325" cy="5664200"/>
          </a:xfrm>
        </p:spPr>
      </p:pic>
      <p:sp>
        <p:nvSpPr>
          <p:cNvPr id="3" name="Footer Placeholder 2"/>
          <p:cNvSpPr>
            <a:spLocks noGrp="1"/>
          </p:cNvSpPr>
          <p:nvPr>
            <p:ph type="ftr" sz="quarter" idx="11"/>
          </p:nvPr>
        </p:nvSpPr>
        <p:spPr>
          <a:xfrm rot="16200000">
            <a:off x="9496120" y="2564901"/>
            <a:ext cx="1728192" cy="432054"/>
          </a:xfrm>
        </p:spPr>
        <p:txBody>
          <a:bodyPr/>
          <a:lstStyle/>
          <a:p>
            <a:pPr>
              <a:defRPr/>
            </a:pPr>
            <a:fld id="{840401DC-9B37-4341-B08E-32E49C3A82FC}" type="datetime1">
              <a:rPr lang="en-US"/>
              <a:pPr/>
              <a:t>10/19/2024</a:t>
            </a:fld>
            <a:endParaRPr lang="en-US" dirty="0"/>
          </a:p>
        </p:txBody>
      </p:sp>
      <p:grpSp>
        <p:nvGrpSpPr>
          <p:cNvPr id="7" name="Group 6">
            <a:extLst>
              <a:ext uri="{FF2B5EF4-FFF2-40B4-BE49-F238E27FC236}">
                <a16:creationId xmlns:a16="http://schemas.microsoft.com/office/drawing/2014/main" id="{36497E90-9830-48BE-AEC8-07B7128E3308}"/>
              </a:ext>
            </a:extLst>
          </p:cNvPr>
          <p:cNvGrpSpPr/>
          <p:nvPr/>
        </p:nvGrpSpPr>
        <p:grpSpPr>
          <a:xfrm>
            <a:off x="9937179" y="332660"/>
            <a:ext cx="882403" cy="882403"/>
            <a:chOff x="9937179" y="332656"/>
            <a:chExt cx="882403" cy="882403"/>
          </a:xfrm>
        </p:grpSpPr>
        <p:sp>
          <p:nvSpPr>
            <p:cNvPr id="8" name="Oval 7">
              <a:extLst>
                <a:ext uri="{FF2B5EF4-FFF2-40B4-BE49-F238E27FC236}">
                  <a16:creationId xmlns:a16="http://schemas.microsoft.com/office/drawing/2014/main" id="{4D915D74-A34E-4FB9-91A1-B9E5FD90FB67}"/>
                </a:ext>
              </a:extLst>
            </p:cNvPr>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2182700-2A67-4CCE-B7DA-956EB7AD0C3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0" name="Slide Number Placeholder 12">
            <a:extLst>
              <a:ext uri="{FF2B5EF4-FFF2-40B4-BE49-F238E27FC236}">
                <a16:creationId xmlns:a16="http://schemas.microsoft.com/office/drawing/2014/main" id="{BF213E59-5783-429D-9BC3-35815624380F}"/>
              </a:ext>
            </a:extLst>
          </p:cNvPr>
          <p:cNvSpPr>
            <a:spLocks noGrp="1"/>
          </p:cNvSpPr>
          <p:nvPr>
            <p:ph type="sldNum" sz="quarter" idx="12"/>
          </p:nvPr>
        </p:nvSpPr>
        <p:spPr>
          <a:xfrm>
            <a:off x="10078177" y="5648960"/>
            <a:ext cx="648081" cy="396240"/>
          </a:xfrm>
        </p:spPr>
        <p:txBody>
          <a:bodyPr/>
          <a:lstStyle/>
          <a:p>
            <a:r>
              <a:rPr lang="en-US" dirty="0"/>
              <a:t>26</a:t>
            </a:r>
          </a:p>
        </p:txBody>
      </p:sp>
    </p:spTree>
    <p:extLst>
      <p:ext uri="{BB962C8B-B14F-4D97-AF65-F5344CB8AC3E}">
        <p14:creationId xmlns:p14="http://schemas.microsoft.com/office/powerpoint/2010/main" val="2204616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27</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itle 1">
            <a:extLst>
              <a:ext uri="{FF2B5EF4-FFF2-40B4-BE49-F238E27FC236}">
                <a16:creationId xmlns:a16="http://schemas.microsoft.com/office/drawing/2014/main" id="{3D8C0D27-82A9-A81E-339C-D94918BDD6BF}"/>
              </a:ext>
            </a:extLst>
          </p:cNvPr>
          <p:cNvSpPr txBox="1">
            <a:spLocks/>
          </p:cNvSpPr>
          <p:nvPr/>
        </p:nvSpPr>
        <p:spPr>
          <a:xfrm>
            <a:off x="576139" y="213556"/>
            <a:ext cx="7664612" cy="7920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457200" indent="-457200" algn="ctr">
              <a:buFont typeface="+mj-lt"/>
              <a:buAutoNum type="alphaLcParenR" startAt="7"/>
            </a:pP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Dress Code </a:t>
            </a: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as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sp>
        <p:nvSpPr>
          <p:cNvPr id="8" name="Content Placeholder 2">
            <a:extLst>
              <a:ext uri="{FF2B5EF4-FFF2-40B4-BE49-F238E27FC236}">
                <a16:creationId xmlns:a16="http://schemas.microsoft.com/office/drawing/2014/main" id="{3B2FD1F2-9081-C691-FADD-36A8E87D48C8}"/>
              </a:ext>
            </a:extLst>
          </p:cNvPr>
          <p:cNvSpPr txBox="1">
            <a:spLocks/>
          </p:cNvSpPr>
          <p:nvPr/>
        </p:nvSpPr>
        <p:spPr>
          <a:xfrm>
            <a:off x="229533" y="1005645"/>
            <a:ext cx="9761631" cy="5672100"/>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342900" indent="-342900" algn="just">
              <a:lnSpc>
                <a:spcPct val="107000"/>
              </a:lnSpc>
              <a:spcAft>
                <a:spcPts val="800"/>
              </a:spcAft>
              <a:buFont typeface="Arial" panose="020B0604020202020204" pitchFamily="34" charset="0"/>
              <a:buChar char="•"/>
              <a:tabLst>
                <a:tab pos="495300" algn="l"/>
              </a:tabLst>
            </a:pP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This refers to the messages that our dressing communicates e.g. occasion, status, personality, attitude, emotions, </a:t>
            </a:r>
            <a:r>
              <a:rPr lang="en-US" sz="2200" b="0" kern="0" dirty="0" err="1">
                <a:latin typeface="Book Antiqua" panose="02040602050305030304" pitchFamily="18" charset="0"/>
                <a:ea typeface="Times New Roman" panose="02020603050405020304" pitchFamily="18" charset="0"/>
                <a:cs typeface="Times New Roman" panose="02020603050405020304" pitchFamily="18" charset="0"/>
              </a:rPr>
              <a:t>behaviour</a:t>
            </a: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 etc.</a:t>
            </a:r>
          </a:p>
          <a:p>
            <a:pPr marL="342900" indent="-342900" algn="just">
              <a:lnSpc>
                <a:spcPct val="107000"/>
              </a:lnSpc>
              <a:spcAft>
                <a:spcPts val="800"/>
              </a:spcAft>
              <a:buFont typeface="Arial" panose="020B0604020202020204" pitchFamily="34" charset="0"/>
              <a:buChar char="•"/>
              <a:tabLst>
                <a:tab pos="495300" algn="l"/>
              </a:tabLst>
            </a:pP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It includes a person’s clothing and accessories e.g. </a:t>
            </a:r>
            <a:r>
              <a:rPr lang="en-NZ" sz="2200" b="0" dirty="0">
                <a:latin typeface="Georgia" pitchFamily="18" charset="0"/>
              </a:rPr>
              <a:t>tie, perfume, footwear, jewellery, bags</a:t>
            </a:r>
            <a:r>
              <a:rPr lang="en-US" sz="2200" b="0" kern="0" dirty="0">
                <a:latin typeface="Book Antiqua" panose="02040602050305030304" pitchFamily="18" charset="0"/>
                <a:ea typeface="Times New Roman" panose="02020603050405020304" pitchFamily="18" charset="0"/>
                <a:cs typeface="Times New Roman" panose="02020603050405020304" pitchFamily="18" charset="0"/>
              </a:rPr>
              <a:t>. </a:t>
            </a:r>
          </a:p>
          <a:p>
            <a:pPr marL="342900" indent="-342900" algn="just">
              <a:lnSpc>
                <a:spcPct val="107000"/>
              </a:lnSpc>
              <a:spcAft>
                <a:spcPts val="800"/>
              </a:spcAft>
              <a:buFont typeface="Arial" panose="020B0604020202020204" pitchFamily="34" charset="0"/>
              <a:buChar char="•"/>
              <a:tabLst>
                <a:tab pos="495300" algn="l"/>
              </a:tabLst>
            </a:pPr>
            <a:r>
              <a:rPr lang="en-NZ" sz="2200" b="0" dirty="0">
                <a:latin typeface="Georgia" pitchFamily="18" charset="0"/>
              </a:rPr>
              <a:t>The colour, design, cut and fitting, combine to make up the clothing</a:t>
            </a:r>
            <a:r>
              <a:rPr lang="en-US" sz="2200" b="0" dirty="0">
                <a:latin typeface="Georgia" pitchFamily="18" charset="0"/>
              </a:rPr>
              <a:t>.</a:t>
            </a:r>
          </a:p>
          <a:p>
            <a:pPr marL="342900" indent="-342900" algn="just">
              <a:lnSpc>
                <a:spcPct val="107000"/>
              </a:lnSpc>
              <a:spcAft>
                <a:spcPts val="800"/>
              </a:spcAft>
              <a:buFont typeface="Arial" panose="020B0604020202020204" pitchFamily="34" charset="0"/>
              <a:buChar char="•"/>
              <a:tabLst>
                <a:tab pos="495300" algn="l"/>
              </a:tabLst>
            </a:pPr>
            <a:r>
              <a:rPr lang="en-US" sz="2200" b="0" dirty="0">
                <a:latin typeface="Georgia" pitchFamily="18" charset="0"/>
              </a:rPr>
              <a:t>We </a:t>
            </a:r>
            <a:r>
              <a:rPr lang="en-NZ" sz="2200" b="0" dirty="0">
                <a:latin typeface="Georgia" pitchFamily="18" charset="0"/>
              </a:rPr>
              <a:t>need to take extra care in choosing bearing in mind the comfort, combination and appropriateness. </a:t>
            </a:r>
          </a:p>
          <a:p>
            <a:pPr marL="285750" indent="-285750" algn="just">
              <a:lnSpc>
                <a:spcPct val="107000"/>
              </a:lnSpc>
              <a:spcAft>
                <a:spcPts val="800"/>
              </a:spcAft>
              <a:buFont typeface="Wingdings" panose="05000000000000000000" pitchFamily="2" charset="2"/>
              <a:buChar char="v"/>
              <a:tabLst>
                <a:tab pos="495300" algn="l"/>
              </a:tabLst>
            </a:pPr>
            <a:r>
              <a:rPr lang="en-NZ" sz="2200" b="0" dirty="0">
                <a:latin typeface="Georgia" pitchFamily="18" charset="0"/>
              </a:rPr>
              <a:t>Appropriateness for the occasion in terms of; formality of the occasion, the time of the day, the season, the cultural background of the people who will be present and the conventions of your organization is essential.</a:t>
            </a:r>
          </a:p>
          <a:p>
            <a:pPr marL="285750" indent="-285750" algn="just">
              <a:lnSpc>
                <a:spcPct val="107000"/>
              </a:lnSpc>
              <a:spcAft>
                <a:spcPts val="800"/>
              </a:spcAft>
              <a:buFont typeface="Wingdings" panose="05000000000000000000" pitchFamily="2" charset="2"/>
              <a:buChar char="v"/>
              <a:tabLst>
                <a:tab pos="495300" algn="l"/>
              </a:tabLst>
            </a:pPr>
            <a:r>
              <a:rPr lang="en-NZ" sz="2200" b="0" dirty="0">
                <a:latin typeface="Georgia" pitchFamily="18" charset="0"/>
              </a:rPr>
              <a:t>Comfort relates to how free you feel when you put on such attire.</a:t>
            </a:r>
          </a:p>
          <a:p>
            <a:pPr marL="285750" indent="-285750" algn="just">
              <a:lnSpc>
                <a:spcPct val="107000"/>
              </a:lnSpc>
              <a:spcAft>
                <a:spcPts val="800"/>
              </a:spcAft>
              <a:buFont typeface="Wingdings" panose="05000000000000000000" pitchFamily="2" charset="2"/>
              <a:buChar char="v"/>
              <a:tabLst>
                <a:tab pos="495300" algn="l"/>
              </a:tabLst>
            </a:pPr>
            <a:r>
              <a:rPr lang="en-NZ" sz="2200" b="0" dirty="0">
                <a:latin typeface="Georgia" pitchFamily="18" charset="0"/>
              </a:rPr>
              <a:t>Combination relates to how well you have matched your dressing with accessories if any.</a:t>
            </a:r>
            <a:endParaRPr lang="en-US" sz="2200" b="0" kern="0" dirty="0">
              <a:latin typeface="Book Antiqua" panose="020406020503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98452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28</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3D8C0D27-82A9-A81E-339C-D94918BDD6BF}"/>
              </a:ext>
            </a:extLst>
          </p:cNvPr>
          <p:cNvSpPr txBox="1">
            <a:spLocks/>
          </p:cNvSpPr>
          <p:nvPr/>
        </p:nvSpPr>
        <p:spPr>
          <a:xfrm>
            <a:off x="850512" y="273688"/>
            <a:ext cx="8424936" cy="7920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48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Pictures Depicting Dress Code</a:t>
            </a:r>
            <a:endParaRPr lang="aa-ET" sz="48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pic>
        <p:nvPicPr>
          <p:cNvPr id="18" name="Picture 17">
            <a:extLst>
              <a:ext uri="{FF2B5EF4-FFF2-40B4-BE49-F238E27FC236}">
                <a16:creationId xmlns:a16="http://schemas.microsoft.com/office/drawing/2014/main" id="{9BE4CC10-FB81-A2A0-1746-7656775737D3}"/>
              </a:ext>
            </a:extLst>
          </p:cNvPr>
          <p:cNvPicPr>
            <a:picLocks noChangeAspect="1"/>
          </p:cNvPicPr>
          <p:nvPr/>
        </p:nvPicPr>
        <p:blipFill>
          <a:blip r:embed="rId3"/>
          <a:stretch>
            <a:fillRect/>
          </a:stretch>
        </p:blipFill>
        <p:spPr>
          <a:xfrm>
            <a:off x="432122" y="1187860"/>
            <a:ext cx="9261717" cy="5265476"/>
          </a:xfrm>
          <a:prstGeom prst="rect">
            <a:avLst/>
          </a:prstGeom>
        </p:spPr>
      </p:pic>
    </p:spTree>
    <p:extLst>
      <p:ext uri="{BB962C8B-B14F-4D97-AF65-F5344CB8AC3E}">
        <p14:creationId xmlns:p14="http://schemas.microsoft.com/office/powerpoint/2010/main" val="344209364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Who the Hell is Peter Drucker, and Why ...">
            <a:extLst>
              <a:ext uri="{FF2B5EF4-FFF2-40B4-BE49-F238E27FC236}">
                <a16:creationId xmlns:a16="http://schemas.microsoft.com/office/drawing/2014/main" id="{1E84D095-AD73-4B0B-9DBC-E8425AEB7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299" y="1227142"/>
            <a:ext cx="7128792" cy="414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3876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29</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8E7A3874-729C-DA79-38DA-65A337A28C1C}"/>
              </a:ext>
            </a:extLst>
          </p:cNvPr>
          <p:cNvSpPr txBox="1">
            <a:spLocks/>
          </p:cNvSpPr>
          <p:nvPr/>
        </p:nvSpPr>
        <p:spPr>
          <a:xfrm>
            <a:off x="1397795" y="153156"/>
            <a:ext cx="7963320" cy="56359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aa-ET" sz="2400" dirty="0"/>
          </a:p>
        </p:txBody>
      </p:sp>
      <p:sp>
        <p:nvSpPr>
          <p:cNvPr id="8" name="Content Placeholder 2">
            <a:extLst>
              <a:ext uri="{FF2B5EF4-FFF2-40B4-BE49-F238E27FC236}">
                <a16:creationId xmlns:a16="http://schemas.microsoft.com/office/drawing/2014/main" id="{1CB2816C-6CD6-4A70-1F76-75C2673CD6B8}"/>
              </a:ext>
            </a:extLst>
          </p:cNvPr>
          <p:cNvSpPr txBox="1">
            <a:spLocks/>
          </p:cNvSpPr>
          <p:nvPr/>
        </p:nvSpPr>
        <p:spPr>
          <a:xfrm>
            <a:off x="335760" y="1059699"/>
            <a:ext cx="9655404" cy="5177614"/>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285750" indent="-285750" algn="just">
              <a:spcAft>
                <a:spcPts val="800"/>
              </a:spcAft>
              <a:buFont typeface="Wingdings" panose="05000000000000000000" pitchFamily="2" charset="2"/>
              <a:buChar char="q"/>
              <a:tabLst>
                <a:tab pos="495300" algn="l"/>
              </a:tabLst>
            </a:pPr>
            <a:r>
              <a:rPr lang="en-NZ" altLang="en-US" sz="2200" b="0" dirty="0">
                <a:latin typeface="Book Antiqua" panose="02040602050305030304" pitchFamily="18" charset="0"/>
              </a:rPr>
              <a:t>Relates to the general outward appearance of a person’s body makeup (face, body, overall look) in terms of </a:t>
            </a:r>
            <a:r>
              <a:rPr lang="en-US" sz="2200" b="0" kern="100" dirty="0">
                <a:latin typeface="Book Antiqua" panose="02040602050305030304" pitchFamily="18" charset="0"/>
                <a:ea typeface="Calibri" panose="020F0502020204030204" pitchFamily="34" charset="0"/>
                <a:cs typeface="Times New Roman" panose="02020603050405020304" pitchFamily="18" charset="0"/>
              </a:rPr>
              <a:t>height, weight, size, shape and </a:t>
            </a:r>
            <a:r>
              <a:rPr lang="en-NZ" altLang="en-US" sz="2200" b="0" dirty="0">
                <a:latin typeface="Book Antiqua" panose="02040602050305030304" pitchFamily="18" charset="0"/>
              </a:rPr>
              <a:t>looks </a:t>
            </a:r>
            <a:r>
              <a:rPr lang="en-US" sz="2200" b="0" kern="100" dirty="0">
                <a:latin typeface="Book Antiqua" panose="02040602050305030304" pitchFamily="18" charset="0"/>
                <a:ea typeface="Calibri" panose="020F0502020204030204" pitchFamily="34" charset="0"/>
                <a:cs typeface="Times New Roman" panose="02020603050405020304" pitchFamily="18" charset="0"/>
              </a:rPr>
              <a:t> in terms of neatness, grooming etc.</a:t>
            </a:r>
          </a:p>
          <a:p>
            <a:pPr marL="285750" indent="-285750" algn="just">
              <a:spcAft>
                <a:spcPts val="800"/>
              </a:spcAft>
              <a:buFont typeface="Wingdings" panose="05000000000000000000" pitchFamily="2" charset="2"/>
              <a:buChar char="q"/>
              <a:tabLst>
                <a:tab pos="495300" algn="l"/>
              </a:tabLst>
            </a:pPr>
            <a:r>
              <a:rPr lang="en-NZ" altLang="en-US" sz="2200" b="0" dirty="0">
                <a:latin typeface="Book Antiqua" panose="02040602050305030304" pitchFamily="18" charset="0"/>
              </a:rPr>
              <a:t>It can create a positive/negative effect on the receiver and ca</a:t>
            </a:r>
            <a:r>
              <a:rPr lang="en-GB" sz="2200" b="0" kern="100" dirty="0">
                <a:latin typeface="Book Antiqua" panose="02040602050305030304" pitchFamily="18" charset="0"/>
                <a:cs typeface="Times New Roman" panose="02020603050405020304" pitchFamily="18" charset="0"/>
              </a:rPr>
              <a:t>n influence perceptions of attractiveness, health, strength, and personality traits. </a:t>
            </a:r>
          </a:p>
          <a:p>
            <a:pPr marL="285750" indent="-285750" algn="just">
              <a:spcAft>
                <a:spcPts val="800"/>
              </a:spcAft>
              <a:buFont typeface="Wingdings" panose="05000000000000000000" pitchFamily="2" charset="2"/>
              <a:buChar char="q"/>
              <a:tabLst>
                <a:tab pos="495300" algn="l"/>
              </a:tabLst>
            </a:pPr>
            <a:r>
              <a:rPr lang="en-GB" sz="2200" b="0" kern="100" dirty="0">
                <a:latin typeface="Book Antiqua" panose="02040602050305030304" pitchFamily="18" charset="0"/>
                <a:cs typeface="Times New Roman" panose="02020603050405020304" pitchFamily="18" charset="0"/>
              </a:rPr>
              <a:t>For example, </a:t>
            </a:r>
            <a:r>
              <a:rPr lang="en-US" sz="2200" b="0" kern="100" dirty="0">
                <a:latin typeface="Book Antiqua" panose="02040602050305030304" pitchFamily="18" charset="0"/>
                <a:ea typeface="Calibri" panose="020F0502020204030204" pitchFamily="34" charset="0"/>
                <a:cs typeface="Times New Roman" panose="02020603050405020304" pitchFamily="18" charset="0"/>
              </a:rPr>
              <a:t>tall men, slender people, and attractive women are awarded a premium for their height, thinness, and beauty in some professions. </a:t>
            </a:r>
            <a:r>
              <a:rPr lang="en-GB" sz="2200" b="0" kern="100" dirty="0">
                <a:latin typeface="Book Antiqua" panose="02040602050305030304" pitchFamily="18" charset="0"/>
                <a:cs typeface="Times New Roman" panose="02020603050405020304" pitchFamily="18" charset="0"/>
              </a:rPr>
              <a:t>Also, taller individuals might be perceived as more authoritative, while those with a more muscular build might be seen as strong and capable.</a:t>
            </a:r>
          </a:p>
          <a:p>
            <a:pPr marL="285750" indent="-285750" algn="just">
              <a:spcAft>
                <a:spcPts val="800"/>
              </a:spcAft>
              <a:buFont typeface="Wingdings" panose="05000000000000000000" pitchFamily="2" charset="2"/>
              <a:buChar char="q"/>
              <a:tabLst>
                <a:tab pos="495300" algn="l"/>
              </a:tabLst>
            </a:pPr>
            <a:r>
              <a:rPr lang="en-NZ" altLang="en-US" sz="2200" b="0" dirty="0">
                <a:latin typeface="Book Antiqua" panose="02040602050305030304" pitchFamily="18" charset="0"/>
              </a:rPr>
              <a:t>One should also take of the appearance of business documents in terms of their neatness.</a:t>
            </a:r>
            <a:endParaRPr lang="aa-ET" sz="2200" b="0" kern="100" dirty="0">
              <a:latin typeface="Book Antiqua" panose="02040602050305030304" pitchFamily="18" charset="0"/>
              <a:ea typeface="Calibri" panose="020F0502020204030204" pitchFamily="34" charset="0"/>
              <a:cs typeface="Times New Roman" panose="02020603050405020304" pitchFamily="18" charset="0"/>
            </a:endParaRPr>
          </a:p>
          <a:p>
            <a:r>
              <a:rPr lang="en-NZ" altLang="en-US" sz="2300" i="1" dirty="0">
                <a:latin typeface="Book Antiqua" panose="02040602050305030304" pitchFamily="18" charset="0"/>
              </a:rPr>
              <a:t>We therefore need to take standard care of our skin, nails, feet,  hair and documents to be able to create a good first impression</a:t>
            </a:r>
          </a:p>
        </p:txBody>
      </p:sp>
      <p:sp>
        <p:nvSpPr>
          <p:cNvPr id="18" name="Title 1">
            <a:extLst>
              <a:ext uri="{FF2B5EF4-FFF2-40B4-BE49-F238E27FC236}">
                <a16:creationId xmlns:a16="http://schemas.microsoft.com/office/drawing/2014/main" id="{3D8C0D27-82A9-A81E-339C-D94918BDD6BF}"/>
              </a:ext>
            </a:extLst>
          </p:cNvPr>
          <p:cNvSpPr txBox="1">
            <a:spLocks/>
          </p:cNvSpPr>
          <p:nvPr/>
        </p:nvSpPr>
        <p:spPr>
          <a:xfrm>
            <a:off x="335760" y="267610"/>
            <a:ext cx="9279949" cy="7920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742950" indent="-742950" algn="ctr">
              <a:buFont typeface="+mj-lt"/>
              <a:buAutoNum type="alphaLcParenR" startAt="8"/>
            </a:pP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Times New Roman" panose="02020603050405020304" pitchFamily="18" charset="0"/>
              </a:rPr>
              <a:t>Physical Appearance </a:t>
            </a: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as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spTree>
    <p:extLst>
      <p:ext uri="{BB962C8B-B14F-4D97-AF65-F5344CB8AC3E}">
        <p14:creationId xmlns:p14="http://schemas.microsoft.com/office/powerpoint/2010/main" val="247761623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30</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8E7A3874-729C-DA79-38DA-65A337A28C1C}"/>
              </a:ext>
            </a:extLst>
          </p:cNvPr>
          <p:cNvSpPr txBox="1">
            <a:spLocks/>
          </p:cNvSpPr>
          <p:nvPr/>
        </p:nvSpPr>
        <p:spPr>
          <a:xfrm>
            <a:off x="1397795" y="153156"/>
            <a:ext cx="7963320" cy="56359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endParaRPr lang="aa-ET" sz="2400" dirty="0"/>
          </a:p>
        </p:txBody>
      </p:sp>
      <p:pic>
        <p:nvPicPr>
          <p:cNvPr id="14" name="Picture 13">
            <a:extLst>
              <a:ext uri="{FF2B5EF4-FFF2-40B4-BE49-F238E27FC236}">
                <a16:creationId xmlns:a16="http://schemas.microsoft.com/office/drawing/2014/main" id="{FF6E107E-C28F-86C3-72B1-DC75045502E6}"/>
              </a:ext>
            </a:extLst>
          </p:cNvPr>
          <p:cNvPicPr>
            <a:picLocks noChangeAspect="1"/>
          </p:cNvPicPr>
          <p:nvPr/>
        </p:nvPicPr>
        <p:blipFill>
          <a:blip r:embed="rId3"/>
          <a:stretch>
            <a:fillRect/>
          </a:stretch>
        </p:blipFill>
        <p:spPr>
          <a:xfrm>
            <a:off x="792164" y="0"/>
            <a:ext cx="8568952" cy="6597351"/>
          </a:xfrm>
          <a:prstGeom prst="rect">
            <a:avLst/>
          </a:prstGeom>
        </p:spPr>
      </p:pic>
    </p:spTree>
    <p:extLst>
      <p:ext uri="{BB962C8B-B14F-4D97-AF65-F5344CB8AC3E}">
        <p14:creationId xmlns:p14="http://schemas.microsoft.com/office/powerpoint/2010/main" val="22348365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864171" y="260648"/>
            <a:ext cx="8651304" cy="623094"/>
          </a:xfrm>
        </p:spPr>
        <p:txBody>
          <a:bodyPr/>
          <a:lstStyle/>
          <a:p>
            <a:pPr marL="742950" indent="-742950" algn="ctr">
              <a:buFont typeface="+mj-lt"/>
              <a:buAutoNum type="alphaLcParenR" startAt="9"/>
            </a:pPr>
            <a:r>
              <a:rPr lang="en-US" altLang="en-US" sz="4400" b="1" dirty="0">
                <a:solidFill>
                  <a:schemeClr val="accent1">
                    <a:lumMod val="50000"/>
                  </a:schemeClr>
                </a:solidFill>
                <a:latin typeface="Bernard MT Condensed" panose="02050806060905020404" pitchFamily="18" charset="0"/>
              </a:rPr>
              <a:t>Paralanguage </a:t>
            </a: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as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sp>
        <p:nvSpPr>
          <p:cNvPr id="31747" name="Rectangle 3"/>
          <p:cNvSpPr>
            <a:spLocks noGrp="1" noChangeArrowheads="1"/>
          </p:cNvSpPr>
          <p:nvPr>
            <p:ph sz="half" idx="1"/>
          </p:nvPr>
        </p:nvSpPr>
        <p:spPr>
          <a:xfrm>
            <a:off x="224844" y="895302"/>
            <a:ext cx="4032052" cy="5702049"/>
          </a:xfrm>
        </p:spPr>
        <p:txBody>
          <a:bodyPr>
            <a:noAutofit/>
          </a:bodyPr>
          <a:lstStyle/>
          <a:p>
            <a:pPr indent="-342900">
              <a:defRPr/>
            </a:pPr>
            <a:r>
              <a:rPr lang="en-NZ" sz="2400" dirty="0">
                <a:latin typeface="Book Antiqua" panose="02040602050305030304" pitchFamily="18" charset="0"/>
              </a:rPr>
              <a:t>The non-verbal aspects of the spoken words are known as paralanguage.</a:t>
            </a:r>
          </a:p>
          <a:p>
            <a:pPr indent="-342900">
              <a:defRPr/>
            </a:pPr>
            <a:r>
              <a:rPr lang="en-NZ" sz="2400" dirty="0">
                <a:latin typeface="Book Antiqua" panose="02040602050305030304" pitchFamily="18" charset="0"/>
              </a:rPr>
              <a:t>This includes </a:t>
            </a:r>
            <a:r>
              <a:rPr lang="en-US" sz="2400" dirty="0">
                <a:latin typeface="Book Antiqua" panose="02040602050305030304" pitchFamily="18" charset="0"/>
              </a:rPr>
              <a:t>voice quality and usage, sound utterance, pitch, voice control rate, pauses, volume, tone, silences, laughs, screams, sighs, etc. </a:t>
            </a:r>
          </a:p>
          <a:p>
            <a:pPr indent="-342900">
              <a:defRPr/>
            </a:pPr>
            <a:r>
              <a:rPr lang="en-NZ" sz="2400" dirty="0">
                <a:latin typeface="Book Antiqua" panose="02040602050305030304" pitchFamily="18" charset="0"/>
              </a:rPr>
              <a:t>We need to use our paralanguage effectively by being aware and controlling how it is used. </a:t>
            </a:r>
          </a:p>
          <a:p>
            <a:pPr marL="0" indent="0" algn="ctr">
              <a:buNone/>
              <a:defRPr/>
            </a:pPr>
            <a:br>
              <a:rPr lang="en-US" sz="2400" dirty="0">
                <a:latin typeface="Book Antiqua" panose="02040602050305030304" pitchFamily="18" charset="0"/>
              </a:rPr>
            </a:br>
            <a:endParaRPr lang="en-US" sz="2400" dirty="0">
              <a:latin typeface="Book Antiqua" panose="02040602050305030304" pitchFamily="18" charset="0"/>
            </a:endParaRPr>
          </a:p>
          <a:p>
            <a:pPr algn="ctr" eaLnBrk="1" hangingPunct="1">
              <a:defRPr/>
            </a:pPr>
            <a:endParaRPr lang="en-US" sz="2400" b="1" dirty="0">
              <a:latin typeface="Book Antiqua" panose="02040602050305030304" pitchFamily="18" charset="0"/>
            </a:endParaRPr>
          </a:p>
        </p:txBody>
      </p:sp>
      <p:pic>
        <p:nvPicPr>
          <p:cNvPr id="28676"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04531" y="836712"/>
            <a:ext cx="5688757" cy="5760640"/>
          </a:xfrm>
        </p:spPr>
      </p:pic>
      <p:sp>
        <p:nvSpPr>
          <p:cNvPr id="3" name="Footer Placeholder 2"/>
          <p:cNvSpPr>
            <a:spLocks noGrp="1"/>
          </p:cNvSpPr>
          <p:nvPr>
            <p:ph type="ftr" sz="quarter" idx="11"/>
          </p:nvPr>
        </p:nvSpPr>
        <p:spPr/>
        <p:txBody>
          <a:bodyPr/>
          <a:lstStyle/>
          <a:p>
            <a:pPr>
              <a:defRPr/>
            </a:pPr>
            <a:fld id="{840401DC-9B37-4341-B08E-32E49C3A82FC}" type="datetime1">
              <a:rPr lang="en-US"/>
              <a:pPr/>
              <a:t>10/19/2024</a:t>
            </a:fld>
            <a:endParaRPr lang="en-US" dirty="0"/>
          </a:p>
        </p:txBody>
      </p:sp>
      <p:sp>
        <p:nvSpPr>
          <p:cNvPr id="7" name="Slide Number Placeholder 12">
            <a:extLst>
              <a:ext uri="{FF2B5EF4-FFF2-40B4-BE49-F238E27FC236}">
                <a16:creationId xmlns:a16="http://schemas.microsoft.com/office/drawing/2014/main" id="{3C945EBF-CFDE-4578-B0E0-E3CE29E16AD2}"/>
              </a:ext>
            </a:extLst>
          </p:cNvPr>
          <p:cNvSpPr>
            <a:spLocks noGrp="1"/>
          </p:cNvSpPr>
          <p:nvPr>
            <p:ph type="sldNum" sz="quarter" idx="12"/>
          </p:nvPr>
        </p:nvSpPr>
        <p:spPr>
          <a:xfrm>
            <a:off x="10078177" y="5648960"/>
            <a:ext cx="648081" cy="396240"/>
          </a:xfrm>
        </p:spPr>
        <p:txBody>
          <a:bodyPr/>
          <a:lstStyle/>
          <a:p>
            <a:r>
              <a:rPr lang="en-US" dirty="0"/>
              <a:t>31</a:t>
            </a:r>
          </a:p>
        </p:txBody>
      </p:sp>
      <p:grpSp>
        <p:nvGrpSpPr>
          <p:cNvPr id="8" name="Group 7">
            <a:extLst>
              <a:ext uri="{FF2B5EF4-FFF2-40B4-BE49-F238E27FC236}">
                <a16:creationId xmlns:a16="http://schemas.microsoft.com/office/drawing/2014/main" id="{F91E6309-7A13-47C3-8F29-AE7ABA33810D}"/>
              </a:ext>
            </a:extLst>
          </p:cNvPr>
          <p:cNvGrpSpPr/>
          <p:nvPr/>
        </p:nvGrpSpPr>
        <p:grpSpPr>
          <a:xfrm>
            <a:off x="9937179" y="332660"/>
            <a:ext cx="882403" cy="882403"/>
            <a:chOff x="9937179" y="332656"/>
            <a:chExt cx="882403" cy="882403"/>
          </a:xfrm>
        </p:grpSpPr>
        <p:sp>
          <p:nvSpPr>
            <p:cNvPr id="9" name="Oval 8">
              <a:extLst>
                <a:ext uri="{FF2B5EF4-FFF2-40B4-BE49-F238E27FC236}">
                  <a16:creationId xmlns:a16="http://schemas.microsoft.com/office/drawing/2014/main" id="{A882D607-A938-4427-A1A6-50DDDFADB2ED}"/>
                </a:ext>
              </a:extLst>
            </p:cNvPr>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4E3986A-17FD-4361-A020-12C3FF9ED03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Tree>
    <p:extLst>
      <p:ext uri="{BB962C8B-B14F-4D97-AF65-F5344CB8AC3E}">
        <p14:creationId xmlns:p14="http://schemas.microsoft.com/office/powerpoint/2010/main" val="39700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360115" y="1133856"/>
            <a:ext cx="9181078" cy="5247472"/>
          </a:xfrm>
        </p:spPr>
        <p:txBody>
          <a:bodyPr>
            <a:noAutofit/>
          </a:bodyPr>
          <a:lstStyle/>
          <a:p>
            <a:pPr algn="just">
              <a:lnSpc>
                <a:spcPct val="120000"/>
              </a:lnSpc>
              <a:buFont typeface="Wingdings" panose="05000000000000000000" pitchFamily="2" charset="2"/>
              <a:buChar char="q"/>
            </a:pPr>
            <a:r>
              <a:rPr lang="en-GB" sz="2300" dirty="0">
                <a:latin typeface="Book Antiqua" panose="02040602050305030304" pitchFamily="18" charset="0"/>
              </a:rPr>
              <a:t>Silence is often used to communicate feelings such as disapproval; indifference or anger. </a:t>
            </a:r>
          </a:p>
          <a:p>
            <a:pPr algn="just">
              <a:lnSpc>
                <a:spcPct val="120000"/>
              </a:lnSpc>
              <a:buFont typeface="Wingdings" panose="05000000000000000000" pitchFamily="2" charset="2"/>
              <a:buChar char="q"/>
            </a:pPr>
            <a:r>
              <a:rPr lang="en-GB" sz="2300" dirty="0">
                <a:latin typeface="Book Antiqua" panose="02040602050305030304" pitchFamily="18" charset="0"/>
              </a:rPr>
              <a:t>It is expressive as depicted by idioms in the English language. “ a stony silence” and “ a loaded silence”.</a:t>
            </a:r>
          </a:p>
          <a:p>
            <a:pPr algn="just">
              <a:lnSpc>
                <a:spcPct val="120000"/>
              </a:lnSpc>
              <a:buFont typeface="Wingdings" panose="05000000000000000000" pitchFamily="2" charset="2"/>
              <a:buChar char="q"/>
            </a:pPr>
            <a:r>
              <a:rPr lang="en-GB" sz="2300" dirty="0">
                <a:latin typeface="Book Antiqua" panose="02040602050305030304" pitchFamily="18" charset="0"/>
              </a:rPr>
              <a:t>Orators often pause before and/or after making an important point to emphasize it. Such a pause before the point is made to convey a sense of anticipation. A pause, later on, gives the audience time to reflect and think over what has just been said.</a:t>
            </a:r>
          </a:p>
          <a:p>
            <a:pPr algn="just">
              <a:lnSpc>
                <a:spcPct val="120000"/>
              </a:lnSpc>
              <a:buFont typeface="Wingdings" panose="05000000000000000000" pitchFamily="2" charset="2"/>
              <a:buChar char="q"/>
            </a:pPr>
            <a:r>
              <a:rPr lang="en-GB" sz="2300" dirty="0">
                <a:latin typeface="Book Antiqua" panose="02040602050305030304" pitchFamily="18" charset="0"/>
              </a:rPr>
              <a:t>Thus silence itself can be used as an instrument in communication. </a:t>
            </a:r>
          </a:p>
          <a:p>
            <a:pPr algn="just">
              <a:lnSpc>
                <a:spcPct val="120000"/>
              </a:lnSpc>
              <a:buFont typeface="Wingdings" panose="05000000000000000000" pitchFamily="2" charset="2"/>
              <a:buChar char="q"/>
            </a:pPr>
            <a:r>
              <a:rPr lang="en-GB" sz="2300" dirty="0">
                <a:latin typeface="Book Antiqua" panose="02040602050305030304" pitchFamily="18" charset="0"/>
              </a:rPr>
              <a:t>However one drawback is that silence can be easily misinterpreted.</a:t>
            </a:r>
          </a:p>
        </p:txBody>
      </p:sp>
      <p:sp>
        <p:nvSpPr>
          <p:cNvPr id="12" name="Rectangle 2"/>
          <p:cNvSpPr>
            <a:spLocks noGrp="1" noChangeArrowheads="1"/>
          </p:cNvSpPr>
          <p:nvPr>
            <p:ph type="title"/>
          </p:nvPr>
        </p:nvSpPr>
        <p:spPr>
          <a:xfrm>
            <a:off x="540070" y="274638"/>
            <a:ext cx="9001125" cy="634082"/>
          </a:xfrm>
        </p:spPr>
        <p:txBody>
          <a:bodyPr/>
          <a:lstStyle/>
          <a:p>
            <a:pPr marL="742950" indent="-742950" algn="ctr">
              <a:buFont typeface="+mj-lt"/>
              <a:buAutoNum type="alphaLcParenR" startAt="10"/>
            </a:pPr>
            <a:r>
              <a:rPr lang="en-US" altLang="en-US" sz="4400" dirty="0">
                <a:solidFill>
                  <a:schemeClr val="accent1">
                    <a:lumMod val="50000"/>
                  </a:schemeClr>
                </a:solidFill>
                <a:latin typeface="Bernard MT Condensed" panose="02050806060905020404" pitchFamily="18" charset="0"/>
              </a:rPr>
              <a:t>Silence </a:t>
            </a:r>
            <a:r>
              <a:rPr lang="en-US" sz="4400" kern="0" dirty="0">
                <a:solidFill>
                  <a:schemeClr val="accent1">
                    <a:lumMod val="50000"/>
                  </a:schemeClr>
                </a:solidFill>
                <a:latin typeface="Bernard MT Condensed" panose="02050806060905020404" pitchFamily="18" charset="0"/>
                <a:ea typeface="Times New Roman" panose="02020603050405020304" pitchFamily="18" charset="0"/>
                <a:cs typeface="Segoe UI Semilight" panose="020B0402040204020203" pitchFamily="34" charset="0"/>
              </a:rPr>
              <a:t>as </a:t>
            </a:r>
            <a:r>
              <a:rPr lang="en-US" sz="4400" kern="0" dirty="0">
                <a:solidFill>
                  <a:schemeClr val="accent1">
                    <a:lumMod val="50000"/>
                  </a:schemeClr>
                </a:solidFill>
                <a:latin typeface="Bernard MT Condensed" panose="02050806060905020404" pitchFamily="18" charset="0"/>
                <a:cs typeface="Segoe UI Semilight" panose="020B0402040204020203" pitchFamily="34" charset="0"/>
              </a:rPr>
              <a:t>Physical NVC</a:t>
            </a:r>
            <a:endParaRPr lang="aa-ET" sz="4400" kern="0" dirty="0">
              <a:solidFill>
                <a:schemeClr val="accent1">
                  <a:lumMod val="50000"/>
                </a:schemeClr>
              </a:solidFill>
              <a:latin typeface="Bernard MT Condensed" panose="02050806060905020404" pitchFamily="18" charset="0"/>
              <a:cs typeface="Segoe UI Semilight" panose="020B0402040204020203" pitchFamily="34" charset="0"/>
            </a:endParaRPr>
          </a:p>
        </p:txBody>
      </p:sp>
      <p:grpSp>
        <p:nvGrpSpPr>
          <p:cNvPr id="4" name="Group 3">
            <a:extLst>
              <a:ext uri="{FF2B5EF4-FFF2-40B4-BE49-F238E27FC236}">
                <a16:creationId xmlns:a16="http://schemas.microsoft.com/office/drawing/2014/main" id="{76189697-8699-47AD-AAD3-EC4572C51EFF}"/>
              </a:ext>
            </a:extLst>
          </p:cNvPr>
          <p:cNvGrpSpPr/>
          <p:nvPr/>
        </p:nvGrpSpPr>
        <p:grpSpPr>
          <a:xfrm>
            <a:off x="9937179" y="332660"/>
            <a:ext cx="882403" cy="882403"/>
            <a:chOff x="9937179" y="332656"/>
            <a:chExt cx="882403" cy="882403"/>
          </a:xfrm>
        </p:grpSpPr>
        <p:sp>
          <p:nvSpPr>
            <p:cNvPr id="5" name="Oval 4">
              <a:extLst>
                <a:ext uri="{FF2B5EF4-FFF2-40B4-BE49-F238E27FC236}">
                  <a16:creationId xmlns:a16="http://schemas.microsoft.com/office/drawing/2014/main" id="{0CCDA9EA-9B20-46B5-92C1-65445A7EBA50}"/>
                </a:ext>
              </a:extLst>
            </p:cNvPr>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7BA5AC-1FA4-4596-A33D-A6275467852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7" name="Slide Number Placeholder 12">
            <a:extLst>
              <a:ext uri="{FF2B5EF4-FFF2-40B4-BE49-F238E27FC236}">
                <a16:creationId xmlns:a16="http://schemas.microsoft.com/office/drawing/2014/main" id="{F15362B3-2D63-41ED-AE9C-75C6DBFD8F0E}"/>
              </a:ext>
            </a:extLst>
          </p:cNvPr>
          <p:cNvSpPr>
            <a:spLocks noGrp="1"/>
          </p:cNvSpPr>
          <p:nvPr>
            <p:ph type="sldNum" sz="quarter" idx="12"/>
          </p:nvPr>
        </p:nvSpPr>
        <p:spPr>
          <a:xfrm>
            <a:off x="10078177" y="5648960"/>
            <a:ext cx="648081" cy="396240"/>
          </a:xfrm>
        </p:spPr>
        <p:txBody>
          <a:bodyPr/>
          <a:lstStyle/>
          <a:p>
            <a:r>
              <a:rPr lang="en-US" dirty="0"/>
              <a:t>32</a:t>
            </a:r>
          </a:p>
        </p:txBody>
      </p:sp>
      <p:sp>
        <p:nvSpPr>
          <p:cNvPr id="9" name="Footer Placeholder 2">
            <a:extLst>
              <a:ext uri="{FF2B5EF4-FFF2-40B4-BE49-F238E27FC236}">
                <a16:creationId xmlns:a16="http://schemas.microsoft.com/office/drawing/2014/main" id="{A312E002-B5AE-4030-AD63-66941F413202}"/>
              </a:ext>
            </a:extLst>
          </p:cNvPr>
          <p:cNvSpPr>
            <a:spLocks noGrp="1"/>
          </p:cNvSpPr>
          <p:nvPr>
            <p:ph type="ftr" sz="quarter" idx="11"/>
          </p:nvPr>
        </p:nvSpPr>
        <p:spPr>
          <a:xfrm rot="16200000">
            <a:off x="9389863" y="3140965"/>
            <a:ext cx="1728192" cy="432054"/>
          </a:xfrm>
        </p:spPr>
        <p:txBody>
          <a:bodyPr/>
          <a:lstStyle/>
          <a:p>
            <a:pPr>
              <a:defRPr/>
            </a:pPr>
            <a:fld id="{840401DC-9B37-4341-B08E-32E49C3A82FC}" type="datetime1">
              <a:rPr lang="en-US"/>
              <a:pPr/>
              <a:t>10/19/2024</a:t>
            </a:fld>
            <a:endParaRPr lang="en-US" dirty="0"/>
          </a:p>
        </p:txBody>
      </p:sp>
    </p:spTree>
    <p:extLst>
      <p:ext uri="{BB962C8B-B14F-4D97-AF65-F5344CB8AC3E}">
        <p14:creationId xmlns:p14="http://schemas.microsoft.com/office/powerpoint/2010/main" val="3051796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pPr algn="just"/>
            <a:fld id="{840401DC-9B37-4341-B08E-32E49C3A82FC}" type="datetime1">
              <a:rPr lang="en-US" smtClean="0">
                <a:latin typeface="Times New Roman" panose="02020603050405020304" pitchFamily="18" charset="0"/>
                <a:cs typeface="Times New Roman" panose="02020603050405020304" pitchFamily="18" charset="0"/>
              </a:rPr>
              <a:pPr algn="just"/>
              <a:t>10/19/2024</a:t>
            </a:fld>
            <a:endParaRPr lang="en-US">
              <a:latin typeface="Times New Roman" panose="02020603050405020304" pitchFamily="18" charset="0"/>
              <a:cs typeface="Times New Roman" panose="02020603050405020304" pitchFamily="18" charset="0"/>
            </a:endParaRP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endParaRPr lang="en-US">
              <a:latin typeface="Times New Roman" panose="02020603050405020304" pitchFamily="18" charset="0"/>
              <a:cs typeface="Times New Roman" panose="02020603050405020304" pitchFamily="18" charset="0"/>
            </a:endParaRPr>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endParaRPr lang="en-US">
              <a:latin typeface="Times New Roman" panose="02020603050405020304" pitchFamily="18" charset="0"/>
              <a:cs typeface="Times New Roman" panose="02020603050405020304" pitchFamily="18" charset="0"/>
            </a:endParaRPr>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endParaRPr lang="en-US">
              <a:latin typeface="Times New Roman" panose="02020603050405020304" pitchFamily="18" charset="0"/>
              <a:cs typeface="Times New Roman" panose="02020603050405020304" pitchFamily="18" charset="0"/>
            </a:endParaRPr>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endParaRPr lang="en-US">
              <a:latin typeface="Times New Roman" panose="02020603050405020304" pitchFamily="18" charset="0"/>
              <a:cs typeface="Times New Roman" panose="02020603050405020304" pitchFamily="18" charset="0"/>
            </a:endParaRPr>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endParaRPr lang="en-US">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pPr algn="just"/>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fld id="{0104DC93-E417-9C41-8297-E14D2BCEBA37}" type="slidenum">
              <a:rPr lang="aa-ET" smtClean="0">
                <a:latin typeface="Times New Roman" panose="02020603050405020304" pitchFamily="18" charset="0"/>
                <a:cs typeface="Times New Roman" panose="02020603050405020304" pitchFamily="18" charset="0"/>
              </a:rPr>
              <a:pPr algn="just"/>
              <a:t>34</a:t>
            </a:fld>
            <a:endParaRPr lang="aa-ET">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7243787-E3DD-D836-C3AB-338B6D7F6293}"/>
              </a:ext>
            </a:extLst>
          </p:cNvPr>
          <p:cNvSpPr txBox="1">
            <a:spLocks/>
          </p:cNvSpPr>
          <p:nvPr/>
        </p:nvSpPr>
        <p:spPr>
          <a:xfrm>
            <a:off x="307974" y="387639"/>
            <a:ext cx="9457799" cy="132205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aa-ET" sz="5400" dirty="0">
                <a:latin typeface="Bernard MT Condensed" panose="02050806060905020404" pitchFamily="18" charset="0"/>
                <a:cs typeface="Times New Roman" panose="02020603050405020304" pitchFamily="18" charset="0"/>
              </a:rPr>
              <a:t>Techonological Advancements </a:t>
            </a:r>
            <a:r>
              <a:rPr lang="en-GB" sz="5400" dirty="0" err="1">
                <a:latin typeface="Bernard MT Condensed" panose="02050806060905020404" pitchFamily="18" charset="0"/>
                <a:cs typeface="Times New Roman" panose="02020603050405020304" pitchFamily="18" charset="0"/>
              </a:rPr>
              <a:t>i</a:t>
            </a:r>
            <a:r>
              <a:rPr lang="aa-ET" sz="5400" dirty="0">
                <a:latin typeface="Bernard MT Condensed" panose="02050806060905020404" pitchFamily="18" charset="0"/>
                <a:cs typeface="Times New Roman" panose="02020603050405020304" pitchFamily="18" charset="0"/>
              </a:rPr>
              <a:t>n Non Verbal Communication</a:t>
            </a:r>
          </a:p>
        </p:txBody>
      </p:sp>
      <p:sp>
        <p:nvSpPr>
          <p:cNvPr id="8" name="Content Placeholder 2">
            <a:extLst>
              <a:ext uri="{FF2B5EF4-FFF2-40B4-BE49-F238E27FC236}">
                <a16:creationId xmlns:a16="http://schemas.microsoft.com/office/drawing/2014/main" id="{BBC15160-16B6-76A8-95A4-DFF2BA18D81F}"/>
              </a:ext>
            </a:extLst>
          </p:cNvPr>
          <p:cNvSpPr txBox="1">
            <a:spLocks/>
          </p:cNvSpPr>
          <p:nvPr/>
        </p:nvSpPr>
        <p:spPr>
          <a:xfrm>
            <a:off x="612774" y="1911050"/>
            <a:ext cx="8915400" cy="4404056"/>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457200" indent="-457200" algn="just">
              <a:buFont typeface="+mj-lt"/>
              <a:buAutoNum type="arabicPeriod"/>
            </a:pPr>
            <a:r>
              <a:rPr lang="en-GB" sz="3200" b="0" dirty="0" err="1">
                <a:latin typeface="Book Antiqua" panose="02040602050305030304" pitchFamily="18" charset="0"/>
                <a:cs typeface="Times New Roman" panose="02020603050405020304" pitchFamily="18" charset="0"/>
              </a:rPr>
              <a:t>Emojis</a:t>
            </a:r>
            <a:r>
              <a:rPr lang="en-GB" sz="3200" b="0" dirty="0">
                <a:latin typeface="Book Antiqua" panose="02040602050305030304" pitchFamily="18" charset="0"/>
                <a:cs typeface="Times New Roman" panose="02020603050405020304" pitchFamily="18" charset="0"/>
              </a:rPr>
              <a:t> on Keyboard interfaces.</a:t>
            </a:r>
          </a:p>
          <a:p>
            <a:pPr marL="457200" indent="-457200" algn="just">
              <a:buFont typeface="+mj-lt"/>
              <a:buAutoNum type="arabicPeriod"/>
            </a:pPr>
            <a:r>
              <a:rPr lang="en-GB" sz="3200" b="0" dirty="0">
                <a:latin typeface="Book Antiqua" panose="02040602050305030304" pitchFamily="18" charset="0"/>
                <a:cs typeface="Times New Roman" panose="02020603050405020304" pitchFamily="18" charset="0"/>
              </a:rPr>
              <a:t>Biometric Sensors(Finger prints in banks, in security, unlocking phones).</a:t>
            </a:r>
          </a:p>
          <a:p>
            <a:pPr marL="457200" indent="-457200" algn="just">
              <a:buFont typeface="+mj-lt"/>
              <a:buAutoNum type="arabicPeriod"/>
            </a:pPr>
            <a:r>
              <a:rPr lang="en-GB" sz="3200" b="0" dirty="0">
                <a:latin typeface="Book Antiqua" panose="02040602050305030304" pitchFamily="18" charset="0"/>
                <a:cs typeface="Times New Roman" panose="02020603050405020304" pitchFamily="18" charset="0"/>
              </a:rPr>
              <a:t>Facial Recognition tools(unlocking phones, accessing restricted rooms).</a:t>
            </a:r>
          </a:p>
          <a:p>
            <a:pPr marL="457200" indent="-457200" algn="just">
              <a:buFont typeface="+mj-lt"/>
              <a:buAutoNum type="arabicPeriod"/>
            </a:pPr>
            <a:r>
              <a:rPr lang="en-GB" sz="3200" b="0" dirty="0">
                <a:latin typeface="Book Antiqua" panose="02040602050305030304" pitchFamily="18" charset="0"/>
                <a:cs typeface="Times New Roman" panose="02020603050405020304" pitchFamily="18" charset="0"/>
              </a:rPr>
              <a:t>Motion Sensors/Detectors(Alarms, Security Lighting)</a:t>
            </a:r>
          </a:p>
          <a:p>
            <a:pPr marL="457200" indent="-457200" algn="just">
              <a:buFont typeface="+mj-lt"/>
              <a:buAutoNum type="arabicPeriod"/>
            </a:pPr>
            <a:r>
              <a:rPr lang="en-GB" sz="3200" b="0" dirty="0">
                <a:latin typeface="Book Antiqua" panose="02040602050305030304" pitchFamily="18" charset="0"/>
                <a:cs typeface="Times New Roman" panose="02020603050405020304" pitchFamily="18" charset="0"/>
              </a:rPr>
              <a:t>Virtual and Augmented Reality(VAR).</a:t>
            </a:r>
          </a:p>
        </p:txBody>
      </p:sp>
      <p:sp>
        <p:nvSpPr>
          <p:cNvPr id="18" name="Slide Number Placeholder 12">
            <a:extLst>
              <a:ext uri="{FF2B5EF4-FFF2-40B4-BE49-F238E27FC236}">
                <a16:creationId xmlns:a16="http://schemas.microsoft.com/office/drawing/2014/main" id="{7859184A-C2E8-45B1-80DD-439D6B040142}"/>
              </a:ext>
            </a:extLst>
          </p:cNvPr>
          <p:cNvSpPr>
            <a:spLocks noGrp="1"/>
          </p:cNvSpPr>
          <p:nvPr>
            <p:ph type="sldNum" sz="quarter" idx="12"/>
          </p:nvPr>
        </p:nvSpPr>
        <p:spPr>
          <a:xfrm>
            <a:off x="10078177" y="5648960"/>
            <a:ext cx="648081" cy="396240"/>
          </a:xfrm>
        </p:spPr>
        <p:txBody>
          <a:bodyPr/>
          <a:lstStyle/>
          <a:p>
            <a:r>
              <a:rPr lang="en-US" dirty="0"/>
              <a:t>33</a:t>
            </a:r>
          </a:p>
        </p:txBody>
      </p:sp>
    </p:spTree>
    <p:extLst>
      <p:ext uri="{BB962C8B-B14F-4D97-AF65-F5344CB8AC3E}">
        <p14:creationId xmlns:p14="http://schemas.microsoft.com/office/powerpoint/2010/main" val="172545585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34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8A6D69E6-D4FF-65AE-1160-5F2BBBDCA3E8}"/>
              </a:ext>
            </a:extLst>
          </p:cNvPr>
          <p:cNvSpPr txBox="1">
            <a:spLocks/>
          </p:cNvSpPr>
          <p:nvPr/>
        </p:nvSpPr>
        <p:spPr>
          <a:xfrm>
            <a:off x="792163" y="321818"/>
            <a:ext cx="11640065" cy="57009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266700">
              <a:lnSpc>
                <a:spcPct val="107000"/>
              </a:lnSpc>
              <a:spcAft>
                <a:spcPts val="800"/>
              </a:spcAft>
            </a:pPr>
            <a:r>
              <a:rPr lang="en-US" sz="4400" kern="0" dirty="0">
                <a:latin typeface="Bernard MT Condensed" panose="02050806060905020404" pitchFamily="18" charset="0"/>
                <a:ea typeface="Times New Roman" panose="02020603050405020304" pitchFamily="18" charset="0"/>
                <a:cs typeface="Times New Roman" panose="02020603050405020304" pitchFamily="18" charset="0"/>
              </a:rPr>
              <a:t>Application of Nonverbal Communication </a:t>
            </a:r>
            <a:endParaRPr lang="aa-ET" sz="4400" dirty="0">
              <a:latin typeface="Bernard MT Condensed" panose="020508060609050204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AA917748-9D45-93B1-44C4-347CF5413D28}"/>
              </a:ext>
            </a:extLst>
          </p:cNvPr>
          <p:cNvSpPr txBox="1">
            <a:spLocks/>
          </p:cNvSpPr>
          <p:nvPr/>
        </p:nvSpPr>
        <p:spPr>
          <a:xfrm>
            <a:off x="792163" y="922341"/>
            <a:ext cx="8744224" cy="5386979"/>
          </a:xfrm>
          <a:prstGeom prst="rect">
            <a:avLst/>
          </a:prstGeom>
        </p:spPr>
        <p:txBody>
          <a:bodyPr vert="horz" lIns="91440" tIns="45720" rIns="91440" bIns="45720" rtlCol="0" anchor="b">
            <a:normAutofit fontScale="92500" lnSpcReduction="10000"/>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457200" indent="-457200" algn="just">
              <a:spcBef>
                <a:spcPts val="0"/>
              </a:spcBef>
              <a:buFont typeface="+mj-lt"/>
              <a:buAutoNum type="arabicPeriod"/>
            </a:pPr>
            <a:r>
              <a:rPr lang="en-US" sz="2600" b="0" dirty="0">
                <a:latin typeface="Book Antiqua" panose="02040602050305030304" pitchFamily="18" charset="0"/>
                <a:ea typeface="Times New Roman" panose="02020603050405020304" pitchFamily="18" charset="0"/>
                <a:cs typeface="Times New Roman" panose="02020603050405020304" pitchFamily="18" charset="0"/>
              </a:rPr>
              <a:t>Customer Service delivery; Friendly Body Language i.e. Smiling, making eye contact, gestures, nodding creates a welcoming atmosphere which enhances customer satisfaction.</a:t>
            </a:r>
          </a:p>
          <a:p>
            <a:pPr marL="457200" indent="-457200" algn="just">
              <a:buFont typeface="+mj-lt"/>
              <a:buAutoNum type="arabicPeriod"/>
            </a:pPr>
            <a:r>
              <a:rPr lang="en-US" sz="2600" b="0" dirty="0">
                <a:latin typeface="Book Antiqua" panose="02040602050305030304" pitchFamily="18" charset="0"/>
                <a:cs typeface="Times New Roman" panose="02020603050405020304" pitchFamily="18" charset="0"/>
              </a:rPr>
              <a:t>Educators apply gestures, facial expressions, space and territoriality to engage learners &amp; manage classroom dynamics.</a:t>
            </a:r>
          </a:p>
          <a:p>
            <a:pPr marL="457200" indent="-457200" algn="just">
              <a:buFont typeface="+mj-lt"/>
              <a:buAutoNum type="arabicPeriod"/>
            </a:pPr>
            <a:r>
              <a:rPr lang="en-US" sz="2600" b="0" dirty="0">
                <a:latin typeface="Book Antiqua" panose="02040602050305030304" pitchFamily="18" charset="0"/>
                <a:ea typeface="Times New Roman" panose="02020603050405020304" pitchFamily="18" charset="0"/>
                <a:cs typeface="Times New Roman" panose="02020603050405020304" pitchFamily="18" charset="0"/>
              </a:rPr>
              <a:t>Tour guides use gestures, and facial expressions to convey enthusiasm &amp; improve the tourist experience.</a:t>
            </a:r>
          </a:p>
          <a:p>
            <a:pPr marL="457200" indent="-457200" algn="just">
              <a:buFont typeface="+mj-lt"/>
              <a:buAutoNum type="arabicPeriod"/>
            </a:pPr>
            <a:r>
              <a:rPr lang="en-US" sz="2600" b="0" dirty="0">
                <a:latin typeface="Book Antiqua" panose="02040602050305030304" pitchFamily="18" charset="0"/>
                <a:ea typeface="Times New Roman" panose="02020603050405020304" pitchFamily="18" charset="0"/>
                <a:cs typeface="Times New Roman" panose="02020603050405020304" pitchFamily="18" charset="0"/>
              </a:rPr>
              <a:t>Health professionals use facial expressions, and gestures to show empathy and detect patient signals i.e. body temperature to check fever.</a:t>
            </a:r>
          </a:p>
          <a:p>
            <a:pPr marL="457200" indent="-457200" algn="just">
              <a:buFont typeface="+mj-lt"/>
              <a:buAutoNum type="arabicPeriod"/>
            </a:pPr>
            <a:r>
              <a:rPr lang="en-US" sz="2600" b="0" dirty="0">
                <a:latin typeface="Book Antiqua" panose="02040602050305030304" pitchFamily="18" charset="0"/>
                <a:ea typeface="Times New Roman" panose="02020603050405020304" pitchFamily="18" charset="0"/>
                <a:cs typeface="Times New Roman" panose="02020603050405020304" pitchFamily="18" charset="0"/>
              </a:rPr>
              <a:t>Interviewers use facial expressions, gestures, and posture to determine interviewee confidence.</a:t>
            </a:r>
          </a:p>
          <a:p>
            <a:r>
              <a:rPr lang="en-US" sz="2400" i="1" dirty="0">
                <a:latin typeface="Times New Roman" panose="02020603050405020304" pitchFamily="18" charset="0"/>
                <a:ea typeface="Times New Roman" panose="02020603050405020304" pitchFamily="18" charset="0"/>
                <a:cs typeface="Times New Roman" panose="02020603050405020304" pitchFamily="18" charset="0"/>
              </a:rPr>
              <a:t>Discuss the applications used by your profession</a:t>
            </a:r>
          </a:p>
        </p:txBody>
      </p:sp>
    </p:spTree>
    <p:extLst>
      <p:ext uri="{BB962C8B-B14F-4D97-AF65-F5344CB8AC3E}">
        <p14:creationId xmlns:p14="http://schemas.microsoft.com/office/powerpoint/2010/main" val="71301040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35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B3A7C61C-A609-A902-7B2C-77C131F1AE16}"/>
              </a:ext>
            </a:extLst>
          </p:cNvPr>
          <p:cNvSpPr txBox="1">
            <a:spLocks/>
          </p:cNvSpPr>
          <p:nvPr/>
        </p:nvSpPr>
        <p:spPr>
          <a:xfrm>
            <a:off x="1296219" y="1"/>
            <a:ext cx="7416824" cy="90872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kern="0" dirty="0">
                <a:latin typeface="Bernard MT Condensed" panose="02050806060905020404" pitchFamily="18" charset="0"/>
                <a:ea typeface="Times New Roman" panose="02020603050405020304" pitchFamily="18" charset="0"/>
                <a:cs typeface="Times New Roman" panose="02020603050405020304" pitchFamily="18" charset="0"/>
              </a:rPr>
              <a:t>Limitations Associated with NVC</a:t>
            </a:r>
            <a:endParaRPr lang="aa-ET" sz="4000" dirty="0">
              <a:latin typeface="Bernard MT Condensed" panose="020508060609050204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0573433A-B66D-D45C-CDB6-912AD2264DFB}"/>
              </a:ext>
            </a:extLst>
          </p:cNvPr>
          <p:cNvSpPr txBox="1">
            <a:spLocks/>
          </p:cNvSpPr>
          <p:nvPr/>
        </p:nvSpPr>
        <p:spPr>
          <a:xfrm>
            <a:off x="144091" y="908720"/>
            <a:ext cx="9640064" cy="5616623"/>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Differences in interpretation. Each person may interpret it according to background, knowledge and experience.</a:t>
            </a:r>
          </a:p>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Can’t be stored.</a:t>
            </a:r>
          </a:p>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No consistency in meaning i.e. unique from society to society. E.g. nodding means yes to a Ugandan but no to Japanese.</a:t>
            </a:r>
            <a:endParaRPr lang="aa-ET" sz="2400" b="0" kern="100" dirty="0">
              <a:solidFill>
                <a:schemeClr val="tx2"/>
              </a:solidFill>
              <a:latin typeface="Book Antiqua" panose="02040602050305030304" pitchFamily="18" charset="0"/>
              <a:ea typeface="Calibri" panose="020F0502020204030204" pitchFamily="34" charset="0"/>
              <a:cs typeface="Times New Roman" panose="02020603050405020304" pitchFamily="18" charset="0"/>
            </a:endParaRPr>
          </a:p>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May not be complete for effectiveness.</a:t>
            </a:r>
            <a:endParaRPr lang="aa-ET" sz="2400" b="0" kern="100" dirty="0">
              <a:solidFill>
                <a:schemeClr val="tx2"/>
              </a:solidFill>
              <a:latin typeface="Book Antiqua" panose="02040602050305030304" pitchFamily="18" charset="0"/>
              <a:ea typeface="Calibri" panose="020F0502020204030204" pitchFamily="34" charset="0"/>
              <a:cs typeface="Times New Roman" panose="02020603050405020304" pitchFamily="18" charset="0"/>
            </a:endParaRPr>
          </a:p>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May contradict the verbal communication e.g. I’m happy to receive, yet the attitude or body language is not friendly.</a:t>
            </a:r>
            <a:endParaRPr lang="aa-ET" sz="2400" b="0" kern="100" dirty="0">
              <a:solidFill>
                <a:schemeClr val="tx2"/>
              </a:solidFill>
              <a:latin typeface="Book Antiqua" panose="02040602050305030304" pitchFamily="18" charset="0"/>
              <a:ea typeface="Calibri" panose="020F0502020204030204" pitchFamily="34" charset="0"/>
              <a:cs typeface="Times New Roman" panose="02020603050405020304" pitchFamily="18" charset="0"/>
            </a:endParaRPr>
          </a:p>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It’s applicable when there is along distance between the communicators.</a:t>
            </a:r>
            <a:endParaRPr lang="aa-ET" sz="2400" b="0" kern="100" dirty="0">
              <a:solidFill>
                <a:schemeClr val="tx2"/>
              </a:solidFill>
              <a:latin typeface="Book Antiqua" panose="02040602050305030304" pitchFamily="18" charset="0"/>
              <a:ea typeface="Calibri" panose="020F0502020204030204" pitchFamily="34" charset="0"/>
              <a:cs typeface="Times New Roman" panose="02020603050405020304" pitchFamily="18" charset="0"/>
            </a:endParaRPr>
          </a:p>
          <a:p>
            <a:pPr marL="914400" lvl="1" indent="-457200" algn="just">
              <a:lnSpc>
                <a:spcPct val="107000"/>
              </a:lnSpc>
              <a:spcAft>
                <a:spcPts val="800"/>
              </a:spcAft>
              <a:buFont typeface="+mj-lt"/>
              <a:buAutoNum type="arabicPeriod"/>
              <a:tabLst>
                <a:tab pos="952500" algn="l"/>
              </a:tabLst>
            </a:pPr>
            <a:r>
              <a:rPr lang="en-US" sz="2400" b="0" kern="0" dirty="0">
                <a:solidFill>
                  <a:schemeClr val="tx2"/>
                </a:solidFill>
                <a:latin typeface="Book Antiqua" panose="02040602050305030304" pitchFamily="18" charset="0"/>
                <a:ea typeface="Times New Roman" panose="02020603050405020304" pitchFamily="18" charset="0"/>
                <a:cs typeface="Times New Roman" panose="02020603050405020304" pitchFamily="18" charset="0"/>
              </a:rPr>
              <a:t>Highly influenced by the personality of the communicator and receiver in question.</a:t>
            </a:r>
            <a:endParaRPr lang="aa-ET" sz="2400" b="0" kern="100" dirty="0">
              <a:solidFill>
                <a:schemeClr val="tx2"/>
              </a:solidFill>
              <a:latin typeface="Book Antiqua" panose="020406020503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373984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540070" y="274638"/>
            <a:ext cx="9001125" cy="800103"/>
          </a:xfrm>
        </p:spPr>
        <p:txBody>
          <a:bodyPr>
            <a:noAutofit/>
          </a:bodyPr>
          <a:lstStyle/>
          <a:p>
            <a:br>
              <a:rPr lang="en-US" sz="3600" kern="1800" spc="35" dirty="0">
                <a:effectLst/>
                <a:latin typeface="Bernard MT Condensed" panose="02050806060905020404" pitchFamily="18" charset="0"/>
                <a:ea typeface="Times New Roman" panose="02020603050405020304" pitchFamily="18" charset="0"/>
                <a:cs typeface="Times New Roman" panose="02020603050405020304" pitchFamily="18" charset="0"/>
              </a:rPr>
            </a:br>
            <a:r>
              <a:rPr lang="en-GB" sz="3600" dirty="0">
                <a:solidFill>
                  <a:schemeClr val="accent1">
                    <a:lumMod val="50000"/>
                  </a:schemeClr>
                </a:solidFill>
                <a:latin typeface="Bernard MT Condensed" panose="02050806060905020404" pitchFamily="18" charset="0"/>
              </a:rPr>
              <a:t>Conclusion</a:t>
            </a:r>
            <a:br>
              <a:rPr lang="en-GB" sz="3600" b="1" dirty="0">
                <a:latin typeface="Times New Roman" panose="02020603050405020304" pitchFamily="18" charset="0"/>
                <a:cs typeface="Times New Roman" panose="02020603050405020304" pitchFamily="18" charset="0"/>
              </a:rPr>
            </a:br>
            <a:endParaRPr lang="aa-ET" sz="3600" b="1" dirty="0">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sz="half" idx="1"/>
          </p:nvPr>
        </p:nvSpPr>
        <p:spPr>
          <a:xfrm>
            <a:off x="531812" y="1496971"/>
            <a:ext cx="4320540" cy="4590288"/>
          </a:xfrm>
        </p:spPr>
        <p:txBody>
          <a:bodyPr>
            <a:noAutofit/>
          </a:bodyPr>
          <a:lstStyle/>
          <a:p>
            <a:pPr marL="114300" indent="0">
              <a:buNone/>
            </a:pP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aa-ET" sz="2000" dirty="0">
              <a:latin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07CB83F1-B5BA-4351-BDD5-9DD12DF83DD9}"/>
              </a:ext>
            </a:extLst>
          </p:cNvPr>
          <p:cNvSpPr>
            <a:spLocks noGrp="1"/>
          </p:cNvSpPr>
          <p:nvPr>
            <p:ph sz="half" idx="2"/>
          </p:nvPr>
        </p:nvSpPr>
        <p:spPr>
          <a:xfrm>
            <a:off x="5220653" y="975988"/>
            <a:ext cx="4320540" cy="5150492"/>
          </a:xfrm>
        </p:spPr>
        <p:txBody>
          <a:bodyPr>
            <a:normAutofit/>
          </a:bodyPr>
          <a:lstStyle/>
          <a:p>
            <a:r>
              <a:rPr lang="en-GB" sz="2500" dirty="0"/>
              <a:t>If you want to establish strong and lasting connections then you need to improve your nonverbal communication skills. </a:t>
            </a:r>
          </a:p>
          <a:p>
            <a:r>
              <a:rPr lang="en-GB" sz="2500" dirty="0"/>
              <a:t>The quality of relationships improves when you can skilfully read people and understand the feelings behind their words.</a:t>
            </a:r>
          </a:p>
          <a:p>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36</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5" name="Content Placeholder 2">
            <a:extLst>
              <a:ext uri="{FF2B5EF4-FFF2-40B4-BE49-F238E27FC236}">
                <a16:creationId xmlns:a16="http://schemas.microsoft.com/office/drawing/2014/main" id="{DDCEB6B3-CD63-5854-3F28-E77ED0E7F54E}"/>
              </a:ext>
            </a:extLst>
          </p:cNvPr>
          <p:cNvSpPr txBox="1">
            <a:spLocks/>
          </p:cNvSpPr>
          <p:nvPr/>
        </p:nvSpPr>
        <p:spPr>
          <a:xfrm>
            <a:off x="252308" y="1227141"/>
            <a:ext cx="4428287" cy="5414404"/>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just">
              <a:spcBef>
                <a:spcPts val="0"/>
              </a:spcBef>
            </a:pPr>
            <a:endParaRPr lang="en-US" sz="1800" b="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04E50C8-7F14-4879-BC1B-0EFCE9549D81}"/>
              </a:ext>
            </a:extLst>
          </p:cNvPr>
          <p:cNvSpPr/>
          <p:nvPr/>
        </p:nvSpPr>
        <p:spPr>
          <a:xfrm>
            <a:off x="563594" y="975988"/>
            <a:ext cx="4006873" cy="5478423"/>
          </a:xfrm>
          <a:prstGeom prst="rect">
            <a:avLst/>
          </a:prstGeom>
        </p:spPr>
        <p:txBody>
          <a:bodyPr wrap="square">
            <a:spAutoFit/>
          </a:bodyPr>
          <a:lstStyle/>
          <a:p>
            <a:r>
              <a:rPr lang="en-GB" sz="2500" dirty="0"/>
              <a:t>Whilst we all have experience of these actions (or indeed non-actions) such as putting our head in our hands, turning our back or keeping an office door open or closed, care must be taken that similar actions can mean different things around the world.</a:t>
            </a:r>
          </a:p>
          <a:p>
            <a:r>
              <a:rPr lang="en-GB" sz="2500" dirty="0"/>
              <a:t>A person who is aware of another person’s non verbal cues will understand that person better. </a:t>
            </a:r>
          </a:p>
        </p:txBody>
      </p:sp>
    </p:spTree>
    <p:extLst>
      <p:ext uri="{BB962C8B-B14F-4D97-AF65-F5344CB8AC3E}">
        <p14:creationId xmlns:p14="http://schemas.microsoft.com/office/powerpoint/2010/main" val="395643859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37068" y="245459"/>
            <a:ext cx="9853536" cy="591762"/>
          </a:xfrm>
        </p:spPr>
        <p:txBody>
          <a:bodyPr>
            <a:noAutofit/>
          </a:bodyPr>
          <a:lstStyle/>
          <a:p>
            <a:pPr algn="ctr"/>
            <a:r>
              <a:rPr lang="en-GB" sz="4000" dirty="0">
                <a:solidFill>
                  <a:schemeClr val="tx2">
                    <a:lumMod val="50000"/>
                  </a:schemeClr>
                </a:solidFill>
                <a:latin typeface="Bernard MT Condensed" panose="02050806060905020404" pitchFamily="18" charset="0"/>
              </a:rPr>
              <a:t>Exercise: </a:t>
            </a:r>
            <a:r>
              <a:rPr lang="en-GB" sz="3000" dirty="0">
                <a:solidFill>
                  <a:schemeClr val="tx2">
                    <a:lumMod val="50000"/>
                  </a:schemeClr>
                </a:solidFill>
                <a:latin typeface="Bernard MT Condensed" panose="02050806060905020404" pitchFamily="18" charset="0"/>
              </a:rPr>
              <a:t>Study the case below and answer questions there in </a:t>
            </a:r>
            <a:endParaRPr lang="aa-ET" sz="3000" dirty="0">
              <a:solidFill>
                <a:schemeClr val="tx2">
                  <a:lumMod val="50000"/>
                </a:schemeClr>
              </a:solidFill>
              <a:latin typeface="Bernard MT Condensed" panose="02050806060905020404" pitchFamily="18" charset="0"/>
            </a:endParaRPr>
          </a:p>
        </p:txBody>
      </p:sp>
      <p:sp>
        <p:nvSpPr>
          <p:cNvPr id="10" name="Content Placeholder 9"/>
          <p:cNvSpPr>
            <a:spLocks noGrp="1"/>
          </p:cNvSpPr>
          <p:nvPr>
            <p:ph idx="1"/>
          </p:nvPr>
        </p:nvSpPr>
        <p:spPr/>
        <p:txBody>
          <a:bodyPr/>
          <a:lstStyle/>
          <a:p>
            <a:endParaRPr lang="en-GB"/>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37</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38</a:t>
            </a:fld>
            <a:endParaRPr lang="aa-ET"/>
          </a:p>
        </p:txBody>
      </p:sp>
      <p:pic>
        <p:nvPicPr>
          <p:cNvPr id="7" name="Picture 6">
            <a:extLst>
              <a:ext uri="{FF2B5EF4-FFF2-40B4-BE49-F238E27FC236}">
                <a16:creationId xmlns:a16="http://schemas.microsoft.com/office/drawing/2014/main" id="{108E2579-BB46-B407-35A8-F79ACAC1467C}"/>
              </a:ext>
            </a:extLst>
          </p:cNvPr>
          <p:cNvPicPr>
            <a:picLocks noChangeAspect="1"/>
          </p:cNvPicPr>
          <p:nvPr/>
        </p:nvPicPr>
        <p:blipFill>
          <a:blip r:embed="rId3"/>
          <a:stretch>
            <a:fillRect/>
          </a:stretch>
        </p:blipFill>
        <p:spPr>
          <a:xfrm>
            <a:off x="155576" y="787782"/>
            <a:ext cx="9835028" cy="5922880"/>
          </a:xfrm>
          <a:prstGeom prst="rect">
            <a:avLst/>
          </a:prstGeom>
        </p:spPr>
      </p:pic>
    </p:spTree>
    <p:extLst>
      <p:ext uri="{BB962C8B-B14F-4D97-AF65-F5344CB8AC3E}">
        <p14:creationId xmlns:p14="http://schemas.microsoft.com/office/powerpoint/2010/main" val="75853843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38</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39</a:t>
            </a:fld>
            <a:endParaRPr lang="aa-ET"/>
          </a:p>
        </p:txBody>
      </p:sp>
      <p:pic>
        <p:nvPicPr>
          <p:cNvPr id="7" name="Picture 6">
            <a:extLst>
              <a:ext uri="{FF2B5EF4-FFF2-40B4-BE49-F238E27FC236}">
                <a16:creationId xmlns:a16="http://schemas.microsoft.com/office/drawing/2014/main" id="{09B4DCF5-3BC6-0F6A-1020-A5CB9D412D93}"/>
              </a:ext>
            </a:extLst>
          </p:cNvPr>
          <p:cNvPicPr>
            <a:picLocks noChangeAspect="1"/>
          </p:cNvPicPr>
          <p:nvPr/>
        </p:nvPicPr>
        <p:blipFill>
          <a:blip r:embed="rId3"/>
          <a:stretch>
            <a:fillRect/>
          </a:stretch>
        </p:blipFill>
        <p:spPr>
          <a:xfrm>
            <a:off x="747850" y="98981"/>
            <a:ext cx="8611953" cy="5625034"/>
          </a:xfrm>
          <a:prstGeom prst="rect">
            <a:avLst/>
          </a:prstGeom>
        </p:spPr>
      </p:pic>
      <p:sp>
        <p:nvSpPr>
          <p:cNvPr id="8" name="TextBox 7">
            <a:extLst>
              <a:ext uri="{FF2B5EF4-FFF2-40B4-BE49-F238E27FC236}">
                <a16:creationId xmlns:a16="http://schemas.microsoft.com/office/drawing/2014/main" id="{E9EF9903-5E61-8E53-E0B0-C4B10B9C7B63}"/>
              </a:ext>
            </a:extLst>
          </p:cNvPr>
          <p:cNvSpPr txBox="1"/>
          <p:nvPr/>
        </p:nvSpPr>
        <p:spPr>
          <a:xfrm>
            <a:off x="307974" y="5909338"/>
            <a:ext cx="9948863" cy="461665"/>
          </a:xfrm>
          <a:prstGeom prst="rect">
            <a:avLst/>
          </a:prstGeom>
          <a:noFill/>
        </p:spPr>
        <p:txBody>
          <a:bodyPr wrap="square">
            <a:spAutoFit/>
          </a:bodyPr>
          <a:lstStyle/>
          <a:p>
            <a:r>
              <a:rPr lang="en-GB" sz="2400" i="1" dirty="0">
                <a:solidFill>
                  <a:srgbClr val="0070C0"/>
                </a:solidFill>
                <a:latin typeface="Times New Roman" panose="02020603050405020304" pitchFamily="18" charset="0"/>
                <a:cs typeface="Times New Roman" panose="02020603050405020304" pitchFamily="18" charset="0"/>
              </a:rPr>
              <a:t>"The human body is the best picture of the human soul."– Ludwig Wittgenstein</a:t>
            </a:r>
            <a:endParaRPr lang="aa-ET" sz="24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61262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GB" sz="4000" b="1" dirty="0">
                <a:solidFill>
                  <a:srgbClr val="222222"/>
                </a:solidFill>
                <a:latin typeface="Times New Roman" panose="02020603050405020304" pitchFamily="18" charset="0"/>
                <a:cs typeface="Times New Roman" panose="02020603050405020304" pitchFamily="18" charset="0"/>
              </a:rPr>
              <a:t>T</a:t>
            </a:r>
            <a:r>
              <a:rPr lang="en-GB" sz="4000" b="1" i="0" dirty="0">
                <a:solidFill>
                  <a:srgbClr val="222222"/>
                </a:solidFill>
                <a:effectLst/>
                <a:latin typeface="Times New Roman" panose="02020603050405020304" pitchFamily="18" charset="0"/>
                <a:cs typeface="Times New Roman" panose="02020603050405020304" pitchFamily="18" charset="0"/>
              </a:rPr>
              <a:t>opic Outline </a:t>
            </a:r>
            <a:br>
              <a:rPr lang="aa-ET" sz="4000" b="1" dirty="0">
                <a:latin typeface="Times New Roman" panose="02020603050405020304" pitchFamily="18" charset="0"/>
                <a:cs typeface="Times New Roman" panose="02020603050405020304" pitchFamily="18" charset="0"/>
              </a:rPr>
            </a:br>
            <a:endParaRPr lang="en-US" sz="4000" b="1" dirty="0"/>
          </a:p>
        </p:txBody>
      </p:sp>
      <p:sp>
        <p:nvSpPr>
          <p:cNvPr id="14" name="Content Placeholder 13"/>
          <p:cNvSpPr>
            <a:spLocks noGrp="1"/>
          </p:cNvSpPr>
          <p:nvPr>
            <p:ph sz="half" idx="1"/>
          </p:nvPr>
        </p:nvSpPr>
        <p:spPr>
          <a:xfrm>
            <a:off x="540067" y="1536192"/>
            <a:ext cx="5508680" cy="4917144"/>
          </a:xfrm>
          <a:ln>
            <a:solidFill>
              <a:schemeClr val="accent1"/>
            </a:solidFill>
          </a:ln>
        </p:spPr>
        <p:txBody>
          <a:bodyPr>
            <a:noAutofit/>
          </a:bodyPr>
          <a:lstStyle/>
          <a:p>
            <a:pPr lvl="0"/>
            <a:r>
              <a:rPr lang="en-GB" sz="2400" dirty="0"/>
              <a:t>I</a:t>
            </a:r>
            <a:r>
              <a:rPr lang="en-UG" sz="2400" dirty="0" err="1"/>
              <a:t>ntroduction</a:t>
            </a:r>
            <a:r>
              <a:rPr lang="en-UG" sz="2400" dirty="0"/>
              <a:t> </a:t>
            </a:r>
          </a:p>
          <a:p>
            <a:pPr lvl="0"/>
            <a:r>
              <a:rPr lang="en-GB" sz="2400" dirty="0"/>
              <a:t>Topic Learning Outcomes</a:t>
            </a:r>
            <a:endParaRPr lang="en-UG" sz="2400" dirty="0"/>
          </a:p>
          <a:p>
            <a:r>
              <a:rPr lang="en-US" sz="2400" dirty="0"/>
              <a:t>Importance of NVC</a:t>
            </a:r>
          </a:p>
          <a:p>
            <a:r>
              <a:rPr lang="en-GB" sz="2400" dirty="0"/>
              <a:t>Key Features of NVC</a:t>
            </a:r>
            <a:endParaRPr lang="en-UG" sz="2400" dirty="0"/>
          </a:p>
          <a:p>
            <a:pPr lvl="0"/>
            <a:r>
              <a:rPr lang="en-US" sz="2400" dirty="0"/>
              <a:t>Divisions of nonverbal communication</a:t>
            </a:r>
            <a:endParaRPr lang="en-UG" sz="2400" dirty="0"/>
          </a:p>
          <a:p>
            <a:pPr lvl="0"/>
            <a:r>
              <a:rPr lang="en-GB" sz="2400" dirty="0"/>
              <a:t>Technological Advancements in NVC</a:t>
            </a:r>
            <a:endParaRPr lang="en-UG" sz="2400" dirty="0"/>
          </a:p>
          <a:p>
            <a:pPr lvl="0"/>
            <a:r>
              <a:rPr lang="en-US" sz="2400" dirty="0"/>
              <a:t>Application of nonverbal communication</a:t>
            </a:r>
            <a:endParaRPr lang="en-UG" sz="2400" dirty="0"/>
          </a:p>
          <a:p>
            <a:pPr lvl="0"/>
            <a:r>
              <a:rPr lang="en-US" sz="2400" dirty="0"/>
              <a:t>Limitations of nonverbal communication</a:t>
            </a:r>
            <a:endParaRPr lang="en-UG" sz="2400" dirty="0"/>
          </a:p>
          <a:p>
            <a:pPr lvl="0"/>
            <a:r>
              <a:rPr lang="en-GB" sz="2400" dirty="0"/>
              <a:t>Conclusion</a:t>
            </a:r>
            <a:endParaRPr lang="en-UG" sz="2400" dirty="0"/>
          </a:p>
          <a:p>
            <a:pPr lvl="0"/>
            <a:r>
              <a:rPr lang="en-US" sz="2400" dirty="0"/>
              <a:t>Case study</a:t>
            </a:r>
            <a:endParaRPr lang="en-UG" sz="2400" dirty="0"/>
          </a:p>
          <a:p>
            <a:pPr marL="0" indent="0" algn="just">
              <a:buNone/>
            </a:pPr>
            <a:endParaRPr lang="en-US" sz="2400" kern="0" cap="none"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 indent="0">
              <a:buNone/>
            </a:pPr>
            <a:endParaRPr lang="en-US" sz="18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20"/>
          <p:cNvSpPr/>
          <p:nvPr/>
        </p:nvSpPr>
        <p:spPr>
          <a:xfrm>
            <a:off x="6048747" y="1531942"/>
            <a:ext cx="3528392" cy="492139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0" name="Group 19"/>
          <p:cNvGrpSpPr/>
          <p:nvPr/>
        </p:nvGrpSpPr>
        <p:grpSpPr>
          <a:xfrm>
            <a:off x="6048747" y="1753661"/>
            <a:ext cx="3816425" cy="4687099"/>
            <a:chOff x="4906128" y="1406198"/>
            <a:chExt cx="4658459" cy="4759105"/>
          </a:xfrm>
        </p:grpSpPr>
        <p:pic>
          <p:nvPicPr>
            <p:cNvPr id="2050" name="Picture 2" descr="Lets get started stock illustration. Illustration of business - 116264815"/>
            <p:cNvPicPr>
              <a:picLocks noChangeAspect="1" noChangeArrowheads="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000" b="7479"/>
            <a:stretch/>
          </p:blipFill>
          <p:spPr bwMode="auto">
            <a:xfrm>
              <a:off x="4906128" y="1406198"/>
              <a:ext cx="4595960" cy="3462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ets get started stock illustration. Illustration of business - 116264815"/>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000" t="69259" b="7479"/>
            <a:stretch/>
          </p:blipFill>
          <p:spPr bwMode="auto">
            <a:xfrm rot="10800000">
              <a:off x="4968627" y="4869158"/>
              <a:ext cx="4595960" cy="1296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198027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600" b="1" dirty="0">
                <a:cs typeface="Times New Roman" panose="02020603050405020304" pitchFamily="18" charset="0"/>
              </a:rPr>
              <a:t>References</a:t>
            </a:r>
            <a:endParaRPr lang="en-US" sz="3600" b="1"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sp>
        <p:nvSpPr>
          <p:cNvPr id="13" name="Slide Number Placeholder 12"/>
          <p:cNvSpPr>
            <a:spLocks noGrp="1"/>
          </p:cNvSpPr>
          <p:nvPr>
            <p:ph type="sldNum" sz="quarter" idx="12"/>
          </p:nvPr>
        </p:nvSpPr>
        <p:spPr/>
        <p:txBody>
          <a:bodyPr/>
          <a:lstStyle/>
          <a:p>
            <a:r>
              <a:rPr lang="en-US" dirty="0"/>
              <a:t>39</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Reference Managers and citations for researchers - ResearchBrains : Th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39" y="1531941"/>
            <a:ext cx="4715893" cy="4715893"/>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Content Placeholder 17"/>
          <p:cNvSpPr>
            <a:spLocks noGrp="1"/>
          </p:cNvSpPr>
          <p:nvPr>
            <p:ph sz="half" idx="1"/>
          </p:nvPr>
        </p:nvSpPr>
        <p:spPr>
          <a:xfrm>
            <a:off x="4824611" y="1514092"/>
            <a:ext cx="4752528" cy="4733742"/>
          </a:xfrm>
          <a:solidFill>
            <a:schemeClr val="bg1"/>
          </a:solidFill>
          <a:ln>
            <a:solidFill>
              <a:srgbClr val="0070C0"/>
            </a:solidFill>
          </a:ln>
        </p:spPr>
        <p:txBody>
          <a:bodyPr>
            <a:normAutofit/>
          </a:bodyPr>
          <a:lstStyle/>
          <a:p>
            <a:pPr marL="0" indent="0">
              <a:buNone/>
            </a:pPr>
            <a:endParaRPr lang="en-US" sz="1600" dirty="0">
              <a:latin typeface="+mj-lt"/>
            </a:endParaRPr>
          </a:p>
          <a:p>
            <a:r>
              <a:rPr lang="en-GB" sz="1600" dirty="0">
                <a:solidFill>
                  <a:srgbClr val="1155CC"/>
                </a:solidFill>
                <a:effectLst/>
                <a:hlinkClick r:id="rId4"/>
              </a:rPr>
              <a:t>https://youtu.be/HVCrsbeTW0?si=Itu7V1vvtrvL7HCB</a:t>
            </a:r>
            <a:br>
              <a:rPr lang="en-GB" sz="1600" dirty="0"/>
            </a:br>
            <a:endParaRPr lang="en-GB" sz="1600" dirty="0"/>
          </a:p>
          <a:p>
            <a:r>
              <a:rPr lang="en-GB" sz="1600" dirty="0">
                <a:solidFill>
                  <a:srgbClr val="1155CC"/>
                </a:solidFill>
                <a:effectLst/>
                <a:hlinkClick r:id="rId5"/>
              </a:rPr>
              <a:t>https://youtu.be/HxDqYEl20hI?si=OOvusZz_c0oIZCPG</a:t>
            </a:r>
            <a:br>
              <a:rPr lang="en-GB" sz="1600" dirty="0"/>
            </a:br>
            <a:endParaRPr lang="en-GB" sz="1600" dirty="0"/>
          </a:p>
          <a:p>
            <a:r>
              <a:rPr lang="en-GB" sz="1600" dirty="0">
                <a:solidFill>
                  <a:srgbClr val="1155CC"/>
                </a:solidFill>
                <a:effectLst/>
                <a:hlinkClick r:id="rId6"/>
              </a:rPr>
              <a:t>https://youtu.be/fJB3mZiEbnU?si=IedOh1PmDp3I7tsu</a:t>
            </a:r>
            <a:endParaRPr lang="en-GB" sz="1600" dirty="0">
              <a:solidFill>
                <a:srgbClr val="1155CC"/>
              </a:solidFill>
              <a:effectLst/>
            </a:endParaRPr>
          </a:p>
          <a:p>
            <a:pPr algn="just"/>
            <a:endParaRPr lang="en-GB" sz="1600" dirty="0">
              <a:solidFill>
                <a:srgbClr val="1155CC"/>
              </a:solidFill>
              <a:latin typeface="Times New Roman" panose="02020603050405020304" pitchFamily="18" charset="0"/>
              <a:cs typeface="Times New Roman" panose="02020603050405020304" pitchFamily="18" charset="0"/>
            </a:endParaRPr>
          </a:p>
          <a:p>
            <a:r>
              <a:rPr lang="en-US" sz="1600" dirty="0"/>
              <a:t>Burgoon, J. K., </a:t>
            </a:r>
            <a:r>
              <a:rPr lang="en-US" sz="1600" dirty="0" err="1"/>
              <a:t>Manusov</a:t>
            </a:r>
            <a:r>
              <a:rPr lang="en-US" sz="1600" dirty="0"/>
              <a:t>, V., &amp; Guerrero, L. K. (2021). </a:t>
            </a:r>
            <a:r>
              <a:rPr lang="en-UG" sz="1600" i="1" dirty="0"/>
              <a:t>Nonverbal communication</a:t>
            </a:r>
            <a:r>
              <a:rPr lang="en-UG" sz="1600" dirty="0"/>
              <a:t>. (2nd</a:t>
            </a:r>
            <a:r>
              <a:rPr lang="en-GB" sz="1600" dirty="0"/>
              <a:t> </a:t>
            </a:r>
            <a:r>
              <a:rPr lang="en-UG" sz="1600" dirty="0"/>
              <a:t>ed.). Routledge. https://doi.org/10.4324/9781003095552.</a:t>
            </a:r>
          </a:p>
          <a:p>
            <a:r>
              <a:rPr lang="en-US" sz="1600" dirty="0"/>
              <a:t>Gamble, T. K., &amp; Gamble, M. (2016). </a:t>
            </a:r>
            <a:r>
              <a:rPr lang="en-UG" sz="1600" i="1" dirty="0"/>
              <a:t>Nonverbal messages tell more: A practical guide</a:t>
            </a:r>
            <a:r>
              <a:rPr lang="en-GB" sz="1600" i="1" dirty="0"/>
              <a:t> </a:t>
            </a:r>
            <a:r>
              <a:rPr lang="en-UG" sz="1600" i="1" dirty="0"/>
              <a:t>to nonverbal communication</a:t>
            </a:r>
            <a:r>
              <a:rPr lang="en-UG" sz="1600" dirty="0"/>
              <a:t>. Routledge. </a:t>
            </a:r>
            <a:r>
              <a:rPr lang="en-US" sz="1600" dirty="0"/>
              <a:t>Chapter 6.</a:t>
            </a:r>
            <a:endParaRPr lang="en-UG" sz="1600" dirty="0"/>
          </a:p>
        </p:txBody>
      </p:sp>
    </p:spTree>
    <p:extLst>
      <p:ext uri="{BB962C8B-B14F-4D97-AF65-F5344CB8AC3E}">
        <p14:creationId xmlns:p14="http://schemas.microsoft.com/office/powerpoint/2010/main" val="27493561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1839759" y="202285"/>
            <a:ext cx="1764806" cy="1714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9759" y="202281"/>
            <a:ext cx="1764806" cy="1764806"/>
          </a:xfrm>
          <a:prstGeom prst="rect">
            <a:avLst/>
          </a:prstGeom>
        </p:spPr>
      </p:pic>
      <p:pic>
        <p:nvPicPr>
          <p:cNvPr id="1039" name="Picture 15" descr="Top 10 Universities In Uganda(2020 Update) 202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4510" t="7225" b="21348"/>
          <a:stretch/>
        </p:blipFill>
        <p:spPr bwMode="auto">
          <a:xfrm>
            <a:off x="0" y="0"/>
            <a:ext cx="10801350" cy="681337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0" y="0"/>
            <a:ext cx="10801350" cy="684197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74532" y="-56779"/>
            <a:ext cx="705863" cy="69147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880397" y="836714"/>
            <a:ext cx="7704856" cy="523220"/>
          </a:xfrm>
          <a:prstGeom prst="rect">
            <a:avLst/>
          </a:prstGeom>
          <a:noFill/>
        </p:spPr>
        <p:txBody>
          <a:bodyPr wrap="square" rtlCol="0">
            <a:spAutoFit/>
          </a:bodyPr>
          <a:lstStyle/>
          <a:p>
            <a:pPr algn="ctr"/>
            <a:r>
              <a:rPr lang="en-US" sz="2800" dirty="0">
                <a:latin typeface="Arial Black" pitchFamily="34" charset="0"/>
              </a:rPr>
              <a:t>Thank you for being a great audience</a:t>
            </a:r>
          </a:p>
        </p:txBody>
      </p:sp>
      <p:sp>
        <p:nvSpPr>
          <p:cNvPr id="48" name="TextBox 47"/>
          <p:cNvSpPr txBox="1"/>
          <p:nvPr/>
        </p:nvSpPr>
        <p:spPr>
          <a:xfrm>
            <a:off x="4879165" y="2072465"/>
            <a:ext cx="5274041" cy="492443"/>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Address</a:t>
            </a:r>
          </a:p>
          <a:p>
            <a:r>
              <a:rPr lang="en-US" sz="1300" dirty="0">
                <a:solidFill>
                  <a:srgbClr val="0070C0"/>
                </a:solidFill>
                <a:latin typeface="Arial Black" pitchFamily="34" charset="0"/>
              </a:rPr>
              <a:t>Main building , first floor Room 1.0</a:t>
            </a:r>
          </a:p>
        </p:txBody>
      </p:sp>
      <p:sp>
        <p:nvSpPr>
          <p:cNvPr id="49" name="TextBox 48"/>
          <p:cNvSpPr txBox="1"/>
          <p:nvPr/>
        </p:nvSpPr>
        <p:spPr>
          <a:xfrm>
            <a:off x="4807157" y="4782187"/>
            <a:ext cx="5274041" cy="492443"/>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Email</a:t>
            </a:r>
          </a:p>
          <a:p>
            <a:r>
              <a:rPr lang="en-US" sz="1300" dirty="0">
                <a:solidFill>
                  <a:srgbClr val="000000"/>
                </a:solidFill>
                <a:latin typeface="Arial Black" pitchFamily="34" charset="0"/>
                <a:hlinkClick r:id="rId5"/>
              </a:rPr>
              <a:t>hodbad@mubs.ac.</a:t>
            </a:r>
            <a:r>
              <a:rPr lang="en-US" sz="1300" dirty="0">
                <a:solidFill>
                  <a:srgbClr val="0070C0"/>
                </a:solidFill>
                <a:latin typeface="Arial Black" pitchFamily="34" charset="0"/>
                <a:hlinkClick r:id="rId5"/>
              </a:rPr>
              <a:t>ug</a:t>
            </a:r>
            <a:r>
              <a:rPr lang="en-US" sz="1300" dirty="0">
                <a:solidFill>
                  <a:srgbClr val="0070C0"/>
                </a:solidFill>
                <a:latin typeface="Arial Black" pitchFamily="34" charset="0"/>
              </a:rPr>
              <a:t> / </a:t>
            </a:r>
            <a:r>
              <a:rPr lang="en-GB" sz="1300" dirty="0">
                <a:solidFill>
                  <a:srgbClr val="0070C0"/>
                </a:solidFill>
                <a:latin typeface="Arial Black" panose="020B0A04020102020204" pitchFamily="34" charset="0"/>
                <a:hlinkClick r:id="rId6">
                  <a:extLst>
                    <a:ext uri="{A12FA001-AC4F-418D-AE19-62706E023703}">
                      <ahyp:hlinkClr xmlns:ahyp="http://schemas.microsoft.com/office/drawing/2018/hyperlinkcolor" val="tx"/>
                    </a:ext>
                  </a:extLst>
                </a:hlinkClick>
              </a:rPr>
              <a:t>/</a:t>
            </a:r>
            <a:r>
              <a:rPr lang="en-GB" sz="1300" dirty="0">
                <a:solidFill>
                  <a:srgbClr val="0070C0"/>
                </a:solidFill>
                <a:latin typeface="Arial Black" panose="020B0A04020102020204" pitchFamily="34" charset="0"/>
              </a:rPr>
              <a:t> </a:t>
            </a:r>
            <a:r>
              <a:rPr lang="en-GB" sz="1300" dirty="0">
                <a:solidFill>
                  <a:srgbClr val="0070C0"/>
                </a:solidFill>
                <a:latin typeface="Arial Black" panose="020B0A04020102020204" pitchFamily="34" charset="0"/>
                <a:hlinkClick r:id="rId7"/>
              </a:rPr>
              <a:t>jodiya@mubs.ac.ug</a:t>
            </a:r>
            <a:endParaRPr lang="en-GB" sz="1300" dirty="0">
              <a:solidFill>
                <a:srgbClr val="0070C0"/>
              </a:solidFill>
              <a:latin typeface="Arial Black" panose="020B0A04020102020204" pitchFamily="34" charset="0"/>
            </a:endParaRPr>
          </a:p>
        </p:txBody>
      </p:sp>
      <p:sp>
        <p:nvSpPr>
          <p:cNvPr id="50" name="TextBox 49"/>
          <p:cNvSpPr txBox="1"/>
          <p:nvPr/>
        </p:nvSpPr>
        <p:spPr>
          <a:xfrm>
            <a:off x="4824613" y="3312571"/>
            <a:ext cx="5274041" cy="692497"/>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Contacts</a:t>
            </a:r>
          </a:p>
          <a:p>
            <a:r>
              <a:rPr lang="en-US" sz="1300" dirty="0">
                <a:solidFill>
                  <a:srgbClr val="0070C0"/>
                </a:solidFill>
                <a:latin typeface="Arial Black" pitchFamily="34" charset="0"/>
              </a:rPr>
              <a:t>Facilitator: 	</a:t>
            </a:r>
          </a:p>
          <a:p>
            <a:r>
              <a:rPr lang="en-US" sz="1300" dirty="0">
                <a:solidFill>
                  <a:srgbClr val="0070C0"/>
                </a:solidFill>
                <a:latin typeface="Arial Black" pitchFamily="34" charset="0"/>
              </a:rPr>
              <a:t>Team Leader: +256-772-156-003</a:t>
            </a:r>
          </a:p>
        </p:txBody>
      </p:sp>
      <p:sp>
        <p:nvSpPr>
          <p:cNvPr id="51" name="TextBox 50"/>
          <p:cNvSpPr txBox="1"/>
          <p:nvPr/>
        </p:nvSpPr>
        <p:spPr>
          <a:xfrm>
            <a:off x="3024411" y="6479760"/>
            <a:ext cx="7776939" cy="261610"/>
          </a:xfrm>
          <a:prstGeom prst="rect">
            <a:avLst/>
          </a:prstGeom>
          <a:noFill/>
        </p:spPr>
        <p:txBody>
          <a:bodyPr wrap="square" rtlCol="0">
            <a:spAutoFit/>
          </a:bodyPr>
          <a:lstStyle/>
          <a:p>
            <a:r>
              <a:rPr lang="en-US" sz="1100" dirty="0">
                <a:latin typeface="Arial Black" pitchFamily="34" charset="0"/>
              </a:rPr>
              <a:t>©2024    - FACULTY OF BUSINESS ADMINISTRATION, Department of Communication</a:t>
            </a:r>
          </a:p>
        </p:txBody>
      </p:sp>
      <p:grpSp>
        <p:nvGrpSpPr>
          <p:cNvPr id="16" name="Group 15"/>
          <p:cNvGrpSpPr/>
          <p:nvPr/>
        </p:nvGrpSpPr>
        <p:grpSpPr>
          <a:xfrm>
            <a:off x="2088307" y="5507044"/>
            <a:ext cx="882403" cy="882403"/>
            <a:chOff x="9937179" y="332656"/>
            <a:chExt cx="882403" cy="882403"/>
          </a:xfrm>
        </p:grpSpPr>
        <p:sp>
          <p:nvSpPr>
            <p:cNvPr id="17" name="Oval 16"/>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2" name="Oval 1"/>
          <p:cNvSpPr/>
          <p:nvPr/>
        </p:nvSpPr>
        <p:spPr>
          <a:xfrm>
            <a:off x="1771022" y="2645612"/>
            <a:ext cx="1586388" cy="15863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rbeiterbetriebsrat App - Apps on Google Play"/>
          <p:cNvPicPr>
            <a:picLocks noChangeAspect="1" noChangeArrowheads="1"/>
          </p:cNvPicPr>
          <p:nvPr/>
        </p:nvPicPr>
        <p:blipFill>
          <a:blip r:embed="rId8" cstate="print">
            <a:duotone>
              <a:prstClr val="black"/>
              <a:srgbClr val="002060">
                <a:tint val="45000"/>
                <a:satMod val="400000"/>
              </a:srgbClr>
            </a:duotone>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71021" y="2645612"/>
            <a:ext cx="1586388" cy="1586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dress, location, map, marker, red icon"/>
          <p:cNvPicPr>
            <a:picLocks noChangeAspect="1" noChangeArrowheads="1"/>
          </p:cNvPicPr>
          <p:nvPr/>
        </p:nvPicPr>
        <p:blipFill>
          <a:blip r:embed="rId10" cstate="print">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21610" y="1854240"/>
            <a:ext cx="928884" cy="928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il Email Address Round Outline Red Icon Transparent PNG | Citypng"/>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1900" y="4692912"/>
            <a:ext cx="677117" cy="680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ownload Telephone Icon Red | Transparent PNG Download | SeekPNG"/>
          <p:cNvPicPr>
            <a:picLocks noChangeAspect="1" noChangeArrowheads="1"/>
          </p:cNvPicPr>
          <p:nvPr/>
        </p:nvPicPr>
        <p:blipFill>
          <a:blip r:embed="rId13" cstate="print">
            <a:clrChange>
              <a:clrFrom>
                <a:srgbClr val="F6F6F6"/>
              </a:clrFrom>
              <a:clrTo>
                <a:srgbClr val="F6F6F6">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4628" y="3312093"/>
            <a:ext cx="711663" cy="6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8515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CBF0-3BA4-6D90-3353-C626ECE1A04D}"/>
              </a:ext>
            </a:extLst>
          </p:cNvPr>
          <p:cNvSpPr>
            <a:spLocks noGrp="1"/>
          </p:cNvSpPr>
          <p:nvPr>
            <p:ph type="title"/>
          </p:nvPr>
        </p:nvSpPr>
        <p:spPr/>
        <p:txBody>
          <a:bodyPr>
            <a:noAutofit/>
          </a:bodyPr>
          <a:lstStyle/>
          <a:p>
            <a:pPr algn="ctr"/>
            <a:r>
              <a:rPr lang="en-GB" sz="5400" dirty="0">
                <a:solidFill>
                  <a:schemeClr val="accent1">
                    <a:lumMod val="50000"/>
                  </a:schemeClr>
                </a:solidFill>
                <a:latin typeface="Bernard MT Condensed" panose="02050806060905020404" pitchFamily="18" charset="0"/>
              </a:rPr>
              <a:t>Introduction </a:t>
            </a:r>
            <a:endParaRPr lang="aa-ET" sz="5400" dirty="0">
              <a:solidFill>
                <a:schemeClr val="accent1">
                  <a:lumMod val="50000"/>
                </a:schemeClr>
              </a:solidFill>
              <a:latin typeface="Bernard MT Condensed" panose="020508060609050204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6" name="Content Placeholder 25"/>
          <p:cNvPicPr>
            <a:picLocks noGrp="1" noChangeAspect="1"/>
          </p:cNvPicPr>
          <p:nvPr>
            <p:ph sz="half" idx="1"/>
          </p:nvPr>
        </p:nvPicPr>
        <p:blipFill>
          <a:blip r:embed="rId3"/>
          <a:stretch>
            <a:fillRect/>
          </a:stretch>
        </p:blipFill>
        <p:spPr>
          <a:xfrm>
            <a:off x="274683" y="1227140"/>
            <a:ext cx="5215130" cy="4972067"/>
          </a:xfrm>
          <a:prstGeom prst="rect">
            <a:avLst/>
          </a:prstGeom>
        </p:spPr>
      </p:pic>
      <p:sp>
        <p:nvSpPr>
          <p:cNvPr id="28" name="Content Placeholder 27"/>
          <p:cNvSpPr>
            <a:spLocks noGrp="1"/>
          </p:cNvSpPr>
          <p:nvPr>
            <p:ph sz="half" idx="2"/>
          </p:nvPr>
        </p:nvSpPr>
        <p:spPr>
          <a:xfrm>
            <a:off x="5400675" y="1227139"/>
            <a:ext cx="4320540" cy="4852507"/>
          </a:xfrm>
        </p:spPr>
        <p:txBody>
          <a:bodyPr>
            <a:normAutofit lnSpcReduction="10000"/>
          </a:bodyPr>
          <a:lstStyle/>
          <a:p>
            <a:r>
              <a:rPr lang="en-GB" sz="1800" dirty="0"/>
              <a:t>This implies the need to pay attention to the nonverbal cues we use in our communication.</a:t>
            </a:r>
          </a:p>
          <a:p>
            <a:r>
              <a:rPr lang="en-GB" sz="1800" dirty="0"/>
              <a:t>Non-verbal communication helps communicate the feelings and emotions behind the words spoken. </a:t>
            </a:r>
          </a:p>
          <a:p>
            <a:r>
              <a:rPr lang="en-GB" sz="1800" dirty="0"/>
              <a:t>People can deceive with the use of words that they can control but the nonverbal cues naturally arise and honestly reflect the speaker’s mood, attitude, feelings etc</a:t>
            </a:r>
          </a:p>
          <a:p>
            <a:r>
              <a:rPr lang="en-GB" sz="1800" dirty="0"/>
              <a:t>If there is a contradiction between spoken words and expressions, people settle for the message in the expression. </a:t>
            </a:r>
          </a:p>
          <a:p>
            <a:r>
              <a:rPr lang="en-GB" sz="1800" dirty="0"/>
              <a:t> Non-verbal communication can also demonstrate self-belief, eagerness and professionalism through one’s personality. </a:t>
            </a:r>
          </a:p>
        </p:txBody>
      </p:sp>
    </p:spTree>
    <p:extLst>
      <p:ext uri="{BB962C8B-B14F-4D97-AF65-F5344CB8AC3E}">
        <p14:creationId xmlns:p14="http://schemas.microsoft.com/office/powerpoint/2010/main" val="94806082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9B968E8-93DB-8E84-F07E-7A7464F530D5}"/>
              </a:ext>
            </a:extLst>
          </p:cNvPr>
          <p:cNvSpPr txBox="1">
            <a:spLocks/>
          </p:cNvSpPr>
          <p:nvPr/>
        </p:nvSpPr>
        <p:spPr>
          <a:xfrm>
            <a:off x="1263805" y="-15493"/>
            <a:ext cx="6258953" cy="13208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GB" b="1" dirty="0">
                <a:latin typeface="Times New Roman" panose="02020603050405020304" pitchFamily="18" charset="0"/>
                <a:cs typeface="Times New Roman" panose="02020603050405020304" pitchFamily="18" charset="0"/>
              </a:rPr>
              <a:t>Topic </a:t>
            </a:r>
            <a:r>
              <a:rPr lang="aa-ET" b="1" dirty="0">
                <a:latin typeface="Times New Roman" panose="02020603050405020304" pitchFamily="18" charset="0"/>
                <a:cs typeface="Times New Roman" panose="02020603050405020304" pitchFamily="18" charset="0"/>
              </a:rPr>
              <a:t>Learning Outcomes</a:t>
            </a:r>
          </a:p>
        </p:txBody>
      </p:sp>
      <p:sp>
        <p:nvSpPr>
          <p:cNvPr id="11" name="Content Placeholder 2">
            <a:extLst>
              <a:ext uri="{FF2B5EF4-FFF2-40B4-BE49-F238E27FC236}">
                <a16:creationId xmlns:a16="http://schemas.microsoft.com/office/drawing/2014/main" id="{C4CE24B3-57D8-161E-DBE6-635427F71737}"/>
              </a:ext>
            </a:extLst>
          </p:cNvPr>
          <p:cNvSpPr txBox="1">
            <a:spLocks/>
          </p:cNvSpPr>
          <p:nvPr/>
        </p:nvSpPr>
        <p:spPr>
          <a:xfrm>
            <a:off x="410778" y="1215063"/>
            <a:ext cx="9562367" cy="4891170"/>
          </a:xfrm>
          <a:prstGeom prst="rect">
            <a:avLst/>
          </a:prstGeom>
        </p:spPr>
        <p:txBody>
          <a:bodyPr vert="horz" lIns="91440" tIns="45720" rIns="91440" bIns="45720" rtlCol="0" anchor="b">
            <a:norm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l"/>
            <a:r>
              <a:rPr lang="en-GB" sz="2600" dirty="0">
                <a:latin typeface="Times New Roman" panose="02020603050405020304" pitchFamily="18" charset="0"/>
                <a:cs typeface="Times New Roman" panose="02020603050405020304" pitchFamily="18" charset="0"/>
              </a:rPr>
              <a:t>At the end of this topic, learners should be able to:</a:t>
            </a:r>
          </a:p>
          <a:p>
            <a:pPr marL="457200" indent="-457200" algn="l">
              <a:buFont typeface="Wingdings" pitchFamily="2" charset="2"/>
              <a:buChar char="Ø"/>
            </a:pPr>
            <a:r>
              <a:rPr lang="en-GB" sz="2600" b="0" dirty="0">
                <a:latin typeface="Times New Roman" panose="02020603050405020304" pitchFamily="18" charset="0"/>
                <a:cs typeface="Times New Roman" panose="02020603050405020304" pitchFamily="18" charset="0"/>
              </a:rPr>
              <a:t>Define the concept of Nonverbal communication.</a:t>
            </a:r>
          </a:p>
          <a:p>
            <a:pPr marL="457200" indent="-457200" algn="l">
              <a:buFont typeface="Wingdings" pitchFamily="2" charset="2"/>
              <a:buChar char="Ø"/>
            </a:pPr>
            <a:r>
              <a:rPr lang="en-GB" sz="2600" b="0" dirty="0">
                <a:latin typeface="Times New Roman" panose="02020603050405020304" pitchFamily="18" charset="0"/>
                <a:cs typeface="Times New Roman" panose="02020603050405020304" pitchFamily="18" charset="0"/>
              </a:rPr>
              <a:t>Explain the various divisions &amp; forms of Nonverbal communication.</a:t>
            </a:r>
          </a:p>
          <a:p>
            <a:pPr marL="457200" indent="-457200" algn="l">
              <a:buFont typeface="Wingdings" pitchFamily="2" charset="2"/>
              <a:buChar char="Ø"/>
            </a:pPr>
            <a:r>
              <a:rPr lang="en-GB" sz="2600" b="0" dirty="0">
                <a:latin typeface="Times New Roman" panose="02020603050405020304" pitchFamily="18" charset="0"/>
                <a:cs typeface="Times New Roman" panose="02020603050405020304" pitchFamily="18" charset="0"/>
              </a:rPr>
              <a:t>Differentiate Non Verbal Communication from other types of Communication.</a:t>
            </a:r>
          </a:p>
          <a:p>
            <a:pPr marL="457200" indent="-457200" algn="l">
              <a:buFont typeface="Wingdings" pitchFamily="2" charset="2"/>
              <a:buChar char="Ø"/>
            </a:pPr>
            <a:r>
              <a:rPr lang="en-GB" sz="2600" b="0" dirty="0">
                <a:latin typeface="Times New Roman" panose="02020603050405020304" pitchFamily="18" charset="0"/>
                <a:cs typeface="Times New Roman" panose="02020603050405020304" pitchFamily="18" charset="0"/>
              </a:rPr>
              <a:t>Evaluate or justify the need for Nonverbal communication in business and professional settings.</a:t>
            </a:r>
          </a:p>
          <a:p>
            <a:pPr marL="457200" indent="-457200" algn="l">
              <a:buFont typeface="Wingdings" pitchFamily="2" charset="2"/>
              <a:buChar char="Ø"/>
            </a:pPr>
            <a:r>
              <a:rPr lang="en-GB" sz="2600" b="0" dirty="0">
                <a:latin typeface="Times New Roman" panose="02020603050405020304" pitchFamily="18" charset="0"/>
                <a:cs typeface="Times New Roman" panose="02020603050405020304" pitchFamily="18" charset="0"/>
              </a:rPr>
              <a:t>Plan for &amp; apply Nonverbal cues in various professional settings, managing conflicts and interpersonal relations.</a:t>
            </a:r>
          </a:p>
          <a:p>
            <a:endParaRPr lang="aa-ET" dirty="0"/>
          </a:p>
        </p:txBody>
      </p:sp>
      <p:sp>
        <p:nvSpPr>
          <p:cNvPr id="21" name="Slide Number Placeholder 4">
            <a:extLst>
              <a:ext uri="{FF2B5EF4-FFF2-40B4-BE49-F238E27FC236}">
                <a16:creationId xmlns:a16="http://schemas.microsoft.com/office/drawing/2014/main" id="{C54655C3-BDBB-8FD8-2177-EC9901B68D6A}"/>
              </a:ext>
            </a:extLst>
          </p:cNvPr>
          <p:cNvSpPr txBox="1">
            <a:spLocks/>
          </p:cNvSpPr>
          <p:nvPr/>
        </p:nvSpPr>
        <p:spPr>
          <a:xfrm>
            <a:off x="684212" y="9401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6</a:t>
            </a:fld>
            <a:endParaRPr lang="aa-ET"/>
          </a:p>
        </p:txBody>
      </p:sp>
    </p:spTree>
    <p:extLst>
      <p:ext uri="{BB962C8B-B14F-4D97-AF65-F5344CB8AC3E}">
        <p14:creationId xmlns:p14="http://schemas.microsoft.com/office/powerpoint/2010/main" val="9166739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p:txBody>
          <a:bodyPr>
            <a:noAutofit/>
          </a:bodyPr>
          <a:lstStyle/>
          <a:p>
            <a:pPr algn="ctr"/>
            <a:r>
              <a:rPr lang="en-US" sz="3600" kern="1800" spc="35" dirty="0">
                <a:effectLst/>
                <a:latin typeface="Bernard MT Condensed" panose="02050806060905020404" pitchFamily="18" charset="0"/>
                <a:ea typeface="Times New Roman" panose="02020603050405020304" pitchFamily="18" charset="0"/>
                <a:cs typeface="Times New Roman" panose="02020603050405020304" pitchFamily="18" charset="0"/>
              </a:rPr>
              <a:t>Non-verbal Communication (NVC)</a:t>
            </a:r>
            <a:br>
              <a:rPr lang="en-GB" sz="3600" b="1" dirty="0">
                <a:latin typeface="Times New Roman" panose="02020603050405020304" pitchFamily="18" charset="0"/>
                <a:cs typeface="Times New Roman" panose="02020603050405020304" pitchFamily="18" charset="0"/>
              </a:rPr>
            </a:br>
            <a:endParaRPr lang="aa-ET" sz="3600" b="1" dirty="0">
              <a:latin typeface="Times New Roman" panose="02020603050405020304" pitchFamily="18" charset="0"/>
              <a:cs typeface="Times New Roman" panose="02020603050405020304" pitchFamily="18" charset="0"/>
            </a:endParaRPr>
          </a:p>
        </p:txBody>
      </p:sp>
      <p:sp>
        <p:nvSpPr>
          <p:cNvPr id="21" name="Content Placeholder 20">
            <a:extLst>
              <a:ext uri="{FF2B5EF4-FFF2-40B4-BE49-F238E27FC236}">
                <a16:creationId xmlns:a16="http://schemas.microsoft.com/office/drawing/2014/main" id="{BC665B25-670E-4C54-9032-8D36641F0182}"/>
              </a:ext>
            </a:extLst>
          </p:cNvPr>
          <p:cNvSpPr>
            <a:spLocks noGrp="1"/>
          </p:cNvSpPr>
          <p:nvPr>
            <p:ph sz="half" idx="2"/>
          </p:nvPr>
        </p:nvSpPr>
        <p:spPr>
          <a:xfrm>
            <a:off x="5220653" y="922341"/>
            <a:ext cx="4320540" cy="5747019"/>
          </a:xfrm>
        </p:spPr>
        <p:txBody>
          <a:bodyPr>
            <a:normAutofit fontScale="25000" lnSpcReduction="20000"/>
          </a:bodyPr>
          <a:lstStyle/>
          <a:p>
            <a:pPr algn="just">
              <a:spcBef>
                <a:spcPts val="0"/>
              </a:spcBef>
            </a:pPr>
            <a:r>
              <a:rPr lang="en-US" sz="9600" kern="100" dirty="0">
                <a:latin typeface="Times New Roman" panose="02020603050405020304" pitchFamily="18" charset="0"/>
                <a:cs typeface="Times New Roman" panose="02020603050405020304" pitchFamily="18" charset="0"/>
              </a:rPr>
              <a:t>Approximately 55% to 93% of all communication can be attributed to nonverbal sources. </a:t>
            </a:r>
          </a:p>
          <a:p>
            <a:pPr algn="just">
              <a:spcBef>
                <a:spcPts val="0"/>
              </a:spcBef>
            </a:pPr>
            <a:endParaRPr lang="en-GB" sz="9600" dirty="0">
              <a:latin typeface="Times New Roman" panose="02020603050405020304" pitchFamily="18" charset="0"/>
              <a:cs typeface="Times New Roman" panose="02020603050405020304" pitchFamily="18" charset="0"/>
            </a:endParaRPr>
          </a:p>
          <a:p>
            <a:pPr algn="just">
              <a:spcBef>
                <a:spcPts val="0"/>
              </a:spcBef>
            </a:pPr>
            <a:r>
              <a:rPr lang="en-GB" sz="9600" dirty="0">
                <a:latin typeface="Times New Roman" panose="02020603050405020304" pitchFamily="18" charset="0"/>
                <a:cs typeface="Times New Roman" panose="02020603050405020304" pitchFamily="18" charset="0"/>
              </a:rPr>
              <a:t>It conveys a message from or about the person giving them.</a:t>
            </a:r>
            <a:r>
              <a:rPr lang="en-US" sz="9600" kern="100" dirty="0">
                <a:latin typeface="Times New Roman" panose="02020603050405020304" pitchFamily="18" charset="0"/>
                <a:cs typeface="Times New Roman" panose="02020603050405020304" pitchFamily="18" charset="0"/>
              </a:rPr>
              <a:t> </a:t>
            </a:r>
          </a:p>
          <a:p>
            <a:pPr algn="just">
              <a:spcBef>
                <a:spcPts val="0"/>
              </a:spcBef>
            </a:pPr>
            <a:endParaRPr lang="en-US" sz="9600" kern="100" dirty="0">
              <a:latin typeface="Times New Roman" panose="02020603050405020304" pitchFamily="18" charset="0"/>
              <a:cs typeface="Times New Roman" panose="02020603050405020304" pitchFamily="18" charset="0"/>
            </a:endParaRPr>
          </a:p>
          <a:p>
            <a:pPr algn="just">
              <a:spcBef>
                <a:spcPts val="0"/>
              </a:spcBef>
            </a:pPr>
            <a:r>
              <a:rPr lang="en-US" sz="9600" kern="100" dirty="0">
                <a:latin typeface="Times New Roman" panose="02020603050405020304" pitchFamily="18" charset="0"/>
                <a:ea typeface="Calibri" panose="020F0502020204030204" pitchFamily="34" charset="0"/>
                <a:cs typeface="Times New Roman" panose="02020603050405020304" pitchFamily="18" charset="0"/>
              </a:rPr>
              <a:t>It involves</a:t>
            </a:r>
            <a:r>
              <a:rPr lang="en-US" sz="9600" kern="100" dirty="0">
                <a:latin typeface="Times New Roman" panose="02020603050405020304" pitchFamily="18" charset="0"/>
                <a:cs typeface="Times New Roman" panose="02020603050405020304" pitchFamily="18" charset="0"/>
              </a:rPr>
              <a:t> a complete mix of </a:t>
            </a:r>
            <a:r>
              <a:rPr lang="en-US" sz="9600" kern="100" dirty="0" err="1">
                <a:latin typeface="Times New Roman" panose="02020603050405020304" pitchFamily="18" charset="0"/>
                <a:cs typeface="Times New Roman" panose="02020603050405020304" pitchFamily="18" charset="0"/>
              </a:rPr>
              <a:t>behaviours</a:t>
            </a:r>
            <a:r>
              <a:rPr lang="en-US" sz="9600" kern="100" dirty="0">
                <a:latin typeface="Times New Roman" panose="02020603050405020304" pitchFamily="18" charset="0"/>
                <a:cs typeface="Times New Roman" panose="02020603050405020304" pitchFamily="18" charset="0"/>
              </a:rPr>
              <a:t>, psychological responses, and environmental interactions through which we consciously or unconsciously relate to another person.</a:t>
            </a:r>
          </a:p>
          <a:p>
            <a:pPr algn="just">
              <a:spcBef>
                <a:spcPts val="0"/>
              </a:spcBef>
            </a:pPr>
            <a:endParaRPr lang="en-US" sz="9600" dirty="0">
              <a:latin typeface="Times New Roman" panose="02020603050405020304" pitchFamily="18" charset="0"/>
              <a:cs typeface="Times New Roman" panose="02020603050405020304" pitchFamily="18" charset="0"/>
            </a:endParaRPr>
          </a:p>
          <a:p>
            <a:pPr algn="just">
              <a:spcBef>
                <a:spcPts val="0"/>
              </a:spcBef>
            </a:pPr>
            <a:r>
              <a:rPr lang="en-US" sz="9600" kern="100" dirty="0">
                <a:latin typeface="Times New Roman" panose="02020603050405020304" pitchFamily="18" charset="0"/>
                <a:ea typeface="Calibri" panose="020F0502020204030204" pitchFamily="34" charset="0"/>
                <a:cs typeface="Times New Roman" panose="02020603050405020304" pitchFamily="18" charset="0"/>
              </a:rPr>
              <a:t>Nonverbal cues carry approximately two-thirds of a message’s communicative value.  </a:t>
            </a:r>
          </a:p>
          <a:p>
            <a:endParaRPr lang="en-UG" dirty="0"/>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6</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7</a:t>
            </a:fld>
            <a:endParaRPr lang="aa-ET"/>
          </a:p>
        </p:txBody>
      </p:sp>
      <p:pic>
        <p:nvPicPr>
          <p:cNvPr id="26" name="Content Placeholder 26">
            <a:extLst>
              <a:ext uri="{FF2B5EF4-FFF2-40B4-BE49-F238E27FC236}">
                <a16:creationId xmlns:a16="http://schemas.microsoft.com/office/drawing/2014/main" id="{501BF55D-DEBD-4DEE-BA2C-85A2092BE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66" y="1290859"/>
            <a:ext cx="4321175" cy="4644800"/>
          </a:xfrm>
          <a:prstGeom prst="rect">
            <a:avLst/>
          </a:prstGeom>
        </p:spPr>
      </p:pic>
    </p:spTree>
    <p:extLst>
      <p:ext uri="{BB962C8B-B14F-4D97-AF65-F5344CB8AC3E}">
        <p14:creationId xmlns:p14="http://schemas.microsoft.com/office/powerpoint/2010/main" val="56959458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10/19/2024</a:t>
            </a:fld>
            <a:endParaRPr lang="en-US"/>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1678338" y="147337"/>
            <a:ext cx="11934814" cy="1280890"/>
          </a:xfrm>
        </p:spPr>
        <p:txBody>
          <a:bodyPr>
            <a:normAutofit/>
          </a:bodyPr>
          <a:lstStyle/>
          <a:p>
            <a:br>
              <a:rPr lang="en-GB" sz="2800" b="1" i="0" dirty="0">
                <a:solidFill>
                  <a:srgbClr val="222222"/>
                </a:solidFill>
                <a:effectLst/>
                <a:latin typeface="Times New Roman" panose="02020603050405020304" pitchFamily="18" charset="0"/>
                <a:cs typeface="Times New Roman" panose="02020603050405020304" pitchFamily="18" charset="0"/>
              </a:rPr>
            </a:br>
            <a:endParaRPr lang="aa-ET" sz="2800" b="1" dirty="0">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sz="half" idx="2"/>
          </p:nvPr>
        </p:nvSpPr>
        <p:spPr>
          <a:xfrm>
            <a:off x="2090864" y="1322172"/>
            <a:ext cx="9042574" cy="4843849"/>
          </a:xfrm>
        </p:spPr>
        <p:txBody>
          <a:bodyPr>
            <a:noAutofit/>
          </a:bodyPr>
          <a:lstStyle/>
          <a:p>
            <a:endParaRPr lang="en-US" sz="2000" dirty="0">
              <a:latin typeface="Times New Roman" panose="02020603050405020304" pitchFamily="18" charset="0"/>
              <a:cs typeface="Times New Roman" panose="02020603050405020304" pitchFamily="18" charset="0"/>
            </a:endParaRPr>
          </a:p>
          <a:p>
            <a:endParaRPr lang="aa-ET" sz="2000" dirty="0">
              <a:latin typeface="Times New Roman" panose="02020603050405020304" pitchFamily="18" charset="0"/>
              <a:cs typeface="Times New Roman" panose="02020603050405020304" pitchFamily="18" charset="0"/>
            </a:endParaRPr>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8</a:t>
            </a:fld>
            <a:endParaRPr lang="aa-ET"/>
          </a:p>
        </p:txBody>
      </p:sp>
      <p:sp>
        <p:nvSpPr>
          <p:cNvPr id="8" name="TextBox 7">
            <a:extLst>
              <a:ext uri="{FF2B5EF4-FFF2-40B4-BE49-F238E27FC236}">
                <a16:creationId xmlns:a16="http://schemas.microsoft.com/office/drawing/2014/main" id="{74A49530-42F6-9F58-4F79-DC0CDC2E0B5A}"/>
              </a:ext>
            </a:extLst>
          </p:cNvPr>
          <p:cNvSpPr txBox="1"/>
          <p:nvPr/>
        </p:nvSpPr>
        <p:spPr>
          <a:xfrm>
            <a:off x="577352" y="1136983"/>
            <a:ext cx="9116487" cy="5401479"/>
          </a:xfrm>
          <a:prstGeom prst="rect">
            <a:avLst/>
          </a:prstGeom>
          <a:noFill/>
        </p:spPr>
        <p:txBody>
          <a:bodyPr wrap="square">
            <a:spAutoFit/>
          </a:bodyPr>
          <a:lstStyle/>
          <a:p>
            <a:pPr marL="514350" indent="-514350" algn="just">
              <a:buFont typeface="+mj-lt"/>
              <a:buAutoNum type="arabicPeriod"/>
            </a:pPr>
            <a:r>
              <a:rPr lang="en-US" sz="2300" dirty="0">
                <a:solidFill>
                  <a:schemeClr val="accent1">
                    <a:lumMod val="75000"/>
                  </a:schemeClr>
                </a:solidFill>
                <a:latin typeface="Book Antiqua" panose="02040602050305030304" pitchFamily="18" charset="0"/>
                <a:ea typeface="Calibri" panose="020F0502020204030204" pitchFamily="34" charset="0"/>
              </a:rPr>
              <a:t>Aids in displaying emotions.</a:t>
            </a:r>
          </a:p>
          <a:p>
            <a:pPr marL="514350" indent="-514350" algn="just">
              <a:buFont typeface="+mj-lt"/>
              <a:buAutoNum type="arabicPeriod"/>
            </a:pPr>
            <a:r>
              <a:rPr lang="en-US" sz="2300" dirty="0">
                <a:solidFill>
                  <a:schemeClr val="accent1">
                    <a:lumMod val="75000"/>
                  </a:schemeClr>
                </a:solidFill>
                <a:latin typeface="Book Antiqua" panose="02040602050305030304" pitchFamily="18" charset="0"/>
                <a:ea typeface="Calibri" panose="020F0502020204030204" pitchFamily="34" charset="0"/>
              </a:rPr>
              <a:t>Emphasize or underscore words.</a:t>
            </a:r>
          </a:p>
          <a:p>
            <a:pPr marL="514350" indent="-514350" algn="just">
              <a:buFont typeface="+mj-lt"/>
              <a:buAutoNum type="arabicPeriod"/>
            </a:pPr>
            <a:r>
              <a:rPr lang="en-US" sz="2300" dirty="0">
                <a:solidFill>
                  <a:schemeClr val="accent1">
                    <a:lumMod val="75000"/>
                  </a:schemeClr>
                </a:solidFill>
                <a:latin typeface="Book Antiqua" panose="02040602050305030304" pitchFamily="18" charset="0"/>
                <a:ea typeface="Calibri" panose="020F0502020204030204" pitchFamily="34" charset="0"/>
              </a:rPr>
              <a:t>Nonverbal cues can substitute for or take the place of spoken words.</a:t>
            </a:r>
          </a:p>
          <a:p>
            <a:pPr marL="514350" indent="-514350" algn="just">
              <a:buFont typeface="+mj-lt"/>
              <a:buAutoNum type="arabicPeriod"/>
            </a:pPr>
            <a:r>
              <a:rPr lang="en-US" sz="2300" dirty="0">
                <a:solidFill>
                  <a:schemeClr val="accent1">
                    <a:lumMod val="75000"/>
                  </a:schemeClr>
                </a:solidFill>
                <a:latin typeface="Book Antiqua" panose="02040602050305030304" pitchFamily="18" charset="0"/>
                <a:ea typeface="Calibri" panose="020F0502020204030204" pitchFamily="34" charset="0"/>
              </a:rPr>
              <a:t>Nonverbal cues can contradict or negate verbal messages.</a:t>
            </a:r>
          </a:p>
          <a:p>
            <a:pPr marL="514350" indent="-514350" algn="just">
              <a:buFont typeface="+mj-lt"/>
              <a:buAutoNum type="arabicPeriod"/>
            </a:pPr>
            <a:r>
              <a:rPr lang="en-GB" sz="2300" dirty="0">
                <a:solidFill>
                  <a:schemeClr val="accent1">
                    <a:lumMod val="75000"/>
                  </a:schemeClr>
                </a:solidFill>
                <a:latin typeface="Book Antiqua" panose="02040602050305030304" pitchFamily="18" charset="0"/>
              </a:rPr>
              <a:t>Creating a particular impression – smile, firm handshake, punctuality, smart dress. </a:t>
            </a:r>
          </a:p>
          <a:p>
            <a:pPr marL="514350" indent="-514350" algn="just">
              <a:buFont typeface="+mj-lt"/>
              <a:buAutoNum type="arabicPeriod"/>
            </a:pPr>
            <a:r>
              <a:rPr lang="en-GB" sz="2300" dirty="0">
                <a:solidFill>
                  <a:schemeClr val="accent1">
                    <a:lumMod val="75000"/>
                  </a:schemeClr>
                </a:solidFill>
                <a:latin typeface="Book Antiqua" panose="02040602050305030304" pitchFamily="18" charset="0"/>
              </a:rPr>
              <a:t>Reinforcing and complement verbal message indicating seriousness, interest and engagement – e.g. an emphatic gesture, sparkling eyes, disapproving frown. </a:t>
            </a:r>
          </a:p>
          <a:p>
            <a:pPr marL="514350" indent="-514350" algn="just">
              <a:buFont typeface="+mj-lt"/>
              <a:buAutoNum type="arabicPeriod"/>
            </a:pPr>
            <a:r>
              <a:rPr lang="en-GB" sz="2300" dirty="0">
                <a:solidFill>
                  <a:schemeClr val="accent1">
                    <a:lumMod val="75000"/>
                  </a:schemeClr>
                </a:solidFill>
                <a:latin typeface="Book Antiqua" panose="02040602050305030304" pitchFamily="18" charset="0"/>
              </a:rPr>
              <a:t>Providing feedback – applause, fidgeting, yawn.</a:t>
            </a:r>
          </a:p>
          <a:p>
            <a:pPr marL="514350" indent="-514350" algn="just">
              <a:buFont typeface="+mj-lt"/>
              <a:buAutoNum type="arabicPeriod"/>
            </a:pPr>
            <a:r>
              <a:rPr lang="en-GB" sz="2300" dirty="0">
                <a:solidFill>
                  <a:schemeClr val="accent1">
                    <a:lumMod val="75000"/>
                  </a:schemeClr>
                </a:solidFill>
                <a:latin typeface="Book Antiqua" panose="02040602050305030304" pitchFamily="18" charset="0"/>
              </a:rPr>
              <a:t>Establishing desired atmosphere – informal dress, respectful distance, friendly smile.</a:t>
            </a:r>
            <a:endParaRPr lang="en-US" sz="2300" dirty="0">
              <a:solidFill>
                <a:schemeClr val="accent1">
                  <a:lumMod val="75000"/>
                </a:schemeClr>
              </a:solidFill>
              <a:latin typeface="Book Antiqua" panose="02040602050305030304" pitchFamily="18" charset="0"/>
              <a:ea typeface="Calibri" panose="020F0502020204030204" pitchFamily="34" charset="0"/>
            </a:endParaRPr>
          </a:p>
          <a:p>
            <a:pPr algn="ctr"/>
            <a:r>
              <a:rPr lang="en-US" sz="2300" b="1" i="1" dirty="0">
                <a:solidFill>
                  <a:schemeClr val="accent1">
                    <a:lumMod val="75000"/>
                  </a:schemeClr>
                </a:solidFill>
                <a:latin typeface="Book Antiqua" panose="02040602050305030304" pitchFamily="18" charset="0"/>
              </a:rPr>
              <a:t>NB: Students should research more about the importance of NVC.</a:t>
            </a:r>
          </a:p>
          <a:p>
            <a:pPr algn="ctr"/>
            <a:r>
              <a:rPr lang="en-US" sz="2300" b="1" i="1" dirty="0">
                <a:solidFill>
                  <a:schemeClr val="accent1">
                    <a:lumMod val="75000"/>
                  </a:schemeClr>
                </a:solidFill>
                <a:latin typeface="Book Antiqua" panose="02040602050305030304" pitchFamily="18" charset="0"/>
              </a:rPr>
              <a:t>Filter what</a:t>
            </a:r>
            <a:endParaRPr lang="aa-ET" sz="2300" b="1" i="1" dirty="0">
              <a:solidFill>
                <a:schemeClr val="accent1">
                  <a:lumMod val="75000"/>
                </a:schemeClr>
              </a:solidFill>
              <a:latin typeface="Book Antiqua" panose="02040602050305030304" pitchFamily="18" charset="0"/>
            </a:endParaRPr>
          </a:p>
        </p:txBody>
      </p:sp>
      <p:sp>
        <p:nvSpPr>
          <p:cNvPr id="11" name="TextBox 10">
            <a:extLst>
              <a:ext uri="{FF2B5EF4-FFF2-40B4-BE49-F238E27FC236}">
                <a16:creationId xmlns:a16="http://schemas.microsoft.com/office/drawing/2014/main" id="{0361F9EA-4A8A-6873-A633-994A2D1DFBF5}"/>
              </a:ext>
            </a:extLst>
          </p:cNvPr>
          <p:cNvSpPr txBox="1"/>
          <p:nvPr/>
        </p:nvSpPr>
        <p:spPr>
          <a:xfrm>
            <a:off x="460376" y="383732"/>
            <a:ext cx="9233464" cy="769441"/>
          </a:xfrm>
          <a:prstGeom prst="rect">
            <a:avLst/>
          </a:prstGeom>
          <a:noFill/>
        </p:spPr>
        <p:txBody>
          <a:bodyPr wrap="square">
            <a:spAutoFit/>
          </a:bodyPr>
          <a:lstStyle/>
          <a:p>
            <a:r>
              <a:rPr lang="en-US" sz="4400" kern="100" dirty="0">
                <a:solidFill>
                  <a:schemeClr val="tx2"/>
                </a:solidFill>
                <a:latin typeface="Bernard MT Condensed" panose="02050806060905020404" pitchFamily="18" charset="0"/>
                <a:ea typeface="Calibri" panose="020F0502020204030204" pitchFamily="34" charset="0"/>
                <a:cs typeface="Times New Roman" panose="02020603050405020304" pitchFamily="18" charset="0"/>
              </a:rPr>
              <a:t>Importance of Non-verbal Communication</a:t>
            </a:r>
            <a:endParaRPr lang="aa-ET" sz="4400" dirty="0">
              <a:solidFill>
                <a:schemeClr val="tx2"/>
              </a:solidFill>
              <a:latin typeface="Bernard MT Condensed" panose="02050806060905020404" pitchFamily="18" charset="0"/>
            </a:endParaRPr>
          </a:p>
        </p:txBody>
      </p:sp>
      <p:sp>
        <p:nvSpPr>
          <p:cNvPr id="19" name="Slide Number Placeholder 12">
            <a:extLst>
              <a:ext uri="{FF2B5EF4-FFF2-40B4-BE49-F238E27FC236}">
                <a16:creationId xmlns:a16="http://schemas.microsoft.com/office/drawing/2014/main" id="{335D7598-D24B-43B9-A386-116943B396EF}"/>
              </a:ext>
            </a:extLst>
          </p:cNvPr>
          <p:cNvSpPr>
            <a:spLocks noGrp="1"/>
          </p:cNvSpPr>
          <p:nvPr>
            <p:ph type="sldNum" sz="quarter" idx="12"/>
          </p:nvPr>
        </p:nvSpPr>
        <p:spPr>
          <a:xfrm>
            <a:off x="10078177" y="5648960"/>
            <a:ext cx="648081" cy="396240"/>
          </a:xfrm>
        </p:spPr>
        <p:txBody>
          <a:bodyPr/>
          <a:lstStyle/>
          <a:p>
            <a:r>
              <a:rPr lang="en-US" dirty="0"/>
              <a:t>7</a:t>
            </a:r>
          </a:p>
        </p:txBody>
      </p:sp>
    </p:spTree>
    <p:extLst>
      <p:ext uri="{BB962C8B-B14F-4D97-AF65-F5344CB8AC3E}">
        <p14:creationId xmlns:p14="http://schemas.microsoft.com/office/powerpoint/2010/main" val="40082357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1CC6-B3F6-77C2-A87F-FE0C4E7606F3}"/>
              </a:ext>
            </a:extLst>
          </p:cNvPr>
          <p:cNvSpPr>
            <a:spLocks noGrp="1"/>
          </p:cNvSpPr>
          <p:nvPr>
            <p:ph type="title"/>
          </p:nvPr>
        </p:nvSpPr>
        <p:spPr>
          <a:xfrm>
            <a:off x="540070" y="274638"/>
            <a:ext cx="9001125" cy="725869"/>
          </a:xfrm>
        </p:spPr>
        <p:txBody>
          <a:bodyPr>
            <a:noAutofit/>
          </a:bodyPr>
          <a:lstStyle/>
          <a:p>
            <a:br>
              <a:rPr lang="en-US" sz="3600" kern="1800" spc="35" dirty="0">
                <a:effectLst/>
                <a:latin typeface="Bernard MT Condensed" panose="02050806060905020404" pitchFamily="18" charset="0"/>
                <a:ea typeface="Times New Roman" panose="02020603050405020304" pitchFamily="18" charset="0"/>
                <a:cs typeface="Times New Roman" panose="02020603050405020304" pitchFamily="18" charset="0"/>
              </a:rPr>
            </a:br>
            <a:r>
              <a:rPr lang="en-GB" sz="3600" dirty="0">
                <a:latin typeface="Bernard MT Condensed" panose="02050806060905020404" pitchFamily="18" charset="0"/>
              </a:rPr>
              <a:t>Key Features of Non-verbal Messages</a:t>
            </a:r>
            <a:br>
              <a:rPr lang="en-GB" sz="3600" b="1" dirty="0">
                <a:latin typeface="Times New Roman" panose="02020603050405020304" pitchFamily="18" charset="0"/>
                <a:cs typeface="Times New Roman" panose="02020603050405020304" pitchFamily="18" charset="0"/>
              </a:rPr>
            </a:br>
            <a:endParaRPr lang="aa-ET" sz="3600" b="1" dirty="0">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AF02F5F2-B723-AB47-06E0-CA43654E10C0}"/>
              </a:ext>
            </a:extLst>
          </p:cNvPr>
          <p:cNvSpPr>
            <a:spLocks noGrp="1"/>
          </p:cNvSpPr>
          <p:nvPr>
            <p:ph idx="1"/>
          </p:nvPr>
        </p:nvSpPr>
        <p:spPr>
          <a:xfrm>
            <a:off x="540070" y="922341"/>
            <a:ext cx="9001125" cy="5478459"/>
          </a:xfrm>
        </p:spPr>
        <p:txBody>
          <a:bodyPr>
            <a:noAutofit/>
          </a:bodyPr>
          <a:lstStyle/>
          <a:p>
            <a:pPr marL="571500" indent="-457200">
              <a:buFont typeface="+mj-lt"/>
              <a:buAutoNum type="arabicPeriod"/>
            </a:pPr>
            <a:r>
              <a:rPr lang="en-GB" sz="3200" dirty="0"/>
              <a:t>These are messages with no use of words. </a:t>
            </a:r>
          </a:p>
          <a:p>
            <a:pPr marL="571500" indent="-457200">
              <a:buFont typeface="+mj-lt"/>
              <a:buAutoNum type="arabicPeriod"/>
            </a:pPr>
            <a:r>
              <a:rPr lang="en-GB" sz="3200" dirty="0"/>
              <a:t>Non-verbal communication takes place at every level and in all age groups. </a:t>
            </a:r>
          </a:p>
          <a:p>
            <a:pPr marL="571500" indent="-457200">
              <a:buFont typeface="+mj-lt"/>
              <a:buAutoNum type="arabicPeriod"/>
            </a:pPr>
            <a:r>
              <a:rPr lang="en-GB" sz="3200" dirty="0"/>
              <a:t>Verbal communication has restrictions in terms of reach whereas non-verbal communication has no such boundaries.  </a:t>
            </a:r>
          </a:p>
          <a:p>
            <a:pPr marL="571500" indent="-457200">
              <a:buFont typeface="+mj-lt"/>
              <a:buAutoNum type="arabicPeriod"/>
            </a:pPr>
            <a:r>
              <a:rPr lang="en-GB" sz="3200" dirty="0"/>
              <a:t>One’s culture determines the meanings attached to such messages. </a:t>
            </a:r>
          </a:p>
          <a:p>
            <a:pPr marL="571500" indent="-457200">
              <a:buFont typeface="+mj-lt"/>
              <a:buAutoNum type="arabicPeriod"/>
            </a:pPr>
            <a:r>
              <a:rPr lang="en-GB" sz="3200" dirty="0"/>
              <a:t>Its interpretation depends heavily upon the power of observation</a:t>
            </a:r>
          </a:p>
          <a:p>
            <a:pPr marL="114300" indent="0">
              <a:buNone/>
            </a:pPr>
            <a:endParaRPr lang="en-US" sz="20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aa-ET" sz="2000" dirty="0">
              <a:latin typeface="Times New Roman" panose="02020603050405020304" pitchFamily="18" charset="0"/>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10/19/2024</a:t>
            </a:fld>
            <a:endParaRPr lang="en-US" dirty="0"/>
          </a:p>
        </p:txBody>
      </p:sp>
      <p:sp>
        <p:nvSpPr>
          <p:cNvPr id="13" name="Slide Number Placeholder 12"/>
          <p:cNvSpPr>
            <a:spLocks noGrp="1"/>
          </p:cNvSpPr>
          <p:nvPr>
            <p:ph type="sldNum" sz="quarter" idx="12"/>
          </p:nvPr>
        </p:nvSpPr>
        <p:spPr/>
        <p:txBody>
          <a:bodyPr/>
          <a:lstStyle/>
          <a:p>
            <a:r>
              <a:rPr lang="en-US" dirty="0"/>
              <a:t>8</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Slide Number Placeholder 8">
            <a:extLst>
              <a:ext uri="{FF2B5EF4-FFF2-40B4-BE49-F238E27FC236}">
                <a16:creationId xmlns:a16="http://schemas.microsoft.com/office/drawing/2014/main" id="{2A7837CC-9395-3124-5390-1C00292E1FC6}"/>
              </a:ext>
            </a:extLst>
          </p:cNvPr>
          <p:cNvSpPr txBox="1">
            <a:spLocks/>
          </p:cNvSpPr>
          <p:nvPr/>
        </p:nvSpPr>
        <p:spPr>
          <a:xfrm>
            <a:off x="531812" y="787782"/>
            <a:ext cx="779767" cy="36512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04DC93-E417-9C41-8297-E14D2BCEBA37}" type="slidenum">
              <a:rPr lang="aa-ET" smtClean="0"/>
              <a:pPr/>
              <a:t>9</a:t>
            </a:fld>
            <a:endParaRPr lang="aa-ET" dirty="0"/>
          </a:p>
        </p:txBody>
      </p:sp>
      <p:sp>
        <p:nvSpPr>
          <p:cNvPr id="35" name="Content Placeholder 2">
            <a:extLst>
              <a:ext uri="{FF2B5EF4-FFF2-40B4-BE49-F238E27FC236}">
                <a16:creationId xmlns:a16="http://schemas.microsoft.com/office/drawing/2014/main" id="{DDCEB6B3-CD63-5854-3F28-E77ED0E7F54E}"/>
              </a:ext>
            </a:extLst>
          </p:cNvPr>
          <p:cNvSpPr txBox="1">
            <a:spLocks/>
          </p:cNvSpPr>
          <p:nvPr/>
        </p:nvSpPr>
        <p:spPr>
          <a:xfrm>
            <a:off x="252308" y="1227141"/>
            <a:ext cx="4428287" cy="5414404"/>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lgn="just">
              <a:spcBef>
                <a:spcPts val="0"/>
              </a:spcBef>
            </a:pPr>
            <a:endParaRPr lang="en-US" sz="1800" b="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18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537006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6148</TotalTime>
  <Words>3539</Words>
  <Application>Microsoft Office PowerPoint</Application>
  <PresentationFormat>Custom</PresentationFormat>
  <Paragraphs>377</Paragraphs>
  <Slides>41</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Arial</vt:lpstr>
      <vt:lpstr>Arial Black</vt:lpstr>
      <vt:lpstr>Bernard MT Condensed</vt:lpstr>
      <vt:lpstr>Book Antiqua</vt:lpstr>
      <vt:lpstr>Bookman Old Style</vt:lpstr>
      <vt:lpstr>Calibri</vt:lpstr>
      <vt:lpstr>Georgia</vt:lpstr>
      <vt:lpstr>Gill Sans MT</vt:lpstr>
      <vt:lpstr>Segoe UI Semilight</vt:lpstr>
      <vt:lpstr>Times New Roman</vt:lpstr>
      <vt:lpstr>Wingdings</vt:lpstr>
      <vt:lpstr>Office Theme</vt:lpstr>
      <vt:lpstr>Adjacency</vt:lpstr>
      <vt:lpstr>PowerPoint Presentation</vt:lpstr>
      <vt:lpstr>NON VERBAL COMMUNICATION</vt:lpstr>
      <vt:lpstr>PowerPoint Presentation</vt:lpstr>
      <vt:lpstr>Topic Outline  </vt:lpstr>
      <vt:lpstr>Introduction </vt:lpstr>
      <vt:lpstr> </vt:lpstr>
      <vt:lpstr>Non-verbal Communication (NVC) </vt:lpstr>
      <vt:lpstr> </vt:lpstr>
      <vt:lpstr> Key Features of Non-verbal Messages </vt:lpstr>
      <vt:lpstr>Divisions of Non Verbal Communication</vt:lpstr>
      <vt:lpstr>Types Of Nonverbal Communication There are three broad divisions of NVC which include the following:  </vt:lpstr>
      <vt:lpstr> 1. Environmental Non-verbal </vt:lpstr>
      <vt:lpstr> </vt:lpstr>
      <vt:lpstr> </vt:lpstr>
      <vt:lpstr>PowerPoint Presentation</vt:lpstr>
      <vt:lpstr>PowerPoint Presentation</vt:lpstr>
      <vt:lpstr> </vt:lpstr>
      <vt:lpstr> </vt:lpstr>
      <vt:lpstr> </vt:lpstr>
      <vt:lpstr> </vt:lpstr>
      <vt:lpstr>PowerPoint Presentation</vt:lpstr>
      <vt:lpstr> </vt:lpstr>
      <vt:lpstr>PowerPoint Presentation</vt:lpstr>
      <vt:lpstr> </vt:lpstr>
      <vt:lpstr>PowerPoint Presentation</vt:lpstr>
      <vt:lpstr>PowerPoint Presentation</vt:lpstr>
      <vt:lpstr>Illustration of Touch</vt:lpstr>
      <vt:lpstr>PowerPoint Presentation</vt:lpstr>
      <vt:lpstr>PowerPoint Presentation</vt:lpstr>
      <vt:lpstr>PowerPoint Presentation</vt:lpstr>
      <vt:lpstr>PowerPoint Presentation</vt:lpstr>
      <vt:lpstr>Paralanguage as Physical NVC</vt:lpstr>
      <vt:lpstr>Silence as Physical NVC</vt:lpstr>
      <vt:lpstr> </vt:lpstr>
      <vt:lpstr>PowerPoint Presentation</vt:lpstr>
      <vt:lpstr>PowerPoint Presentation</vt:lpstr>
      <vt:lpstr> Conclusion </vt:lpstr>
      <vt:lpstr>Exercise: Study the case below and answer questions there in </vt:lpstr>
      <vt:lpstr>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Yunia2</cp:lastModifiedBy>
  <cp:revision>199</cp:revision>
  <dcterms:created xsi:type="dcterms:W3CDTF">2024-07-22T14:26:40Z</dcterms:created>
  <dcterms:modified xsi:type="dcterms:W3CDTF">2024-10-19T16:06:18Z</dcterms:modified>
</cp:coreProperties>
</file>