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44"/>
  </p:notesMasterIdLst>
  <p:sldIdLst>
    <p:sldId id="256" r:id="rId2"/>
    <p:sldId id="257" r:id="rId3"/>
    <p:sldId id="298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43"/>
    <p:restoredTop sz="95274" autoAdjust="0"/>
  </p:normalViewPr>
  <p:slideViewPr>
    <p:cSldViewPr snapToGrid="0">
      <p:cViewPr varScale="1">
        <p:scale>
          <a:sx n="72" d="100"/>
          <a:sy n="72" d="100"/>
        </p:scale>
        <p:origin x="14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F8152-45EA-F046-A9E2-646346DDB168}" type="datetimeFigureOut">
              <a:rPr lang="aa-ET" smtClean="0"/>
              <a:t>01/27/2025</a:t>
            </a:fld>
            <a:endParaRPr lang="aa-E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a-E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2CDD8-C876-634E-839F-85C98486759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877817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B156-BA87-45FD-A3C2-062B285876D6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2416" y="6140135"/>
            <a:ext cx="5716487" cy="365125"/>
          </a:xfrm>
        </p:spPr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1C71DA73-C199-A8AA-AE91-8878B2BA2F3E}"/>
              </a:ext>
            </a:extLst>
          </p:cNvPr>
          <p:cNvSpPr/>
          <p:nvPr userDrawn="1"/>
        </p:nvSpPr>
        <p:spPr bwMode="auto">
          <a:xfrm flipV="1">
            <a:off x="19756" y="6001479"/>
            <a:ext cx="584978" cy="43656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249DE3C-106C-95F8-93F7-FDC53CD6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327" y="6072918"/>
            <a:ext cx="473089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4BD880-0602-A144-A3A1-16C5EBA51DA0}" type="slidenum">
              <a:rPr lang="aa-ET" smtClean="0"/>
              <a:pPr/>
              <a:t>‹#›</a:t>
            </a:fld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48791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E1AC-D572-48E0-826D-3BEFB8B859A2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7844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5AF6B-6842-4B66-A541-ED321F54E796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2572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4279-54A0-4F34-8AAF-447C45226256}" type="datetime1">
              <a:rPr lang="en-US" smtClean="0"/>
              <a:t>1/27/2025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676308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EA5BD-B67E-45DF-8380-D9C830A41324}" type="datetime1">
              <a:rPr lang="en-US" smtClean="0"/>
              <a:t>1/27/2025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9470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10F6D-9C47-45AF-81B6-7BD47A573C7D}" type="datetime1">
              <a:rPr lang="en-US" smtClean="0"/>
              <a:t>1/27/2025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880643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51E-2BAB-4CC6-B8EC-90DD93E064DC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164409" y="4005259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4622" y="409786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564944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051C-2444-4C25-BC4F-F73B00C429E7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4622" y="409786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591980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>
            <a:lvl1pPr>
              <a:defRPr>
                <a:latin typeface="PT Sans" panose="020B0503020203020204" pitchFamily="34" charset="77"/>
              </a:defRPr>
            </a:lvl1pPr>
            <a:lvl2pPr>
              <a:defRPr>
                <a:latin typeface="PT Sans" panose="020B0503020203020204" pitchFamily="34" charset="77"/>
              </a:defRPr>
            </a:lvl2pPr>
            <a:lvl3pPr>
              <a:defRPr>
                <a:latin typeface="PT Sans" panose="020B0503020203020204" pitchFamily="34" charset="77"/>
              </a:defRPr>
            </a:lvl3pPr>
            <a:lvl4pPr>
              <a:defRPr>
                <a:latin typeface="PT Sans" panose="020B0503020203020204" pitchFamily="34" charset="77"/>
              </a:defRPr>
            </a:lvl4pPr>
            <a:lvl5pPr>
              <a:defRPr>
                <a:latin typeface="PT Sans" panose="020B0503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3258-FAD6-4716-963D-807EE396FCC7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9756" y="6001479"/>
            <a:ext cx="584978" cy="43656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327" y="6072918"/>
            <a:ext cx="473089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4BD880-0602-A144-A3A1-16C5EBA51DA0}" type="slidenum">
              <a:rPr lang="aa-ET" smtClean="0"/>
              <a:pPr/>
              <a:t>‹#›</a:t>
            </a:fld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25995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89C0-E769-4A75-B3BB-5906B65DD290}" type="datetime1">
              <a:rPr lang="en-US" smtClean="0"/>
              <a:t>1/27/2025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D5EB1D1B-6960-A0D5-5616-110705A5FBD8}"/>
              </a:ext>
            </a:extLst>
          </p:cNvPr>
          <p:cNvSpPr/>
          <p:nvPr userDrawn="1"/>
        </p:nvSpPr>
        <p:spPr bwMode="auto">
          <a:xfrm flipV="1">
            <a:off x="19756" y="6001479"/>
            <a:ext cx="584978" cy="43656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9D8614-A542-27C5-A360-03CD3386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327" y="6072918"/>
            <a:ext cx="473089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4BD880-0602-A144-A3A1-16C5EBA51DA0}" type="slidenum">
              <a:rPr lang="aa-ET" smtClean="0"/>
              <a:pPr/>
              <a:t>‹#›</a:t>
            </a:fld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3287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EEB4-5A7F-4D45-BE91-8D56D61724D9}" type="datetime1">
              <a:rPr lang="en-US" smtClean="0"/>
              <a:t>1/27/2025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65278A46-6FD2-CFC3-E759-661192861762}"/>
              </a:ext>
            </a:extLst>
          </p:cNvPr>
          <p:cNvSpPr/>
          <p:nvPr userDrawn="1"/>
        </p:nvSpPr>
        <p:spPr bwMode="auto">
          <a:xfrm flipV="1">
            <a:off x="19756" y="6001479"/>
            <a:ext cx="584978" cy="43656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4A4DE7-A0F3-EC31-341D-42C262B63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327" y="6072918"/>
            <a:ext cx="473089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4BD880-0602-A144-A3A1-16C5EBA51DA0}" type="slidenum">
              <a:rPr lang="aa-ET" smtClean="0"/>
              <a:pPr/>
              <a:t>‹#›</a:t>
            </a:fld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23210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CD74-370C-4CCE-972F-4051108D88EC}" type="datetime1">
              <a:rPr lang="en-US" smtClean="0"/>
              <a:t>1/27/2025</a:t>
            </a:fld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0EA6B523-A52C-D706-629A-ACA8CA89B9F7}"/>
              </a:ext>
            </a:extLst>
          </p:cNvPr>
          <p:cNvSpPr/>
          <p:nvPr userDrawn="1"/>
        </p:nvSpPr>
        <p:spPr bwMode="auto">
          <a:xfrm flipV="1">
            <a:off x="19756" y="6001479"/>
            <a:ext cx="584978" cy="43656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4A3959B-D082-AC62-B483-5ED49BD8FC34}"/>
              </a:ext>
            </a:extLst>
          </p:cNvPr>
          <p:cNvSpPr txBox="1">
            <a:spLocks/>
          </p:cNvSpPr>
          <p:nvPr userDrawn="1"/>
        </p:nvSpPr>
        <p:spPr>
          <a:xfrm>
            <a:off x="39327" y="6072918"/>
            <a:ext cx="47308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4BD880-0602-A144-A3A1-16C5EBA51DA0}" type="slidenum">
              <a:rPr lang="aa-ET" smtClean="0"/>
              <a:pPr/>
              <a:t>‹#›</a:t>
            </a:fld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04474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24E3-7EAF-4B2E-9096-291D2C540C92}" type="datetime1">
              <a:rPr lang="en-US" smtClean="0"/>
              <a:t>1/27/2025</a:t>
            </a:fld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4622" y="409786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76595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8686-BA6A-4D37-A99A-773EA018995B}" type="datetime1">
              <a:rPr lang="en-US" smtClean="0"/>
              <a:t>1/27/2025</a:t>
            </a:fld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4622" y="409786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0084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D85C-591C-40C7-B0B3-37256CCCA50E}" type="datetime1">
              <a:rPr lang="en-US" smtClean="0"/>
              <a:t>1/27/2025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4622" y="409786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4692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8236-6B8E-48D4-A6A8-3FFAFEAB9B6F}" type="datetime1">
              <a:rPr lang="en-US" smtClean="0"/>
              <a:t>1/27/2025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  <a:prstGeom prst="rect">
            <a:avLst/>
          </a:prstGeom>
        </p:spPr>
        <p:txBody>
          <a:bodyPr/>
          <a:lstStyle/>
          <a:p>
            <a:fld id="{114BD880-0602-A144-A3A1-16C5EBA51D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346584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D692824-6FD2-7BB5-9B3F-A6EC720E7B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/>
          <a:srcRect l="76137" b="85191"/>
          <a:stretch/>
        </p:blipFill>
        <p:spPr>
          <a:xfrm>
            <a:off x="7340600" y="6253"/>
            <a:ext cx="1803399" cy="16732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BCBB801-1081-3F05-EED2-17F996EAC2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/>
          <a:srcRect t="-1" b="46474"/>
          <a:stretch/>
        </p:blipFill>
        <p:spPr>
          <a:xfrm>
            <a:off x="0" y="-2021"/>
            <a:ext cx="7949746" cy="602182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58903" y="6135089"/>
            <a:ext cx="879877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EC478-7E08-4DA6-B564-94D21EBE0C13}" type="datetime1">
              <a:rPr lang="en-US" smtClean="0"/>
              <a:t>1/27/2025</a:t>
            </a:fld>
            <a:endParaRPr lang="aa-ET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3691447-55C3-4EE7-CD30-C648A04ABD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t="48831" b="48768"/>
          <a:stretch/>
        </p:blipFill>
        <p:spPr>
          <a:xfrm>
            <a:off x="129726" y="6509685"/>
            <a:ext cx="8884547" cy="47688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/>
                </a:solidFill>
                <a:latin typeface="PT Sans" panose="020B0503020203020204" pitchFamily="34" charset="77"/>
              </a:defRPr>
            </a:lvl1pPr>
          </a:lstStyle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97155334-8DC8-1352-04FE-0E3C01B06ACF}"/>
              </a:ext>
            </a:extLst>
          </p:cNvPr>
          <p:cNvSpPr/>
          <p:nvPr userDrawn="1"/>
        </p:nvSpPr>
        <p:spPr bwMode="auto">
          <a:xfrm flipV="1">
            <a:off x="19756" y="6001479"/>
            <a:ext cx="584978" cy="43656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2D560B-060F-965D-8E63-B53FE8D1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9327" y="6072918"/>
            <a:ext cx="473089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4BD880-0602-A144-A3A1-16C5EBA51DA0}" type="slidenum">
              <a:rPr lang="aa-ET" smtClean="0"/>
              <a:pPr/>
              <a:t>‹#›</a:t>
            </a:fld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06634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C13D0-AE5D-52F2-8006-FC6D4AB8B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191" y="1471576"/>
            <a:ext cx="6600451" cy="3193189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Web Application Development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2000" b="1" dirty="0">
                <a:solidFill>
                  <a:srgbClr val="FF0000"/>
                </a:solidFill>
              </a:rPr>
              <a:t>Quote </a:t>
            </a:r>
            <a:br>
              <a:rPr lang="en-US" sz="3200" b="1" dirty="0"/>
            </a:br>
            <a:r>
              <a:rPr lang="en-US" sz="3200" b="1" dirty="0"/>
              <a:t>“</a:t>
            </a:r>
            <a:r>
              <a:rPr lang="en-US" sz="1800" dirty="0"/>
              <a:t>Web applications are not just about code - they're about creating experiences that transform the way people work and live</a:t>
            </a:r>
            <a:r>
              <a:rPr lang="en-US" sz="2800" b="1" dirty="0"/>
              <a:t>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8B87E8-CA3E-B237-6439-72C1F0B4B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416" y="5049230"/>
            <a:ext cx="6600451" cy="709020"/>
          </a:xfrm>
        </p:spPr>
        <p:txBody>
          <a:bodyPr/>
          <a:lstStyle/>
          <a:p>
            <a:r>
              <a:rPr lang="en-GB" dirty="0"/>
              <a:t>Prepared by Mr Mutebi Bashir, Ms Joy </a:t>
            </a:r>
            <a:r>
              <a:rPr lang="en-GB" dirty="0" err="1"/>
              <a:t>Tiko</a:t>
            </a:r>
            <a:r>
              <a:rPr lang="en-GB" dirty="0"/>
              <a:t>, Mr Moshin Gyagenda</a:t>
            </a:r>
            <a:endParaRPr lang="aa-ET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C9E9F172-E501-3C83-6B01-B55F9BBC1E85}"/>
              </a:ext>
            </a:extLst>
          </p:cNvPr>
          <p:cNvSpPr/>
          <p:nvPr/>
        </p:nvSpPr>
        <p:spPr>
          <a:xfrm>
            <a:off x="6933519" y="669372"/>
            <a:ext cx="2210481" cy="2080008"/>
          </a:xfrm>
          <a:custGeom>
            <a:avLst/>
            <a:gdLst/>
            <a:ahLst/>
            <a:cxnLst/>
            <a:rect l="l" t="t" r="r" b="b"/>
            <a:pathLst>
              <a:path w="2647750" h="2647750">
                <a:moveTo>
                  <a:pt x="0" y="0"/>
                </a:moveTo>
                <a:lnTo>
                  <a:pt x="2647750" y="0"/>
                </a:lnTo>
                <a:lnTo>
                  <a:pt x="2647750" y="2647750"/>
                </a:lnTo>
                <a:lnTo>
                  <a:pt x="0" y="2647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851246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7D3D6-5499-4013-85BD-94AC25D61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&amp; Data types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BAB3E-782A-4D01-AA10-5306D2F80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Variables</a:t>
            </a:r>
          </a:p>
          <a:p>
            <a:pPr marL="400050" lvl="1" indent="0">
              <a:buNone/>
            </a:pPr>
            <a:r>
              <a:rPr lang="en-US" sz="1800" dirty="0"/>
              <a:t>A </a:t>
            </a:r>
            <a:r>
              <a:rPr lang="en-US" sz="1800" b="1" dirty="0"/>
              <a:t>Temporary storage </a:t>
            </a:r>
            <a:r>
              <a:rPr lang="en-US" sz="1800" dirty="0"/>
              <a:t>location or container for storing     	data  values</a:t>
            </a:r>
            <a:endParaRPr lang="en-US" sz="1800" b="1" dirty="0"/>
          </a:p>
          <a:p>
            <a:r>
              <a:rPr lang="en-US" dirty="0"/>
              <a:t>Declaration</a:t>
            </a:r>
          </a:p>
          <a:p>
            <a:pPr marL="400050" lvl="1" indent="0">
              <a:buNone/>
            </a:pPr>
            <a:r>
              <a:rPr lang="en-US" sz="1800" dirty="0"/>
              <a:t>let x = 5; </a:t>
            </a:r>
            <a:r>
              <a:rPr lang="en-US" sz="1800" i="1" dirty="0"/>
              <a:t>// Changeable</a:t>
            </a:r>
            <a:r>
              <a:rPr lang="en-US" sz="1800" dirty="0"/>
              <a:t> </a:t>
            </a:r>
          </a:p>
          <a:p>
            <a:pPr marL="400050" lvl="1" indent="0">
              <a:buNone/>
            </a:pPr>
            <a:r>
              <a:rPr lang="en-US" sz="1800" dirty="0"/>
              <a:t>const y = 10; </a:t>
            </a:r>
            <a:r>
              <a:rPr lang="en-US" sz="1800" i="1" dirty="0"/>
              <a:t>// Unchangeable </a:t>
            </a:r>
          </a:p>
          <a:p>
            <a:pPr marL="400050" lvl="1" indent="0">
              <a:buNone/>
            </a:pPr>
            <a:r>
              <a:rPr lang="en-US" sz="1800" dirty="0"/>
              <a:t>var z = 15; </a:t>
            </a:r>
            <a:r>
              <a:rPr lang="en-US" sz="1800" i="1" dirty="0"/>
              <a:t>// Old method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CCD5A-12D7-4C77-9EAA-4323FA79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179312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748CB-7EE4-421E-A3FF-BF546FA7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9BC41-94E5-4571-93D4-8321070A0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630017"/>
            <a:ext cx="6591985" cy="4281205"/>
          </a:xfrm>
        </p:spPr>
        <p:txBody>
          <a:bodyPr/>
          <a:lstStyle/>
          <a:p>
            <a:r>
              <a:rPr lang="en-US" dirty="0"/>
              <a:t>Primitive Data Types</a:t>
            </a:r>
          </a:p>
          <a:p>
            <a:pPr marL="400050" lvl="1" indent="0">
              <a:buNone/>
            </a:pPr>
            <a:r>
              <a:rPr lang="en-US" sz="1800" b="1" dirty="0"/>
              <a:t>Number</a:t>
            </a:r>
            <a:r>
              <a:rPr lang="en-US" sz="1800" dirty="0"/>
              <a:t>: Represents both integer and floating-point numbers</a:t>
            </a:r>
          </a:p>
          <a:p>
            <a:pPr marL="400050" lvl="1" indent="0">
              <a:buNone/>
            </a:pPr>
            <a:r>
              <a:rPr lang="en-US" sz="1800" b="1" dirty="0"/>
              <a:t>String</a:t>
            </a:r>
            <a:r>
              <a:rPr lang="en-US" sz="1800" dirty="0"/>
              <a:t>: Represents textual data (can use single or double quotes)</a:t>
            </a:r>
          </a:p>
          <a:p>
            <a:pPr marL="400050" lvl="1" indent="0">
              <a:buNone/>
            </a:pPr>
            <a:r>
              <a:rPr lang="en-US" sz="1800" b="1" dirty="0"/>
              <a:t>Boolean</a:t>
            </a:r>
            <a:r>
              <a:rPr lang="en-US" sz="1800" dirty="0"/>
              <a:t>: Represents true/false values</a:t>
            </a:r>
          </a:p>
          <a:p>
            <a:pPr marL="400050" lvl="1" indent="0">
              <a:buNone/>
            </a:pPr>
            <a:r>
              <a:rPr lang="en-US" sz="1800" b="1" dirty="0"/>
              <a:t>Undefined</a:t>
            </a:r>
            <a:r>
              <a:rPr lang="en-US" sz="1800" dirty="0"/>
              <a:t>: Represents an uninitialized variable</a:t>
            </a:r>
          </a:p>
          <a:p>
            <a:pPr marL="400050" lvl="1" indent="0">
              <a:buNone/>
            </a:pPr>
            <a:r>
              <a:rPr lang="en-US" sz="1800" b="1" dirty="0"/>
              <a:t>Null</a:t>
            </a:r>
            <a:r>
              <a:rPr lang="en-US" sz="1800" dirty="0"/>
              <a:t>: Represents a deliberate non-value or absence of any object value</a:t>
            </a:r>
          </a:p>
          <a:p>
            <a:pPr marL="400050" lvl="1" indent="0">
              <a:buNone/>
            </a:pPr>
            <a:r>
              <a:rPr lang="fr-FR" sz="1800" b="1" dirty="0"/>
              <a:t>Symbol</a:t>
            </a:r>
            <a:r>
              <a:rPr lang="fr-FR" sz="1800" dirty="0"/>
              <a:t>: </a:t>
            </a:r>
            <a:r>
              <a:rPr lang="fr-FR" sz="1800" dirty="0" err="1"/>
              <a:t>Represents</a:t>
            </a:r>
            <a:r>
              <a:rPr lang="fr-FR" sz="1800" dirty="0"/>
              <a:t> a unique identifier</a:t>
            </a:r>
          </a:p>
          <a:p>
            <a:pPr marL="400050" lvl="1" indent="0">
              <a:buNone/>
            </a:pPr>
            <a:r>
              <a:rPr lang="en-US" sz="1800" b="1" dirty="0" err="1"/>
              <a:t>BigInt</a:t>
            </a:r>
            <a:r>
              <a:rPr lang="en-US" sz="1800" dirty="0"/>
              <a:t>: Represents integers with arbitrary precision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7836F-F122-4F75-B890-A4DBD9BCD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487597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97AAD-9DAD-475A-A764-577992A11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Data Type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D86BF-00CC-4BC5-821F-4AA8F74AE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1524000"/>
          </a:xfrm>
        </p:spPr>
        <p:txBody>
          <a:bodyPr/>
          <a:lstStyle/>
          <a:p>
            <a:r>
              <a:rPr lang="en-US" b="1" dirty="0"/>
              <a:t>Object</a:t>
            </a:r>
            <a:r>
              <a:rPr lang="en-US" dirty="0"/>
              <a:t>: Represents a collection of key-value pairs</a:t>
            </a:r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5D542-83B6-4BE6-BF27-369D6389D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43411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4367A-57BA-4E7D-848D-C97F7C137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75F17-BEFF-4CEB-BEFE-2953CB712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775791"/>
            <a:ext cx="6591985" cy="4135431"/>
          </a:xfrm>
        </p:spPr>
        <p:txBody>
          <a:bodyPr/>
          <a:lstStyle/>
          <a:p>
            <a:r>
              <a:rPr lang="en-US" dirty="0"/>
              <a:t>Number</a:t>
            </a:r>
          </a:p>
          <a:p>
            <a:pPr marL="400050" lvl="1" indent="0">
              <a:buNone/>
            </a:pPr>
            <a:r>
              <a:rPr lang="en-US" sz="1800" dirty="0"/>
              <a:t>let age = 25; let price = 99.99;</a:t>
            </a:r>
          </a:p>
          <a:p>
            <a:r>
              <a:rPr lang="en-US" dirty="0"/>
              <a:t>String</a:t>
            </a:r>
          </a:p>
          <a:p>
            <a:pPr marL="400050" lvl="1" indent="0">
              <a:buNone/>
            </a:pPr>
            <a:r>
              <a:rPr lang="en-US" sz="1800" dirty="0"/>
              <a:t>let name = "John"; let message = 'Hello World’;</a:t>
            </a:r>
          </a:p>
          <a:p>
            <a:pPr marL="400050" lvl="1" indent="0">
              <a:buNone/>
            </a:pPr>
            <a:r>
              <a:rPr lang="en-US" sz="1800" dirty="0"/>
              <a:t> let multiLine = `This is a multi-line string`;</a:t>
            </a:r>
            <a:r>
              <a:rPr lang="en-US" sz="1800" i="1" dirty="0"/>
              <a:t>// Template literal</a:t>
            </a:r>
            <a:endParaRPr lang="en-US" dirty="0"/>
          </a:p>
          <a:p>
            <a:r>
              <a:rPr lang="en-US" dirty="0"/>
              <a:t>Boolean</a:t>
            </a:r>
          </a:p>
          <a:p>
            <a:pPr marL="400050" lvl="1" indent="0">
              <a:buNone/>
            </a:pPr>
            <a:r>
              <a:rPr lang="en-US" sz="1800" dirty="0"/>
              <a:t>let isActive = true; let isLoggedIn = false;</a:t>
            </a:r>
          </a:p>
          <a:p>
            <a:r>
              <a:rPr lang="en-US" dirty="0"/>
              <a:t>Undefined</a:t>
            </a:r>
          </a:p>
          <a:p>
            <a:pPr marL="400050" lvl="1" indent="0">
              <a:buNone/>
            </a:pPr>
            <a:r>
              <a:rPr lang="en-US" sz="1800" dirty="0"/>
              <a:t>let undefinedVar; console.log(undefinedVar);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ACD26-C9E0-42A6-B278-A1720BBED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369358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01CCB-8A1A-4F23-85B2-034F18FB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</a:t>
            </a:r>
            <a:r>
              <a:rPr lang="en-US" dirty="0" err="1"/>
              <a:t>Contin’d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1D5BC-1658-4880-815A-E042F563D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665" y="1709530"/>
            <a:ext cx="6591985" cy="4363388"/>
          </a:xfrm>
        </p:spPr>
        <p:txBody>
          <a:bodyPr>
            <a:normAutofit/>
          </a:bodyPr>
          <a:lstStyle/>
          <a:p>
            <a:r>
              <a:rPr lang="en-US" dirty="0"/>
              <a:t>Null</a:t>
            </a:r>
          </a:p>
          <a:p>
            <a:pPr marL="400050" lvl="1" indent="0">
              <a:buNone/>
            </a:pPr>
            <a:r>
              <a:rPr lang="en-US" sz="1800" dirty="0"/>
              <a:t>let </a:t>
            </a:r>
            <a:r>
              <a:rPr lang="en-US" sz="1800" dirty="0" err="1"/>
              <a:t>emptyValue</a:t>
            </a:r>
            <a:r>
              <a:rPr lang="en-US" sz="1800" dirty="0"/>
              <a:t> = null;</a:t>
            </a:r>
          </a:p>
          <a:p>
            <a:r>
              <a:rPr lang="en-US" dirty="0"/>
              <a:t>Symbol</a:t>
            </a:r>
          </a:p>
          <a:p>
            <a:pPr marL="400050" lvl="1" indent="0">
              <a:buNone/>
            </a:pPr>
            <a:r>
              <a:rPr lang="en-US" sz="1800" dirty="0"/>
              <a:t>let sym1 = Symbol("description"); let sym2 = Symbol("description"); console.log(sym1 === sym2); </a:t>
            </a:r>
            <a:r>
              <a:rPr lang="en-US" sz="1800" i="1" dirty="0"/>
              <a:t>// false</a:t>
            </a:r>
          </a:p>
          <a:p>
            <a:r>
              <a:rPr lang="en-US" dirty="0" err="1"/>
              <a:t>BigInt</a:t>
            </a:r>
            <a:endParaRPr lang="en-US" dirty="0"/>
          </a:p>
          <a:p>
            <a:pPr marL="400050" lvl="1" indent="0">
              <a:buNone/>
            </a:pPr>
            <a:r>
              <a:rPr lang="en-US" sz="1800" dirty="0"/>
              <a:t>let </a:t>
            </a:r>
            <a:r>
              <a:rPr lang="en-US" sz="1800" dirty="0" err="1"/>
              <a:t>bigNumber</a:t>
            </a:r>
            <a:r>
              <a:rPr lang="en-US" sz="1800" dirty="0"/>
              <a:t> = 9007199254740991n;</a:t>
            </a:r>
          </a:p>
          <a:p>
            <a:r>
              <a:rPr lang="en-US" b="1" dirty="0"/>
              <a:t>Object</a:t>
            </a:r>
          </a:p>
          <a:p>
            <a:pPr marL="400050" lvl="1" indent="0">
              <a:buNone/>
            </a:pPr>
            <a:r>
              <a:rPr lang="en-US" sz="1800" i="1" dirty="0"/>
              <a:t>// Object literal</a:t>
            </a:r>
            <a:r>
              <a:rPr lang="en-US" sz="1800" dirty="0"/>
              <a:t> </a:t>
            </a:r>
          </a:p>
          <a:p>
            <a:pPr marL="400050" lvl="1" indent="0">
              <a:buNone/>
            </a:pPr>
            <a:r>
              <a:rPr lang="en-US" sz="1800" dirty="0"/>
              <a:t>let person = { name: "John", age: 30, </a:t>
            </a:r>
            <a:r>
              <a:rPr lang="en-US" sz="1800" dirty="0" err="1"/>
              <a:t>isStudent</a:t>
            </a:r>
            <a:r>
              <a:rPr lang="en-US" sz="1800" dirty="0"/>
              <a:t>: false };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9B170-FC35-4602-BB64-9C32F5859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915335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C2922-B7B2-45BB-B4C2-1932C928D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Arrays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FCB9F-1788-4F3A-80FE-677737F2A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183" y="1696278"/>
            <a:ext cx="7421217" cy="4214944"/>
          </a:xfrm>
        </p:spPr>
        <p:txBody>
          <a:bodyPr>
            <a:normAutofit/>
          </a:bodyPr>
          <a:lstStyle/>
          <a:p>
            <a:r>
              <a:rPr lang="en-US" dirty="0"/>
              <a:t>Non-Associative Arrays (Regular Arrays) </a:t>
            </a:r>
          </a:p>
          <a:p>
            <a:pPr marL="400050" lvl="1" indent="0">
              <a:buNone/>
            </a:pPr>
            <a:r>
              <a:rPr lang="en-US" sz="1800" dirty="0"/>
              <a:t>Use numeric indices starting from 0, Length property reflects number of elements</a:t>
            </a:r>
          </a:p>
          <a:p>
            <a:pPr marL="400050" lvl="1" indent="0">
              <a:buNone/>
            </a:pPr>
            <a:r>
              <a:rPr lang="en-US" sz="1800" dirty="0"/>
              <a:t>Example </a:t>
            </a:r>
          </a:p>
          <a:p>
            <a:pPr marL="400050" lvl="1" indent="0">
              <a:buNone/>
            </a:pPr>
            <a:r>
              <a:rPr lang="en-US" sz="1800" dirty="0"/>
              <a:t>let fruits = ["apple", "banana", "orange"]; console.log(fruits[0]); </a:t>
            </a:r>
            <a:r>
              <a:rPr lang="en-US" sz="1800" i="1" dirty="0"/>
              <a:t>// "apple“</a:t>
            </a:r>
          </a:p>
          <a:p>
            <a:r>
              <a:rPr lang="en-US" dirty="0"/>
              <a:t>Associative Arrays</a:t>
            </a:r>
          </a:p>
          <a:p>
            <a:pPr marL="400050" lvl="1" indent="0">
              <a:buNone/>
            </a:pPr>
            <a:r>
              <a:rPr lang="en-US" sz="1800" dirty="0"/>
              <a:t>JavaScript doesn't truly have associative arrays, Objects are used instead for key-value pairs</a:t>
            </a:r>
          </a:p>
          <a:p>
            <a:pPr marL="400050" lvl="1" indent="0">
              <a:buNone/>
            </a:pPr>
            <a:r>
              <a:rPr lang="en-US" sz="1800" dirty="0"/>
              <a:t>let </a:t>
            </a:r>
            <a:r>
              <a:rPr lang="en-US" sz="1800" dirty="0" err="1"/>
              <a:t>assocArray</a:t>
            </a:r>
            <a:r>
              <a:rPr lang="en-US" sz="1800" dirty="0"/>
              <a:t> = { "fruit": "apple", "vegetable": "carrot" }; console.log(</a:t>
            </a:r>
            <a:r>
              <a:rPr lang="en-US" sz="1800" dirty="0" err="1"/>
              <a:t>assocArray.fruit</a:t>
            </a:r>
            <a:r>
              <a:rPr lang="en-US" sz="1800" dirty="0"/>
              <a:t>); </a:t>
            </a:r>
            <a:r>
              <a:rPr lang="en-US" sz="1800" i="1" dirty="0"/>
              <a:t>// "apple"</a:t>
            </a:r>
            <a:endParaRPr lang="en-US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84C4-A5A0-43FA-BD93-DA42F62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395571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BA942-9A29-4845-8F2F-80F16E06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in JavaScript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CD52F-2712-4013-84BF-EDE0CF86E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Loop</a:t>
            </a:r>
          </a:p>
          <a:p>
            <a:pPr marL="400050" lvl="1" indent="0">
              <a:buNone/>
            </a:pPr>
            <a:r>
              <a:rPr lang="nn-NO" sz="1800" dirty="0"/>
              <a:t>for (let i = 0; i &lt; 5; i++) { </a:t>
            </a:r>
          </a:p>
          <a:p>
            <a:pPr marL="400050" lvl="1" indent="0">
              <a:buNone/>
            </a:pPr>
            <a:r>
              <a:rPr lang="nn-NO" sz="1800" dirty="0"/>
              <a:t>console.log(i);</a:t>
            </a:r>
          </a:p>
          <a:p>
            <a:pPr marL="400050" lvl="1" indent="0">
              <a:buNone/>
            </a:pPr>
            <a:r>
              <a:rPr lang="nn-NO" sz="1800" dirty="0"/>
              <a:t>}</a:t>
            </a:r>
            <a:endParaRPr lang="en-US" sz="1800" dirty="0"/>
          </a:p>
          <a:p>
            <a:r>
              <a:rPr lang="en-US" dirty="0"/>
              <a:t>while Loop</a:t>
            </a:r>
          </a:p>
          <a:p>
            <a:pPr marL="400050" lvl="1" indent="0">
              <a:buNone/>
            </a:pPr>
            <a:r>
              <a:rPr lang="nn-NO" sz="1800" dirty="0"/>
              <a:t>let i = 0; </a:t>
            </a:r>
          </a:p>
          <a:p>
            <a:pPr marL="400050" lvl="1" indent="0">
              <a:buNone/>
            </a:pPr>
            <a:r>
              <a:rPr lang="nn-NO" sz="1800" dirty="0"/>
              <a:t>while (i &lt; 5) { </a:t>
            </a:r>
          </a:p>
          <a:p>
            <a:pPr marL="400050" lvl="1" indent="0">
              <a:buNone/>
            </a:pPr>
            <a:r>
              <a:rPr lang="nn-NO" sz="1800" dirty="0"/>
              <a:t>console.log(i); i++; </a:t>
            </a:r>
          </a:p>
          <a:p>
            <a:pPr marL="400050" lvl="1" indent="0">
              <a:buNone/>
            </a:pPr>
            <a:r>
              <a:rPr lang="nn-NO" sz="1800" dirty="0"/>
              <a:t>}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A8B5B-CDEB-4C04-A179-D19CCE4B5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570242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F8081-B286-40B3-86A5-0B6B8736C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in JavaScript Cont’d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654FA-D8EC-4EC7-8C69-7501EBE84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603513"/>
            <a:ext cx="6591985" cy="4307709"/>
          </a:xfrm>
        </p:spPr>
        <p:txBody>
          <a:bodyPr>
            <a:normAutofit/>
          </a:bodyPr>
          <a:lstStyle/>
          <a:p>
            <a:r>
              <a:rPr lang="en-US" dirty="0"/>
              <a:t>do...while Loop</a:t>
            </a:r>
          </a:p>
          <a:p>
            <a:pPr marL="400050" lvl="1" indent="0">
              <a:buNone/>
            </a:pPr>
            <a:r>
              <a:rPr lang="nn-NO" sz="1800" dirty="0"/>
              <a:t>let i = 0; </a:t>
            </a:r>
          </a:p>
          <a:p>
            <a:pPr marL="400050" lvl="1" indent="0">
              <a:buNone/>
            </a:pPr>
            <a:r>
              <a:rPr lang="nn-NO" sz="1800" dirty="0"/>
              <a:t>do { </a:t>
            </a:r>
          </a:p>
          <a:p>
            <a:pPr marL="400050" lvl="1" indent="0">
              <a:buNone/>
            </a:pPr>
            <a:r>
              <a:rPr lang="nn-NO" sz="1800" dirty="0"/>
              <a:t>console.log(i); i++; </a:t>
            </a:r>
          </a:p>
          <a:p>
            <a:pPr marL="400050" lvl="1" indent="0">
              <a:buNone/>
            </a:pPr>
            <a:r>
              <a:rPr lang="nn-NO" sz="1800" dirty="0"/>
              <a:t>} while (i &lt; 5);</a:t>
            </a:r>
            <a:endParaRPr lang="en-US" dirty="0"/>
          </a:p>
          <a:p>
            <a:r>
              <a:rPr lang="en-US" dirty="0"/>
              <a:t>for...in Loop (Objects)</a:t>
            </a:r>
          </a:p>
          <a:p>
            <a:pPr marL="400050" lvl="1" indent="0">
              <a:buNone/>
            </a:pPr>
            <a:r>
              <a:rPr lang="en-US" dirty="0"/>
              <a:t>const obj = {a: 1, b: 2}; </a:t>
            </a:r>
          </a:p>
          <a:p>
            <a:pPr marL="400050" lvl="1" indent="0">
              <a:buNone/>
            </a:pPr>
            <a:r>
              <a:rPr lang="en-US" dirty="0"/>
              <a:t>for (let key in obj) { </a:t>
            </a:r>
          </a:p>
          <a:p>
            <a:pPr marL="400050" lvl="1" indent="0">
              <a:buNone/>
            </a:pPr>
            <a:r>
              <a:rPr lang="en-US" dirty="0"/>
              <a:t>console.log(key, obj[key]); </a:t>
            </a:r>
          </a:p>
          <a:p>
            <a:pPr marL="400050" lvl="1" indent="0">
              <a:buNone/>
            </a:pPr>
            <a:r>
              <a:rPr lang="en-US" dirty="0"/>
              <a:t>}</a:t>
            </a:r>
          </a:p>
          <a:p>
            <a:pPr marL="400050" lvl="1" indent="0">
              <a:buNone/>
            </a:pP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A862A-BE54-4D4A-9BCB-0AC169D3C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4186714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FBAD-A79D-4F94-A6EE-F4822F711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in JavaScript Cont’d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87C6D-00EA-4277-AD1F-4FA6C116B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for...of Loop (</a:t>
            </a:r>
            <a:r>
              <a:rPr lang="en-US" dirty="0" err="1"/>
              <a:t>Iterables</a:t>
            </a:r>
            <a:r>
              <a:rPr lang="en-US" dirty="0"/>
              <a:t>)</a:t>
            </a:r>
          </a:p>
          <a:p>
            <a:pPr marL="400050" lvl="1" indent="0">
              <a:buNone/>
            </a:pPr>
            <a:r>
              <a:rPr lang="en-US" sz="1800" dirty="0"/>
              <a:t>const </a:t>
            </a:r>
            <a:r>
              <a:rPr lang="en-US" sz="1800" dirty="0" err="1"/>
              <a:t>arr</a:t>
            </a:r>
            <a:r>
              <a:rPr lang="en-US" sz="1800" dirty="0"/>
              <a:t> = ['a', 'b', 'c’]; </a:t>
            </a:r>
          </a:p>
          <a:p>
            <a:pPr marL="400050" lvl="1" indent="0">
              <a:buNone/>
            </a:pPr>
            <a:r>
              <a:rPr lang="en-US" sz="1800" dirty="0"/>
              <a:t>for (let value of </a:t>
            </a:r>
            <a:r>
              <a:rPr lang="en-US" sz="1800" dirty="0" err="1"/>
              <a:t>arr</a:t>
            </a:r>
            <a:r>
              <a:rPr lang="en-US" sz="1800" dirty="0"/>
              <a:t>) { </a:t>
            </a:r>
          </a:p>
          <a:p>
            <a:pPr marL="400050" lvl="1" indent="0">
              <a:buNone/>
            </a:pPr>
            <a:r>
              <a:rPr lang="en-US" sz="1800" dirty="0"/>
              <a:t>console.log(value); 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</a:p>
          <a:p>
            <a:r>
              <a:rPr lang="en-US" dirty="0" err="1"/>
              <a:t>forEach</a:t>
            </a:r>
            <a:r>
              <a:rPr lang="en-US" dirty="0"/>
              <a:t> Method (Arrays)</a:t>
            </a:r>
          </a:p>
          <a:p>
            <a:pPr marL="400050" lvl="1" indent="0">
              <a:buNone/>
            </a:pPr>
            <a:r>
              <a:rPr lang="en-US" sz="1800" dirty="0"/>
              <a:t>['a', 'b', 'c'].</a:t>
            </a:r>
            <a:r>
              <a:rPr lang="en-US" sz="1800" dirty="0" err="1"/>
              <a:t>forEach</a:t>
            </a:r>
            <a:r>
              <a:rPr lang="en-US" sz="1800" dirty="0"/>
              <a:t>((item, index) =&gt; { </a:t>
            </a:r>
          </a:p>
          <a:p>
            <a:pPr marL="400050" lvl="1" indent="0">
              <a:buNone/>
            </a:pPr>
            <a:r>
              <a:rPr lang="en-US" sz="1800" dirty="0"/>
              <a:t>console.log(item, index); </a:t>
            </a:r>
          </a:p>
          <a:p>
            <a:pPr marL="400050" lvl="1" indent="0">
              <a:buNone/>
            </a:pPr>
            <a:r>
              <a:rPr lang="en-US" sz="1800" dirty="0"/>
              <a:t>});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96E41-6AC7-4CB0-A37C-94BB6D89D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258509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DE833-1DB1-4356-A64E-B379B2B5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JavaScript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7BFF7-2C03-49AD-A158-87EDBB23D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Regular function</a:t>
            </a:r>
          </a:p>
          <a:p>
            <a:pPr marL="400050" lvl="1" indent="0">
              <a:buNone/>
            </a:pPr>
            <a:r>
              <a:rPr lang="en-US" sz="1800" dirty="0"/>
              <a:t>function greet(name) { </a:t>
            </a:r>
          </a:p>
          <a:p>
            <a:pPr marL="400050" lvl="1" indent="0">
              <a:buNone/>
            </a:pPr>
            <a:r>
              <a:rPr lang="en-US" sz="1800" dirty="0"/>
              <a:t>return "Hello, " + name; 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</a:p>
          <a:p>
            <a:r>
              <a:rPr lang="en-US" dirty="0"/>
              <a:t>Arrow function</a:t>
            </a:r>
          </a:p>
          <a:p>
            <a:pPr marL="400050" lvl="1" indent="0">
              <a:buNone/>
            </a:pPr>
            <a:r>
              <a:rPr lang="en-US" sz="1800" dirty="0"/>
              <a:t>const </a:t>
            </a:r>
            <a:r>
              <a:rPr lang="en-US" sz="1800" dirty="0" err="1"/>
              <a:t>greetArrow</a:t>
            </a:r>
            <a:r>
              <a:rPr lang="en-US" sz="1800" dirty="0"/>
              <a:t> = (name) =&gt; { </a:t>
            </a:r>
          </a:p>
          <a:p>
            <a:pPr marL="400050" lvl="1" indent="0">
              <a:buNone/>
            </a:pPr>
            <a:r>
              <a:rPr lang="en-US" sz="1800" dirty="0"/>
              <a:t>return "Hello, " + name; </a:t>
            </a:r>
          </a:p>
          <a:p>
            <a:pPr marL="400050" lvl="1" indent="0">
              <a:buNone/>
            </a:pPr>
            <a:r>
              <a:rPr lang="en-US" sz="1800" dirty="0"/>
              <a:t>};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93BF-C320-4D1E-A566-C38B33246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19515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0C19-22C6-43D5-BD91-78118E3DE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2" y="624110"/>
            <a:ext cx="6681964" cy="1280890"/>
          </a:xfrm>
        </p:spPr>
        <p:txBody>
          <a:bodyPr>
            <a:normAutofit/>
          </a:bodyPr>
          <a:lstStyle/>
          <a:p>
            <a:r>
              <a:rPr lang="en-US" sz="3200" dirty="0"/>
              <a:t>Anatomy of a Web Application</a:t>
            </a:r>
            <a:endParaRPr lang="en-U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BBBBB-66C4-4DDF-B064-4C96992C7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09" y="2133600"/>
            <a:ext cx="7566991" cy="3777622"/>
          </a:xfrm>
        </p:spPr>
        <p:txBody>
          <a:bodyPr/>
          <a:lstStyle/>
          <a:p>
            <a:r>
              <a:rPr lang="en-US" b="1" dirty="0"/>
              <a:t>What is a Web Application?</a:t>
            </a:r>
          </a:p>
          <a:p>
            <a:pPr marL="400050" lvl="1" indent="0">
              <a:buNone/>
            </a:pPr>
            <a:r>
              <a:rPr lang="en-US" dirty="0"/>
              <a:t>A program that runs on a </a:t>
            </a:r>
            <a:r>
              <a:rPr lang="en-US" b="1" dirty="0"/>
              <a:t>web server </a:t>
            </a:r>
            <a:r>
              <a:rPr lang="en-US" dirty="0"/>
              <a:t>and is accessed through a web browser</a:t>
            </a:r>
          </a:p>
          <a:p>
            <a:pPr marL="400050" lvl="1" indent="0">
              <a:buNone/>
            </a:pPr>
            <a:r>
              <a:rPr lang="en-US" dirty="0"/>
              <a:t>Different from traditional </a:t>
            </a:r>
            <a:r>
              <a:rPr lang="en-US" b="1" dirty="0"/>
              <a:t>desktop applications</a:t>
            </a:r>
            <a:r>
              <a:rPr lang="en-US" dirty="0"/>
              <a:t>, Can be accessed from any device with a browser</a:t>
            </a:r>
          </a:p>
          <a:p>
            <a:r>
              <a:rPr lang="en-US" b="1" dirty="0"/>
              <a:t>Examples in daily life</a:t>
            </a:r>
          </a:p>
          <a:p>
            <a:pPr marL="400050" lvl="1" indent="0">
              <a:buNone/>
            </a:pPr>
            <a:r>
              <a:rPr lang="en-US" dirty="0"/>
              <a:t>Email services (Gmail, Yahoo Mail)</a:t>
            </a:r>
          </a:p>
          <a:p>
            <a:pPr marL="400050" lvl="1" indent="0">
              <a:buNone/>
            </a:pPr>
            <a:r>
              <a:rPr lang="en-US" dirty="0"/>
              <a:t>Social media platforms (Facebook, Twitter)</a:t>
            </a:r>
          </a:p>
          <a:p>
            <a:pPr marL="400050" lvl="1" indent="0">
              <a:buNone/>
            </a:pPr>
            <a:r>
              <a:rPr lang="en-US" dirty="0"/>
              <a:t>Online banking systems</a:t>
            </a:r>
          </a:p>
          <a:p>
            <a:pPr marL="400050" lvl="1" indent="0">
              <a:buNone/>
            </a:pPr>
            <a:r>
              <a:rPr lang="en-US" dirty="0"/>
              <a:t>E-commerce websites (Amazon, eBay)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AB664-729A-4977-81F9-704CD84C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632404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49887-83E0-435F-A8A5-794DC44D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Best Practices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7DB1D-C5C5-4FD4-9C19-3A6437A5E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 naming conventions</a:t>
            </a:r>
          </a:p>
          <a:p>
            <a:r>
              <a:rPr lang="en-US" dirty="0"/>
              <a:t>Single responsibility principle</a:t>
            </a:r>
          </a:p>
          <a:p>
            <a:r>
              <a:rPr lang="en-US" dirty="0"/>
              <a:t>Proper error handling</a:t>
            </a:r>
          </a:p>
          <a:p>
            <a:r>
              <a:rPr lang="en-US" dirty="0"/>
              <a:t>Documentation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AA343-2A53-4DED-BAA7-14EF25563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991647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77BD1-BFC0-473B-9D5B-F30E1EF84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Basics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EC135-9FEE-44BB-925D-F52D772FB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en-US" sz="1800" i="1" dirty="0"/>
              <a:t>// Creating objects</a:t>
            </a:r>
            <a:r>
              <a:rPr lang="en-US" sz="1800" dirty="0"/>
              <a:t> let student = { </a:t>
            </a:r>
          </a:p>
          <a:p>
            <a:pPr marL="800100" lvl="2" indent="0">
              <a:buNone/>
            </a:pPr>
            <a:r>
              <a:rPr lang="en-US" sz="1800" dirty="0"/>
              <a:t>name: 'John Doe’, </a:t>
            </a:r>
          </a:p>
          <a:p>
            <a:pPr marL="800100" lvl="2" indent="0">
              <a:buNone/>
            </a:pPr>
            <a:r>
              <a:rPr lang="en-US" sz="1800" dirty="0"/>
              <a:t>age: 20, </a:t>
            </a:r>
          </a:p>
          <a:p>
            <a:pPr marL="800100" lvl="2" indent="0">
              <a:buNone/>
            </a:pPr>
            <a:r>
              <a:rPr lang="en-US" sz="1800" dirty="0"/>
              <a:t>grades: { math: 90, science: 85 }, </a:t>
            </a:r>
          </a:p>
          <a:p>
            <a:pPr marL="800100" lvl="2" indent="0">
              <a:buNone/>
            </a:pPr>
            <a:r>
              <a:rPr lang="en-US" sz="1800" dirty="0"/>
              <a:t>study: function() { </a:t>
            </a:r>
          </a:p>
          <a:p>
            <a:pPr marL="800100" lvl="2" indent="0">
              <a:buNone/>
            </a:pPr>
            <a:r>
              <a:rPr lang="en-US" sz="1800" dirty="0"/>
              <a:t>console.log(`${this.name} is studying`); </a:t>
            </a:r>
          </a:p>
          <a:p>
            <a:pPr marL="400050" lvl="1" indent="0">
              <a:buNone/>
            </a:pPr>
            <a:r>
              <a:rPr lang="en-US" sz="1800" dirty="0"/>
              <a:t>} }; </a:t>
            </a:r>
          </a:p>
          <a:p>
            <a:pPr marL="400050" lvl="1" indent="0">
              <a:buNone/>
            </a:pPr>
            <a:r>
              <a:rPr lang="en-US" sz="1800" i="1" dirty="0"/>
              <a:t>// Accessing properties</a:t>
            </a:r>
            <a:r>
              <a:rPr lang="en-US" sz="1800" dirty="0"/>
              <a:t> </a:t>
            </a:r>
          </a:p>
          <a:p>
            <a:pPr marL="400050" lvl="1" indent="0">
              <a:buNone/>
            </a:pPr>
            <a:r>
              <a:rPr lang="en-US" sz="1800" dirty="0"/>
              <a:t>console.log(student.name); </a:t>
            </a:r>
            <a:r>
              <a:rPr lang="en-US" sz="1800" i="1" dirty="0"/>
              <a:t>// Dot notation</a:t>
            </a:r>
            <a:r>
              <a:rPr lang="en-US" sz="1800" dirty="0"/>
              <a:t> console.log(student['age']); </a:t>
            </a:r>
            <a:r>
              <a:rPr lang="en-US" sz="1800" i="1" dirty="0"/>
              <a:t>// Bracket notation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21423-889C-49A9-8954-3898BDCE0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951895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9A100-03BA-41C6-9D1A-C23B619B4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8EF88-8A8E-460D-8CAB-692FE2864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791" y="1643269"/>
            <a:ext cx="7449157" cy="4281205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/>
              <a:t>Try-Catch Blocks</a:t>
            </a:r>
          </a:p>
          <a:p>
            <a:pPr marL="400050" lvl="1" indent="0">
              <a:buNone/>
            </a:pPr>
            <a:r>
              <a:rPr lang="en-US" sz="1800" dirty="0"/>
              <a:t>try { </a:t>
            </a:r>
          </a:p>
          <a:p>
            <a:pPr marL="800100" lvl="2" indent="0">
              <a:buNone/>
            </a:pPr>
            <a:r>
              <a:rPr lang="en-US" sz="1900" i="1" dirty="0"/>
              <a:t>// Code that might fail</a:t>
            </a:r>
            <a:r>
              <a:rPr lang="en-US" sz="1900" dirty="0"/>
              <a:t> </a:t>
            </a:r>
          </a:p>
          <a:p>
            <a:pPr marL="800100" lvl="2" indent="0">
              <a:buNone/>
            </a:pPr>
            <a:r>
              <a:rPr lang="en-US" sz="1900" dirty="0"/>
              <a:t>const result = </a:t>
            </a:r>
            <a:r>
              <a:rPr lang="en-US" sz="1900" dirty="0" err="1"/>
              <a:t>riskyOperation</a:t>
            </a:r>
            <a:r>
              <a:rPr lang="en-US" sz="1900" dirty="0"/>
              <a:t>(); </a:t>
            </a:r>
            <a:r>
              <a:rPr lang="en-US" sz="1900" dirty="0" err="1"/>
              <a:t>processResult</a:t>
            </a:r>
            <a:r>
              <a:rPr lang="en-US" sz="1900" dirty="0"/>
              <a:t>(result); </a:t>
            </a:r>
          </a:p>
          <a:p>
            <a:pPr marL="800100" lvl="2" indent="0">
              <a:buNone/>
            </a:pPr>
            <a:r>
              <a:rPr lang="en-US" sz="1900" dirty="0"/>
              <a:t>} catch (error) { </a:t>
            </a:r>
          </a:p>
          <a:p>
            <a:pPr marL="800100" lvl="2" indent="0">
              <a:buNone/>
            </a:pPr>
            <a:r>
              <a:rPr lang="en-US" sz="1900" i="1" dirty="0"/>
              <a:t>// Error handling</a:t>
            </a:r>
            <a:r>
              <a:rPr lang="en-US" sz="1900" dirty="0"/>
              <a:t> </a:t>
            </a:r>
          </a:p>
          <a:p>
            <a:pPr marL="800100" lvl="2" indent="0">
              <a:buNone/>
            </a:pPr>
            <a:r>
              <a:rPr lang="en-US" sz="1900" dirty="0" err="1"/>
              <a:t>console.error</a:t>
            </a:r>
            <a:r>
              <a:rPr lang="en-US" sz="1900" dirty="0"/>
              <a:t>('An error occurred:', </a:t>
            </a:r>
            <a:r>
              <a:rPr lang="en-US" sz="1900" dirty="0" err="1"/>
              <a:t>error.message</a:t>
            </a:r>
            <a:r>
              <a:rPr lang="en-US" sz="1900" dirty="0"/>
              <a:t>); </a:t>
            </a:r>
          </a:p>
          <a:p>
            <a:pPr marL="800100" lvl="2" indent="0">
              <a:buNone/>
            </a:pPr>
            <a:r>
              <a:rPr lang="en-US" sz="1900" i="1" dirty="0"/>
              <a:t>// User friendly error message</a:t>
            </a:r>
            <a:r>
              <a:rPr lang="en-US" sz="1900" dirty="0"/>
              <a:t> </a:t>
            </a:r>
          </a:p>
          <a:p>
            <a:pPr marL="800100" lvl="2" indent="0">
              <a:buNone/>
            </a:pPr>
            <a:r>
              <a:rPr lang="en-US" sz="1900" dirty="0" err="1"/>
              <a:t>showUserError</a:t>
            </a:r>
            <a:r>
              <a:rPr lang="en-US" sz="1900" dirty="0"/>
              <a:t>('Something went wrong. Please try again.’); </a:t>
            </a:r>
          </a:p>
          <a:p>
            <a:pPr marL="800100" lvl="2" indent="0">
              <a:buNone/>
            </a:pPr>
            <a:r>
              <a:rPr lang="en-US" sz="1900" dirty="0"/>
              <a:t>} finally { </a:t>
            </a:r>
          </a:p>
          <a:p>
            <a:pPr marL="800100" lvl="2" indent="0">
              <a:buNone/>
            </a:pPr>
            <a:r>
              <a:rPr lang="en-US" sz="1900" i="1" dirty="0"/>
              <a:t>// Always executes</a:t>
            </a:r>
            <a:r>
              <a:rPr lang="en-US" sz="1900" dirty="0"/>
              <a:t> cleanup(); 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AAB19-BB33-43A4-80FA-C1A1532E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48156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2654D-DB25-4A78-B018-156E5523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Fundamentals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935A8-7437-4EEE-8212-DFE843345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jQuery?</a:t>
            </a:r>
          </a:p>
          <a:p>
            <a:pPr marL="400050" lvl="1" indent="0">
              <a:buNone/>
            </a:pPr>
            <a:r>
              <a:rPr lang="en-US" sz="1800" dirty="0"/>
              <a:t>JavaScript library</a:t>
            </a:r>
          </a:p>
          <a:p>
            <a:pPr marL="400050" lvl="1" indent="0">
              <a:buNone/>
            </a:pPr>
            <a:r>
              <a:rPr lang="en-US" sz="1800" dirty="0"/>
              <a:t>Simplifies HTML manipulation</a:t>
            </a:r>
          </a:p>
          <a:p>
            <a:pPr marL="400050" lvl="1" indent="0">
              <a:buNone/>
            </a:pPr>
            <a:r>
              <a:rPr lang="en-US" sz="1800" dirty="0"/>
              <a:t>Cross-browser compatibility</a:t>
            </a:r>
          </a:p>
          <a:p>
            <a:pPr marL="400050" lvl="1" indent="0">
              <a:buNone/>
            </a:pPr>
            <a:r>
              <a:rPr lang="en-US" sz="1800" dirty="0"/>
              <a:t>Easy AJAX operations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A9941-829E-4A05-AD62-9778F59F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39213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FDC2-7A98-4B50-A299-ED5DECE7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Handling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25CC7-89B8-46C7-AA7F-068F0736D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453" y="2133600"/>
            <a:ext cx="7301948" cy="3777622"/>
          </a:xfrm>
        </p:spPr>
        <p:txBody>
          <a:bodyPr>
            <a:noAutofit/>
          </a:bodyPr>
          <a:lstStyle/>
          <a:p>
            <a:pPr marL="400050" lvl="1" indent="0">
              <a:buNone/>
            </a:pPr>
            <a:r>
              <a:rPr lang="en-US" sz="1800" dirty="0"/>
              <a:t>// Click events</a:t>
            </a:r>
          </a:p>
          <a:p>
            <a:pPr marL="400050" lvl="1" indent="0">
              <a:buNone/>
            </a:pPr>
            <a:r>
              <a:rPr lang="en-US" sz="1800" dirty="0"/>
              <a:t>$('#button').click(function() {</a:t>
            </a:r>
          </a:p>
          <a:p>
            <a:pPr marL="400050" lvl="1" indent="0">
              <a:buNone/>
            </a:pPr>
            <a:r>
              <a:rPr lang="en-US" sz="1800" dirty="0"/>
              <a:t>    alert('Button clicked!');</a:t>
            </a:r>
          </a:p>
          <a:p>
            <a:pPr marL="400050" lvl="1" indent="0">
              <a:buNone/>
            </a:pPr>
            <a:r>
              <a:rPr lang="en-US" sz="1800" dirty="0"/>
              <a:t>});</a:t>
            </a:r>
          </a:p>
          <a:p>
            <a:endParaRPr lang="en-US" dirty="0"/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DEBF6-E72B-4760-A21C-EDDB00007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523663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5542-05AA-4970-99D8-DF04A415B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Handling Cont’d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CB770-ED12-4AB2-A28A-55715719E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904999"/>
            <a:ext cx="6591985" cy="42257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// Multiple events</a:t>
            </a:r>
          </a:p>
          <a:p>
            <a:pPr marL="400050" lvl="1" indent="0">
              <a:buNone/>
            </a:pPr>
            <a:r>
              <a:rPr lang="en-US" sz="2100" dirty="0"/>
              <a:t>$('#element').on({</a:t>
            </a:r>
          </a:p>
          <a:p>
            <a:pPr marL="400050" lvl="1" indent="0">
              <a:buNone/>
            </a:pPr>
            <a:r>
              <a:rPr lang="en-US" sz="2100" dirty="0"/>
              <a:t>    </a:t>
            </a:r>
            <a:r>
              <a:rPr lang="en-US" sz="2100" dirty="0" err="1"/>
              <a:t>mouseenter</a:t>
            </a:r>
            <a:r>
              <a:rPr lang="en-US" sz="2100" dirty="0"/>
              <a:t>: function() {</a:t>
            </a:r>
          </a:p>
          <a:p>
            <a:pPr marL="400050" lvl="1" indent="0">
              <a:buNone/>
            </a:pPr>
            <a:r>
              <a:rPr lang="en-US" sz="2100" dirty="0"/>
              <a:t>        $(this).</a:t>
            </a:r>
            <a:r>
              <a:rPr lang="en-US" sz="2100" dirty="0" err="1"/>
              <a:t>addClass</a:t>
            </a:r>
            <a:r>
              <a:rPr lang="en-US" sz="2100" dirty="0"/>
              <a:t>('hover');</a:t>
            </a:r>
          </a:p>
          <a:p>
            <a:pPr marL="400050" lvl="1" indent="0">
              <a:buNone/>
            </a:pPr>
            <a:r>
              <a:rPr lang="en-US" sz="2100" dirty="0"/>
              <a:t>    },</a:t>
            </a:r>
          </a:p>
          <a:p>
            <a:pPr marL="400050" lvl="1" indent="0">
              <a:buNone/>
            </a:pPr>
            <a:r>
              <a:rPr lang="en-US" sz="2100" dirty="0"/>
              <a:t>    </a:t>
            </a:r>
            <a:r>
              <a:rPr lang="en-US" sz="2100" dirty="0" err="1"/>
              <a:t>mouseleave</a:t>
            </a:r>
            <a:r>
              <a:rPr lang="en-US" sz="2100" dirty="0"/>
              <a:t>: function() {</a:t>
            </a:r>
          </a:p>
          <a:p>
            <a:pPr marL="400050" lvl="1" indent="0">
              <a:buNone/>
            </a:pPr>
            <a:r>
              <a:rPr lang="en-US" sz="2100" dirty="0"/>
              <a:t>        $(this).</a:t>
            </a:r>
            <a:r>
              <a:rPr lang="en-US" sz="2100" dirty="0" err="1"/>
              <a:t>removeClass</a:t>
            </a:r>
            <a:r>
              <a:rPr lang="en-US" sz="2100" dirty="0"/>
              <a:t>('hover');</a:t>
            </a:r>
          </a:p>
          <a:p>
            <a:pPr marL="400050" lvl="1" indent="0">
              <a:buNone/>
            </a:pPr>
            <a:r>
              <a:rPr lang="en-US" sz="2100" dirty="0"/>
              <a:t>    },</a:t>
            </a:r>
          </a:p>
          <a:p>
            <a:pPr marL="400050" lvl="1" indent="0">
              <a:buNone/>
            </a:pPr>
            <a:r>
              <a:rPr lang="en-US" sz="2100" dirty="0"/>
              <a:t>    click: function() {</a:t>
            </a:r>
          </a:p>
          <a:p>
            <a:pPr marL="400050" lvl="1" indent="0">
              <a:buNone/>
            </a:pPr>
            <a:r>
              <a:rPr lang="en-US" sz="2100" dirty="0"/>
              <a:t>        $(this).</a:t>
            </a:r>
            <a:r>
              <a:rPr lang="en-US" sz="2100" dirty="0" err="1"/>
              <a:t>toggleClass</a:t>
            </a:r>
            <a:r>
              <a:rPr lang="en-US" sz="2100" dirty="0"/>
              <a:t>('active');</a:t>
            </a:r>
          </a:p>
          <a:p>
            <a:pPr marL="400050" lvl="1" indent="0">
              <a:buNone/>
            </a:pPr>
            <a:r>
              <a:rPr lang="en-US" sz="2100" dirty="0"/>
              <a:t>    }</a:t>
            </a:r>
          </a:p>
          <a:p>
            <a:pPr marL="400050" lvl="1" indent="0">
              <a:buNone/>
            </a:pPr>
            <a:r>
              <a:rPr lang="en-US" sz="2100" dirty="0"/>
              <a:t>});</a:t>
            </a:r>
            <a:endParaRPr lang="en-UG" sz="21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0532F-78F5-463D-B636-F55A9A6E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6884357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37E18-0A3B-4DD7-8F72-1926A7983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Events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EA924-2FE9-4CBA-9F89-C9F3D5CFE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017" y="1905000"/>
            <a:ext cx="6904384" cy="4006222"/>
          </a:xfrm>
        </p:spPr>
        <p:txBody>
          <a:bodyPr>
            <a:normAutofit/>
          </a:bodyPr>
          <a:lstStyle/>
          <a:p>
            <a:r>
              <a:rPr lang="en-US" dirty="0"/>
              <a:t>// Form events</a:t>
            </a:r>
          </a:p>
          <a:p>
            <a:pPr marL="400050" lvl="1" indent="0">
              <a:buNone/>
            </a:pPr>
            <a:r>
              <a:rPr lang="en-US" sz="1800" dirty="0"/>
              <a:t>$('form').submit(function(event) {</a:t>
            </a:r>
          </a:p>
          <a:p>
            <a:pPr marL="400050" lvl="1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event.preventDefault</a:t>
            </a:r>
            <a:r>
              <a:rPr lang="en-US" sz="1800" dirty="0"/>
              <a:t>();</a:t>
            </a:r>
          </a:p>
          <a:p>
            <a:pPr marL="400050" lvl="1" indent="0">
              <a:buNone/>
            </a:pPr>
            <a:r>
              <a:rPr lang="en-US" sz="1800" dirty="0"/>
              <a:t>    // Form validation</a:t>
            </a:r>
          </a:p>
          <a:p>
            <a:pPr marL="400050" lvl="1" indent="0">
              <a:buNone/>
            </a:pPr>
            <a:r>
              <a:rPr lang="en-US" sz="1800" dirty="0"/>
              <a:t>});</a:t>
            </a:r>
          </a:p>
          <a:p>
            <a:endParaRPr lang="en-US" dirty="0"/>
          </a:p>
          <a:p>
            <a:r>
              <a:rPr lang="en-US" dirty="0"/>
              <a:t>// Keyboard events</a:t>
            </a:r>
          </a:p>
          <a:p>
            <a:pPr marL="400050" lvl="1" indent="0">
              <a:buNone/>
            </a:pPr>
            <a:r>
              <a:rPr lang="en-US" sz="1800" dirty="0"/>
              <a:t>$('input').</a:t>
            </a:r>
            <a:r>
              <a:rPr lang="en-US" sz="1800" dirty="0" err="1"/>
              <a:t>keyup</a:t>
            </a:r>
            <a:r>
              <a:rPr lang="en-US" sz="1800" dirty="0"/>
              <a:t>(function() {</a:t>
            </a:r>
          </a:p>
          <a:p>
            <a:pPr marL="400050" lvl="1" indent="0">
              <a:buNone/>
            </a:pPr>
            <a:r>
              <a:rPr lang="en-US" sz="1800" dirty="0"/>
              <a:t>    console.log('Key pressed');</a:t>
            </a:r>
          </a:p>
          <a:p>
            <a:pPr marL="400050" lvl="1" indent="0">
              <a:buNone/>
            </a:pPr>
            <a:r>
              <a:rPr lang="en-US" sz="1800" dirty="0"/>
              <a:t>});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887D9-A201-46AC-BFAB-FD1EFF14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889492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4E4A6-9433-47ED-B9E9-F2AD99E3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Events Cont’d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5692E-FA25-44E9-B624-9BA2362D6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// Document ready</a:t>
            </a:r>
          </a:p>
          <a:p>
            <a:pPr marL="400050" lvl="1" indent="0">
              <a:buNone/>
            </a:pPr>
            <a:r>
              <a:rPr lang="en-US" sz="1800" dirty="0"/>
              <a:t>$(document).ready(function() {</a:t>
            </a:r>
          </a:p>
          <a:p>
            <a:pPr marL="400050" lvl="1" indent="0">
              <a:buNone/>
            </a:pPr>
            <a:r>
              <a:rPr lang="en-US" sz="1800" dirty="0"/>
              <a:t>    // Initialize application</a:t>
            </a:r>
          </a:p>
          <a:p>
            <a:pPr marL="400050" lvl="1" indent="0">
              <a:buNone/>
            </a:pPr>
            <a:r>
              <a:rPr lang="en-US" sz="1800" dirty="0"/>
              <a:t>});</a:t>
            </a:r>
            <a:endParaRPr lang="en-UG" sz="1800" dirty="0"/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F0672-88A0-442D-AE5F-B6EE67939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410367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96D1-6C2E-4F9F-99D2-27770A406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Manipulation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B5408-62F7-49E2-AF37-6D35FFAA4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// Basic selectors</a:t>
            </a:r>
          </a:p>
          <a:p>
            <a:pPr marL="400050" lvl="1" indent="0">
              <a:buNone/>
            </a:pPr>
            <a:r>
              <a:rPr lang="en-US" sz="1800" dirty="0"/>
              <a:t>$('#id')              // ID selector</a:t>
            </a:r>
          </a:p>
          <a:p>
            <a:pPr marL="400050" lvl="1" indent="0">
              <a:buNone/>
            </a:pPr>
            <a:r>
              <a:rPr lang="en-US" sz="1800" dirty="0"/>
              <a:t>$('.class')           // Class selector</a:t>
            </a:r>
          </a:p>
          <a:p>
            <a:pPr marL="400050" lvl="1" indent="0">
              <a:buNone/>
            </a:pPr>
            <a:r>
              <a:rPr lang="en-US" sz="1800" dirty="0"/>
              <a:t>$('div')              // Tag selector</a:t>
            </a:r>
          </a:p>
          <a:p>
            <a:pPr marL="400050" lvl="1" indent="0">
              <a:buNone/>
            </a:pPr>
            <a:r>
              <a:rPr lang="en-US" sz="1800" dirty="0"/>
              <a:t>$('</a:t>
            </a:r>
            <a:r>
              <a:rPr lang="en-US" sz="1800" dirty="0" err="1"/>
              <a:t>div.class</a:t>
            </a:r>
            <a:r>
              <a:rPr lang="en-US" sz="1800" dirty="0"/>
              <a:t>')        // Combined selector</a:t>
            </a:r>
          </a:p>
          <a:p>
            <a:pPr marL="400050" lvl="1" indent="0">
              <a:buNone/>
            </a:pPr>
            <a:r>
              <a:rPr lang="en-US" sz="1800" dirty="0"/>
              <a:t>$('div &gt; p')          // Child selector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76DB-DF23-43E9-927F-97B8655E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8883443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C483-C85D-4FA0-A276-BF7E57E39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Elements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9A3E3-E00E-4660-BF02-1A18D9234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364974"/>
            <a:ext cx="6591985" cy="4707944"/>
          </a:xfrm>
        </p:spPr>
        <p:txBody>
          <a:bodyPr>
            <a:noAutofit/>
          </a:bodyPr>
          <a:lstStyle/>
          <a:p>
            <a:r>
              <a:rPr lang="en-US" sz="1400" dirty="0"/>
              <a:t>// Content manipulation</a:t>
            </a:r>
          </a:p>
          <a:p>
            <a:pPr marL="400050" lvl="1" indent="0">
              <a:buNone/>
            </a:pPr>
            <a:r>
              <a:rPr lang="en-US" sz="1400" dirty="0"/>
              <a:t>$('#title').text('New Title');</a:t>
            </a:r>
          </a:p>
          <a:p>
            <a:pPr marL="400050" lvl="1" indent="0">
              <a:buNone/>
            </a:pPr>
            <a:r>
              <a:rPr lang="en-US" sz="1400" dirty="0"/>
              <a:t>$('.content').html('&lt;strong&gt;Bold text&lt;/strong&gt;');</a:t>
            </a:r>
          </a:p>
          <a:p>
            <a:r>
              <a:rPr lang="en-US" sz="1400" dirty="0"/>
              <a:t>// CSS manipulation</a:t>
            </a:r>
          </a:p>
          <a:p>
            <a:pPr marL="400050" lvl="1" indent="0">
              <a:buNone/>
            </a:pPr>
            <a:r>
              <a:rPr lang="en-US" sz="1400" dirty="0"/>
              <a:t>$('.element').</a:t>
            </a:r>
            <a:r>
              <a:rPr lang="en-US" sz="1400" dirty="0" err="1"/>
              <a:t>css</a:t>
            </a:r>
            <a:r>
              <a:rPr lang="en-US" sz="1400" dirty="0"/>
              <a:t>({</a:t>
            </a:r>
          </a:p>
          <a:p>
            <a:pPr marL="400050" lvl="1" indent="0">
              <a:buNone/>
            </a:pPr>
            <a:r>
              <a:rPr lang="en-US" sz="1400" dirty="0"/>
              <a:t>    color: 'red',</a:t>
            </a:r>
          </a:p>
          <a:p>
            <a:pPr marL="400050" lvl="1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backgroundColor</a:t>
            </a:r>
            <a:r>
              <a:rPr lang="en-US" sz="1400" dirty="0"/>
              <a:t>: 'black',</a:t>
            </a:r>
          </a:p>
          <a:p>
            <a:pPr marL="400050" lvl="1" indent="0">
              <a:buNone/>
            </a:pPr>
            <a:r>
              <a:rPr lang="en-US" sz="1400" dirty="0"/>
              <a:t>    padding: '10px'</a:t>
            </a:r>
          </a:p>
          <a:p>
            <a:pPr marL="400050" lvl="1" indent="0">
              <a:buNone/>
            </a:pPr>
            <a:r>
              <a:rPr lang="en-US" sz="1400" dirty="0"/>
              <a:t>});</a:t>
            </a:r>
          </a:p>
          <a:p>
            <a:r>
              <a:rPr lang="en-US" sz="1400" dirty="0"/>
              <a:t>// Classes</a:t>
            </a:r>
          </a:p>
          <a:p>
            <a:pPr marL="400050" lvl="1" indent="0">
              <a:buNone/>
            </a:pPr>
            <a:r>
              <a:rPr lang="en-US" sz="1400" dirty="0"/>
              <a:t>$('.menu').</a:t>
            </a:r>
            <a:r>
              <a:rPr lang="en-US" sz="1400" dirty="0" err="1"/>
              <a:t>addClass</a:t>
            </a:r>
            <a:r>
              <a:rPr lang="en-US" sz="1400" dirty="0"/>
              <a:t>('active');</a:t>
            </a:r>
          </a:p>
          <a:p>
            <a:pPr marL="400050" lvl="1" indent="0">
              <a:buNone/>
            </a:pPr>
            <a:r>
              <a:rPr lang="en-US" sz="1400" dirty="0"/>
              <a:t>$('.menu').</a:t>
            </a:r>
            <a:r>
              <a:rPr lang="en-US" sz="1400" dirty="0" err="1"/>
              <a:t>removeClass</a:t>
            </a:r>
            <a:r>
              <a:rPr lang="en-US" sz="1400" dirty="0"/>
              <a:t>('hidden');</a:t>
            </a:r>
          </a:p>
          <a:p>
            <a:pPr marL="400050" lvl="1" indent="0">
              <a:buNone/>
            </a:pPr>
            <a:r>
              <a:rPr lang="en-US" sz="1400" dirty="0"/>
              <a:t>$('.menu').</a:t>
            </a:r>
            <a:r>
              <a:rPr lang="en-US" sz="1400" dirty="0" err="1"/>
              <a:t>toggleClass</a:t>
            </a:r>
            <a:r>
              <a:rPr lang="en-US" sz="1400" dirty="0"/>
              <a:t>('visible');</a:t>
            </a:r>
            <a:endParaRPr lang="en-UG" sz="1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ACA3C-B69D-417F-975C-DE1AFF52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168656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5C6E8-C1AA-446D-A2A0-3E413B8F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Application </a:t>
            </a:r>
            <a:r>
              <a:rPr lang="en-US" dirty="0" err="1"/>
              <a:t>Dev’t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D6928-ADBE-454D-ABDE-5D20E8D36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process of creating and maintaining software applications that are accessed through web browsers.</a:t>
            </a:r>
          </a:p>
          <a:p>
            <a:pPr fontAlgn="base"/>
            <a:r>
              <a:rPr lang="en-US" dirty="0"/>
              <a:t>designed to provide a seamless and interactive user experience.</a:t>
            </a:r>
          </a:p>
          <a:p>
            <a:pPr fontAlgn="base"/>
            <a:r>
              <a:rPr lang="en-US" dirty="0"/>
              <a:t>allow users to perform various tasks, access information, and interact with the application's functionality over the internet.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66D65-69B9-4F4E-8BEF-37161D348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647476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75E53-075E-47C8-ADDF-79AC346FF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7198799" cy="1280890"/>
          </a:xfrm>
        </p:spPr>
        <p:txBody>
          <a:bodyPr/>
          <a:lstStyle/>
          <a:p>
            <a:r>
              <a:rPr lang="en-US" dirty="0"/>
              <a:t>PHP (Hypertext Preprocessor)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6BAC1-A3D5-4628-93D2-67FFD3B0E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  <a:p>
            <a:pPr marL="400050" lvl="1" indent="0">
              <a:buNone/>
            </a:pPr>
            <a:r>
              <a:rPr lang="en-US" sz="1800" dirty="0"/>
              <a:t>Server-side scripting language</a:t>
            </a:r>
          </a:p>
          <a:p>
            <a:pPr marL="400050" lvl="1" indent="0">
              <a:buNone/>
            </a:pPr>
            <a:r>
              <a:rPr lang="en-US" sz="1800" dirty="0"/>
              <a:t>Embedded in HTML</a:t>
            </a:r>
          </a:p>
          <a:p>
            <a:pPr marL="400050" lvl="1" indent="0">
              <a:buNone/>
            </a:pPr>
            <a:r>
              <a:rPr lang="en-US" sz="1800" dirty="0"/>
              <a:t>Processes server-side logic before sending to client</a:t>
            </a:r>
          </a:p>
          <a:p>
            <a:pPr marL="400050" lvl="1" indent="0">
              <a:buNone/>
            </a:pPr>
            <a:r>
              <a:rPr lang="en-US" sz="1800" dirty="0"/>
              <a:t>Variable example </a:t>
            </a:r>
          </a:p>
          <a:p>
            <a:pPr marL="400050" lvl="1" indent="0">
              <a:buNone/>
            </a:pPr>
            <a:r>
              <a:rPr lang="en-US" sz="1800" dirty="0"/>
              <a:t>$variable = value; // Variables start with $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0F5FE-478D-4047-8842-A35DD52F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105538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4C8A-7D36-461E-B732-8DA1DBCE8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 in PHP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B36E5-33B2-4DFF-A95A-E53DDE009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// Integer</a:t>
            </a:r>
          </a:p>
          <a:p>
            <a:pPr marL="400050" lvl="1" indent="0">
              <a:buNone/>
            </a:pPr>
            <a:r>
              <a:rPr lang="en-US" sz="1800" dirty="0"/>
              <a:t>$age = 25;</a:t>
            </a:r>
          </a:p>
          <a:p>
            <a:r>
              <a:rPr lang="en-US" dirty="0"/>
              <a:t>// Float/Double</a:t>
            </a:r>
          </a:p>
          <a:p>
            <a:pPr marL="0" indent="0">
              <a:buNone/>
            </a:pPr>
            <a:r>
              <a:rPr lang="en-US" dirty="0"/>
              <a:t>	$price = 99.99;</a:t>
            </a:r>
          </a:p>
          <a:p>
            <a:r>
              <a:rPr lang="en-US" dirty="0"/>
              <a:t>// String</a:t>
            </a:r>
          </a:p>
          <a:p>
            <a:pPr marL="400050" lvl="1" indent="0">
              <a:buNone/>
            </a:pPr>
            <a:r>
              <a:rPr lang="en-US" sz="1800" dirty="0"/>
              <a:t>$name = "John";</a:t>
            </a:r>
          </a:p>
          <a:p>
            <a:pPr marL="400050" lvl="1" indent="0">
              <a:buNone/>
            </a:pPr>
            <a:r>
              <a:rPr lang="en-US" sz="1800" dirty="0"/>
              <a:t>$name = 'John'; // Single quotes</a:t>
            </a:r>
          </a:p>
          <a:p>
            <a:r>
              <a:rPr lang="en-US" dirty="0"/>
              <a:t>// Boolean</a:t>
            </a:r>
          </a:p>
          <a:p>
            <a:pPr marL="400050" lvl="1" indent="0">
              <a:buNone/>
            </a:pPr>
            <a:r>
              <a:rPr lang="en-US" sz="1800" dirty="0"/>
              <a:t>$isActive = true;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E9E55-F1B0-4C2F-BBCA-4BC837EB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1738565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BB6D8-3451-4DF3-B4ED-D70068133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 in PHP Cont’d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DACB7-8046-4611-BC62-D29E7DEBC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656522"/>
            <a:ext cx="6591985" cy="4254700"/>
          </a:xfrm>
        </p:spPr>
        <p:txBody>
          <a:bodyPr>
            <a:normAutofit/>
          </a:bodyPr>
          <a:lstStyle/>
          <a:p>
            <a:r>
              <a:rPr lang="en-US" dirty="0"/>
              <a:t>// Array</a:t>
            </a:r>
          </a:p>
          <a:p>
            <a:pPr marL="400050" lvl="1" indent="0">
              <a:buNone/>
            </a:pPr>
            <a:r>
              <a:rPr lang="en-US" sz="1800" dirty="0"/>
              <a:t>$indexed = [1, 2, 3];</a:t>
            </a:r>
          </a:p>
          <a:p>
            <a:pPr marL="400050" lvl="1" indent="0">
              <a:buNone/>
            </a:pPr>
            <a:r>
              <a:rPr lang="en-US" sz="1800" dirty="0"/>
              <a:t>$associative = ["name" =&gt; "John", "age" =&gt; 25];</a:t>
            </a:r>
          </a:p>
          <a:p>
            <a:r>
              <a:rPr lang="en-US" dirty="0"/>
              <a:t>// Object</a:t>
            </a:r>
          </a:p>
          <a:p>
            <a:pPr marL="400050" lvl="1" indent="0">
              <a:buNone/>
            </a:pPr>
            <a:r>
              <a:rPr lang="en-US" sz="1800" dirty="0"/>
              <a:t>class Person {</a:t>
            </a:r>
          </a:p>
          <a:p>
            <a:pPr marL="400050" lvl="1" indent="0">
              <a:buNone/>
            </a:pPr>
            <a:r>
              <a:rPr lang="en-US" sz="1800" dirty="0"/>
              <a:t>    public $name;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</a:p>
          <a:p>
            <a:pPr marL="400050" lvl="1" indent="0">
              <a:buNone/>
            </a:pPr>
            <a:r>
              <a:rPr lang="en-US" sz="1800" dirty="0"/>
              <a:t>$person = new Person();</a:t>
            </a:r>
          </a:p>
          <a:p>
            <a:r>
              <a:rPr lang="en-US" dirty="0"/>
              <a:t>// NULL</a:t>
            </a:r>
          </a:p>
          <a:p>
            <a:pPr marL="400050" lvl="1" indent="0">
              <a:buNone/>
            </a:pPr>
            <a:r>
              <a:rPr lang="en-US" sz="1800" dirty="0"/>
              <a:t>$empty = null;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F8768-A5A0-4CFA-BDD2-1D8A5216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6730587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B280-1E53-4418-9C6E-C605483FE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in PHP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C78FA-8156-478B-81B7-591C96299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905000"/>
            <a:ext cx="6591985" cy="4006222"/>
          </a:xfrm>
        </p:spPr>
        <p:txBody>
          <a:bodyPr>
            <a:normAutofit/>
          </a:bodyPr>
          <a:lstStyle/>
          <a:p>
            <a:r>
              <a:rPr lang="en-US" dirty="0"/>
              <a:t>// Indexed Arrays</a:t>
            </a:r>
          </a:p>
          <a:p>
            <a:pPr marL="400050" lvl="1" indent="0">
              <a:buNone/>
            </a:pPr>
            <a:r>
              <a:rPr lang="en-US" sz="1800" dirty="0"/>
              <a:t>$fruits = ["apple", "banana"];</a:t>
            </a:r>
          </a:p>
          <a:p>
            <a:pPr marL="400050" lvl="1" indent="0">
              <a:buNone/>
            </a:pPr>
            <a:r>
              <a:rPr lang="en-US" sz="1800" dirty="0"/>
              <a:t>$fruits[] = "orange"; // Add element</a:t>
            </a:r>
          </a:p>
          <a:p>
            <a:endParaRPr lang="en-US" dirty="0"/>
          </a:p>
          <a:p>
            <a:r>
              <a:rPr lang="en-US" dirty="0"/>
              <a:t>// Associative Arrays</a:t>
            </a:r>
          </a:p>
          <a:p>
            <a:pPr marL="400050" lvl="1" indent="0">
              <a:buNone/>
            </a:pPr>
            <a:r>
              <a:rPr lang="en-US" sz="1800" dirty="0"/>
              <a:t>$person = [</a:t>
            </a:r>
          </a:p>
          <a:p>
            <a:pPr marL="400050" lvl="1" indent="0">
              <a:buNone/>
            </a:pPr>
            <a:r>
              <a:rPr lang="en-US" sz="1800" dirty="0"/>
              <a:t>    "name" =&gt; "John",</a:t>
            </a:r>
          </a:p>
          <a:p>
            <a:pPr marL="400050" lvl="1" indent="0">
              <a:buNone/>
            </a:pPr>
            <a:r>
              <a:rPr lang="en-US" sz="1800" dirty="0"/>
              <a:t>    "age" =&gt; 25</a:t>
            </a:r>
          </a:p>
          <a:p>
            <a:pPr marL="400050" lvl="1" indent="0">
              <a:buNone/>
            </a:pPr>
            <a:r>
              <a:rPr lang="en-US" sz="1800" dirty="0"/>
              <a:t>];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A818B-CA40-4244-9CEA-41219C6E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4508840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5F36D-37A3-46E3-8195-D37625AF9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PHP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2861D-508A-4B85-80B9-1DB2606FD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// Basic Function</a:t>
            </a:r>
          </a:p>
          <a:p>
            <a:pPr marL="400050" lvl="1" indent="0">
              <a:buNone/>
            </a:pPr>
            <a:r>
              <a:rPr lang="en-US" sz="1800" dirty="0"/>
              <a:t>function greet($name) {</a:t>
            </a:r>
          </a:p>
          <a:p>
            <a:pPr marL="400050" lvl="1" indent="0">
              <a:buNone/>
            </a:pPr>
            <a:r>
              <a:rPr lang="en-US" sz="1800" dirty="0"/>
              <a:t>    return "Hello $name";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</a:p>
          <a:p>
            <a:endParaRPr lang="en-US" dirty="0"/>
          </a:p>
          <a:p>
            <a:r>
              <a:rPr lang="en-US" dirty="0"/>
              <a:t>// Default Parameters</a:t>
            </a:r>
          </a:p>
          <a:p>
            <a:pPr marL="400050" lvl="1" indent="0">
              <a:buNone/>
            </a:pPr>
            <a:r>
              <a:rPr lang="en-US" sz="1800" dirty="0"/>
              <a:t>function add($a, $b = 0) {</a:t>
            </a:r>
          </a:p>
          <a:p>
            <a:pPr marL="400050" lvl="1" indent="0">
              <a:buNone/>
            </a:pPr>
            <a:r>
              <a:rPr lang="en-US" sz="1800" dirty="0"/>
              <a:t>    return $a + $b;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</a:p>
          <a:p>
            <a:endParaRPr lang="en-US" dirty="0"/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E5FC0-63FA-4E8B-8963-4A0519265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158277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1267-71ED-479F-84FF-41C2C7B77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PHP Cont’d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E94BB-E09D-4107-BD21-E9575BDF6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133599"/>
            <a:ext cx="6591985" cy="3997163"/>
          </a:xfrm>
        </p:spPr>
        <p:txBody>
          <a:bodyPr>
            <a:noAutofit/>
          </a:bodyPr>
          <a:lstStyle/>
          <a:p>
            <a:r>
              <a:rPr lang="en-US" dirty="0"/>
              <a:t>// Type Hints &amp; Return Types</a:t>
            </a:r>
          </a:p>
          <a:p>
            <a:pPr marL="400050" lvl="1" indent="0">
              <a:buNone/>
            </a:pPr>
            <a:r>
              <a:rPr lang="en-US" sz="1800" dirty="0"/>
              <a:t>function multiply(int $a, int $b): int {</a:t>
            </a:r>
          </a:p>
          <a:p>
            <a:pPr marL="400050" lvl="1" indent="0">
              <a:buNone/>
            </a:pPr>
            <a:r>
              <a:rPr lang="en-US" sz="1800" dirty="0"/>
              <a:t>    return $a * $b;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  <a:endParaRPr lang="en-US" dirty="0"/>
          </a:p>
          <a:p>
            <a:r>
              <a:rPr lang="en-US" dirty="0"/>
              <a:t>// Variable Scope</a:t>
            </a:r>
          </a:p>
          <a:p>
            <a:pPr marL="400050" lvl="1" indent="0">
              <a:buNone/>
            </a:pPr>
            <a:r>
              <a:rPr lang="en-US" sz="1800" dirty="0"/>
              <a:t>function test() {</a:t>
            </a:r>
          </a:p>
          <a:p>
            <a:pPr marL="400050" lvl="1" indent="0">
              <a:buNone/>
            </a:pPr>
            <a:r>
              <a:rPr lang="en-US" sz="1800" dirty="0"/>
              <a:t>    global $variable;    // Access global</a:t>
            </a:r>
          </a:p>
          <a:p>
            <a:pPr marL="400050" lvl="1" indent="0">
              <a:buNone/>
            </a:pPr>
            <a:r>
              <a:rPr lang="en-US" sz="1800" dirty="0"/>
              <a:t>    static $count = 0;   // Maintains value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E467E-1546-4B0C-BB3C-E418E62D7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0020575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455E2-299F-42DF-A65D-DD1D47FAD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in PHP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E9941-1A84-461E-B260-98B4C20E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591" y="1338469"/>
            <a:ext cx="6453809" cy="48954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class Person {</a:t>
            </a:r>
          </a:p>
          <a:p>
            <a:pPr marL="0" indent="0">
              <a:buNone/>
            </a:pPr>
            <a:r>
              <a:rPr lang="en-US" sz="1400" dirty="0"/>
              <a:t>    // Properties</a:t>
            </a:r>
          </a:p>
          <a:p>
            <a:pPr marL="0" indent="0">
              <a:buNone/>
            </a:pPr>
            <a:r>
              <a:rPr lang="en-US" sz="1400" dirty="0"/>
              <a:t>    public $name;</a:t>
            </a:r>
          </a:p>
          <a:p>
            <a:pPr marL="0" indent="0">
              <a:buNone/>
            </a:pPr>
            <a:r>
              <a:rPr lang="en-US" sz="1400" dirty="0"/>
              <a:t>    private $age;</a:t>
            </a:r>
          </a:p>
          <a:p>
            <a:pPr marL="0" indent="0">
              <a:buNone/>
            </a:pPr>
            <a:r>
              <a:rPr lang="en-US" sz="1400" dirty="0"/>
              <a:t>    // Constructor</a:t>
            </a:r>
          </a:p>
          <a:p>
            <a:pPr marL="0" indent="0">
              <a:buNone/>
            </a:pPr>
            <a:r>
              <a:rPr lang="en-US" sz="1400" dirty="0"/>
              <a:t>    public function __construct($name, $age) {</a:t>
            </a:r>
          </a:p>
          <a:p>
            <a:pPr marL="0" indent="0">
              <a:buNone/>
            </a:pPr>
            <a:r>
              <a:rPr lang="en-US" sz="1400" dirty="0"/>
              <a:t>        $this-&gt;name = $name;</a:t>
            </a:r>
          </a:p>
          <a:p>
            <a:pPr marL="0" indent="0">
              <a:buNone/>
            </a:pPr>
            <a:r>
              <a:rPr lang="en-US" sz="1400" dirty="0"/>
              <a:t>        $this-&gt;age = $age;</a:t>
            </a:r>
          </a:p>
          <a:p>
            <a:pPr marL="0" indent="0">
              <a:buNone/>
            </a:pPr>
            <a:r>
              <a:rPr lang="en-US" sz="1400" dirty="0"/>
              <a:t>    }</a:t>
            </a:r>
          </a:p>
          <a:p>
            <a:pPr marL="0" indent="0">
              <a:buNone/>
            </a:pPr>
            <a:r>
              <a:rPr lang="en-US" sz="1400" dirty="0"/>
              <a:t>    // Method</a:t>
            </a:r>
          </a:p>
          <a:p>
            <a:pPr marL="0" indent="0">
              <a:buNone/>
            </a:pPr>
            <a:r>
              <a:rPr lang="en-US" sz="1400" dirty="0"/>
              <a:t>    public function </a:t>
            </a:r>
            <a:r>
              <a:rPr lang="en-US" sz="1400" dirty="0" err="1"/>
              <a:t>getInfo</a:t>
            </a:r>
            <a:r>
              <a:rPr lang="en-US" sz="1400" dirty="0"/>
              <a:t>() {</a:t>
            </a:r>
          </a:p>
          <a:p>
            <a:pPr marL="0" indent="0">
              <a:buNone/>
            </a:pPr>
            <a:r>
              <a:rPr lang="en-US" sz="1400" dirty="0"/>
              <a:t>        return "$this-&gt;name is $this-&gt;age years old";</a:t>
            </a:r>
          </a:p>
          <a:p>
            <a:pPr marL="0" indent="0">
              <a:buNone/>
            </a:pPr>
            <a:r>
              <a:rPr lang="en-US" sz="1400" dirty="0"/>
              <a:t>    }</a:t>
            </a:r>
          </a:p>
          <a:p>
            <a:pPr marL="0" indent="0">
              <a:buNone/>
            </a:pPr>
            <a:r>
              <a:rPr lang="en-US" sz="1400" dirty="0"/>
              <a:t>} $person = new Person("John", 25);</a:t>
            </a:r>
            <a:endParaRPr lang="en-UG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7A263-5C6D-42BB-BDE4-7F45CCD14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1848060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A3FAF-BF33-4FD6-9E4C-8ADCF839A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 in PHP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5DA38-72E5-4E38-AE2B-D670EF062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// Try-Catch</a:t>
            </a:r>
          </a:p>
          <a:p>
            <a:pPr marL="400050" lvl="1" indent="0">
              <a:buNone/>
            </a:pPr>
            <a:r>
              <a:rPr lang="en-US" sz="1800" dirty="0"/>
              <a:t>try {</a:t>
            </a:r>
          </a:p>
          <a:p>
            <a:pPr marL="400050" lvl="1" indent="0">
              <a:buNone/>
            </a:pPr>
            <a:r>
              <a:rPr lang="en-US" sz="1800" dirty="0"/>
              <a:t>    $result = divide(10, 0);</a:t>
            </a:r>
          </a:p>
          <a:p>
            <a:pPr marL="400050" lvl="1" indent="0">
              <a:buNone/>
            </a:pPr>
            <a:r>
              <a:rPr lang="en-US" sz="1800" dirty="0"/>
              <a:t>} catch(Exception $e) {</a:t>
            </a:r>
          </a:p>
          <a:p>
            <a:pPr marL="400050" lvl="1" indent="0">
              <a:buNone/>
            </a:pPr>
            <a:r>
              <a:rPr lang="en-US" sz="1800" dirty="0"/>
              <a:t>    echo "Error: " . $e-&gt;</a:t>
            </a:r>
            <a:r>
              <a:rPr lang="en-US" sz="1800" dirty="0" err="1"/>
              <a:t>getMessage</a:t>
            </a:r>
            <a:r>
              <a:rPr lang="en-US" sz="1800" dirty="0"/>
              <a:t>();</a:t>
            </a:r>
          </a:p>
          <a:p>
            <a:pPr marL="400050" lvl="1" indent="0">
              <a:buNone/>
            </a:pPr>
            <a:r>
              <a:rPr lang="en-US" sz="1800" dirty="0"/>
              <a:t>} finally {</a:t>
            </a:r>
          </a:p>
          <a:p>
            <a:pPr marL="400050" lvl="1" indent="0">
              <a:buNone/>
            </a:pPr>
            <a:r>
              <a:rPr lang="en-US" sz="1800" dirty="0"/>
              <a:t>    // Cleanup code</a:t>
            </a:r>
          </a:p>
          <a:p>
            <a:pPr marL="400050" lvl="1" indent="0">
              <a:buNone/>
            </a:pPr>
            <a:r>
              <a:rPr lang="en-US" sz="1800" dirty="0"/>
              <a:t>}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A6F24-E442-4311-81E7-26AB575F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6615066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C74B-A000-404A-B940-8620259C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Folder and File Structure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D2D4F-64ED-4706-A003-586EBE1B0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391477"/>
            <a:ext cx="6591985" cy="4739285"/>
          </a:xfrm>
        </p:spPr>
        <p:txBody>
          <a:bodyPr>
            <a:noAutofit/>
          </a:bodyPr>
          <a:lstStyle/>
          <a:p>
            <a:pPr marL="400050" lvl="1" indent="0">
              <a:buNone/>
            </a:pPr>
            <a:r>
              <a:rPr lang="en-US" sz="1800" dirty="0"/>
              <a:t>project/</a:t>
            </a:r>
          </a:p>
          <a:p>
            <a:pPr marL="400050" lvl="1" indent="0">
              <a:buNone/>
            </a:pPr>
            <a:r>
              <a:rPr lang="en-US" sz="1800" dirty="0"/>
              <a:t>├── public/          # Publicly accessible files</a:t>
            </a:r>
          </a:p>
          <a:p>
            <a:pPr marL="400050" lvl="1" indent="0">
              <a:buNone/>
            </a:pPr>
            <a:r>
              <a:rPr lang="en-US" sz="1800" dirty="0"/>
              <a:t>│   ├── </a:t>
            </a:r>
            <a:r>
              <a:rPr lang="en-US" sz="1800" dirty="0" err="1"/>
              <a:t>index.php</a:t>
            </a: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│   ├── </a:t>
            </a:r>
            <a:r>
              <a:rPr lang="en-US" sz="1800" dirty="0" err="1"/>
              <a:t>css</a:t>
            </a:r>
            <a:r>
              <a:rPr lang="en-US" sz="1800" dirty="0"/>
              <a:t>/</a:t>
            </a:r>
          </a:p>
          <a:p>
            <a:pPr marL="400050" lvl="1" indent="0">
              <a:buNone/>
            </a:pPr>
            <a:r>
              <a:rPr lang="en-US" sz="1800" dirty="0"/>
              <a:t>│   ├── </a:t>
            </a:r>
            <a:r>
              <a:rPr lang="en-US" sz="1800" dirty="0" err="1"/>
              <a:t>js</a:t>
            </a:r>
            <a:r>
              <a:rPr lang="en-US" sz="1800" dirty="0"/>
              <a:t>/</a:t>
            </a:r>
          </a:p>
          <a:p>
            <a:pPr marL="400050" lvl="1" indent="0">
              <a:buNone/>
            </a:pPr>
            <a:r>
              <a:rPr lang="en-US" sz="1800" dirty="0"/>
              <a:t>│   └── images/</a:t>
            </a:r>
          </a:p>
          <a:p>
            <a:pPr marL="400050" lvl="1" indent="0">
              <a:buNone/>
            </a:pPr>
            <a:r>
              <a:rPr lang="en-US" sz="1800" dirty="0"/>
              <a:t>├── includes/        # PHP includes/functions</a:t>
            </a:r>
          </a:p>
          <a:p>
            <a:pPr marL="400050" lvl="1" indent="0">
              <a:buNone/>
            </a:pPr>
            <a:r>
              <a:rPr lang="en-US" sz="1800" dirty="0"/>
              <a:t>│   ├── </a:t>
            </a:r>
            <a:r>
              <a:rPr lang="en-US" sz="1800" dirty="0" err="1"/>
              <a:t>config.php</a:t>
            </a: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│   ├── </a:t>
            </a:r>
            <a:r>
              <a:rPr lang="en-US" sz="1800" dirty="0" err="1"/>
              <a:t>database.php</a:t>
            </a: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│   └── </a:t>
            </a:r>
            <a:r>
              <a:rPr lang="en-US" sz="1800" dirty="0" err="1"/>
              <a:t>functions.php</a:t>
            </a: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├── templates/       # HTML templates</a:t>
            </a:r>
          </a:p>
          <a:p>
            <a:pPr marL="400050" lvl="1" indent="0">
              <a:buNone/>
            </a:pPr>
            <a:r>
              <a:rPr lang="en-US" sz="1800" dirty="0"/>
              <a:t>└── uploads/         # User uploads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3F649-9546-4F6D-94A2-811041B24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056603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5575A-E7EF-4DBB-A438-AAB75BBDD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in PHP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BA3BC-9004-43A9-8128-9C825DC78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// Encode (PHP to JSON)</a:t>
            </a:r>
          </a:p>
          <a:p>
            <a:pPr marL="400050" lvl="1" indent="0">
              <a:buNone/>
            </a:pPr>
            <a:r>
              <a:rPr lang="en-US" sz="1800" dirty="0"/>
              <a:t>$array = ["name" =&gt; "John", "age" =&gt; 25];</a:t>
            </a:r>
          </a:p>
          <a:p>
            <a:pPr marL="400050" lvl="1" indent="0">
              <a:buNone/>
            </a:pPr>
            <a:r>
              <a:rPr lang="en-US" sz="1800" dirty="0"/>
              <a:t>$json = </a:t>
            </a:r>
            <a:r>
              <a:rPr lang="en-US" sz="1800" dirty="0" err="1"/>
              <a:t>json_encode</a:t>
            </a:r>
            <a:r>
              <a:rPr lang="en-US" sz="1800" dirty="0"/>
              <a:t>($array);</a:t>
            </a:r>
          </a:p>
          <a:p>
            <a:endParaRPr lang="en-US" dirty="0"/>
          </a:p>
          <a:p>
            <a:r>
              <a:rPr lang="en-US" dirty="0"/>
              <a:t>// Decode (JSON to PHP)</a:t>
            </a:r>
          </a:p>
          <a:p>
            <a:pPr marL="400050" lvl="1" indent="0">
              <a:buNone/>
            </a:pPr>
            <a:r>
              <a:rPr lang="en-US" sz="1800" dirty="0"/>
              <a:t>$data = </a:t>
            </a:r>
            <a:r>
              <a:rPr lang="en-US" sz="1800" dirty="0" err="1"/>
              <a:t>json_decode</a:t>
            </a:r>
            <a:r>
              <a:rPr lang="en-US" sz="1800" dirty="0"/>
              <a:t>($json, true); // true for array, false for object</a:t>
            </a:r>
            <a:endParaRPr lang="en-UG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BCCEE-03E7-45E2-B931-C3E613CB2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205551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BDEC1-772F-4D2D-A72D-5BF9A4F6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09"/>
            <a:ext cx="7106034" cy="1284903"/>
          </a:xfrm>
        </p:spPr>
        <p:txBody>
          <a:bodyPr>
            <a:normAutofit/>
          </a:bodyPr>
          <a:lstStyle/>
          <a:p>
            <a:r>
              <a:rPr lang="en-US" sz="3200" dirty="0"/>
              <a:t>Components of a Web Application</a:t>
            </a:r>
            <a:endParaRPr lang="en-U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041CA-D3BF-46F1-A11F-90CE5C914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687" y="1909012"/>
            <a:ext cx="7394713" cy="400221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Frontend (Client-side)</a:t>
            </a:r>
          </a:p>
          <a:p>
            <a:pPr marL="400050" lvl="1" indent="0" fontAlgn="base">
              <a:buNone/>
            </a:pPr>
            <a:r>
              <a:rPr lang="en-US" sz="1800" b="1" i="1" dirty="0"/>
              <a:t>User Interface (UI):</a:t>
            </a:r>
            <a:r>
              <a:rPr lang="en-US" sz="1800" b="1" dirty="0"/>
              <a:t> </a:t>
            </a:r>
            <a:r>
              <a:rPr lang="en-US" sz="1800" dirty="0"/>
              <a:t>The visual elements of the application that users interact with, including layouts, buttons, forms, and other design elements.</a:t>
            </a:r>
            <a:endParaRPr lang="en-US" sz="1800" b="1" i="1" dirty="0"/>
          </a:p>
          <a:p>
            <a:pPr marL="400050" lvl="1" indent="0" fontAlgn="base">
              <a:buNone/>
            </a:pPr>
            <a:r>
              <a:rPr lang="en-US" sz="1800" b="1" i="1" dirty="0"/>
              <a:t>User Experience (UX):</a:t>
            </a:r>
            <a:r>
              <a:rPr lang="en-US" sz="1800" b="1" dirty="0"/>
              <a:t> </a:t>
            </a:r>
            <a:r>
              <a:rPr lang="en-US" sz="1800" dirty="0"/>
              <a:t>The overall experience a user has while interacting with the application, focusing on usability, accessibility, and overall satisfaction</a:t>
            </a:r>
          </a:p>
          <a:p>
            <a:pPr fontAlgn="base"/>
            <a:r>
              <a:rPr lang="en-US" b="1" dirty="0"/>
              <a:t>Backend (Server-side)</a:t>
            </a:r>
          </a:p>
          <a:p>
            <a:pPr marL="400050" lvl="1" indent="0" fontAlgn="base">
              <a:buNone/>
            </a:pPr>
            <a:r>
              <a:rPr lang="en-US" sz="1800" b="1" i="1" dirty="0"/>
              <a:t>Server-Side Logic</a:t>
            </a:r>
            <a:r>
              <a:rPr lang="en-US" sz="1800" i="1" dirty="0"/>
              <a:t>:</a:t>
            </a:r>
            <a:r>
              <a:rPr lang="en-US" sz="1800" dirty="0"/>
              <a:t> The server-side of the application, where business logic and data processing occur. It involves handling requests, interacting with databases, and performing computations.</a:t>
            </a:r>
            <a:endParaRPr lang="en-US" sz="1800" b="1" i="1" dirty="0"/>
          </a:p>
          <a:p>
            <a:pPr marL="400050" lvl="1" indent="0" fontAlgn="base">
              <a:buNone/>
            </a:pPr>
            <a:r>
              <a:rPr lang="en-US" sz="1800" b="1" i="1" dirty="0"/>
              <a:t>Database Management</a:t>
            </a:r>
            <a:r>
              <a:rPr lang="en-US" sz="1800" i="1" dirty="0"/>
              <a:t>:</a:t>
            </a:r>
            <a:r>
              <a:rPr lang="en-US" sz="1800" dirty="0"/>
              <a:t> Storing, retrieving, and managing data efficiently. Common databases include MySQL, PostgreSQL, MongoDB, and others</a:t>
            </a:r>
            <a:endParaRPr lang="en-US" sz="1800" b="1" i="1" dirty="0"/>
          </a:p>
          <a:p>
            <a:pPr marL="0" indent="0" fontAlgn="base">
              <a:buNone/>
            </a:pPr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84B1C-7740-4E43-9CEE-6F4CF3CCE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377674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0A295-5CB9-41E1-B7F4-D98227202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to a Database</a:t>
            </a:r>
            <a:br>
              <a:rPr lang="en-UG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447D1-B521-4ABE-B65A-26D9AFA0E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471" y="1404730"/>
            <a:ext cx="7673008" cy="482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&lt;?php</a:t>
            </a:r>
          </a:p>
          <a:p>
            <a:pPr marL="0" indent="0">
              <a:buNone/>
            </a:pPr>
            <a:r>
              <a:rPr lang="en-US" sz="1600" dirty="0"/>
              <a:t>$</a:t>
            </a:r>
            <a:r>
              <a:rPr lang="en-US" sz="1600" dirty="0" err="1"/>
              <a:t>servername</a:t>
            </a:r>
            <a:r>
              <a:rPr lang="en-US" sz="1600" dirty="0"/>
              <a:t> = "localhost";</a:t>
            </a:r>
          </a:p>
          <a:p>
            <a:pPr marL="0" indent="0">
              <a:buNone/>
            </a:pPr>
            <a:r>
              <a:rPr lang="en-US" sz="1600" dirty="0"/>
              <a:t>$username = "root";</a:t>
            </a:r>
          </a:p>
          <a:p>
            <a:pPr marL="0" indent="0">
              <a:buNone/>
            </a:pPr>
            <a:r>
              <a:rPr lang="en-US" sz="1600" dirty="0"/>
              <a:t>$password = "";</a:t>
            </a:r>
          </a:p>
          <a:p>
            <a:pPr marL="0" indent="0">
              <a:buNone/>
            </a:pPr>
            <a:r>
              <a:rPr lang="en-US" sz="1600" dirty="0"/>
              <a:t>$database = “</a:t>
            </a:r>
            <a:r>
              <a:rPr lang="en-US" sz="1600" dirty="0" err="1"/>
              <a:t>dbname</a:t>
            </a:r>
            <a:r>
              <a:rPr lang="en-US" sz="1600" dirty="0"/>
              <a:t>";</a:t>
            </a:r>
          </a:p>
          <a:p>
            <a:pPr marL="0" indent="0">
              <a:buNone/>
            </a:pPr>
            <a:r>
              <a:rPr lang="en-US" sz="1600" dirty="0"/>
              <a:t>// Create connection</a:t>
            </a:r>
          </a:p>
          <a:p>
            <a:pPr marL="0" indent="0">
              <a:buNone/>
            </a:pPr>
            <a:r>
              <a:rPr lang="en-US" sz="1600" dirty="0"/>
              <a:t>$connect = new </a:t>
            </a:r>
            <a:r>
              <a:rPr lang="en-US" sz="1600" dirty="0" err="1"/>
              <a:t>mysqli</a:t>
            </a:r>
            <a:r>
              <a:rPr lang="en-US" sz="1600" dirty="0"/>
              <a:t>($</a:t>
            </a:r>
            <a:r>
              <a:rPr lang="en-US" sz="1600" dirty="0" err="1"/>
              <a:t>servername</a:t>
            </a:r>
            <a:r>
              <a:rPr lang="en-US" sz="1600" dirty="0"/>
              <a:t>, $username, $password, $database);</a:t>
            </a:r>
          </a:p>
          <a:p>
            <a:pPr marL="0" indent="0">
              <a:buNone/>
            </a:pPr>
            <a:r>
              <a:rPr lang="en-US" sz="1600" dirty="0"/>
              <a:t>// Check connection</a:t>
            </a:r>
          </a:p>
          <a:p>
            <a:pPr marL="0" indent="0">
              <a:buNone/>
            </a:pPr>
            <a:r>
              <a:rPr lang="en-US" sz="1600" dirty="0"/>
              <a:t>if ($connect-&gt;</a:t>
            </a:r>
            <a:r>
              <a:rPr lang="en-US" sz="1600" dirty="0" err="1"/>
              <a:t>connect_error</a:t>
            </a:r>
            <a:r>
              <a:rPr lang="en-US" sz="1600" dirty="0"/>
              <a:t>) {</a:t>
            </a:r>
          </a:p>
          <a:p>
            <a:pPr marL="0" indent="0">
              <a:buNone/>
            </a:pPr>
            <a:r>
              <a:rPr lang="en-US" sz="1600" dirty="0"/>
              <a:t>    die("Connection failed: " . $connect-&gt;</a:t>
            </a:r>
            <a:r>
              <a:rPr lang="en-US" sz="1600" dirty="0" err="1"/>
              <a:t>connect_error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/>
              <a:t>} else {</a:t>
            </a:r>
          </a:p>
          <a:p>
            <a:pPr marL="0" indent="0">
              <a:buNone/>
            </a:pPr>
            <a:r>
              <a:rPr lang="en-US" sz="1600" dirty="0"/>
              <a:t>    echo "Connection successful";</a:t>
            </a:r>
          </a:p>
          <a:p>
            <a:pPr marL="0" indent="0">
              <a:buNone/>
            </a:pPr>
            <a:r>
              <a:rPr lang="en-US" sz="1600" dirty="0"/>
              <a:t>}  ?&gt;</a:t>
            </a:r>
            <a:endParaRPr lang="en-UG" sz="1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CEEA1-2C90-4A9C-A1F0-5D13567D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722708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A7F19-AB0D-411D-B2E8-9204B485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Inserting into a Database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C0D4-D219-4AA6-A776-5313353A4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603513"/>
            <a:ext cx="8653669" cy="44650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/>
              <a:t>&lt;?php</a:t>
            </a:r>
          </a:p>
          <a:p>
            <a:pPr marL="0" indent="0">
              <a:buNone/>
            </a:pPr>
            <a:r>
              <a:rPr lang="en-US" sz="1500" dirty="0" err="1"/>
              <a:t>require_once</a:t>
            </a:r>
            <a:r>
              <a:rPr lang="en-US" sz="1500" dirty="0"/>
              <a:t> "$connect"</a:t>
            </a:r>
          </a:p>
          <a:p>
            <a:pPr marL="0" indent="0">
              <a:buNone/>
            </a:pPr>
            <a:r>
              <a:rPr lang="en-US" sz="1500" dirty="0"/>
              <a:t>$name = $_POST[</a:t>
            </a:r>
            <a:r>
              <a:rPr lang="en-US" sz="1500" dirty="0" err="1"/>
              <a:t>firstname</a:t>
            </a:r>
            <a:r>
              <a:rPr lang="en-US" sz="1500" dirty="0"/>
              <a:t>];</a:t>
            </a:r>
          </a:p>
          <a:p>
            <a:pPr marL="0" indent="0">
              <a:buNone/>
            </a:pPr>
            <a:r>
              <a:rPr lang="en-US" sz="1500" dirty="0"/>
              <a:t>$issue = $_POST[issue];</a:t>
            </a:r>
          </a:p>
          <a:p>
            <a:pPr marL="0" indent="0">
              <a:buNone/>
            </a:pPr>
            <a:r>
              <a:rPr lang="en-US" sz="1500" dirty="0"/>
              <a:t>$gender = $_POST[gender];</a:t>
            </a:r>
          </a:p>
          <a:p>
            <a:pPr marL="0" indent="0">
              <a:buNone/>
            </a:pPr>
            <a:r>
              <a:rPr lang="en-US" sz="1500" dirty="0"/>
              <a:t>$</a:t>
            </a:r>
            <a:r>
              <a:rPr lang="en-US" sz="1500" dirty="0" err="1"/>
              <a:t>phone_number</a:t>
            </a:r>
            <a:r>
              <a:rPr lang="en-US" sz="1500" dirty="0"/>
              <a:t> = $_POST[</a:t>
            </a:r>
            <a:r>
              <a:rPr lang="en-US" sz="1500" dirty="0" err="1"/>
              <a:t>phoneneumber</a:t>
            </a:r>
            <a:r>
              <a:rPr lang="en-US" sz="1500" dirty="0"/>
              <a:t>];</a:t>
            </a:r>
          </a:p>
          <a:p>
            <a:pPr marL="0" indent="0">
              <a:buNone/>
            </a:pPr>
            <a:r>
              <a:rPr lang="en-US" sz="1500" dirty="0"/>
              <a:t>$</a:t>
            </a:r>
            <a:r>
              <a:rPr lang="en-US" sz="1500" dirty="0" err="1"/>
              <a:t>insertquery</a:t>
            </a:r>
            <a:r>
              <a:rPr lang="en-US" sz="1500" dirty="0"/>
              <a:t> = "INSERT INTO student(name, </a:t>
            </a:r>
            <a:r>
              <a:rPr lang="en-US" sz="1500" dirty="0" err="1"/>
              <a:t>issiue</a:t>
            </a:r>
            <a:r>
              <a:rPr lang="en-US" sz="1500" dirty="0"/>
              <a:t>, gender, </a:t>
            </a:r>
            <a:r>
              <a:rPr lang="en-US" sz="1500" dirty="0" err="1"/>
              <a:t>phone_mumber</a:t>
            </a:r>
            <a:r>
              <a:rPr lang="en-US" sz="1500" dirty="0"/>
              <a:t> )VALUES('$name', '$</a:t>
            </a:r>
            <a:r>
              <a:rPr lang="en-US" sz="1500" dirty="0" err="1"/>
              <a:t>issue','$gender</a:t>
            </a:r>
            <a:r>
              <a:rPr lang="en-US" sz="1500" dirty="0"/>
              <a:t>', '$</a:t>
            </a:r>
            <a:r>
              <a:rPr lang="en-US" sz="1500" dirty="0" err="1"/>
              <a:t>phone_number</a:t>
            </a:r>
            <a:r>
              <a:rPr lang="en-US" sz="1500" dirty="0"/>
              <a:t>')";</a:t>
            </a:r>
          </a:p>
          <a:p>
            <a:pPr marL="0" indent="0">
              <a:buNone/>
            </a:pPr>
            <a:r>
              <a:rPr lang="en-US" sz="1500" dirty="0"/>
              <a:t>$</a:t>
            </a:r>
            <a:r>
              <a:rPr lang="en-US" sz="1500" dirty="0" err="1"/>
              <a:t>insertdata</a:t>
            </a:r>
            <a:r>
              <a:rPr lang="en-US" sz="1500" dirty="0"/>
              <a:t> = $connect -&gt;query($</a:t>
            </a:r>
            <a:r>
              <a:rPr lang="en-US" sz="1500" dirty="0" err="1"/>
              <a:t>insertquery</a:t>
            </a:r>
            <a:r>
              <a:rPr lang="en-US" sz="1500" dirty="0"/>
              <a:t>)</a:t>
            </a:r>
          </a:p>
          <a:p>
            <a:pPr marL="0" indent="0">
              <a:buNone/>
            </a:pPr>
            <a:r>
              <a:rPr lang="en-US" sz="1500" dirty="0"/>
              <a:t>if($</a:t>
            </a:r>
            <a:r>
              <a:rPr lang="en-US" sz="1500" dirty="0" err="1"/>
              <a:t>insertdata</a:t>
            </a:r>
            <a:r>
              <a:rPr lang="en-US" sz="1500" dirty="0"/>
              <a:t> === true){</a:t>
            </a:r>
          </a:p>
          <a:p>
            <a:pPr marL="0" indent="0">
              <a:buNone/>
            </a:pPr>
            <a:r>
              <a:rPr lang="en-US" sz="1500" dirty="0"/>
              <a:t>    </a:t>
            </a:r>
            <a:r>
              <a:rPr lang="en-US" sz="1500" dirty="0" err="1"/>
              <a:t>echo"insert</a:t>
            </a:r>
            <a:r>
              <a:rPr lang="en-US" sz="1500" dirty="0"/>
              <a:t> </a:t>
            </a:r>
            <a:r>
              <a:rPr lang="en-US" sz="1500" dirty="0" err="1"/>
              <a:t>suceesful</a:t>
            </a:r>
            <a:r>
              <a:rPr lang="en-US" sz="1500" dirty="0"/>
              <a:t>";</a:t>
            </a:r>
          </a:p>
          <a:p>
            <a:pPr marL="0" indent="0">
              <a:buNone/>
            </a:pPr>
            <a:r>
              <a:rPr lang="en-US" sz="1500" dirty="0"/>
              <a:t>}else{</a:t>
            </a:r>
          </a:p>
          <a:p>
            <a:pPr marL="0" indent="0">
              <a:buNone/>
            </a:pPr>
            <a:r>
              <a:rPr lang="en-US" sz="1500" dirty="0"/>
              <a:t>    </a:t>
            </a:r>
            <a:r>
              <a:rPr lang="en-US" sz="1500" dirty="0" err="1"/>
              <a:t>echo"failed</a:t>
            </a:r>
            <a:r>
              <a:rPr lang="en-US" sz="1500" dirty="0"/>
              <a:t> insert “   }?&gt;</a:t>
            </a:r>
            <a:endParaRPr lang="en-UG" sz="15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1031D-B7D3-4570-8AB3-9BB9789F7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8766659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CDDB-2A82-4E04-9B0D-690ED8568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End </a:t>
            </a:r>
            <a:endParaRPr lang="en-U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75F4A-E5C4-44BB-9C23-F0E76D9E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548514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11854-831E-4940-891D-C5FF1E826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vs Server Architecture</a:t>
            </a:r>
            <a:endParaRPr lang="en-U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1E36A-D007-4D1C-9106-A6B81CD89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122" y="2226626"/>
            <a:ext cx="4108175" cy="576262"/>
          </a:xfrm>
        </p:spPr>
        <p:txBody>
          <a:bodyPr/>
          <a:lstStyle/>
          <a:p>
            <a:r>
              <a:rPr lang="en-US" b="1" dirty="0"/>
              <a:t>Client-Side Operations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FD88D-B32B-43D9-8397-AB0571D2C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123" y="2802888"/>
            <a:ext cx="4108174" cy="310570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dirty="0"/>
              <a:t>Form validation before submission, Interface animations, Real-time feedback, Local storage management</a:t>
            </a:r>
          </a:p>
          <a:p>
            <a:r>
              <a:rPr lang="en-US" b="1" dirty="0"/>
              <a:t>Advantages</a:t>
            </a:r>
          </a:p>
          <a:p>
            <a:pPr marL="457200" lvl="1" indent="0">
              <a:buNone/>
            </a:pPr>
            <a:r>
              <a:rPr lang="en-US" dirty="0"/>
              <a:t>Faster response time</a:t>
            </a:r>
          </a:p>
          <a:p>
            <a:pPr marL="457200" lvl="1" indent="0">
              <a:buNone/>
            </a:pPr>
            <a:r>
              <a:rPr lang="en-US" dirty="0"/>
              <a:t>Reduced server load</a:t>
            </a:r>
          </a:p>
          <a:p>
            <a:pPr marL="457200" lvl="1" indent="0">
              <a:buNone/>
            </a:pPr>
            <a:r>
              <a:rPr lang="en-US" dirty="0"/>
              <a:t>Better user experience</a:t>
            </a:r>
          </a:p>
          <a:p>
            <a:endParaRPr lang="en-UG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37296B-A13F-449C-9AFA-EE27D5DF7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50297" y="2223398"/>
            <a:ext cx="4002153" cy="576262"/>
          </a:xfrm>
        </p:spPr>
        <p:txBody>
          <a:bodyPr/>
          <a:lstStyle/>
          <a:p>
            <a:r>
              <a:rPr lang="en-US" b="1" dirty="0"/>
              <a:t>Server-Side Operations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84FEC4-D9CF-4693-979F-30277E7452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0298" y="2799660"/>
            <a:ext cx="4002154" cy="310570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dirty="0"/>
              <a:t>User authentication, Database operations, File handling</a:t>
            </a:r>
          </a:p>
          <a:p>
            <a:pPr marL="400050" lvl="1" indent="0">
              <a:buNone/>
            </a:pPr>
            <a:r>
              <a:rPr lang="en-US" dirty="0"/>
              <a:t>Complex calculations</a:t>
            </a:r>
          </a:p>
          <a:p>
            <a:r>
              <a:rPr lang="en-US" b="1" dirty="0"/>
              <a:t>Advantages</a:t>
            </a:r>
          </a:p>
          <a:p>
            <a:pPr marL="457200" lvl="1" indent="0">
              <a:buNone/>
            </a:pPr>
            <a:r>
              <a:rPr lang="en-US" dirty="0"/>
              <a:t>Better security</a:t>
            </a:r>
          </a:p>
          <a:p>
            <a:pPr marL="457200" lvl="1" indent="0">
              <a:buNone/>
            </a:pPr>
            <a:r>
              <a:rPr lang="en-US" dirty="0"/>
              <a:t>Data consistency</a:t>
            </a:r>
          </a:p>
          <a:p>
            <a:pPr marL="457200" lvl="1" indent="0">
              <a:buNone/>
            </a:pPr>
            <a:r>
              <a:rPr lang="en-US" dirty="0"/>
              <a:t>Centralized control</a:t>
            </a:r>
          </a:p>
          <a:p>
            <a:endParaRPr lang="en-UG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2A3889-6198-490B-8205-A6593E90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24663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EBEC3-6C90-4A66-9B1F-7626DFC1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122" y="624110"/>
            <a:ext cx="6692348" cy="1280890"/>
          </a:xfrm>
        </p:spPr>
        <p:txBody>
          <a:bodyPr>
            <a:normAutofit/>
          </a:bodyPr>
          <a:lstStyle/>
          <a:p>
            <a:r>
              <a:rPr lang="en-US" sz="3200" dirty="0"/>
              <a:t>Single Page Applications (SPAs)</a:t>
            </a:r>
            <a:endParaRPr lang="en-U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B6F85-83BA-4573-9B49-D906C76AE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SPAs?</a:t>
            </a:r>
          </a:p>
          <a:p>
            <a:pPr marL="400050" lvl="1" indent="0">
              <a:buNone/>
            </a:pPr>
            <a:r>
              <a:rPr lang="en-US" dirty="0"/>
              <a:t>Modern web application architecture</a:t>
            </a:r>
          </a:p>
          <a:p>
            <a:pPr marL="400050" lvl="1" indent="0">
              <a:buNone/>
            </a:pPr>
            <a:r>
              <a:rPr lang="en-US" dirty="0"/>
              <a:t>Loads single HTML page initially</a:t>
            </a:r>
          </a:p>
          <a:p>
            <a:pPr marL="400050" lvl="1" indent="0">
              <a:buNone/>
            </a:pPr>
            <a:r>
              <a:rPr lang="en-US" dirty="0"/>
              <a:t>Updates content dynamically without full page reloads</a:t>
            </a:r>
          </a:p>
          <a:p>
            <a:r>
              <a:rPr lang="en-US" b="1" dirty="0"/>
              <a:t>Examples</a:t>
            </a:r>
          </a:p>
          <a:p>
            <a:pPr marL="457200" lvl="1" indent="0">
              <a:buNone/>
            </a:pPr>
            <a:r>
              <a:rPr lang="en-US" dirty="0"/>
              <a:t>Gmail</a:t>
            </a:r>
          </a:p>
          <a:p>
            <a:pPr marL="457200" lvl="1" indent="0">
              <a:buNone/>
            </a:pPr>
            <a:r>
              <a:rPr lang="en-US" dirty="0"/>
              <a:t>Facebook</a:t>
            </a:r>
          </a:p>
          <a:p>
            <a:pPr marL="457200" lvl="1" indent="0">
              <a:buNone/>
            </a:pPr>
            <a:r>
              <a:rPr lang="en-US" dirty="0"/>
              <a:t>Google Maps</a:t>
            </a:r>
          </a:p>
          <a:p>
            <a:pPr marL="457200" lvl="1" indent="0">
              <a:buNone/>
            </a:pPr>
            <a:r>
              <a:rPr lang="en-US" dirty="0"/>
              <a:t>Twitter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3E892-4976-44E2-AE06-45C9DBBE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84984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F49E-6A65-4DA8-BC83-499AF643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SPA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4CEA4-814B-43D4-A6F3-8DA8B5CDC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Improved User Experience</a:t>
            </a:r>
          </a:p>
          <a:p>
            <a:pPr marL="457200" lvl="1" indent="0">
              <a:buNone/>
            </a:pPr>
            <a:r>
              <a:rPr lang="en-US" dirty="0"/>
              <a:t>Faster navigation</a:t>
            </a:r>
          </a:p>
          <a:p>
            <a:pPr marL="457200" lvl="1" indent="0">
              <a:buNone/>
            </a:pPr>
            <a:r>
              <a:rPr lang="en-US" dirty="0"/>
              <a:t>Smooth transitions</a:t>
            </a:r>
          </a:p>
          <a:p>
            <a:pPr marL="457200" lvl="1" indent="0">
              <a:buNone/>
            </a:pPr>
            <a:r>
              <a:rPr lang="en-US" dirty="0"/>
              <a:t>Desktop-like feel</a:t>
            </a:r>
          </a:p>
          <a:p>
            <a:r>
              <a:rPr lang="en-US" dirty="0"/>
              <a:t>Technical Benefits</a:t>
            </a:r>
          </a:p>
          <a:p>
            <a:pPr marL="457200" lvl="1" indent="0">
              <a:buNone/>
            </a:pPr>
            <a:r>
              <a:rPr lang="en-US" dirty="0"/>
              <a:t>Reduced server load</a:t>
            </a:r>
          </a:p>
          <a:p>
            <a:pPr marL="457200" lvl="1" indent="0">
              <a:buNone/>
            </a:pPr>
            <a:r>
              <a:rPr lang="en-US" dirty="0"/>
              <a:t>Better caching</a:t>
            </a:r>
          </a:p>
          <a:p>
            <a:pPr marL="457200" lvl="1" indent="0">
              <a:buNone/>
            </a:pPr>
            <a:r>
              <a:rPr lang="en-US" dirty="0"/>
              <a:t>Separated frontend and backend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182C5-0631-4633-B022-27693CC7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272156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DE0F-50A8-41AA-A40E-B600B34B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 Technologies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04A93-5AFA-42A9-9E11-00FAC10ED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Popular frameworks</a:t>
            </a:r>
          </a:p>
          <a:p>
            <a:pPr marL="457200" lvl="1" indent="0">
              <a:buNone/>
            </a:pPr>
            <a:r>
              <a:rPr lang="en-US" dirty="0"/>
              <a:t>React</a:t>
            </a:r>
          </a:p>
          <a:p>
            <a:pPr marL="457200" lvl="1" indent="0">
              <a:buNone/>
            </a:pPr>
            <a:r>
              <a:rPr lang="en-US" dirty="0"/>
              <a:t>Angular</a:t>
            </a:r>
          </a:p>
          <a:p>
            <a:pPr marL="457200" lvl="1" indent="0">
              <a:buNone/>
            </a:pPr>
            <a:r>
              <a:rPr lang="en-US" dirty="0"/>
              <a:t>Vue.js</a:t>
            </a:r>
          </a:p>
          <a:p>
            <a:r>
              <a:rPr lang="en-US" dirty="0"/>
              <a:t>API communication</a:t>
            </a:r>
          </a:p>
          <a:p>
            <a:pPr marL="457200" lvl="1" indent="0">
              <a:buNone/>
            </a:pPr>
            <a:r>
              <a:rPr lang="en-US" dirty="0"/>
              <a:t>REST APIs</a:t>
            </a:r>
          </a:p>
          <a:p>
            <a:pPr marL="457200" lvl="1" indent="0">
              <a:buNone/>
            </a:pPr>
            <a:r>
              <a:rPr lang="en-US" dirty="0" err="1"/>
              <a:t>GraphQL</a:t>
            </a:r>
            <a:endParaRPr lang="en-US" dirty="0"/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97123-4561-4F4A-8D07-F190A4B3D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217676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B266E-5CB6-45F4-A8BC-E269E19D0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Programming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A19A4-DF57-4DBE-A1D5-A81657AF6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209" y="1802296"/>
            <a:ext cx="7262192" cy="427062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is JavaScript?</a:t>
            </a:r>
          </a:p>
          <a:p>
            <a:pPr marL="400050" lvl="1" indent="0">
              <a:buNone/>
            </a:pPr>
            <a:r>
              <a:rPr lang="en-US" dirty="0"/>
              <a:t>Client-side programming language, Runs in web browsers, Used for interactive web features, Event-driven programming</a:t>
            </a:r>
          </a:p>
          <a:p>
            <a:r>
              <a:rPr lang="en-US" dirty="0"/>
              <a:t>Popular Applications Built with JavaScript</a:t>
            </a:r>
          </a:p>
          <a:p>
            <a:pPr marL="400050" lvl="1" indent="0">
              <a:buNone/>
            </a:pPr>
            <a:r>
              <a:rPr lang="en-US" b="1" dirty="0"/>
              <a:t>Social Media</a:t>
            </a:r>
          </a:p>
          <a:p>
            <a:pPr marL="400050" lvl="1" indent="0">
              <a:buNone/>
            </a:pPr>
            <a:r>
              <a:rPr lang="en-US" dirty="0"/>
              <a:t>  Facebook (React.js), Twitter/X (React.js), LinkedIn (React.js)</a:t>
            </a:r>
          </a:p>
          <a:p>
            <a:pPr marL="400050" lvl="1" indent="0">
              <a:buNone/>
            </a:pPr>
            <a:r>
              <a:rPr lang="en-US" b="1" dirty="0"/>
              <a:t>Streaming Platforms</a:t>
            </a:r>
          </a:p>
          <a:p>
            <a:pPr marL="0" indent="0">
              <a:buNone/>
            </a:pPr>
            <a:r>
              <a:rPr lang="en-US" dirty="0"/>
              <a:t>	 Netflix (React.js), Spotify (React.js), YouTube (Polymer)</a:t>
            </a:r>
          </a:p>
          <a:p>
            <a:pPr marL="400050" lvl="1" indent="0">
              <a:buNone/>
            </a:pPr>
            <a:r>
              <a:rPr lang="en-US" b="1" dirty="0"/>
              <a:t>Productivity Tools</a:t>
            </a:r>
          </a:p>
          <a:p>
            <a:pPr marL="400050" lvl="1" indent="0">
              <a:buNone/>
            </a:pPr>
            <a:r>
              <a:rPr lang="en-US" dirty="0"/>
              <a:t> Visual Studio Code (Electron/JavaScript)</a:t>
            </a:r>
          </a:p>
          <a:p>
            <a:pPr marL="400050" lvl="1" indent="0">
              <a:buNone/>
            </a:pPr>
            <a:r>
              <a:rPr lang="en-US" b="1" dirty="0"/>
              <a:t>E-commerce</a:t>
            </a:r>
          </a:p>
          <a:p>
            <a:pPr marL="400050" lvl="1" indent="0">
              <a:buNone/>
            </a:pPr>
            <a:r>
              <a:rPr lang="en-US" dirty="0"/>
              <a:t> Amazon (React.js), eBay (JavaScript/Node.js), Shopify (React.js)</a:t>
            </a:r>
          </a:p>
          <a:p>
            <a:endParaRPr lang="en-U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8578D-58B9-4576-A46E-C744136EF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 either code today or debug forever prepared by Mr Mutebi Bashir, Ms Joy Tiko, Mr Moshin Gyagenda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5062075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BS TEMP" id="{45F9B04A-E3D3-484A-A9E4-D4867EBAC272}" vid="{CBDDB4EC-17AB-C740-8C0A-C10066D197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812</TotalTime>
  <Words>3030</Words>
  <Application>Microsoft Office PowerPoint</Application>
  <PresentationFormat>On-screen Show (4:3)</PresentationFormat>
  <Paragraphs>421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Century Gothic</vt:lpstr>
      <vt:lpstr>PT Sans</vt:lpstr>
      <vt:lpstr>Wingdings 3</vt:lpstr>
      <vt:lpstr>Wisp</vt:lpstr>
      <vt:lpstr>Web Application Development  Quote  “Web applications are not just about code - they're about creating experiences that transform the way people work and live”</vt:lpstr>
      <vt:lpstr>Anatomy of a Web Application</vt:lpstr>
      <vt:lpstr>Web Application Dev’t</vt:lpstr>
      <vt:lpstr>Components of a Web Application</vt:lpstr>
      <vt:lpstr>Client vs Server Architecture</vt:lpstr>
      <vt:lpstr>Single Page Applications (SPAs)</vt:lpstr>
      <vt:lpstr>Benefits of SPA </vt:lpstr>
      <vt:lpstr>SPA Technologies</vt:lpstr>
      <vt:lpstr>JavaScript Programming</vt:lpstr>
      <vt:lpstr>Variables &amp; Data types</vt:lpstr>
      <vt:lpstr>Data Types</vt:lpstr>
      <vt:lpstr>Reference Data Type</vt:lpstr>
      <vt:lpstr>Examples </vt:lpstr>
      <vt:lpstr>Examples Contin’d</vt:lpstr>
      <vt:lpstr>Working with Arrays</vt:lpstr>
      <vt:lpstr>Loops in JavaScript</vt:lpstr>
      <vt:lpstr>Loops in JavaScript Cont’d</vt:lpstr>
      <vt:lpstr>Loops in JavaScript Cont’d</vt:lpstr>
      <vt:lpstr>Functions in JavaScript</vt:lpstr>
      <vt:lpstr>Function Best Practices</vt:lpstr>
      <vt:lpstr>Object Basics</vt:lpstr>
      <vt:lpstr>Error Handling</vt:lpstr>
      <vt:lpstr>jQuery Fundamentals</vt:lpstr>
      <vt:lpstr>Event Handling</vt:lpstr>
      <vt:lpstr>Event Handling Cont’d</vt:lpstr>
      <vt:lpstr>Common Events</vt:lpstr>
      <vt:lpstr>Common Events Cont’d</vt:lpstr>
      <vt:lpstr>DOM Manipulation</vt:lpstr>
      <vt:lpstr>Modifying Elements</vt:lpstr>
      <vt:lpstr>PHP (Hypertext Preprocessor)</vt:lpstr>
      <vt:lpstr>Data Types in PHP</vt:lpstr>
      <vt:lpstr>Data Types in PHP Cont’d</vt:lpstr>
      <vt:lpstr>Arrays in PHP</vt:lpstr>
      <vt:lpstr>Functions In PHP</vt:lpstr>
      <vt:lpstr>Functions In PHP Cont’d</vt:lpstr>
      <vt:lpstr>Objects in PHP</vt:lpstr>
      <vt:lpstr>Error Handling in PHP</vt:lpstr>
      <vt:lpstr>Folder and File Structure</vt:lpstr>
      <vt:lpstr>JSON in PHP</vt:lpstr>
      <vt:lpstr>Connecting to a Database </vt:lpstr>
      <vt:lpstr>Inserting into a Database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Classes</dc:title>
  <dc:creator>user</dc:creator>
  <cp:lastModifiedBy>code with mosh</cp:lastModifiedBy>
  <cp:revision>108</cp:revision>
  <dcterms:created xsi:type="dcterms:W3CDTF">2023-02-27T05:18:01Z</dcterms:created>
  <dcterms:modified xsi:type="dcterms:W3CDTF">2025-01-27T06:41:37Z</dcterms:modified>
</cp:coreProperties>
</file>