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8" r:id="rId3"/>
    <p:sldId id="284" r:id="rId4"/>
    <p:sldId id="263" r:id="rId5"/>
    <p:sldId id="273" r:id="rId6"/>
    <p:sldId id="264" r:id="rId7"/>
    <p:sldId id="265" r:id="rId8"/>
    <p:sldId id="266" r:id="rId9"/>
    <p:sldId id="267" r:id="rId10"/>
    <p:sldId id="259" r:id="rId11"/>
    <p:sldId id="274" r:id="rId12"/>
    <p:sldId id="275" r:id="rId13"/>
    <p:sldId id="276" r:id="rId14"/>
    <p:sldId id="260" r:id="rId15"/>
    <p:sldId id="277" r:id="rId16"/>
    <p:sldId id="278" r:id="rId17"/>
    <p:sldId id="261" r:id="rId18"/>
    <p:sldId id="279" r:id="rId19"/>
    <p:sldId id="280" r:id="rId20"/>
    <p:sldId id="281" r:id="rId21"/>
    <p:sldId id="282" r:id="rId22"/>
    <p:sldId id="283" r:id="rId23"/>
    <p:sldId id="262" r:id="rId24"/>
    <p:sldId id="270" r:id="rId25"/>
    <p:sldId id="27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2430" autoAdjust="0"/>
  </p:normalViewPr>
  <p:slideViewPr>
    <p:cSldViewPr snapToGrid="0">
      <p:cViewPr varScale="1">
        <p:scale>
          <a:sx n="46" d="100"/>
          <a:sy n="46" d="100"/>
        </p:scale>
        <p:origin x="133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15F184-02C9-46BA-A0BD-839E89C495AD}" type="datetimeFigureOut">
              <a:rPr lang="en-US" smtClean="0"/>
              <a:t>21-Aug-24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E89405-CC2F-4497-BDA5-E1FCCCA81BD4}" type="slidenum">
              <a:rPr lang="en-US" smtClean="0"/>
              <a:t>‹#›</a:t>
            </a:fld>
            <a:endParaRPr lang="en-US"/>
          </a:p>
        </p:txBody>
      </p:sp>
    </p:spTree>
    <p:extLst>
      <p:ext uri="{BB962C8B-B14F-4D97-AF65-F5344CB8AC3E}">
        <p14:creationId xmlns:p14="http://schemas.microsoft.com/office/powerpoint/2010/main" val="4141416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E89405-CC2F-4497-BDA5-E1FCCCA81BD4}" type="slidenum">
              <a:rPr lang="en-US" smtClean="0"/>
              <a:t>17</a:t>
            </a:fld>
            <a:endParaRPr lang="en-US"/>
          </a:p>
        </p:txBody>
      </p:sp>
    </p:spTree>
    <p:extLst>
      <p:ext uri="{BB962C8B-B14F-4D97-AF65-F5344CB8AC3E}">
        <p14:creationId xmlns:p14="http://schemas.microsoft.com/office/powerpoint/2010/main" val="1387694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E89405-CC2F-4497-BDA5-E1FCCCA81BD4}" type="slidenum">
              <a:rPr lang="en-US" smtClean="0"/>
              <a:t>18</a:t>
            </a:fld>
            <a:endParaRPr lang="en-US"/>
          </a:p>
        </p:txBody>
      </p:sp>
    </p:spTree>
    <p:extLst>
      <p:ext uri="{BB962C8B-B14F-4D97-AF65-F5344CB8AC3E}">
        <p14:creationId xmlns:p14="http://schemas.microsoft.com/office/powerpoint/2010/main" val="764269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E89405-CC2F-4497-BDA5-E1FCCCA81BD4}" type="slidenum">
              <a:rPr lang="en-US" smtClean="0"/>
              <a:t>19</a:t>
            </a:fld>
            <a:endParaRPr lang="en-US"/>
          </a:p>
        </p:txBody>
      </p:sp>
    </p:spTree>
    <p:extLst>
      <p:ext uri="{BB962C8B-B14F-4D97-AF65-F5344CB8AC3E}">
        <p14:creationId xmlns:p14="http://schemas.microsoft.com/office/powerpoint/2010/main" val="799146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E89405-CC2F-4497-BDA5-E1FCCCA81BD4}" type="slidenum">
              <a:rPr lang="en-US" smtClean="0"/>
              <a:t>20</a:t>
            </a:fld>
            <a:endParaRPr lang="en-US"/>
          </a:p>
        </p:txBody>
      </p:sp>
    </p:spTree>
    <p:extLst>
      <p:ext uri="{BB962C8B-B14F-4D97-AF65-F5344CB8AC3E}">
        <p14:creationId xmlns:p14="http://schemas.microsoft.com/office/powerpoint/2010/main" val="3363255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Quid pro quo translates to “a favor for a favor.” </a:t>
            </a:r>
            <a:endParaRPr lang="en-US" dirty="0"/>
          </a:p>
        </p:txBody>
      </p:sp>
      <p:sp>
        <p:nvSpPr>
          <p:cNvPr id="4" name="Slide Number Placeholder 3"/>
          <p:cNvSpPr>
            <a:spLocks noGrp="1"/>
          </p:cNvSpPr>
          <p:nvPr>
            <p:ph type="sldNum" sz="quarter" idx="10"/>
          </p:nvPr>
        </p:nvSpPr>
        <p:spPr/>
        <p:txBody>
          <a:bodyPr/>
          <a:lstStyle/>
          <a:p>
            <a:fld id="{07E89405-CC2F-4497-BDA5-E1FCCCA81BD4}" type="slidenum">
              <a:rPr lang="en-US" smtClean="0"/>
              <a:t>21</a:t>
            </a:fld>
            <a:endParaRPr lang="en-US"/>
          </a:p>
        </p:txBody>
      </p:sp>
    </p:spTree>
    <p:extLst>
      <p:ext uri="{BB962C8B-B14F-4D97-AF65-F5344CB8AC3E}">
        <p14:creationId xmlns:p14="http://schemas.microsoft.com/office/powerpoint/2010/main" val="295458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E89405-CC2F-4497-BDA5-E1FCCCA81BD4}" type="slidenum">
              <a:rPr lang="en-US" smtClean="0"/>
              <a:t>22</a:t>
            </a:fld>
            <a:endParaRPr lang="en-US"/>
          </a:p>
        </p:txBody>
      </p:sp>
    </p:spTree>
    <p:extLst>
      <p:ext uri="{BB962C8B-B14F-4D97-AF65-F5344CB8AC3E}">
        <p14:creationId xmlns:p14="http://schemas.microsoft.com/office/powerpoint/2010/main" val="3120544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1415240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4962258"/>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1207937"/>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752600"/>
            <a:ext cx="40005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752600"/>
            <a:ext cx="40005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7911707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7247134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Tree>
    <p:extLst>
      <p:ext uri="{BB962C8B-B14F-4D97-AF65-F5344CB8AC3E}">
        <p14:creationId xmlns:p14="http://schemas.microsoft.com/office/powerpoint/2010/main" val="278708135"/>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76114617"/>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58235541"/>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76923382"/>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1541119"/>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2491352158"/>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630880572"/>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762000" y="609600"/>
            <a:ext cx="81534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57699" name="Rectangle 3"/>
          <p:cNvSpPr>
            <a:spLocks noGrp="1" noChangeArrowheads="1"/>
          </p:cNvSpPr>
          <p:nvPr>
            <p:ph type="body" idx="1"/>
          </p:nvPr>
        </p:nvSpPr>
        <p:spPr bwMode="auto">
          <a:xfrm>
            <a:off x="762000" y="1752600"/>
            <a:ext cx="81534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This will be the basic slide template</a:t>
            </a:r>
          </a:p>
          <a:p>
            <a:pPr lvl="1"/>
            <a:r>
              <a:rPr lang="en-US" smtClean="0"/>
              <a:t>for Why Should Managers box slides, use </a:t>
            </a:r>
          </a:p>
          <a:p>
            <a:pPr lvl="1"/>
            <a:r>
              <a:rPr lang="en-US" smtClean="0"/>
              <a:t>for Ethics and Society box slides, use</a:t>
            </a:r>
          </a:p>
          <a:p>
            <a:pPr lvl="1"/>
            <a:r>
              <a:rPr lang="en-US" smtClean="0"/>
              <a:t>for Look into the Future box slides use </a:t>
            </a:r>
          </a:p>
          <a:p>
            <a:pPr lvl="1"/>
            <a:r>
              <a:rPr lang="en-US" smtClean="0"/>
              <a:t>(this refers to background colors)</a:t>
            </a:r>
          </a:p>
          <a:p>
            <a:pPr lvl="2"/>
            <a:r>
              <a:rPr lang="en-US" smtClean="0"/>
              <a:t>Third level</a:t>
            </a:r>
          </a:p>
          <a:p>
            <a:pPr lvl="3"/>
            <a:r>
              <a:rPr lang="en-US" smtClean="0"/>
              <a:t>Fourth level</a:t>
            </a:r>
          </a:p>
          <a:p>
            <a:pPr lvl="4"/>
            <a:r>
              <a:rPr lang="en-US" smtClean="0"/>
              <a:t>Fifth level</a:t>
            </a:r>
          </a:p>
        </p:txBody>
      </p:sp>
      <p:sp>
        <p:nvSpPr>
          <p:cNvPr id="157700" name="Rectangle 4"/>
          <p:cNvSpPr>
            <a:spLocks noChangeArrowheads="1"/>
          </p:cNvSpPr>
          <p:nvPr/>
        </p:nvSpPr>
        <p:spPr bwMode="auto">
          <a:xfrm>
            <a:off x="838200" y="1447800"/>
            <a:ext cx="22098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228600" y="914400"/>
            <a:ext cx="5334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381000" y="1066800"/>
            <a:ext cx="1524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609600" y="762000"/>
            <a:ext cx="1524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838200" y="609600"/>
            <a:ext cx="1524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066800" y="533400"/>
            <a:ext cx="762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6553200" y="1447800"/>
            <a:ext cx="2209800" cy="76200"/>
          </a:xfrm>
          <a:prstGeom prst="rect">
            <a:avLst/>
          </a:prstGeom>
          <a:solidFill>
            <a:srgbClr val="F6BF69"/>
          </a:solidFill>
          <a:ln w="9525">
            <a:noFill/>
            <a:miter lim="800000"/>
            <a:headEnd/>
            <a:tailEnd/>
          </a:ln>
          <a:effectLst/>
        </p:spPr>
        <p:txBody>
          <a:bodyPr wrap="none" anchor="ctr"/>
          <a:lstStyle/>
          <a:p>
            <a:endParaRPr lang="en-US" sz="1800" dirty="0"/>
          </a:p>
        </p:txBody>
      </p:sp>
    </p:spTree>
    <p:extLst>
      <p:ext uri="{BB962C8B-B14F-4D97-AF65-F5344CB8AC3E}">
        <p14:creationId xmlns:p14="http://schemas.microsoft.com/office/powerpoint/2010/main" val="16822591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002"/>
            <a:ext cx="7772400" cy="1470025"/>
          </a:xfrm>
        </p:spPr>
        <p:txBody>
          <a:bodyPr/>
          <a:lstStyle/>
          <a:p>
            <a:r>
              <a:rPr lang="en-US" sz="4400" dirty="0" smtClean="0"/>
              <a:t>TOPIC 2: CYBER CRIMES</a:t>
            </a:r>
            <a:endParaRPr lang="en-US" sz="4400" dirty="0"/>
          </a:p>
        </p:txBody>
      </p:sp>
      <p:sp>
        <p:nvSpPr>
          <p:cNvPr id="3" name="Subtitle 2"/>
          <p:cNvSpPr>
            <a:spLocks noGrp="1"/>
          </p:cNvSpPr>
          <p:nvPr>
            <p:ph type="subTitle" idx="1"/>
          </p:nvPr>
        </p:nvSpPr>
        <p:spPr>
          <a:xfrm>
            <a:off x="1354973" y="2037660"/>
            <a:ext cx="6874625" cy="3883773"/>
          </a:xfrm>
        </p:spPr>
        <p:txBody>
          <a:bodyPr/>
          <a:lstStyle/>
          <a:p>
            <a:r>
              <a:rPr lang="en-US" dirty="0" smtClean="0"/>
              <a:t>To Cover</a:t>
            </a:r>
          </a:p>
          <a:p>
            <a:pPr marL="457200" lvl="0" indent="-457200" algn="l">
              <a:buFont typeface="Wingdings" panose="05000000000000000000" pitchFamily="2" charset="2"/>
              <a:buChar char="ü"/>
            </a:pPr>
            <a:r>
              <a:rPr lang="en-GB" b="0" dirty="0"/>
              <a:t>Cybercrimes targeting Computer systems </a:t>
            </a:r>
            <a:endParaRPr lang="en-GB" b="0" dirty="0" smtClean="0"/>
          </a:p>
          <a:p>
            <a:pPr marL="457200" lvl="0" indent="-457200" algn="l">
              <a:buFont typeface="Wingdings" panose="05000000000000000000" pitchFamily="2" charset="2"/>
              <a:buChar char="ü"/>
            </a:pPr>
            <a:r>
              <a:rPr lang="en-GB" b="0" dirty="0" smtClean="0"/>
              <a:t>Cybercrimes </a:t>
            </a:r>
            <a:r>
              <a:rPr lang="en-GB" b="0" dirty="0"/>
              <a:t>targeting </a:t>
            </a:r>
            <a:r>
              <a:rPr lang="en-GB" b="0" dirty="0" smtClean="0"/>
              <a:t>Mobiles </a:t>
            </a:r>
            <a:endParaRPr lang="en-US" b="0" dirty="0"/>
          </a:p>
          <a:p>
            <a:pPr marL="457200" lvl="0" indent="-457200" algn="l">
              <a:buFont typeface="Wingdings" panose="05000000000000000000" pitchFamily="2" charset="2"/>
              <a:buChar char="ü"/>
            </a:pPr>
            <a:r>
              <a:rPr lang="en-GB" b="0" dirty="0" smtClean="0"/>
              <a:t>Online </a:t>
            </a:r>
            <a:r>
              <a:rPr lang="en-GB" b="0" dirty="0"/>
              <a:t>scams and frauds</a:t>
            </a:r>
            <a:endParaRPr lang="en-US" b="0" dirty="0"/>
          </a:p>
          <a:p>
            <a:pPr marL="457200" lvl="0" indent="-457200" algn="l">
              <a:buFont typeface="Wingdings" panose="05000000000000000000" pitchFamily="2" charset="2"/>
              <a:buChar char="ü"/>
            </a:pPr>
            <a:r>
              <a:rPr lang="en-GB" b="0" dirty="0"/>
              <a:t>Social Media Scams </a:t>
            </a:r>
            <a:r>
              <a:rPr lang="en-GB" b="0" dirty="0" smtClean="0"/>
              <a:t>and </a:t>
            </a:r>
            <a:r>
              <a:rPr lang="en-GB" b="0" dirty="0"/>
              <a:t>Frauds </a:t>
            </a:r>
            <a:endParaRPr lang="en-US" b="0" dirty="0"/>
          </a:p>
          <a:p>
            <a:pPr marL="457200" lvl="0" indent="-457200" algn="l">
              <a:buFont typeface="Wingdings" panose="05000000000000000000" pitchFamily="2" charset="2"/>
              <a:buChar char="ü"/>
            </a:pPr>
            <a:r>
              <a:rPr lang="en-GB" b="0" dirty="0"/>
              <a:t>Social Engineering attacks </a:t>
            </a:r>
            <a:endParaRPr lang="en-US" b="0" dirty="0"/>
          </a:p>
          <a:p>
            <a:pPr marL="457200" indent="-457200" algn="l">
              <a:buFont typeface="Wingdings" panose="05000000000000000000" pitchFamily="2" charset="2"/>
              <a:buChar char="ü"/>
            </a:pPr>
            <a:r>
              <a:rPr lang="en-GB" b="0" dirty="0"/>
              <a:t>Case studies</a:t>
            </a:r>
            <a:endParaRPr lang="en-US" b="0" dirty="0"/>
          </a:p>
          <a:p>
            <a:endParaRPr lang="en-US" dirty="0"/>
          </a:p>
        </p:txBody>
      </p:sp>
    </p:spTree>
    <p:extLst>
      <p:ext uri="{BB962C8B-B14F-4D97-AF65-F5344CB8AC3E}">
        <p14:creationId xmlns:p14="http://schemas.microsoft.com/office/powerpoint/2010/main" val="2167365568"/>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Online scams and </a:t>
            </a:r>
            <a:r>
              <a:rPr lang="en-GB" dirty="0" smtClean="0"/>
              <a:t>frauds</a:t>
            </a:r>
            <a:endParaRPr lang="en-US" dirty="0"/>
          </a:p>
        </p:txBody>
      </p:sp>
      <p:sp>
        <p:nvSpPr>
          <p:cNvPr id="3" name="Content Placeholder 2"/>
          <p:cNvSpPr>
            <a:spLocks noGrp="1"/>
          </p:cNvSpPr>
          <p:nvPr>
            <p:ph idx="1"/>
          </p:nvPr>
        </p:nvSpPr>
        <p:spPr>
          <a:xfrm>
            <a:off x="762000" y="1752599"/>
            <a:ext cx="8153400" cy="4498571"/>
          </a:xfrm>
        </p:spPr>
        <p:txBody>
          <a:bodyPr/>
          <a:lstStyle/>
          <a:p>
            <a:r>
              <a:rPr lang="en-US" b="0" dirty="0"/>
              <a:t>Internet scams are different methodologies of </a:t>
            </a:r>
            <a:r>
              <a:rPr lang="en-US" b="0" dirty="0" smtClean="0"/>
              <a:t>fraud</a:t>
            </a:r>
            <a:r>
              <a:rPr lang="en-US" b="0" dirty="0"/>
              <a:t>, facilitated by cybercriminals on the Internet</a:t>
            </a:r>
            <a:r>
              <a:rPr lang="en-US" b="0" dirty="0" smtClean="0"/>
              <a:t>.</a:t>
            </a:r>
          </a:p>
          <a:p>
            <a:r>
              <a:rPr lang="en-US" b="0" dirty="0" smtClean="0"/>
              <a:t>Examples include;</a:t>
            </a:r>
            <a:endParaRPr lang="en-US" dirty="0" smtClean="0"/>
          </a:p>
          <a:p>
            <a:pPr lvl="1"/>
            <a:r>
              <a:rPr lang="en-US" b="1" dirty="0" smtClean="0"/>
              <a:t>Email scams </a:t>
            </a:r>
            <a:r>
              <a:rPr lang="en-US" dirty="0" smtClean="0"/>
              <a:t>- the</a:t>
            </a:r>
            <a:r>
              <a:rPr lang="en-US" b="0" dirty="0" smtClean="0"/>
              <a:t> </a:t>
            </a:r>
            <a:r>
              <a:rPr lang="en-US" b="0" dirty="0"/>
              <a:t>intentional deception for either personal gain or to damage another individual by means of </a:t>
            </a:r>
            <a:r>
              <a:rPr lang="en-US" b="0" dirty="0" smtClean="0"/>
              <a:t>email. It includes a </a:t>
            </a:r>
            <a:r>
              <a:rPr lang="en-US" b="0" dirty="0"/>
              <a:t>link to an attacker-controlled malicious website where the attacker collects sensitive data from victims. </a:t>
            </a:r>
            <a:endParaRPr lang="en-US" dirty="0"/>
          </a:p>
          <a:p>
            <a:pPr lvl="1"/>
            <a:r>
              <a:rPr lang="en-US" b="1" dirty="0"/>
              <a:t>Phishing, Vishing, </a:t>
            </a:r>
            <a:r>
              <a:rPr lang="en-US" b="1" dirty="0" err="1"/>
              <a:t>Smishing</a:t>
            </a:r>
            <a:r>
              <a:rPr lang="en-US" b="1" dirty="0"/>
              <a:t>, </a:t>
            </a:r>
            <a:r>
              <a:rPr lang="en-US" b="1" dirty="0" smtClean="0"/>
              <a:t>Whaling </a:t>
            </a:r>
            <a:r>
              <a:rPr lang="en-US" dirty="0" smtClean="0"/>
              <a:t>– </a:t>
            </a:r>
            <a:r>
              <a:rPr lang="en-US" b="0" dirty="0"/>
              <a:t>The attacker often tailors an email to speak directly to you, and includes information only an acquaintance would </a:t>
            </a:r>
            <a:r>
              <a:rPr lang="en-US" b="0" dirty="0" smtClean="0"/>
              <a:t>know in order to steal </a:t>
            </a:r>
            <a:r>
              <a:rPr lang="en-US" b="0" dirty="0"/>
              <a:t>your personal </a:t>
            </a:r>
            <a:r>
              <a:rPr lang="en-US" b="0" dirty="0" smtClean="0"/>
              <a:t>details.</a:t>
            </a:r>
            <a:endParaRPr lang="en-US" dirty="0" smtClean="0"/>
          </a:p>
        </p:txBody>
      </p:sp>
    </p:spTree>
    <p:extLst>
      <p:ext uri="{BB962C8B-B14F-4D97-AF65-F5344CB8AC3E}">
        <p14:creationId xmlns:p14="http://schemas.microsoft.com/office/powerpoint/2010/main" val="1450852687"/>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Online scams and </a:t>
            </a:r>
            <a:r>
              <a:rPr lang="en-GB" dirty="0" smtClean="0"/>
              <a:t>frauds…</a:t>
            </a:r>
            <a:endParaRPr lang="en-US" dirty="0"/>
          </a:p>
        </p:txBody>
      </p:sp>
      <p:sp>
        <p:nvSpPr>
          <p:cNvPr id="3" name="Content Placeholder 2"/>
          <p:cNvSpPr>
            <a:spLocks noGrp="1"/>
          </p:cNvSpPr>
          <p:nvPr>
            <p:ph idx="1"/>
          </p:nvPr>
        </p:nvSpPr>
        <p:spPr>
          <a:xfrm>
            <a:off x="762000" y="1752599"/>
            <a:ext cx="8153400" cy="4598325"/>
          </a:xfrm>
        </p:spPr>
        <p:txBody>
          <a:bodyPr/>
          <a:lstStyle/>
          <a:p>
            <a:r>
              <a:rPr lang="en-US" b="0" dirty="0" smtClean="0"/>
              <a:t>Examples include;</a:t>
            </a:r>
            <a:endParaRPr lang="en-US" dirty="0" smtClean="0"/>
          </a:p>
          <a:p>
            <a:pPr lvl="1"/>
            <a:r>
              <a:rPr lang="en-US" b="1" dirty="0" smtClean="0"/>
              <a:t>Online job/recruitment fraud</a:t>
            </a:r>
            <a:r>
              <a:rPr lang="en-US" dirty="0" smtClean="0"/>
              <a:t> –</a:t>
            </a:r>
            <a:r>
              <a:rPr lang="en-US" b="0" dirty="0"/>
              <a:t> scammers offer fake job opportunities to job </a:t>
            </a:r>
            <a:r>
              <a:rPr lang="en-US" b="0" dirty="0" smtClean="0"/>
              <a:t>seekers by </a:t>
            </a:r>
            <a:r>
              <a:rPr lang="en-US" b="0" dirty="0"/>
              <a:t>listing jobs that don't exist, in the </a:t>
            </a:r>
            <a:r>
              <a:rPr lang="en-US" b="0" dirty="0" smtClean="0"/>
              <a:t>hope of </a:t>
            </a:r>
            <a:r>
              <a:rPr lang="en-US" b="0" dirty="0"/>
              <a:t>getting either money or personal </a:t>
            </a:r>
            <a:r>
              <a:rPr lang="en-US" b="0" dirty="0" smtClean="0"/>
              <a:t>data.</a:t>
            </a:r>
            <a:endParaRPr lang="en-US" dirty="0" smtClean="0"/>
          </a:p>
          <a:p>
            <a:pPr lvl="1"/>
            <a:r>
              <a:rPr lang="en-US" b="1" dirty="0" smtClean="0"/>
              <a:t>Online sextortion</a:t>
            </a:r>
            <a:r>
              <a:rPr lang="en-US" b="1" dirty="0"/>
              <a:t> </a:t>
            </a:r>
            <a:r>
              <a:rPr lang="en-US" dirty="0" smtClean="0"/>
              <a:t>- </a:t>
            </a:r>
            <a:r>
              <a:rPr lang="en-US" b="0" dirty="0" smtClean="0"/>
              <a:t>Occurs </a:t>
            </a:r>
            <a:r>
              <a:rPr lang="en-US" b="0" dirty="0"/>
              <a:t>when a hacker sends you an email that appears to have come from you. The hacker claims to have access to your email </a:t>
            </a:r>
            <a:r>
              <a:rPr lang="en-US" b="0" dirty="0" smtClean="0"/>
              <a:t>account, </a:t>
            </a:r>
            <a:r>
              <a:rPr lang="en-US" b="0" dirty="0"/>
              <a:t>your </a:t>
            </a:r>
            <a:r>
              <a:rPr lang="en-US" b="0" dirty="0" smtClean="0"/>
              <a:t>computer, your password and </a:t>
            </a:r>
            <a:r>
              <a:rPr lang="en-US" b="0" dirty="0"/>
              <a:t>recorded </a:t>
            </a:r>
            <a:r>
              <a:rPr lang="en-US" b="0" dirty="0" smtClean="0"/>
              <a:t>videos </a:t>
            </a:r>
            <a:r>
              <a:rPr lang="en-US" b="0" dirty="0"/>
              <a:t>of you.</a:t>
            </a:r>
            <a:endParaRPr lang="en-US" dirty="0" smtClean="0"/>
          </a:p>
          <a:p>
            <a:pPr lvl="1"/>
            <a:r>
              <a:rPr lang="en-US" b="1" dirty="0" smtClean="0"/>
              <a:t>Debit/credit card fraud, Online payment fraud </a:t>
            </a:r>
            <a:r>
              <a:rPr lang="en-US" dirty="0" smtClean="0"/>
              <a:t>– </a:t>
            </a:r>
            <a:r>
              <a:rPr lang="en-US" b="0" dirty="0" smtClean="0"/>
              <a:t>any frauds that involve e-commerce systems aimed at stealing identity or money.</a:t>
            </a:r>
          </a:p>
        </p:txBody>
      </p:sp>
    </p:spTree>
    <p:extLst>
      <p:ext uri="{BB962C8B-B14F-4D97-AF65-F5344CB8AC3E}">
        <p14:creationId xmlns:p14="http://schemas.microsoft.com/office/powerpoint/2010/main" val="636977547"/>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Online scams and </a:t>
            </a:r>
            <a:r>
              <a:rPr lang="en-GB" dirty="0" smtClean="0"/>
              <a:t>frauds…</a:t>
            </a:r>
            <a:endParaRPr lang="en-US" dirty="0"/>
          </a:p>
        </p:txBody>
      </p:sp>
      <p:sp>
        <p:nvSpPr>
          <p:cNvPr id="3" name="Content Placeholder 2"/>
          <p:cNvSpPr>
            <a:spLocks noGrp="1"/>
          </p:cNvSpPr>
          <p:nvPr>
            <p:ph idx="1"/>
          </p:nvPr>
        </p:nvSpPr>
        <p:spPr>
          <a:xfrm>
            <a:off x="762000" y="1752599"/>
            <a:ext cx="8153400" cy="4598325"/>
          </a:xfrm>
        </p:spPr>
        <p:txBody>
          <a:bodyPr/>
          <a:lstStyle/>
          <a:p>
            <a:r>
              <a:rPr lang="en-US" b="0" dirty="0" smtClean="0"/>
              <a:t>Examples include;</a:t>
            </a:r>
            <a:endParaRPr lang="en-US" dirty="0" smtClean="0"/>
          </a:p>
          <a:p>
            <a:pPr lvl="1"/>
            <a:r>
              <a:rPr lang="en-US" b="1" dirty="0" smtClean="0"/>
              <a:t>Cyberbullying</a:t>
            </a:r>
            <a:r>
              <a:rPr lang="en-US" dirty="0" smtClean="0"/>
              <a:t> – </a:t>
            </a:r>
            <a:r>
              <a:rPr lang="en-US" b="0" dirty="0"/>
              <a:t>sending, posting, or sharing negative, harmful, false, or mean content about someone </a:t>
            </a:r>
            <a:r>
              <a:rPr lang="en-US" b="0" dirty="0" smtClean="0"/>
              <a:t>else causing </a:t>
            </a:r>
            <a:r>
              <a:rPr lang="en-US" b="0" dirty="0"/>
              <a:t>embarrassment or humiliation</a:t>
            </a:r>
            <a:r>
              <a:rPr lang="en-US" b="0" dirty="0" smtClean="0"/>
              <a:t>.</a:t>
            </a:r>
          </a:p>
          <a:p>
            <a:pPr lvl="1"/>
            <a:r>
              <a:rPr lang="en-US" b="1" dirty="0" smtClean="0"/>
              <a:t>Website defacement </a:t>
            </a:r>
            <a:r>
              <a:rPr lang="en-US" dirty="0" smtClean="0"/>
              <a:t>– </a:t>
            </a:r>
            <a:r>
              <a:rPr lang="en-US" b="0" dirty="0" smtClean="0"/>
              <a:t>where malicious </a:t>
            </a:r>
            <a:r>
              <a:rPr lang="en-US" b="0" dirty="0"/>
              <a:t>parties penetrate a website and replace content on the site with their </a:t>
            </a:r>
            <a:r>
              <a:rPr lang="en-US" b="0" dirty="0" smtClean="0"/>
              <a:t>own.</a:t>
            </a:r>
          </a:p>
          <a:p>
            <a:pPr lvl="1"/>
            <a:r>
              <a:rPr lang="en-US" b="1" dirty="0" smtClean="0"/>
              <a:t>Cybersquatting</a:t>
            </a:r>
            <a:r>
              <a:rPr lang="en-US" dirty="0" smtClean="0"/>
              <a:t> - </a:t>
            </a:r>
            <a:r>
              <a:rPr lang="en-US" b="0" dirty="0"/>
              <a:t>the unauthorized </a:t>
            </a:r>
            <a:r>
              <a:rPr lang="en-US" b="0" dirty="0" smtClean="0"/>
              <a:t>registration, trafficking </a:t>
            </a:r>
            <a:r>
              <a:rPr lang="en-US" b="0" dirty="0"/>
              <a:t>and use of Internet domain names that are </a:t>
            </a:r>
            <a:r>
              <a:rPr lang="en-US" b="0" dirty="0" smtClean="0"/>
              <a:t>identical or similar </a:t>
            </a:r>
            <a:r>
              <a:rPr lang="en-US" b="0" dirty="0"/>
              <a:t>to trademarks, service marks, </a:t>
            </a:r>
            <a:r>
              <a:rPr lang="en-US" b="0" dirty="0" smtClean="0"/>
              <a:t>company </a:t>
            </a:r>
            <a:r>
              <a:rPr lang="en-US" b="0" dirty="0"/>
              <a:t>names, or personal </a:t>
            </a:r>
            <a:r>
              <a:rPr lang="en-US" b="0" dirty="0" smtClean="0"/>
              <a:t>names </a:t>
            </a:r>
            <a:r>
              <a:rPr lang="en-US" b="0" dirty="0"/>
              <a:t>with </a:t>
            </a:r>
            <a:r>
              <a:rPr lang="en-US" b="0" dirty="0" smtClean="0"/>
              <a:t>intention </a:t>
            </a:r>
            <a:r>
              <a:rPr lang="en-US" b="0" dirty="0"/>
              <a:t>to profit from the goodwill of a trademark belonging to someone else</a:t>
            </a:r>
            <a:r>
              <a:rPr lang="en-US" b="0" dirty="0" smtClean="0"/>
              <a:t>.</a:t>
            </a:r>
            <a:endParaRPr lang="en-US" dirty="0"/>
          </a:p>
        </p:txBody>
      </p:sp>
    </p:spTree>
    <p:extLst>
      <p:ext uri="{BB962C8B-B14F-4D97-AF65-F5344CB8AC3E}">
        <p14:creationId xmlns:p14="http://schemas.microsoft.com/office/powerpoint/2010/main" val="2124853025"/>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Online scams and </a:t>
            </a:r>
            <a:r>
              <a:rPr lang="en-GB" dirty="0" smtClean="0"/>
              <a:t>frauds…</a:t>
            </a:r>
            <a:endParaRPr lang="en-US" dirty="0"/>
          </a:p>
        </p:txBody>
      </p:sp>
      <p:sp>
        <p:nvSpPr>
          <p:cNvPr id="3" name="Content Placeholder 2"/>
          <p:cNvSpPr>
            <a:spLocks noGrp="1"/>
          </p:cNvSpPr>
          <p:nvPr>
            <p:ph idx="1"/>
          </p:nvPr>
        </p:nvSpPr>
        <p:spPr>
          <a:xfrm>
            <a:off x="762000" y="1752599"/>
            <a:ext cx="8153400" cy="4598325"/>
          </a:xfrm>
        </p:spPr>
        <p:txBody>
          <a:bodyPr/>
          <a:lstStyle/>
          <a:p>
            <a:r>
              <a:rPr lang="en-US" b="0" dirty="0" smtClean="0"/>
              <a:t>Examples include;</a:t>
            </a:r>
            <a:endParaRPr lang="en-US" dirty="0" smtClean="0"/>
          </a:p>
          <a:p>
            <a:pPr lvl="1"/>
            <a:r>
              <a:rPr lang="en-US" b="1" dirty="0" smtClean="0"/>
              <a:t>Pharming</a:t>
            </a:r>
            <a:r>
              <a:rPr lang="en-US" dirty="0" smtClean="0"/>
              <a:t> - </a:t>
            </a:r>
            <a:r>
              <a:rPr lang="en-US" b="0" dirty="0" smtClean="0"/>
              <a:t>the</a:t>
            </a:r>
            <a:r>
              <a:rPr lang="en-US" b="0" dirty="0"/>
              <a:t> </a:t>
            </a:r>
            <a:r>
              <a:rPr lang="en-US" dirty="0" smtClean="0"/>
              <a:t>fraudulent</a:t>
            </a:r>
            <a:r>
              <a:rPr lang="en-US" b="0" dirty="0"/>
              <a:t> practice of directing internet users to a </a:t>
            </a:r>
            <a:r>
              <a:rPr lang="en-US" b="0" dirty="0" smtClean="0"/>
              <a:t>fake</a:t>
            </a:r>
            <a:r>
              <a:rPr lang="en-US" b="0" dirty="0"/>
              <a:t> website </a:t>
            </a:r>
            <a:r>
              <a:rPr lang="en-US" b="0" dirty="0" smtClean="0"/>
              <a:t>similar to </a:t>
            </a:r>
            <a:r>
              <a:rPr lang="en-US" b="0" dirty="0"/>
              <a:t>a legitimate one, </a:t>
            </a:r>
            <a:r>
              <a:rPr lang="en-US" b="0" dirty="0" smtClean="0"/>
              <a:t>to </a:t>
            </a:r>
            <a:r>
              <a:rPr lang="en-US" b="0" dirty="0"/>
              <a:t>obtain personal information </a:t>
            </a:r>
            <a:r>
              <a:rPr lang="en-US" b="0" dirty="0" smtClean="0"/>
              <a:t>such as</a:t>
            </a:r>
            <a:r>
              <a:rPr lang="en-US" b="0" dirty="0"/>
              <a:t> passwords, account numbers, </a:t>
            </a:r>
            <a:r>
              <a:rPr lang="en-US" b="0" dirty="0" smtClean="0"/>
              <a:t>etc.</a:t>
            </a:r>
            <a:endParaRPr lang="en-US" dirty="0" smtClean="0"/>
          </a:p>
          <a:p>
            <a:pPr lvl="1"/>
            <a:r>
              <a:rPr lang="en-US" b="1" dirty="0" smtClean="0"/>
              <a:t>Cyber espionage/ spying/ collection </a:t>
            </a:r>
            <a:r>
              <a:rPr lang="en-US" dirty="0" smtClean="0"/>
              <a:t>- </a:t>
            </a:r>
            <a:r>
              <a:rPr lang="en-US" b="0" dirty="0" smtClean="0"/>
              <a:t>steals </a:t>
            </a:r>
            <a:r>
              <a:rPr lang="en-US" b="0" dirty="0"/>
              <a:t>classified, sensitive data or intellectual property to gain an advantage over a competitive </a:t>
            </a:r>
            <a:r>
              <a:rPr lang="en-US" b="0" dirty="0" smtClean="0"/>
              <a:t>company or government entity.</a:t>
            </a:r>
            <a:endParaRPr lang="en-US" dirty="0"/>
          </a:p>
          <a:p>
            <a:pPr lvl="1"/>
            <a:r>
              <a:rPr lang="en-US" b="1" dirty="0" err="1" smtClean="0"/>
              <a:t>Cryptojacking</a:t>
            </a:r>
            <a:r>
              <a:rPr lang="en-US" dirty="0" smtClean="0"/>
              <a:t> -</a:t>
            </a:r>
            <a:r>
              <a:rPr lang="en-US" b="0" dirty="0" smtClean="0"/>
              <a:t> </a:t>
            </a:r>
            <a:r>
              <a:rPr lang="en-US" b="0" dirty="0"/>
              <a:t>the act of hijacking a computer to mine cryptocurrencies against the user's will, through websites, or while the user is unaware</a:t>
            </a:r>
            <a:r>
              <a:rPr lang="en-US" b="0" dirty="0" smtClean="0"/>
              <a:t>.</a:t>
            </a:r>
          </a:p>
        </p:txBody>
      </p:sp>
    </p:spTree>
    <p:extLst>
      <p:ext uri="{BB962C8B-B14F-4D97-AF65-F5344CB8AC3E}">
        <p14:creationId xmlns:p14="http://schemas.microsoft.com/office/powerpoint/2010/main" val="2816168927"/>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t>Social </a:t>
            </a:r>
            <a:r>
              <a:rPr lang="en-GB" dirty="0"/>
              <a:t>Media Scams </a:t>
            </a:r>
            <a:r>
              <a:rPr lang="en-GB" dirty="0" smtClean="0"/>
              <a:t>and </a:t>
            </a:r>
            <a:r>
              <a:rPr lang="en-GB" dirty="0"/>
              <a:t>Frauds </a:t>
            </a:r>
            <a:endParaRPr lang="en-US" dirty="0"/>
          </a:p>
        </p:txBody>
      </p:sp>
      <p:sp>
        <p:nvSpPr>
          <p:cNvPr id="3" name="Content Placeholder 2"/>
          <p:cNvSpPr>
            <a:spLocks noGrp="1"/>
          </p:cNvSpPr>
          <p:nvPr>
            <p:ph idx="1"/>
          </p:nvPr>
        </p:nvSpPr>
        <p:spPr>
          <a:xfrm>
            <a:off x="762000" y="1752600"/>
            <a:ext cx="8153400" cy="4598324"/>
          </a:xfrm>
        </p:spPr>
        <p:txBody>
          <a:bodyPr/>
          <a:lstStyle/>
          <a:p>
            <a:r>
              <a:rPr lang="en-US" b="0" dirty="0"/>
              <a:t>A</a:t>
            </a:r>
            <a:r>
              <a:rPr lang="en-US" b="0" dirty="0" smtClean="0"/>
              <a:t> </a:t>
            </a:r>
            <a:r>
              <a:rPr lang="en-US" b="0" dirty="0"/>
              <a:t>type of fraud that is committed on social networking </a:t>
            </a:r>
            <a:r>
              <a:rPr lang="en-US" b="0" dirty="0" smtClean="0"/>
              <a:t>sites.</a:t>
            </a:r>
          </a:p>
          <a:p>
            <a:r>
              <a:rPr lang="en-US" b="0" dirty="0" smtClean="0"/>
              <a:t>Examples include;</a:t>
            </a:r>
          </a:p>
          <a:p>
            <a:pPr lvl="1"/>
            <a:r>
              <a:rPr lang="en-US" b="1" dirty="0" smtClean="0"/>
              <a:t>Impersonation and </a:t>
            </a:r>
            <a:r>
              <a:rPr lang="en-US" b="1" dirty="0"/>
              <a:t>Identity theft </a:t>
            </a:r>
            <a:r>
              <a:rPr lang="en-US" b="0" dirty="0" smtClean="0"/>
              <a:t>– </a:t>
            </a:r>
            <a:r>
              <a:rPr lang="en-US" b="0" dirty="0"/>
              <a:t>accounts that use the name, image, or other identifying elements of a person, company, or organization for fraudulent purposes. </a:t>
            </a:r>
            <a:endParaRPr lang="en-US" b="0" dirty="0" smtClean="0"/>
          </a:p>
          <a:p>
            <a:pPr lvl="1"/>
            <a:r>
              <a:rPr lang="en-US" b="1" dirty="0" smtClean="0"/>
              <a:t>Job scams </a:t>
            </a:r>
            <a:r>
              <a:rPr lang="en-US" b="0" dirty="0" smtClean="0"/>
              <a:t>– fake recruitment done via social media</a:t>
            </a:r>
          </a:p>
          <a:p>
            <a:pPr lvl="1"/>
            <a:r>
              <a:rPr lang="en-US" b="1" dirty="0" smtClean="0"/>
              <a:t>Misinformation</a:t>
            </a:r>
            <a:r>
              <a:rPr lang="en-US" b="0" dirty="0" smtClean="0"/>
              <a:t> – false </a:t>
            </a:r>
            <a:r>
              <a:rPr lang="en-US" b="0" dirty="0"/>
              <a:t>information that is spread, regardless of whether there is intent to </a:t>
            </a:r>
            <a:r>
              <a:rPr lang="en-US" b="0" dirty="0" smtClean="0"/>
              <a:t>mislead. </a:t>
            </a:r>
          </a:p>
          <a:p>
            <a:pPr lvl="1"/>
            <a:r>
              <a:rPr lang="en-US" b="1" dirty="0"/>
              <a:t>Fake news</a:t>
            </a:r>
            <a:r>
              <a:rPr lang="en-US" dirty="0"/>
              <a:t> - false information or propaganda published under the guise of being authentic news</a:t>
            </a:r>
            <a:r>
              <a:rPr lang="en-US" dirty="0" smtClean="0"/>
              <a:t>.</a:t>
            </a:r>
            <a:endParaRPr lang="en-US" dirty="0"/>
          </a:p>
        </p:txBody>
      </p:sp>
    </p:spTree>
    <p:extLst>
      <p:ext uri="{BB962C8B-B14F-4D97-AF65-F5344CB8AC3E}">
        <p14:creationId xmlns:p14="http://schemas.microsoft.com/office/powerpoint/2010/main" val="280046452"/>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t>Social </a:t>
            </a:r>
            <a:r>
              <a:rPr lang="en-GB" dirty="0"/>
              <a:t>Media Scams </a:t>
            </a:r>
            <a:r>
              <a:rPr lang="en-GB" dirty="0" smtClean="0"/>
              <a:t>and Frauds… </a:t>
            </a:r>
            <a:endParaRPr lang="en-US" dirty="0"/>
          </a:p>
        </p:txBody>
      </p:sp>
      <p:sp>
        <p:nvSpPr>
          <p:cNvPr id="3" name="Content Placeholder 2"/>
          <p:cNvSpPr>
            <a:spLocks noGrp="1"/>
          </p:cNvSpPr>
          <p:nvPr>
            <p:ph idx="1"/>
          </p:nvPr>
        </p:nvSpPr>
        <p:spPr/>
        <p:txBody>
          <a:bodyPr/>
          <a:lstStyle/>
          <a:p>
            <a:r>
              <a:rPr lang="en-US" b="0" dirty="0" smtClean="0"/>
              <a:t>Examples include;</a:t>
            </a:r>
          </a:p>
          <a:p>
            <a:pPr lvl="1"/>
            <a:r>
              <a:rPr lang="en-US" b="1" dirty="0" smtClean="0"/>
              <a:t>Cyber grooming </a:t>
            </a:r>
            <a:r>
              <a:rPr lang="en-US" b="0" dirty="0" smtClean="0"/>
              <a:t>– </a:t>
            </a:r>
            <a:r>
              <a:rPr lang="en-US" b="0" dirty="0"/>
              <a:t>when someone (often an adult) befriends a child online and builds an emotional connection with </a:t>
            </a:r>
            <a:r>
              <a:rPr lang="en-US" b="0" dirty="0" smtClean="0"/>
              <a:t>intentions </a:t>
            </a:r>
            <a:r>
              <a:rPr lang="en-US" b="0" dirty="0"/>
              <a:t>of sexual abuse, sexual exploitation or </a:t>
            </a:r>
            <a:r>
              <a:rPr lang="en-US" b="0" dirty="0" smtClean="0"/>
              <a:t>trafficking (See Case Study II).</a:t>
            </a:r>
          </a:p>
          <a:p>
            <a:pPr lvl="1"/>
            <a:r>
              <a:rPr lang="en-US" b="1" dirty="0" smtClean="0"/>
              <a:t>Child pornography </a:t>
            </a:r>
            <a:r>
              <a:rPr lang="en-US" b="0" dirty="0" smtClean="0"/>
              <a:t>- </a:t>
            </a:r>
            <a:r>
              <a:rPr lang="en-US" b="0" dirty="0"/>
              <a:t>Facebook flagged a staggering 73.3 million pieces of content under “child nudity and sexual exploitation” from Q1 to Q3 of </a:t>
            </a:r>
            <a:r>
              <a:rPr lang="en-US" b="0" dirty="0" smtClean="0"/>
              <a:t>2022.</a:t>
            </a:r>
          </a:p>
          <a:p>
            <a:pPr lvl="1"/>
            <a:r>
              <a:rPr lang="en-US" b="1" dirty="0"/>
              <a:t>Cyber stalking</a:t>
            </a:r>
            <a:r>
              <a:rPr lang="en-US" dirty="0"/>
              <a:t> – the use of the internet to stalk or harass another person</a:t>
            </a:r>
            <a:r>
              <a:rPr lang="en-US" dirty="0" smtClean="0"/>
              <a:t>.</a:t>
            </a:r>
            <a:endParaRPr lang="en-US" dirty="0"/>
          </a:p>
        </p:txBody>
      </p:sp>
    </p:spTree>
    <p:extLst>
      <p:ext uri="{BB962C8B-B14F-4D97-AF65-F5344CB8AC3E}">
        <p14:creationId xmlns:p14="http://schemas.microsoft.com/office/powerpoint/2010/main" val="168422273"/>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t>Social </a:t>
            </a:r>
            <a:r>
              <a:rPr lang="en-GB" dirty="0"/>
              <a:t>Media Scams </a:t>
            </a:r>
            <a:r>
              <a:rPr lang="en-GB" dirty="0" smtClean="0"/>
              <a:t>and Frauds… </a:t>
            </a:r>
            <a:endParaRPr lang="en-US" dirty="0"/>
          </a:p>
        </p:txBody>
      </p:sp>
      <p:sp>
        <p:nvSpPr>
          <p:cNvPr id="3" name="Content Placeholder 2"/>
          <p:cNvSpPr>
            <a:spLocks noGrp="1"/>
          </p:cNvSpPr>
          <p:nvPr>
            <p:ph idx="1"/>
          </p:nvPr>
        </p:nvSpPr>
        <p:spPr/>
        <p:txBody>
          <a:bodyPr/>
          <a:lstStyle/>
          <a:p>
            <a:r>
              <a:rPr lang="en-US" b="0" dirty="0" smtClean="0"/>
              <a:t>Examples include;</a:t>
            </a:r>
          </a:p>
          <a:p>
            <a:pPr lvl="1"/>
            <a:r>
              <a:rPr lang="en-US" b="1" dirty="0" smtClean="0"/>
              <a:t>Cyberbullying</a:t>
            </a:r>
            <a:r>
              <a:rPr lang="en-US" dirty="0" smtClean="0"/>
              <a:t> – bullying </a:t>
            </a:r>
            <a:r>
              <a:rPr lang="en-US" dirty="0"/>
              <a:t>with the use of digital technologies. </a:t>
            </a:r>
            <a:endParaRPr lang="en-US" dirty="0" smtClean="0"/>
          </a:p>
          <a:p>
            <a:pPr lvl="1"/>
            <a:r>
              <a:rPr lang="en-US" b="1" dirty="0" smtClean="0"/>
              <a:t>Doxing</a:t>
            </a:r>
            <a:r>
              <a:rPr lang="en-US" dirty="0" smtClean="0"/>
              <a:t> – </a:t>
            </a:r>
            <a:r>
              <a:rPr lang="en-US" dirty="0"/>
              <a:t>revealing or publishing private information about a person online</a:t>
            </a:r>
            <a:r>
              <a:rPr lang="en-US" dirty="0" smtClean="0"/>
              <a:t>.</a:t>
            </a:r>
          </a:p>
          <a:p>
            <a:pPr lvl="1"/>
            <a:r>
              <a:rPr lang="en-US" b="0" dirty="0" err="1" smtClean="0"/>
              <a:t>Etc</a:t>
            </a:r>
            <a:endParaRPr lang="en-US" b="0" dirty="0"/>
          </a:p>
        </p:txBody>
      </p:sp>
    </p:spTree>
    <p:extLst>
      <p:ext uri="{BB962C8B-B14F-4D97-AF65-F5344CB8AC3E}">
        <p14:creationId xmlns:p14="http://schemas.microsoft.com/office/powerpoint/2010/main" val="1554768843"/>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t>Social </a:t>
            </a:r>
            <a:r>
              <a:rPr lang="en-GB" dirty="0"/>
              <a:t>Engineering attacks </a:t>
            </a:r>
            <a:endParaRPr lang="en-US" dirty="0"/>
          </a:p>
        </p:txBody>
      </p:sp>
      <p:sp>
        <p:nvSpPr>
          <p:cNvPr id="3" name="Content Placeholder 2"/>
          <p:cNvSpPr>
            <a:spLocks noGrp="1"/>
          </p:cNvSpPr>
          <p:nvPr>
            <p:ph idx="1"/>
          </p:nvPr>
        </p:nvSpPr>
        <p:spPr/>
        <p:txBody>
          <a:bodyPr/>
          <a:lstStyle/>
          <a:p>
            <a:r>
              <a:rPr lang="en-US" dirty="0" smtClean="0"/>
              <a:t>Social Engineering </a:t>
            </a:r>
            <a:r>
              <a:rPr lang="en-US" b="0" dirty="0" smtClean="0"/>
              <a:t>is</a:t>
            </a:r>
            <a:r>
              <a:rPr lang="en-US" dirty="0" smtClean="0"/>
              <a:t> </a:t>
            </a:r>
            <a:r>
              <a:rPr lang="en-US" b="0" dirty="0" smtClean="0"/>
              <a:t>the use of psychological deception to manipulate individuals into divulging confidential or personal information that may be used for fraudulent purposes. Examples include;</a:t>
            </a:r>
            <a:endParaRPr lang="en-US" dirty="0" smtClean="0"/>
          </a:p>
          <a:p>
            <a:pPr lvl="1"/>
            <a:r>
              <a:rPr lang="en-US" b="1" dirty="0"/>
              <a:t>Phishing attacks </a:t>
            </a:r>
            <a:r>
              <a:rPr lang="en-US" dirty="0" smtClean="0"/>
              <a:t>- occur </a:t>
            </a:r>
            <a:r>
              <a:rPr lang="en-US" dirty="0"/>
              <a:t>when scammers use any form of communication (usually </a:t>
            </a:r>
            <a:r>
              <a:rPr lang="en-US" dirty="0" smtClean="0"/>
              <a:t>emails/ email phishing) </a:t>
            </a:r>
            <a:r>
              <a:rPr lang="en-US" dirty="0"/>
              <a:t>to “fish” for information. These messages look identical to ones from trusted sources like organizations and people you </a:t>
            </a:r>
            <a:r>
              <a:rPr lang="en-US" dirty="0" smtClean="0"/>
              <a:t>know.</a:t>
            </a:r>
          </a:p>
        </p:txBody>
      </p:sp>
    </p:spTree>
    <p:extLst>
      <p:ext uri="{BB962C8B-B14F-4D97-AF65-F5344CB8AC3E}">
        <p14:creationId xmlns:p14="http://schemas.microsoft.com/office/powerpoint/2010/main" val="2370749719"/>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t>Social </a:t>
            </a:r>
            <a:r>
              <a:rPr lang="en-GB" dirty="0"/>
              <a:t>Engineering </a:t>
            </a:r>
            <a:r>
              <a:rPr lang="en-GB" dirty="0" smtClean="0"/>
              <a:t>attacks… </a:t>
            </a:r>
            <a:endParaRPr lang="en-US" dirty="0"/>
          </a:p>
        </p:txBody>
      </p:sp>
      <p:sp>
        <p:nvSpPr>
          <p:cNvPr id="3" name="Content Placeholder 2"/>
          <p:cNvSpPr>
            <a:spLocks noGrp="1"/>
          </p:cNvSpPr>
          <p:nvPr>
            <p:ph idx="1"/>
          </p:nvPr>
        </p:nvSpPr>
        <p:spPr/>
        <p:txBody>
          <a:bodyPr/>
          <a:lstStyle/>
          <a:p>
            <a:r>
              <a:rPr lang="en-US" b="0" dirty="0" smtClean="0"/>
              <a:t>Examples include;</a:t>
            </a:r>
            <a:endParaRPr lang="en-US" dirty="0" smtClean="0"/>
          </a:p>
          <a:p>
            <a:pPr lvl="1"/>
            <a:r>
              <a:rPr lang="en-US" b="1" dirty="0" smtClean="0"/>
              <a:t>Spear Phishing</a:t>
            </a:r>
            <a:r>
              <a:rPr lang="en-US" dirty="0" smtClean="0"/>
              <a:t> – </a:t>
            </a:r>
            <a:r>
              <a:rPr lang="en-US" b="0" dirty="0" smtClean="0"/>
              <a:t>targets </a:t>
            </a:r>
            <a:r>
              <a:rPr lang="en-US" b="0" dirty="0"/>
              <a:t>a specific group or type of individual such as a company’s system </a:t>
            </a:r>
            <a:r>
              <a:rPr lang="en-US" b="0" dirty="0" smtClean="0"/>
              <a:t>administrator. </a:t>
            </a:r>
            <a:r>
              <a:rPr lang="en-US" dirty="0" smtClean="0"/>
              <a:t>The attacker sends a distress message and asks you to click </a:t>
            </a:r>
            <a:r>
              <a:rPr lang="en-US" dirty="0"/>
              <a:t>on the link to get more </a:t>
            </a:r>
            <a:r>
              <a:rPr lang="en-US" dirty="0" smtClean="0"/>
              <a:t>information (See Case Study I). </a:t>
            </a:r>
          </a:p>
          <a:p>
            <a:pPr lvl="1"/>
            <a:r>
              <a:rPr lang="en-US" b="1" dirty="0"/>
              <a:t>Whaling</a:t>
            </a:r>
            <a:r>
              <a:rPr lang="en-US" dirty="0"/>
              <a:t> </a:t>
            </a:r>
            <a:r>
              <a:rPr lang="en-US" dirty="0" smtClean="0"/>
              <a:t>–  an </a:t>
            </a:r>
            <a:r>
              <a:rPr lang="en-US" dirty="0"/>
              <a:t>even more targeted type of phishing that goes after the </a:t>
            </a:r>
            <a:r>
              <a:rPr lang="en-US" dirty="0" smtClean="0"/>
              <a:t>top management like the </a:t>
            </a:r>
            <a:r>
              <a:rPr lang="en-US" dirty="0"/>
              <a:t>CEO, CFO, </a:t>
            </a:r>
            <a:r>
              <a:rPr lang="en-US" dirty="0" err="1" smtClean="0"/>
              <a:t>etc</a:t>
            </a:r>
            <a:r>
              <a:rPr lang="en-US" dirty="0" smtClean="0"/>
              <a:t> within </a:t>
            </a:r>
            <a:r>
              <a:rPr lang="en-US" dirty="0"/>
              <a:t>an industry or a specific </a:t>
            </a:r>
            <a:r>
              <a:rPr lang="en-US" dirty="0" smtClean="0"/>
              <a:t>business.</a:t>
            </a:r>
            <a:endParaRPr lang="en-US" dirty="0"/>
          </a:p>
          <a:p>
            <a:pPr lvl="1"/>
            <a:r>
              <a:rPr lang="en-US" b="1" dirty="0" smtClean="0"/>
              <a:t>Vishing</a:t>
            </a:r>
            <a:r>
              <a:rPr lang="en-US" dirty="0" smtClean="0"/>
              <a:t> – </a:t>
            </a:r>
            <a:r>
              <a:rPr lang="en-US" b="0" dirty="0" smtClean="0"/>
              <a:t>has </a:t>
            </a:r>
            <a:r>
              <a:rPr lang="en-US" b="0" dirty="0"/>
              <a:t>the same purpose as other types of phishing </a:t>
            </a:r>
            <a:r>
              <a:rPr lang="en-US" b="0" dirty="0" smtClean="0"/>
              <a:t>attacks but </a:t>
            </a:r>
            <a:r>
              <a:rPr lang="en-US" b="0" dirty="0"/>
              <a:t>is accomplished through a voice call. Hence the “v” rather than the “</a:t>
            </a:r>
            <a:r>
              <a:rPr lang="en-US" b="0" dirty="0" err="1"/>
              <a:t>ph</a:t>
            </a:r>
            <a:r>
              <a:rPr lang="en-US" b="0" dirty="0"/>
              <a:t>” in the name</a:t>
            </a:r>
            <a:r>
              <a:rPr lang="en-US" b="0" dirty="0" smtClean="0"/>
              <a:t>.</a:t>
            </a:r>
            <a:endParaRPr lang="en-US" b="0" dirty="0"/>
          </a:p>
        </p:txBody>
      </p:sp>
    </p:spTree>
    <p:extLst>
      <p:ext uri="{BB962C8B-B14F-4D97-AF65-F5344CB8AC3E}">
        <p14:creationId xmlns:p14="http://schemas.microsoft.com/office/powerpoint/2010/main" val="2536198509"/>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t>Social </a:t>
            </a:r>
            <a:r>
              <a:rPr lang="en-GB" dirty="0"/>
              <a:t>Engineering </a:t>
            </a:r>
            <a:r>
              <a:rPr lang="en-GB" dirty="0" smtClean="0"/>
              <a:t>attacks… </a:t>
            </a:r>
            <a:endParaRPr lang="en-US" dirty="0"/>
          </a:p>
        </p:txBody>
      </p:sp>
      <p:sp>
        <p:nvSpPr>
          <p:cNvPr id="3" name="Content Placeholder 2"/>
          <p:cNvSpPr>
            <a:spLocks noGrp="1"/>
          </p:cNvSpPr>
          <p:nvPr>
            <p:ph idx="1"/>
          </p:nvPr>
        </p:nvSpPr>
        <p:spPr/>
        <p:txBody>
          <a:bodyPr/>
          <a:lstStyle/>
          <a:p>
            <a:r>
              <a:rPr lang="en-US" b="0" dirty="0" smtClean="0"/>
              <a:t>Examples include;</a:t>
            </a:r>
            <a:endParaRPr lang="en-US" dirty="0" smtClean="0"/>
          </a:p>
          <a:p>
            <a:pPr lvl="1"/>
            <a:r>
              <a:rPr lang="en-US" b="1" dirty="0" err="1" smtClean="0"/>
              <a:t>Smishing</a:t>
            </a:r>
            <a:r>
              <a:rPr lang="en-US" dirty="0" smtClean="0"/>
              <a:t> –</a:t>
            </a:r>
            <a:r>
              <a:rPr lang="en-US" b="0" dirty="0" smtClean="0"/>
              <a:t> </a:t>
            </a:r>
            <a:r>
              <a:rPr lang="en-US" b="0" dirty="0"/>
              <a:t>an attack that uses text messaging or short message service (SMS) to execute the attack. </a:t>
            </a:r>
            <a:r>
              <a:rPr lang="en-US" b="0" dirty="0" smtClean="0"/>
              <a:t>E.g. by delivering </a:t>
            </a:r>
            <a:r>
              <a:rPr lang="en-US" b="0" dirty="0"/>
              <a:t>a message to a cell phone through SMS that contains a clickable link or a return phone number.</a:t>
            </a:r>
          </a:p>
          <a:p>
            <a:pPr lvl="1"/>
            <a:r>
              <a:rPr lang="en-US" b="1" dirty="0" smtClean="0"/>
              <a:t>Baiting</a:t>
            </a:r>
            <a:r>
              <a:rPr lang="en-US" dirty="0" smtClean="0"/>
              <a:t> – </a:t>
            </a:r>
            <a:r>
              <a:rPr lang="en-US" b="0" dirty="0"/>
              <a:t>attack in which scammers lure victims into providing sensitive information by promising them something valuable in </a:t>
            </a:r>
            <a:r>
              <a:rPr lang="en-US" b="0" dirty="0" smtClean="0"/>
              <a:t>return e.g. pop-up </a:t>
            </a:r>
            <a:r>
              <a:rPr lang="en-US" b="0" dirty="0"/>
              <a:t>ads that offer free games, music, or movie downloads. If you click on the link, your device will be infected with malware. </a:t>
            </a:r>
          </a:p>
        </p:txBody>
      </p:sp>
    </p:spTree>
    <p:extLst>
      <p:ext uri="{BB962C8B-B14F-4D97-AF65-F5344CB8AC3E}">
        <p14:creationId xmlns:p14="http://schemas.microsoft.com/office/powerpoint/2010/main" val="1737859664"/>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11480"/>
            <a:ext cx="8153400" cy="990600"/>
          </a:xfrm>
        </p:spPr>
        <p:txBody>
          <a:bodyPr/>
          <a:lstStyle/>
          <a:p>
            <a:pPr lvl="0"/>
            <a:r>
              <a:rPr lang="en-GB" dirty="0" smtClean="0"/>
              <a:t>Cybercrimes</a:t>
            </a:r>
            <a:endParaRPr lang="en-US" dirty="0"/>
          </a:p>
        </p:txBody>
      </p:sp>
      <p:sp>
        <p:nvSpPr>
          <p:cNvPr id="3" name="Content Placeholder 2"/>
          <p:cNvSpPr>
            <a:spLocks noGrp="1"/>
          </p:cNvSpPr>
          <p:nvPr>
            <p:ph idx="1"/>
          </p:nvPr>
        </p:nvSpPr>
        <p:spPr/>
        <p:txBody>
          <a:bodyPr/>
          <a:lstStyle/>
          <a:p>
            <a:r>
              <a:rPr lang="en-US" b="0" dirty="0"/>
              <a:t>Cybercrime is any criminal activity that involves a computer, networked device or a network</a:t>
            </a:r>
            <a:r>
              <a:rPr lang="en-US" b="0" dirty="0" smtClean="0"/>
              <a:t>.</a:t>
            </a:r>
          </a:p>
          <a:p>
            <a:r>
              <a:rPr lang="en-US" b="0" dirty="0" smtClean="0"/>
              <a:t>The </a:t>
            </a:r>
            <a:r>
              <a:rPr lang="en-US" b="0" dirty="0"/>
              <a:t>computer may have been used in committing the crime, or it may be the target. </a:t>
            </a:r>
            <a:endParaRPr lang="en-US" b="0" dirty="0" smtClean="0"/>
          </a:p>
          <a:p>
            <a:r>
              <a:rPr lang="en-US" b="0" dirty="0" smtClean="0"/>
              <a:t>Cybercrime </a:t>
            </a:r>
            <a:r>
              <a:rPr lang="en-US" b="0" dirty="0"/>
              <a:t>may harm someone's </a:t>
            </a:r>
            <a:r>
              <a:rPr lang="en-US" b="0" dirty="0" smtClean="0"/>
              <a:t>security, finances or bring them to disrepute or embarrassment or even depression and death.</a:t>
            </a:r>
          </a:p>
        </p:txBody>
      </p:sp>
    </p:spTree>
    <p:extLst>
      <p:ext uri="{BB962C8B-B14F-4D97-AF65-F5344CB8AC3E}">
        <p14:creationId xmlns:p14="http://schemas.microsoft.com/office/powerpoint/2010/main" val="2556728191"/>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t>Social </a:t>
            </a:r>
            <a:r>
              <a:rPr lang="en-GB" dirty="0"/>
              <a:t>Engineering </a:t>
            </a:r>
            <a:r>
              <a:rPr lang="en-GB" dirty="0" smtClean="0"/>
              <a:t>attacks… </a:t>
            </a:r>
            <a:endParaRPr lang="en-US" dirty="0"/>
          </a:p>
        </p:txBody>
      </p:sp>
      <p:sp>
        <p:nvSpPr>
          <p:cNvPr id="3" name="Content Placeholder 2"/>
          <p:cNvSpPr>
            <a:spLocks noGrp="1"/>
          </p:cNvSpPr>
          <p:nvPr>
            <p:ph idx="1"/>
          </p:nvPr>
        </p:nvSpPr>
        <p:spPr>
          <a:xfrm>
            <a:off x="762000" y="1752599"/>
            <a:ext cx="8153400" cy="4731327"/>
          </a:xfrm>
        </p:spPr>
        <p:txBody>
          <a:bodyPr/>
          <a:lstStyle/>
          <a:p>
            <a:r>
              <a:rPr lang="en-US" b="0" dirty="0" smtClean="0"/>
              <a:t>Examples include;</a:t>
            </a:r>
            <a:endParaRPr lang="en-US" dirty="0" smtClean="0"/>
          </a:p>
          <a:p>
            <a:pPr lvl="1"/>
            <a:r>
              <a:rPr lang="en-US" b="1" dirty="0" smtClean="0"/>
              <a:t>Piggybacking </a:t>
            </a:r>
            <a:r>
              <a:rPr lang="en-US" b="1" dirty="0"/>
              <a:t>and tailgating</a:t>
            </a:r>
            <a:r>
              <a:rPr lang="en-US" dirty="0"/>
              <a:t> </a:t>
            </a:r>
            <a:r>
              <a:rPr lang="en-US" dirty="0" smtClean="0"/>
              <a:t>- </a:t>
            </a:r>
            <a:r>
              <a:rPr lang="en-US" dirty="0"/>
              <a:t>an authorized person allows an unauthorized person access to a restricted area</a:t>
            </a:r>
            <a:r>
              <a:rPr lang="en-US" dirty="0" smtClean="0"/>
              <a:t>. </a:t>
            </a:r>
            <a:r>
              <a:rPr lang="en-US" dirty="0"/>
              <a:t>Tailgating also includes giving unauthorized users (like a coworker or child) access to your company devices. They may put your device at risk </a:t>
            </a:r>
            <a:r>
              <a:rPr lang="en-US" dirty="0" smtClean="0"/>
              <a:t>or </a:t>
            </a:r>
            <a:r>
              <a:rPr lang="en-US" dirty="0"/>
              <a:t>spread malicious </a:t>
            </a:r>
            <a:r>
              <a:rPr lang="en-US" dirty="0" smtClean="0"/>
              <a:t>code.</a:t>
            </a:r>
          </a:p>
          <a:p>
            <a:pPr lvl="1"/>
            <a:r>
              <a:rPr lang="en-US" b="1" dirty="0"/>
              <a:t>Pretexting</a:t>
            </a:r>
            <a:r>
              <a:rPr lang="en-US" b="0" dirty="0"/>
              <a:t> </a:t>
            </a:r>
            <a:r>
              <a:rPr lang="en-US" b="0" dirty="0" smtClean="0"/>
              <a:t>– occurs </a:t>
            </a:r>
            <a:r>
              <a:rPr lang="en-US" b="0" dirty="0"/>
              <a:t>when someone creates a fake persona or misuses their actual role. It’s what most often happens with data breaches from the </a:t>
            </a:r>
            <a:r>
              <a:rPr lang="en-US" b="0" dirty="0" smtClean="0"/>
              <a:t>inside e.g. a System Admin asking staff for their passwords then misuses them.</a:t>
            </a:r>
            <a:r>
              <a:rPr lang="en-US" b="0" dirty="0"/>
              <a:t> </a:t>
            </a:r>
            <a:endParaRPr lang="en-US" b="0" dirty="0" smtClean="0"/>
          </a:p>
          <a:p>
            <a:pPr lvl="1"/>
            <a:r>
              <a:rPr lang="en-US" b="1" dirty="0"/>
              <a:t>Business Email Compromise (BEC</a:t>
            </a:r>
            <a:r>
              <a:rPr lang="en-US" b="1" dirty="0" smtClean="0"/>
              <a:t>)</a:t>
            </a:r>
            <a:r>
              <a:rPr lang="en-US" dirty="0" smtClean="0"/>
              <a:t> – impersonation, </a:t>
            </a:r>
            <a:r>
              <a:rPr lang="en-US" dirty="0"/>
              <a:t>Account </a:t>
            </a:r>
            <a:r>
              <a:rPr lang="en-US" dirty="0" smtClean="0"/>
              <a:t>compromise and </a:t>
            </a:r>
            <a:r>
              <a:rPr lang="en-US" dirty="0"/>
              <a:t>Thread </a:t>
            </a:r>
            <a:r>
              <a:rPr lang="en-US" dirty="0" smtClean="0"/>
              <a:t>hijacking.</a:t>
            </a:r>
            <a:endParaRPr lang="en-US" dirty="0"/>
          </a:p>
        </p:txBody>
      </p:sp>
    </p:spTree>
    <p:extLst>
      <p:ext uri="{BB962C8B-B14F-4D97-AF65-F5344CB8AC3E}">
        <p14:creationId xmlns:p14="http://schemas.microsoft.com/office/powerpoint/2010/main" val="3624309614"/>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t>Social </a:t>
            </a:r>
            <a:r>
              <a:rPr lang="en-GB" dirty="0"/>
              <a:t>Engineering </a:t>
            </a:r>
            <a:r>
              <a:rPr lang="en-GB" dirty="0" smtClean="0"/>
              <a:t>attacks… </a:t>
            </a:r>
            <a:endParaRPr lang="en-US" dirty="0"/>
          </a:p>
        </p:txBody>
      </p:sp>
      <p:sp>
        <p:nvSpPr>
          <p:cNvPr id="3" name="Content Placeholder 2"/>
          <p:cNvSpPr>
            <a:spLocks noGrp="1"/>
          </p:cNvSpPr>
          <p:nvPr>
            <p:ph idx="1"/>
          </p:nvPr>
        </p:nvSpPr>
        <p:spPr>
          <a:xfrm>
            <a:off x="762000" y="1752599"/>
            <a:ext cx="8153400" cy="4731327"/>
          </a:xfrm>
        </p:spPr>
        <p:txBody>
          <a:bodyPr/>
          <a:lstStyle/>
          <a:p>
            <a:r>
              <a:rPr lang="en-US" b="0" dirty="0" smtClean="0"/>
              <a:t>Examples include;</a:t>
            </a:r>
            <a:endParaRPr lang="en-US" dirty="0" smtClean="0"/>
          </a:p>
          <a:p>
            <a:pPr lvl="1"/>
            <a:r>
              <a:rPr lang="en-US" b="1" kern="1200" dirty="0" smtClean="0"/>
              <a:t>Quid </a:t>
            </a:r>
            <a:r>
              <a:rPr lang="en-US" b="1" kern="1200" dirty="0"/>
              <a:t>pro quo </a:t>
            </a:r>
            <a:r>
              <a:rPr lang="en-US" b="1" kern="1200" dirty="0" smtClean="0"/>
              <a:t>attacks</a:t>
            </a:r>
            <a:r>
              <a:rPr lang="en-US" kern="1200" dirty="0" smtClean="0"/>
              <a:t> – E.g. occurs </a:t>
            </a:r>
            <a:r>
              <a:rPr lang="en-US" b="0" dirty="0" smtClean="0"/>
              <a:t>when </a:t>
            </a:r>
            <a:r>
              <a:rPr lang="en-US" b="0" dirty="0"/>
              <a:t>scammers pretend to be from an IT department </a:t>
            </a:r>
            <a:r>
              <a:rPr lang="en-US" b="0" dirty="0" smtClean="0"/>
              <a:t>with </a:t>
            </a:r>
            <a:r>
              <a:rPr lang="en-US" b="0" dirty="0"/>
              <a:t>an offer to speed up your </a:t>
            </a:r>
            <a:r>
              <a:rPr lang="en-US" b="0" dirty="0" smtClean="0"/>
              <a:t>internet or </a:t>
            </a:r>
            <a:r>
              <a:rPr lang="en-US" b="0" dirty="0"/>
              <a:t>extend a free </a:t>
            </a:r>
            <a:r>
              <a:rPr lang="en-US" b="0" dirty="0" smtClean="0"/>
              <a:t>trial</a:t>
            </a:r>
            <a:r>
              <a:rPr lang="en-US" b="0" dirty="0"/>
              <a:t> in return for </a:t>
            </a:r>
            <a:r>
              <a:rPr lang="en-US" b="0" dirty="0" smtClean="0"/>
              <a:t>you trying </a:t>
            </a:r>
            <a:r>
              <a:rPr lang="en-US" b="0" dirty="0"/>
              <a:t>out </a:t>
            </a:r>
            <a:r>
              <a:rPr lang="en-US" b="0" dirty="0" smtClean="0"/>
              <a:t>new software. </a:t>
            </a:r>
            <a:r>
              <a:rPr lang="en-US" b="0" dirty="0"/>
              <a:t> </a:t>
            </a:r>
          </a:p>
          <a:p>
            <a:pPr lvl="1"/>
            <a:r>
              <a:rPr lang="en-US" b="1" dirty="0" err="1"/>
              <a:t>Honeytraps</a:t>
            </a:r>
            <a:r>
              <a:rPr lang="en-US" b="1" dirty="0"/>
              <a:t> </a:t>
            </a:r>
            <a:r>
              <a:rPr lang="en-US" b="1" dirty="0" smtClean="0"/>
              <a:t>(romance scams)</a:t>
            </a:r>
            <a:r>
              <a:rPr lang="en-US" dirty="0" smtClean="0"/>
              <a:t> – scammers </a:t>
            </a:r>
            <a:r>
              <a:rPr lang="en-US" dirty="0"/>
              <a:t>create fake online dating and social media profiles using attractive stolen </a:t>
            </a:r>
            <a:r>
              <a:rPr lang="en-US" dirty="0" smtClean="0"/>
              <a:t>photos to engage you.</a:t>
            </a:r>
            <a:r>
              <a:rPr lang="en-US" dirty="0"/>
              <a:t> </a:t>
            </a:r>
            <a:endParaRPr lang="en-US" dirty="0" smtClean="0"/>
          </a:p>
          <a:p>
            <a:pPr lvl="1"/>
            <a:r>
              <a:rPr lang="en-US" b="1" dirty="0"/>
              <a:t>Scareware</a:t>
            </a:r>
            <a:r>
              <a:rPr lang="en-US" b="0" dirty="0"/>
              <a:t> </a:t>
            </a:r>
            <a:r>
              <a:rPr lang="en-US" b="0" dirty="0" smtClean="0"/>
              <a:t>– </a:t>
            </a:r>
            <a:r>
              <a:rPr lang="en-US" b="0" dirty="0"/>
              <a:t>also known as </a:t>
            </a:r>
            <a:r>
              <a:rPr lang="en-US" b="0" dirty="0" err="1"/>
              <a:t>fraudware</a:t>
            </a:r>
            <a:r>
              <a:rPr lang="en-US" b="0" dirty="0"/>
              <a:t>, deception software, and rogue scanner software — frightens victims into believing they’re under imminent </a:t>
            </a:r>
            <a:r>
              <a:rPr lang="en-US" b="0" dirty="0" smtClean="0"/>
              <a:t>threat e.g. that </a:t>
            </a:r>
            <a:r>
              <a:rPr lang="en-US" b="0" dirty="0"/>
              <a:t>your device has been infected with a </a:t>
            </a:r>
            <a:r>
              <a:rPr lang="en-US" b="0" dirty="0" smtClean="0"/>
              <a:t>virus with a link to clean. </a:t>
            </a:r>
          </a:p>
        </p:txBody>
      </p:sp>
    </p:spTree>
    <p:extLst>
      <p:ext uri="{BB962C8B-B14F-4D97-AF65-F5344CB8AC3E}">
        <p14:creationId xmlns:p14="http://schemas.microsoft.com/office/powerpoint/2010/main" val="1425807875"/>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t>Social </a:t>
            </a:r>
            <a:r>
              <a:rPr lang="en-GB" dirty="0"/>
              <a:t>Engineering </a:t>
            </a:r>
            <a:r>
              <a:rPr lang="en-GB" dirty="0" smtClean="0"/>
              <a:t>attacks… </a:t>
            </a:r>
            <a:endParaRPr lang="en-US" dirty="0"/>
          </a:p>
        </p:txBody>
      </p:sp>
      <p:sp>
        <p:nvSpPr>
          <p:cNvPr id="3" name="Content Placeholder 2"/>
          <p:cNvSpPr>
            <a:spLocks noGrp="1"/>
          </p:cNvSpPr>
          <p:nvPr>
            <p:ph idx="1"/>
          </p:nvPr>
        </p:nvSpPr>
        <p:spPr>
          <a:xfrm>
            <a:off x="762000" y="1752600"/>
            <a:ext cx="8153400" cy="4631576"/>
          </a:xfrm>
        </p:spPr>
        <p:txBody>
          <a:bodyPr/>
          <a:lstStyle/>
          <a:p>
            <a:r>
              <a:rPr lang="en-US" b="0" dirty="0" smtClean="0"/>
              <a:t>Examples include;</a:t>
            </a:r>
            <a:endParaRPr lang="en-US" dirty="0" smtClean="0"/>
          </a:p>
          <a:p>
            <a:pPr lvl="1"/>
            <a:r>
              <a:rPr lang="en-US" b="1" dirty="0" smtClean="0"/>
              <a:t>A </a:t>
            </a:r>
            <a:r>
              <a:rPr lang="en-US" b="1" dirty="0"/>
              <a:t>watering hole attack</a:t>
            </a:r>
            <a:r>
              <a:rPr lang="en-US" b="0" dirty="0"/>
              <a:t> </a:t>
            </a:r>
            <a:r>
              <a:rPr lang="en-US" b="0" dirty="0" smtClean="0"/>
              <a:t>- occurs </a:t>
            </a:r>
            <a:r>
              <a:rPr lang="en-US" b="0" dirty="0"/>
              <a:t>when hackers infect a site that they know you regularly visit. </a:t>
            </a:r>
            <a:r>
              <a:rPr lang="en-US" b="0" dirty="0" smtClean="0"/>
              <a:t>When </a:t>
            </a:r>
            <a:r>
              <a:rPr lang="en-US" b="0" dirty="0"/>
              <a:t>you visit the site, you automatically download malware (known as a drive-by-download). Or, you'll be taken to a fake version of the site that is designed to steal your credentials. </a:t>
            </a:r>
            <a:endParaRPr lang="en-US" dirty="0"/>
          </a:p>
          <a:p>
            <a:pPr lvl="1"/>
            <a:r>
              <a:rPr lang="en-US" b="1" dirty="0" smtClean="0"/>
              <a:t>Search Engine Phishing </a:t>
            </a:r>
            <a:r>
              <a:rPr lang="en-US" dirty="0" smtClean="0"/>
              <a:t>- </a:t>
            </a:r>
            <a:r>
              <a:rPr lang="en-US" b="0" dirty="0" smtClean="0"/>
              <a:t>also </a:t>
            </a:r>
            <a:r>
              <a:rPr lang="en-US" b="0" dirty="0"/>
              <a:t>known as SEO poisoning or SEO Trojans, is where hackers work to become the top hit on a search using a search engine. Clicking on their link displayed within the search engine directs you to the hacker’s </a:t>
            </a:r>
            <a:r>
              <a:rPr lang="en-US" b="0" dirty="0" smtClean="0"/>
              <a:t>website where they </a:t>
            </a:r>
            <a:r>
              <a:rPr lang="en-US" b="0" dirty="0"/>
              <a:t>can steal your </a:t>
            </a:r>
            <a:r>
              <a:rPr lang="en-US" b="0" dirty="0" smtClean="0"/>
              <a:t>information.</a:t>
            </a:r>
            <a:endParaRPr lang="en-US" dirty="0"/>
          </a:p>
        </p:txBody>
      </p:sp>
    </p:spTree>
    <p:extLst>
      <p:ext uri="{BB962C8B-B14F-4D97-AF65-F5344CB8AC3E}">
        <p14:creationId xmlns:p14="http://schemas.microsoft.com/office/powerpoint/2010/main" val="3557593864"/>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smtClean="0"/>
              <a:t>Case study I: Spear Phishing</a:t>
            </a:r>
            <a:endParaRPr lang="en-US" dirty="0"/>
          </a:p>
        </p:txBody>
      </p:sp>
      <p:pic>
        <p:nvPicPr>
          <p:cNvPr id="5" name="Content Placeholder 4"/>
          <p:cNvPicPr>
            <a:picLocks noGrp="1" noChangeAspect="1"/>
          </p:cNvPicPr>
          <p:nvPr>
            <p:ph idx="1"/>
          </p:nvPr>
        </p:nvPicPr>
        <p:blipFill>
          <a:blip r:embed="rId2"/>
          <a:stretch>
            <a:fillRect/>
          </a:stretch>
        </p:blipFill>
        <p:spPr>
          <a:xfrm>
            <a:off x="1433988" y="1600200"/>
            <a:ext cx="6870383" cy="5056374"/>
          </a:xfrm>
          <a:prstGeom prst="rect">
            <a:avLst/>
          </a:prstGeom>
        </p:spPr>
      </p:pic>
    </p:spTree>
    <p:extLst>
      <p:ext uri="{BB962C8B-B14F-4D97-AF65-F5344CB8AC3E}">
        <p14:creationId xmlns:p14="http://schemas.microsoft.com/office/powerpoint/2010/main" val="1454586067"/>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II – cyber grooming</a:t>
            </a:r>
            <a:endParaRPr lang="en-US" dirty="0"/>
          </a:p>
        </p:txBody>
      </p:sp>
      <p:sp>
        <p:nvSpPr>
          <p:cNvPr id="5" name="Content Placeholder 4"/>
          <p:cNvSpPr>
            <a:spLocks noGrp="1"/>
          </p:cNvSpPr>
          <p:nvPr>
            <p:ph idx="1"/>
          </p:nvPr>
        </p:nvSpPr>
        <p:spPr>
          <a:xfrm>
            <a:off x="762000" y="1600200"/>
            <a:ext cx="8153400" cy="4800600"/>
          </a:xfrm>
        </p:spPr>
        <p:txBody>
          <a:bodyPr/>
          <a:lstStyle/>
          <a:p>
            <a:r>
              <a:rPr lang="en-US" dirty="0" err="1" smtClean="0"/>
              <a:t>Breck</a:t>
            </a:r>
            <a:r>
              <a:rPr lang="en-US" dirty="0" smtClean="0"/>
              <a:t> (14yrs old Victim) and </a:t>
            </a:r>
            <a:r>
              <a:rPr lang="en-US" dirty="0" err="1" smtClean="0"/>
              <a:t>Daynes</a:t>
            </a:r>
            <a:r>
              <a:rPr lang="en-US" dirty="0" smtClean="0"/>
              <a:t> (Murderer)</a:t>
            </a:r>
          </a:p>
          <a:p>
            <a:pPr lvl="1"/>
            <a:r>
              <a:rPr lang="en-US" dirty="0" err="1" smtClean="0"/>
              <a:t>Daynes</a:t>
            </a:r>
            <a:r>
              <a:rPr lang="en-US" dirty="0" smtClean="0"/>
              <a:t>, a troubled 18yrs old lured teenagers with Games in an online Gaming group. He pretended to be a 17yrs old proprietor of a multimillion dollar Tech Company.</a:t>
            </a:r>
          </a:p>
          <a:p>
            <a:pPr lvl="1"/>
            <a:r>
              <a:rPr lang="en-US" dirty="0" err="1" smtClean="0"/>
              <a:t>Breck’s</a:t>
            </a:r>
            <a:r>
              <a:rPr lang="en-US" dirty="0" smtClean="0"/>
              <a:t> parents became suspicious, tried to meet </a:t>
            </a:r>
            <a:r>
              <a:rPr lang="en-US" dirty="0" err="1" smtClean="0"/>
              <a:t>Daynes</a:t>
            </a:r>
            <a:r>
              <a:rPr lang="en-US" dirty="0" smtClean="0"/>
              <a:t> unsuccessfully and decided to stop him from interacting with </a:t>
            </a:r>
            <a:r>
              <a:rPr lang="en-US" dirty="0" err="1" smtClean="0"/>
              <a:t>Daynes</a:t>
            </a:r>
            <a:r>
              <a:rPr lang="en-US" dirty="0" smtClean="0"/>
              <a:t> who was by then controlling him.</a:t>
            </a:r>
          </a:p>
          <a:p>
            <a:pPr lvl="1"/>
            <a:r>
              <a:rPr lang="en-US" dirty="0" smtClean="0"/>
              <a:t>Dec 2013 </a:t>
            </a:r>
            <a:r>
              <a:rPr lang="en-US" dirty="0" err="1" smtClean="0"/>
              <a:t>Breck’s</a:t>
            </a:r>
            <a:r>
              <a:rPr lang="en-US" dirty="0" smtClean="0"/>
              <a:t> mother reported the case to Police but was advised to tell </a:t>
            </a:r>
            <a:r>
              <a:rPr lang="en-US" dirty="0" err="1" smtClean="0"/>
              <a:t>Breck</a:t>
            </a:r>
            <a:r>
              <a:rPr lang="en-US" dirty="0" smtClean="0"/>
              <a:t> to cut contact with </a:t>
            </a:r>
            <a:r>
              <a:rPr lang="en-US" dirty="0" err="1" smtClean="0"/>
              <a:t>Daynes</a:t>
            </a:r>
            <a:r>
              <a:rPr lang="en-US" dirty="0" smtClean="0"/>
              <a:t> and play other games or join other groups.</a:t>
            </a:r>
          </a:p>
          <a:p>
            <a:pPr lvl="1"/>
            <a:r>
              <a:rPr lang="en-US" dirty="0" err="1"/>
              <a:t>Daynes</a:t>
            </a:r>
            <a:r>
              <a:rPr lang="en-US" dirty="0"/>
              <a:t> sent a phone to </a:t>
            </a:r>
            <a:r>
              <a:rPr lang="en-US" dirty="0" err="1"/>
              <a:t>Breck</a:t>
            </a:r>
            <a:r>
              <a:rPr lang="en-US" dirty="0"/>
              <a:t> to record a meeting about him </a:t>
            </a:r>
            <a:r>
              <a:rPr lang="en-US" dirty="0" smtClean="0"/>
              <a:t>by </a:t>
            </a:r>
            <a:r>
              <a:rPr lang="en-US" dirty="0" err="1" smtClean="0"/>
              <a:t>Breck</a:t>
            </a:r>
            <a:r>
              <a:rPr lang="en-US" dirty="0" smtClean="0"/>
              <a:t>, </a:t>
            </a:r>
            <a:r>
              <a:rPr lang="en-US" dirty="0"/>
              <a:t>his parents </a:t>
            </a:r>
            <a:r>
              <a:rPr lang="en-US" dirty="0" smtClean="0"/>
              <a:t>and </a:t>
            </a:r>
            <a:r>
              <a:rPr lang="en-US" dirty="0"/>
              <a:t>another </a:t>
            </a:r>
            <a:r>
              <a:rPr lang="en-US" dirty="0" smtClean="0"/>
              <a:t>boy and his parents.</a:t>
            </a:r>
            <a:endParaRPr lang="en-US" dirty="0"/>
          </a:p>
        </p:txBody>
      </p:sp>
      <p:sp>
        <p:nvSpPr>
          <p:cNvPr id="6" name="Rectangle 5"/>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121212"/>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7764467"/>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 cyber grooming…</a:t>
            </a:r>
            <a:endParaRPr lang="en-US" dirty="0"/>
          </a:p>
        </p:txBody>
      </p:sp>
      <p:sp>
        <p:nvSpPr>
          <p:cNvPr id="5" name="Content Placeholder 4"/>
          <p:cNvSpPr>
            <a:spLocks noGrp="1"/>
          </p:cNvSpPr>
          <p:nvPr>
            <p:ph idx="1"/>
          </p:nvPr>
        </p:nvSpPr>
        <p:spPr>
          <a:xfrm>
            <a:off x="762000" y="1752600"/>
            <a:ext cx="8153400" cy="4714702"/>
          </a:xfrm>
        </p:spPr>
        <p:txBody>
          <a:bodyPr/>
          <a:lstStyle/>
          <a:p>
            <a:pPr lvl="1"/>
            <a:r>
              <a:rPr lang="en-US" dirty="0" err="1" smtClean="0"/>
              <a:t>Daynes</a:t>
            </a:r>
            <a:r>
              <a:rPr lang="en-US" dirty="0" smtClean="0"/>
              <a:t> pretended to be ill and invited </a:t>
            </a:r>
            <a:r>
              <a:rPr lang="en-US" dirty="0" err="1" smtClean="0"/>
              <a:t>Breck</a:t>
            </a:r>
            <a:r>
              <a:rPr lang="en-US" dirty="0" smtClean="0"/>
              <a:t> over so he trains him to take over his business. </a:t>
            </a:r>
            <a:r>
              <a:rPr lang="en-US" dirty="0" err="1" smtClean="0"/>
              <a:t>Breck</a:t>
            </a:r>
            <a:r>
              <a:rPr lang="en-US" dirty="0" smtClean="0"/>
              <a:t> went on Feb 16, 2014 pretending to be meeting a friend for a sleep over.</a:t>
            </a:r>
          </a:p>
          <a:p>
            <a:pPr lvl="1"/>
            <a:r>
              <a:rPr lang="en-US" dirty="0" err="1" smtClean="0"/>
              <a:t>Daynes</a:t>
            </a:r>
            <a:r>
              <a:rPr lang="en-US" dirty="0" smtClean="0"/>
              <a:t> tied up, raped and murdered </a:t>
            </a:r>
            <a:r>
              <a:rPr lang="en-US" dirty="0" err="1" smtClean="0"/>
              <a:t>Breck</a:t>
            </a:r>
            <a:r>
              <a:rPr lang="en-US" dirty="0" smtClean="0"/>
              <a:t> then published pics to the other boys in the Gaming group.</a:t>
            </a:r>
          </a:p>
          <a:p>
            <a:pPr lvl="1"/>
            <a:r>
              <a:rPr lang="en-US" dirty="0" err="1"/>
              <a:t>Daynes</a:t>
            </a:r>
            <a:r>
              <a:rPr lang="en-US" dirty="0"/>
              <a:t> later pleaded guilty </a:t>
            </a:r>
            <a:r>
              <a:rPr lang="en-US" dirty="0" smtClean="0"/>
              <a:t>of </a:t>
            </a:r>
            <a:r>
              <a:rPr lang="en-US" dirty="0"/>
              <a:t>murder with sexual and sadistic motivation and was sentenced to life imprisonment</a:t>
            </a:r>
            <a:endParaRPr lang="en-US" dirty="0" smtClean="0"/>
          </a:p>
          <a:p>
            <a:pPr lvl="1"/>
            <a:r>
              <a:rPr lang="en-US" dirty="0"/>
              <a:t>Investigations revealed </a:t>
            </a:r>
            <a:r>
              <a:rPr lang="en-US" dirty="0" err="1"/>
              <a:t>Daynes</a:t>
            </a:r>
            <a:r>
              <a:rPr lang="en-US" dirty="0"/>
              <a:t> had been accused of raping a boy and having indecent images but not </a:t>
            </a:r>
            <a:r>
              <a:rPr lang="en-US" dirty="0" smtClean="0"/>
              <a:t>charged in 2011.</a:t>
            </a:r>
            <a:endParaRPr lang="en-US" dirty="0"/>
          </a:p>
          <a:p>
            <a:pPr lvl="1"/>
            <a:r>
              <a:rPr lang="en-US" dirty="0" err="1" smtClean="0"/>
              <a:t>Daynes</a:t>
            </a:r>
            <a:r>
              <a:rPr lang="en-US" dirty="0" smtClean="0"/>
              <a:t>’ 999 call is played on the series “Murder Games” … </a:t>
            </a:r>
            <a:r>
              <a:rPr lang="en-US" dirty="0"/>
              <a:t>“My friend and I got into an altercation … and I’m the only one who came out alive</a:t>
            </a:r>
            <a:r>
              <a:rPr lang="en-US" dirty="0" smtClean="0"/>
              <a:t>.”</a:t>
            </a:r>
          </a:p>
          <a:p>
            <a:pPr marL="457200" lvl="1" indent="0">
              <a:buNone/>
            </a:pPr>
            <a:endParaRPr lang="en-US" dirty="0"/>
          </a:p>
        </p:txBody>
      </p:sp>
      <p:sp>
        <p:nvSpPr>
          <p:cNvPr id="6" name="Rectangle 5"/>
          <p:cNvSpPr>
            <a:spLocks noChangeArrowheads="1"/>
          </p:cNvSpPr>
          <p:nvPr/>
        </p:nvSpPr>
        <p:spPr bwMode="auto">
          <a:xfrm>
            <a:off x="0" y="90100"/>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rgbClr val="121212"/>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938066"/>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11480"/>
            <a:ext cx="8153400" cy="990600"/>
          </a:xfrm>
        </p:spPr>
        <p:txBody>
          <a:bodyPr/>
          <a:lstStyle/>
          <a:p>
            <a:pPr lvl="0"/>
            <a:r>
              <a:rPr lang="en-GB" dirty="0"/>
              <a:t>Cybercrimes targeting Computer </a:t>
            </a:r>
            <a:r>
              <a:rPr lang="en-GB" dirty="0" smtClean="0"/>
              <a:t>systems</a:t>
            </a:r>
            <a:endParaRPr lang="en-US" dirty="0"/>
          </a:p>
        </p:txBody>
      </p:sp>
      <p:sp>
        <p:nvSpPr>
          <p:cNvPr id="3" name="Content Placeholder 2"/>
          <p:cNvSpPr>
            <a:spLocks noGrp="1"/>
          </p:cNvSpPr>
          <p:nvPr>
            <p:ph idx="1"/>
          </p:nvPr>
        </p:nvSpPr>
        <p:spPr>
          <a:xfrm>
            <a:off x="762000" y="1752599"/>
            <a:ext cx="8153400" cy="4481945"/>
          </a:xfrm>
        </p:spPr>
        <p:txBody>
          <a:bodyPr/>
          <a:lstStyle/>
          <a:p>
            <a:r>
              <a:rPr lang="en-US" b="0" dirty="0" smtClean="0"/>
              <a:t>In these </a:t>
            </a:r>
            <a:r>
              <a:rPr lang="en-US" b="0" dirty="0"/>
              <a:t>crimes, the offender uses the computer to obtain information or to damage operating </a:t>
            </a:r>
            <a:r>
              <a:rPr lang="en-US" b="0" dirty="0" smtClean="0"/>
              <a:t>programs. They include;</a:t>
            </a:r>
          </a:p>
          <a:p>
            <a:pPr lvl="1"/>
            <a:r>
              <a:rPr lang="en-US" b="1" dirty="0"/>
              <a:t>Data diddling attacks </a:t>
            </a:r>
            <a:r>
              <a:rPr lang="en-US" dirty="0"/>
              <a:t>- where a person intentionally enters wrong information into a computer, system, or document. Usually done by human or computer </a:t>
            </a:r>
            <a:r>
              <a:rPr lang="en-US" dirty="0" smtClean="0"/>
              <a:t>virus.</a:t>
            </a:r>
          </a:p>
          <a:p>
            <a:pPr lvl="1"/>
            <a:r>
              <a:rPr lang="en-US" b="1" dirty="0"/>
              <a:t>Malware attacks</a:t>
            </a:r>
            <a:r>
              <a:rPr lang="en-US" dirty="0"/>
              <a:t> – viruses, worms, </a:t>
            </a:r>
            <a:r>
              <a:rPr lang="en-US" dirty="0" err="1"/>
              <a:t>trojan</a:t>
            </a:r>
            <a:r>
              <a:rPr lang="en-US" dirty="0"/>
              <a:t> horses, logic bombs, spyware, ransomware </a:t>
            </a:r>
            <a:r>
              <a:rPr lang="en-US" dirty="0" err="1"/>
              <a:t>etc</a:t>
            </a:r>
            <a:endParaRPr lang="en-US" dirty="0"/>
          </a:p>
          <a:p>
            <a:pPr lvl="1"/>
            <a:r>
              <a:rPr lang="en-US" b="1" dirty="0"/>
              <a:t>Data breaches </a:t>
            </a:r>
            <a:r>
              <a:rPr lang="en-US" dirty="0"/>
              <a:t>– where sensitive information is copied, transmitted, viewed, stolen, altered or used without the knowledge or authorization of the system's owner</a:t>
            </a:r>
            <a:r>
              <a:rPr lang="en-US" dirty="0" smtClean="0"/>
              <a:t>.</a:t>
            </a:r>
            <a:endParaRPr lang="en-US" b="0" dirty="0" smtClean="0"/>
          </a:p>
          <a:p>
            <a:endParaRPr lang="en-US" dirty="0"/>
          </a:p>
        </p:txBody>
      </p:sp>
    </p:spTree>
    <p:extLst>
      <p:ext uri="{BB962C8B-B14F-4D97-AF65-F5344CB8AC3E}">
        <p14:creationId xmlns:p14="http://schemas.microsoft.com/office/powerpoint/2010/main" val="1135792078"/>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Cybercrimes</a:t>
            </a:r>
            <a:r>
              <a:rPr lang="en-US" dirty="0" smtClean="0"/>
              <a:t> to computer systems…</a:t>
            </a:r>
            <a:endParaRPr lang="en-US" dirty="0"/>
          </a:p>
        </p:txBody>
      </p:sp>
      <p:sp>
        <p:nvSpPr>
          <p:cNvPr id="3" name="Content Placeholder 2"/>
          <p:cNvSpPr>
            <a:spLocks noGrp="1"/>
          </p:cNvSpPr>
          <p:nvPr>
            <p:ph idx="1"/>
          </p:nvPr>
        </p:nvSpPr>
        <p:spPr>
          <a:xfrm>
            <a:off x="762000" y="1752600"/>
            <a:ext cx="8153400" cy="4698076"/>
          </a:xfrm>
        </p:spPr>
        <p:txBody>
          <a:bodyPr/>
          <a:lstStyle/>
          <a:p>
            <a:r>
              <a:rPr lang="en-US" b="0" dirty="0" smtClean="0"/>
              <a:t>Include;</a:t>
            </a:r>
          </a:p>
          <a:p>
            <a:pPr lvl="1"/>
            <a:r>
              <a:rPr lang="en-US" b="1" dirty="0" smtClean="0"/>
              <a:t>Advanced </a:t>
            </a:r>
            <a:r>
              <a:rPr lang="en-US" b="1" dirty="0"/>
              <a:t>P</a:t>
            </a:r>
            <a:r>
              <a:rPr lang="en-US" b="1" dirty="0" smtClean="0"/>
              <a:t>ersistent Threats (APTs)</a:t>
            </a:r>
            <a:r>
              <a:rPr lang="en-US" b="0" dirty="0" smtClean="0"/>
              <a:t> – </a:t>
            </a:r>
            <a:r>
              <a:rPr lang="en-US" b="0" dirty="0"/>
              <a:t>a prolonged and targeted cyberattack </a:t>
            </a:r>
            <a:r>
              <a:rPr lang="en-US" b="0" dirty="0" smtClean="0"/>
              <a:t>in which an </a:t>
            </a:r>
            <a:r>
              <a:rPr lang="en-US" b="0" dirty="0"/>
              <a:t>intruder gains access to a network and remains undetected for </a:t>
            </a:r>
            <a:r>
              <a:rPr lang="en-US" b="0" dirty="0" smtClean="0"/>
              <a:t>a long time.</a:t>
            </a:r>
            <a:r>
              <a:rPr lang="en-US" b="0" dirty="0"/>
              <a:t> </a:t>
            </a:r>
            <a:endParaRPr lang="en-US" b="0" dirty="0" smtClean="0"/>
          </a:p>
          <a:p>
            <a:pPr lvl="1"/>
            <a:r>
              <a:rPr lang="en-US" b="1" dirty="0"/>
              <a:t>Distributed denial of service (</a:t>
            </a:r>
            <a:r>
              <a:rPr lang="en-US" b="1" dirty="0" err="1"/>
              <a:t>DDoS</a:t>
            </a:r>
            <a:r>
              <a:rPr lang="en-US" b="1" dirty="0"/>
              <a:t>) attacks </a:t>
            </a:r>
            <a:r>
              <a:rPr lang="en-US" dirty="0"/>
              <a:t>– a malicious attempt to disrupt the normal traffic of a targeted server, service or network by overwhelming the target with a flood of Internet traffic in order to block the users.</a:t>
            </a:r>
          </a:p>
          <a:p>
            <a:pPr lvl="1"/>
            <a:r>
              <a:rPr lang="en-US" b="1" dirty="0"/>
              <a:t>Spam and Phishing </a:t>
            </a:r>
            <a:r>
              <a:rPr lang="en-US" dirty="0"/>
              <a:t>– Spam emails are notifications or advertisements you didn't ask to receive while Phishing emails are attempts to get personal information like passwords or credit card numbers</a:t>
            </a:r>
            <a:r>
              <a:rPr lang="en-US" dirty="0" smtClean="0"/>
              <a:t>.</a:t>
            </a:r>
            <a:endParaRPr lang="en-US" dirty="0"/>
          </a:p>
        </p:txBody>
      </p:sp>
    </p:spTree>
    <p:extLst>
      <p:ext uri="{BB962C8B-B14F-4D97-AF65-F5344CB8AC3E}">
        <p14:creationId xmlns:p14="http://schemas.microsoft.com/office/powerpoint/2010/main" val="992468931"/>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Cybercrimes</a:t>
            </a:r>
            <a:r>
              <a:rPr lang="en-US" dirty="0" smtClean="0"/>
              <a:t> to computer systems…</a:t>
            </a:r>
            <a:endParaRPr lang="en-US" dirty="0"/>
          </a:p>
        </p:txBody>
      </p:sp>
      <p:sp>
        <p:nvSpPr>
          <p:cNvPr id="3" name="Content Placeholder 2"/>
          <p:cNvSpPr>
            <a:spLocks noGrp="1"/>
          </p:cNvSpPr>
          <p:nvPr>
            <p:ph idx="1"/>
          </p:nvPr>
        </p:nvSpPr>
        <p:spPr/>
        <p:txBody>
          <a:bodyPr/>
          <a:lstStyle/>
          <a:p>
            <a:r>
              <a:rPr lang="en-US" b="0" dirty="0" smtClean="0"/>
              <a:t>Include;</a:t>
            </a:r>
          </a:p>
          <a:p>
            <a:pPr lvl="1"/>
            <a:r>
              <a:rPr lang="en-US" b="1" dirty="0" smtClean="0"/>
              <a:t>Corporate </a:t>
            </a:r>
            <a:r>
              <a:rPr lang="en-US" b="1" dirty="0"/>
              <a:t>Account Takeover (CATO</a:t>
            </a:r>
            <a:r>
              <a:rPr lang="en-US" b="1" dirty="0" smtClean="0"/>
              <a:t>)</a:t>
            </a:r>
            <a:r>
              <a:rPr lang="en-US" b="0" dirty="0" smtClean="0"/>
              <a:t> – occur </a:t>
            </a:r>
            <a:r>
              <a:rPr lang="en-US" b="0" dirty="0"/>
              <a:t>when cyber thieves gain control of systems by stealing sensitive employee credentials and </a:t>
            </a:r>
            <a:r>
              <a:rPr lang="en-US" b="0" dirty="0" smtClean="0"/>
              <a:t>information to use for transfer of information or money. </a:t>
            </a:r>
          </a:p>
          <a:p>
            <a:pPr lvl="1"/>
            <a:r>
              <a:rPr lang="en-US" b="1" dirty="0" smtClean="0"/>
              <a:t>Automated </a:t>
            </a:r>
            <a:r>
              <a:rPr lang="en-US" b="1" dirty="0"/>
              <a:t>Teller Machine (ATM) Cash </a:t>
            </a:r>
            <a:r>
              <a:rPr lang="en-US" b="1" dirty="0" smtClean="0"/>
              <a:t>Out </a:t>
            </a:r>
            <a:r>
              <a:rPr lang="en-US" b="0" dirty="0" smtClean="0"/>
              <a:t>– an attack </a:t>
            </a:r>
            <a:r>
              <a:rPr lang="en-US" b="0" dirty="0"/>
              <a:t>in which criminals breach a bank or payment card processor and manipulate fraud detection controls as well as alter customer accounts so there are no limits to withdraw money from numerous ATMs in a short period of time</a:t>
            </a:r>
            <a:r>
              <a:rPr lang="en-US" b="0" dirty="0" smtClean="0"/>
              <a:t>. </a:t>
            </a:r>
            <a:endParaRPr lang="en-US" dirty="0"/>
          </a:p>
        </p:txBody>
      </p:sp>
    </p:spTree>
    <p:extLst>
      <p:ext uri="{BB962C8B-B14F-4D97-AF65-F5344CB8AC3E}">
        <p14:creationId xmlns:p14="http://schemas.microsoft.com/office/powerpoint/2010/main" val="177665391"/>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Cybercrimes targeting </a:t>
            </a:r>
            <a:r>
              <a:rPr lang="en-GB" dirty="0" smtClean="0"/>
              <a:t>Mobiles </a:t>
            </a:r>
            <a:endParaRPr lang="en-US" dirty="0"/>
          </a:p>
        </p:txBody>
      </p:sp>
      <p:sp>
        <p:nvSpPr>
          <p:cNvPr id="3" name="Content Placeholder 2"/>
          <p:cNvSpPr>
            <a:spLocks noGrp="1"/>
          </p:cNvSpPr>
          <p:nvPr>
            <p:ph idx="1"/>
          </p:nvPr>
        </p:nvSpPr>
        <p:spPr>
          <a:xfrm>
            <a:off x="762000" y="1752599"/>
            <a:ext cx="8153400" cy="4481945"/>
          </a:xfrm>
        </p:spPr>
        <p:txBody>
          <a:bodyPr/>
          <a:lstStyle/>
          <a:p>
            <a:r>
              <a:rPr lang="en-US" b="0" dirty="0"/>
              <a:t>Mobile devices </a:t>
            </a:r>
            <a:r>
              <a:rPr lang="en-US" b="0" dirty="0" smtClean="0"/>
              <a:t>account </a:t>
            </a:r>
            <a:r>
              <a:rPr lang="en-US" b="0" dirty="0"/>
              <a:t>for more than </a:t>
            </a:r>
            <a:r>
              <a:rPr lang="en-US" b="0" dirty="0" smtClean="0"/>
              <a:t>60% of </a:t>
            </a:r>
            <a:r>
              <a:rPr lang="en-US" b="0" dirty="0"/>
              <a:t>digital </a:t>
            </a:r>
            <a:r>
              <a:rPr lang="en-US" b="0" dirty="0" smtClean="0"/>
              <a:t>fraud.</a:t>
            </a:r>
            <a:endParaRPr lang="en-US" dirty="0"/>
          </a:p>
          <a:p>
            <a:r>
              <a:rPr lang="en-US" dirty="0" smtClean="0"/>
              <a:t>Top </a:t>
            </a:r>
            <a:r>
              <a:rPr lang="en-US" dirty="0"/>
              <a:t>Security Threats of Smartphones (2022)</a:t>
            </a:r>
            <a:endParaRPr lang="en-US" b="0" dirty="0"/>
          </a:p>
          <a:p>
            <a:pPr lvl="1"/>
            <a:r>
              <a:rPr lang="en-US" b="1" dirty="0"/>
              <a:t>Data </a:t>
            </a:r>
            <a:r>
              <a:rPr lang="en-US" b="1" dirty="0" smtClean="0"/>
              <a:t>leaks </a:t>
            </a:r>
            <a:r>
              <a:rPr lang="en-US" b="0" dirty="0" smtClean="0"/>
              <a:t>– </a:t>
            </a:r>
            <a:r>
              <a:rPr lang="en-US" b="0" dirty="0"/>
              <a:t>Nearly every smartphone app collects data from your phone such as your name, date of birth, bank account information, location history, contact list, photos, etc. If servers maintained by app developers are compromised, you may be exposed</a:t>
            </a:r>
            <a:r>
              <a:rPr lang="en-US" b="0" dirty="0" smtClean="0"/>
              <a:t>.</a:t>
            </a:r>
          </a:p>
          <a:p>
            <a:pPr lvl="1"/>
            <a:r>
              <a:rPr lang="en-US" b="1" dirty="0"/>
              <a:t>Poor password security </a:t>
            </a:r>
            <a:r>
              <a:rPr lang="en-US" dirty="0"/>
              <a:t>– e.g. using same password across different accounts, using weak passwords, not using multiple authentication etc</a:t>
            </a:r>
            <a:r>
              <a:rPr lang="en-US" dirty="0" smtClean="0"/>
              <a:t>.</a:t>
            </a:r>
            <a:endParaRPr lang="en-US" dirty="0"/>
          </a:p>
        </p:txBody>
      </p:sp>
    </p:spTree>
    <p:extLst>
      <p:ext uri="{BB962C8B-B14F-4D97-AF65-F5344CB8AC3E}">
        <p14:creationId xmlns:p14="http://schemas.microsoft.com/office/powerpoint/2010/main" val="3807519685"/>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 </a:t>
            </a:r>
            <a:r>
              <a:rPr lang="en-US" dirty="0" smtClean="0"/>
              <a:t>Smartphones threats…</a:t>
            </a:r>
            <a:endParaRPr lang="en-US" dirty="0"/>
          </a:p>
        </p:txBody>
      </p:sp>
      <p:sp>
        <p:nvSpPr>
          <p:cNvPr id="3" name="Content Placeholder 2"/>
          <p:cNvSpPr>
            <a:spLocks noGrp="1"/>
          </p:cNvSpPr>
          <p:nvPr>
            <p:ph idx="1"/>
          </p:nvPr>
        </p:nvSpPr>
        <p:spPr/>
        <p:txBody>
          <a:bodyPr/>
          <a:lstStyle/>
          <a:p>
            <a:r>
              <a:rPr lang="en-US" dirty="0"/>
              <a:t>Top Security Threats of Smartphones (2022)</a:t>
            </a:r>
            <a:endParaRPr lang="en-US" b="0" dirty="0"/>
          </a:p>
          <a:p>
            <a:pPr lvl="1"/>
            <a:r>
              <a:rPr lang="en-US" b="1" dirty="0" smtClean="0"/>
              <a:t>Open </a:t>
            </a:r>
            <a:r>
              <a:rPr lang="en-US" b="1" dirty="0" err="1" smtClean="0"/>
              <a:t>WiFi</a:t>
            </a:r>
            <a:r>
              <a:rPr lang="en-US" dirty="0" smtClean="0"/>
              <a:t> </a:t>
            </a:r>
            <a:r>
              <a:rPr lang="en-US" b="0" dirty="0" smtClean="0"/>
              <a:t>– open </a:t>
            </a:r>
            <a:r>
              <a:rPr lang="en-US" b="0" dirty="0" err="1" smtClean="0"/>
              <a:t>WiFi</a:t>
            </a:r>
            <a:r>
              <a:rPr lang="en-US" b="0" dirty="0" smtClean="0"/>
              <a:t> networks that don’t require passwords or use encryption can pause threats. Some cybercriminals create open </a:t>
            </a:r>
            <a:r>
              <a:rPr lang="en-US" b="0" dirty="0" err="1" smtClean="0"/>
              <a:t>WiFi</a:t>
            </a:r>
            <a:r>
              <a:rPr lang="en-US" b="0" dirty="0" smtClean="0"/>
              <a:t> hotspots to entice people and steal their data or link them to phishing sites.</a:t>
            </a:r>
            <a:endParaRPr lang="en-US" b="0" dirty="0"/>
          </a:p>
          <a:p>
            <a:pPr lvl="1"/>
            <a:r>
              <a:rPr lang="en-US" b="1" dirty="0" smtClean="0"/>
              <a:t>Phishing attacks</a:t>
            </a:r>
            <a:r>
              <a:rPr lang="en-US" b="0" dirty="0" smtClean="0"/>
              <a:t> –  Done </a:t>
            </a:r>
            <a:r>
              <a:rPr lang="en-US" b="0" dirty="0"/>
              <a:t>to fool their targets into giving up a password, clicking on a link to download malware, or confirming a </a:t>
            </a:r>
            <a:r>
              <a:rPr lang="en-US" b="0" dirty="0" smtClean="0"/>
              <a:t>transaction etc. </a:t>
            </a:r>
          </a:p>
          <a:p>
            <a:pPr lvl="1"/>
            <a:r>
              <a:rPr lang="en-US" b="1" dirty="0"/>
              <a:t>Identity theft </a:t>
            </a:r>
            <a:r>
              <a:rPr lang="en-US" dirty="0"/>
              <a:t>– thieves have used stolen identities to open new mobile phone accounts, or hijack an existing account and upgrade phones or add phone lines. </a:t>
            </a:r>
          </a:p>
        </p:txBody>
      </p:sp>
    </p:spTree>
    <p:extLst>
      <p:ext uri="{BB962C8B-B14F-4D97-AF65-F5344CB8AC3E}">
        <p14:creationId xmlns:p14="http://schemas.microsoft.com/office/powerpoint/2010/main" val="3795975982"/>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 Smartphones threats…</a:t>
            </a:r>
          </a:p>
        </p:txBody>
      </p:sp>
      <p:sp>
        <p:nvSpPr>
          <p:cNvPr id="3" name="Content Placeholder 2"/>
          <p:cNvSpPr>
            <a:spLocks noGrp="1"/>
          </p:cNvSpPr>
          <p:nvPr>
            <p:ph idx="1"/>
          </p:nvPr>
        </p:nvSpPr>
        <p:spPr/>
        <p:txBody>
          <a:bodyPr/>
          <a:lstStyle/>
          <a:p>
            <a:r>
              <a:rPr lang="en-US" dirty="0"/>
              <a:t>Top Security Threats of Smartphones (2022)</a:t>
            </a:r>
            <a:endParaRPr lang="en-US" b="0" dirty="0"/>
          </a:p>
          <a:p>
            <a:pPr lvl="1"/>
            <a:r>
              <a:rPr lang="en-US" b="1" dirty="0" smtClean="0"/>
              <a:t>Spyware</a:t>
            </a:r>
            <a:r>
              <a:rPr lang="en-US" b="0" dirty="0" smtClean="0"/>
              <a:t> – installed software to monitor your phone activities allows surveillance. </a:t>
            </a:r>
            <a:r>
              <a:rPr lang="en-US" b="0" dirty="0"/>
              <a:t>Abusers can use these apps to read texts and emails, track the phone’s location, secretly listen to nearby conversations, </a:t>
            </a:r>
            <a:r>
              <a:rPr lang="en-US" b="0" dirty="0" smtClean="0"/>
              <a:t>take </a:t>
            </a:r>
            <a:r>
              <a:rPr lang="en-US" b="0" dirty="0"/>
              <a:t>pictures, </a:t>
            </a:r>
            <a:r>
              <a:rPr lang="en-US" b="0" dirty="0" smtClean="0"/>
              <a:t>etc. </a:t>
            </a:r>
            <a:endParaRPr lang="en-US" b="0" dirty="0"/>
          </a:p>
          <a:p>
            <a:pPr lvl="1"/>
            <a:r>
              <a:rPr lang="en-US" b="1" dirty="0"/>
              <a:t>Malicious </a:t>
            </a:r>
            <a:r>
              <a:rPr lang="en-US" b="1" dirty="0" smtClean="0"/>
              <a:t>apps </a:t>
            </a:r>
            <a:r>
              <a:rPr lang="en-US" b="0" dirty="0" smtClean="0"/>
              <a:t>– using the </a:t>
            </a:r>
            <a:r>
              <a:rPr lang="en-US" b="0" dirty="0"/>
              <a:t>Trojan Horse trick: </a:t>
            </a:r>
            <a:r>
              <a:rPr lang="en-US" b="0" dirty="0" smtClean="0"/>
              <a:t>an app appearing </a:t>
            </a:r>
            <a:r>
              <a:rPr lang="en-US" b="0" dirty="0"/>
              <a:t>to be </a:t>
            </a:r>
            <a:r>
              <a:rPr lang="en-US" b="0" dirty="0" smtClean="0"/>
              <a:t>beneficial but actually </a:t>
            </a:r>
            <a:r>
              <a:rPr lang="en-US" b="0" dirty="0"/>
              <a:t>contains a virus. </a:t>
            </a:r>
            <a:r>
              <a:rPr lang="en-US" b="0" dirty="0" smtClean="0"/>
              <a:t>They may use it to lock a phone, steal data or even money from MM and banking applications. </a:t>
            </a:r>
            <a:endParaRPr lang="en-US" b="0" dirty="0"/>
          </a:p>
        </p:txBody>
      </p:sp>
    </p:spTree>
    <p:extLst>
      <p:ext uri="{BB962C8B-B14F-4D97-AF65-F5344CB8AC3E}">
        <p14:creationId xmlns:p14="http://schemas.microsoft.com/office/powerpoint/2010/main" val="2843963137"/>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 Smartphones threats…</a:t>
            </a:r>
          </a:p>
        </p:txBody>
      </p:sp>
      <p:sp>
        <p:nvSpPr>
          <p:cNvPr id="3" name="Content Placeholder 2"/>
          <p:cNvSpPr>
            <a:spLocks noGrp="1"/>
          </p:cNvSpPr>
          <p:nvPr>
            <p:ph idx="1"/>
          </p:nvPr>
        </p:nvSpPr>
        <p:spPr/>
        <p:txBody>
          <a:bodyPr/>
          <a:lstStyle/>
          <a:p>
            <a:r>
              <a:rPr lang="en-US" dirty="0"/>
              <a:t>Top Security Threats of Smartphones (2022)</a:t>
            </a:r>
            <a:endParaRPr lang="en-US" b="0" dirty="0"/>
          </a:p>
          <a:p>
            <a:pPr lvl="1"/>
            <a:r>
              <a:rPr lang="en-US" b="1" dirty="0" smtClean="0"/>
              <a:t>Apps </a:t>
            </a:r>
            <a:r>
              <a:rPr lang="en-US" b="1" dirty="0"/>
              <a:t>with weak </a:t>
            </a:r>
            <a:r>
              <a:rPr lang="en-US" b="1" dirty="0" smtClean="0"/>
              <a:t>security </a:t>
            </a:r>
            <a:r>
              <a:rPr lang="en-US" b="0" dirty="0" smtClean="0"/>
              <a:t>– sometimes App </a:t>
            </a:r>
            <a:r>
              <a:rPr lang="en-US" b="0" dirty="0"/>
              <a:t>developers </a:t>
            </a:r>
            <a:r>
              <a:rPr lang="en-US" b="0" dirty="0" smtClean="0"/>
              <a:t>use </a:t>
            </a:r>
            <a:r>
              <a:rPr lang="en-US" b="0" dirty="0"/>
              <a:t>weak encryption algorithms that are easy to hack, or unintentionally share digital “tokens” that allow hackers to impersonate real people </a:t>
            </a:r>
            <a:r>
              <a:rPr lang="en-US" b="0" dirty="0" smtClean="0"/>
              <a:t>online.</a:t>
            </a:r>
          </a:p>
          <a:p>
            <a:pPr lvl="1"/>
            <a:r>
              <a:rPr lang="en-US" b="1" dirty="0"/>
              <a:t>Out-of-date devices </a:t>
            </a:r>
            <a:r>
              <a:rPr lang="en-US" b="0" dirty="0"/>
              <a:t>– taking long to update your device or using an outdated phone that can no longer receive security updates. E.g. Samsung updates devices for up to 4 years, Apple for about 5-6 years, and Google supports Pixel phones for at least 3 </a:t>
            </a:r>
            <a:r>
              <a:rPr lang="en-US" b="0" dirty="0" smtClean="0"/>
              <a:t>years</a:t>
            </a:r>
            <a:r>
              <a:rPr lang="en-US" b="0" dirty="0"/>
              <a:t>.</a:t>
            </a:r>
          </a:p>
        </p:txBody>
      </p:sp>
    </p:spTree>
    <p:extLst>
      <p:ext uri="{BB962C8B-B14F-4D97-AF65-F5344CB8AC3E}">
        <p14:creationId xmlns:p14="http://schemas.microsoft.com/office/powerpoint/2010/main" val="4130651862"/>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19009</TotalTime>
  <Words>1540</Words>
  <Application>Microsoft Office PowerPoint</Application>
  <PresentationFormat>On-screen Show (4:3)</PresentationFormat>
  <Paragraphs>127</Paragraphs>
  <Slides>25</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Times New Roman</vt:lpstr>
      <vt:lpstr>Wingdings</vt:lpstr>
      <vt:lpstr>Theme1</vt:lpstr>
      <vt:lpstr>TOPIC 2: CYBER CRIMES</vt:lpstr>
      <vt:lpstr>Cybercrimes</vt:lpstr>
      <vt:lpstr>Cybercrimes targeting Computer systems</vt:lpstr>
      <vt:lpstr>Cybercrimes to computer systems…</vt:lpstr>
      <vt:lpstr>Cybercrimes to computer systems…</vt:lpstr>
      <vt:lpstr>Cybercrimes targeting Mobiles </vt:lpstr>
      <vt:lpstr>Top Smartphones threats…</vt:lpstr>
      <vt:lpstr>Top Smartphones threats…</vt:lpstr>
      <vt:lpstr>Top Smartphones threats…</vt:lpstr>
      <vt:lpstr>Online scams and frauds</vt:lpstr>
      <vt:lpstr>Online scams and frauds…</vt:lpstr>
      <vt:lpstr>Online scams and frauds…</vt:lpstr>
      <vt:lpstr>Online scams and frauds…</vt:lpstr>
      <vt:lpstr>Social Media Scams and Frauds </vt:lpstr>
      <vt:lpstr>Social Media Scams and Frauds… </vt:lpstr>
      <vt:lpstr>Social Media Scams and Frauds… </vt:lpstr>
      <vt:lpstr>Social Engineering attacks </vt:lpstr>
      <vt:lpstr>Social Engineering attacks… </vt:lpstr>
      <vt:lpstr>Social Engineering attacks… </vt:lpstr>
      <vt:lpstr>Social Engineering attacks… </vt:lpstr>
      <vt:lpstr>Social Engineering attacks… </vt:lpstr>
      <vt:lpstr>Social Engineering attacks… </vt:lpstr>
      <vt:lpstr>Case study I: Spear Phishing</vt:lpstr>
      <vt:lpstr>Case study II – cyber grooming</vt:lpstr>
      <vt:lpstr>Case study – cyber grooming…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2: CYBER CRIMES</dc:title>
  <dc:creator>hp i5</dc:creator>
  <cp:lastModifiedBy>hp i5</cp:lastModifiedBy>
  <cp:revision>75</cp:revision>
  <dcterms:created xsi:type="dcterms:W3CDTF">2023-03-09T16:07:37Z</dcterms:created>
  <dcterms:modified xsi:type="dcterms:W3CDTF">2024-08-21T13:47:54Z</dcterms:modified>
</cp:coreProperties>
</file>