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39"/>
  </p:notesMasterIdLst>
  <p:handoutMasterIdLst>
    <p:handoutMasterId r:id="rId40"/>
  </p:handoutMasterIdLst>
  <p:sldIdLst>
    <p:sldId id="31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8" r:id="rId25"/>
    <p:sldId id="366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44" r:id="rId37"/>
    <p:sldId id="29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Topic-5</a:t>
            </a:r>
            <a:br>
              <a:rPr lang="en-US" dirty="0"/>
            </a:br>
            <a:r>
              <a:rPr lang="en-US" dirty="0"/>
              <a:t>Intermediate CSS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F683-0A90-973C-BECE-CB23BF13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padding Shorthand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CDE41-2648-0002-47F8-EEB42A6867D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76057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Sets padding for all four sides.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 { padding: 20px; }</a:t>
            </a:r>
          </a:p>
          <a:p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You can specify different values for each side: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 { padding: 10px 20px 30px 40px; } /* top, right, bottom, left */</a:t>
            </a:r>
          </a:p>
        </p:txBody>
      </p:sp>
    </p:spTree>
    <p:extLst>
      <p:ext uri="{BB962C8B-B14F-4D97-AF65-F5344CB8AC3E}">
        <p14:creationId xmlns:p14="http://schemas.microsoft.com/office/powerpoint/2010/main" val="244288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42DA-9294-8176-23AC-5E5EEFDC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Individual Padding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CEE77-13B1-B65F-FE11-EA89F26E5B4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padding-top, padding-right, padding-bottom, padding-left.</a:t>
            </a:r>
          </a:p>
          <a:p>
            <a:pPr algn="l"/>
            <a:r>
              <a:rPr lang="en-US" sz="3600" b="1" i="0" dirty="0">
                <a:solidFill>
                  <a:srgbClr val="404040"/>
                </a:solidFill>
                <a:effectLst/>
                <a:latin typeface="Inter"/>
              </a:rPr>
              <a:t>Use Case:</a:t>
            </a:r>
            <a:endParaRPr lang="en-US" sz="36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Padding is often used to create space inside buttons, cards, or containers.</a:t>
            </a:r>
          </a:p>
          <a:p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DF1B7-1427-822C-3BC4-C2C00DCFCE4F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padding-top: 15px;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padding-left: 10px;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27646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E8AB-C635-3242-F97D-86A4AE57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3. Margin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67676-35D2-20D5-BA1B-C4CC55E38FE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53197" cy="3718557"/>
          </a:xfrm>
        </p:spPr>
        <p:txBody>
          <a:bodyPr>
            <a:normAutofit fontScale="92500" lnSpcReduction="10000"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400" b="0" i="0" dirty="0">
                <a:solidFill>
                  <a:srgbClr val="404040"/>
                </a:solidFill>
                <a:effectLst/>
                <a:latin typeface="Inter"/>
              </a:rPr>
              <a:t>Margin is the space outside an element's border. It is used to create spacing between elements.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80618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3F25D-B0B6-2D26-1A84-AEB2B997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margin Shorthand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2F5B3-3B54-51FB-E9F0-4938A779D5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98917" cy="3718557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Sets margin for all four sides.</a:t>
            </a:r>
          </a:p>
          <a:p>
            <a:r>
              <a:rPr lang="en-US" sz="3200" dirty="0" err="1"/>
              <a:t>Css</a:t>
            </a:r>
            <a:endParaRPr lang="en-US" sz="3200" dirty="0"/>
          </a:p>
          <a:p>
            <a:r>
              <a:rPr lang="en-US" sz="3200" dirty="0">
                <a:solidFill>
                  <a:srgbClr val="FF0000"/>
                </a:solidFill>
              </a:rPr>
              <a:t>p { margin: 20px; }</a:t>
            </a:r>
          </a:p>
          <a:p>
            <a:r>
              <a:rPr lang="en-US" sz="3200" b="0" i="0" dirty="0">
                <a:solidFill>
                  <a:srgbClr val="404040"/>
                </a:solidFill>
                <a:effectLst/>
                <a:latin typeface="Inter"/>
              </a:rPr>
              <a:t>You can specify different values for each side: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p { margin: 10px 20px 30px 40px; } /* top, right, bottom, left */</a:t>
            </a:r>
          </a:p>
        </p:txBody>
      </p:sp>
    </p:spTree>
    <p:extLst>
      <p:ext uri="{BB962C8B-B14F-4D97-AF65-F5344CB8AC3E}">
        <p14:creationId xmlns:p14="http://schemas.microsoft.com/office/powerpoint/2010/main" val="138495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3612-8501-3610-3852-E783DBDA4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Individual Margin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B152-50C9-30A3-1A93-5FF164FD9585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margin-top, margin-right, margin-bottom, margin-left.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90D81-2C90-AEAE-6747-1D3418BBE1D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p {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   margin-top: 15px;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   margin-bottom: 10px;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2073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5BB-B8C4-C266-5F2B-DE883DC8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Auto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3F3B3-8905-E2E9-62F5-147CC30ED0B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726917" cy="3718557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auto can be used to center elements horizontally.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1E50F-D30B-0CCD-7378-E58021770F1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80960" y="2590800"/>
            <a:ext cx="4039251" cy="37185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div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width: 50%;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margin: 0 auto; /* Centers the div horizontally */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8390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565A-5F91-672C-0299-E732BD39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Negative Margins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E549-E1A7-1ADB-094F-B35F4750A27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917877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5400" b="0" i="0" dirty="0">
                <a:solidFill>
                  <a:srgbClr val="404040"/>
                </a:solidFill>
                <a:effectLst/>
                <a:latin typeface="Inter"/>
              </a:rPr>
              <a:t>Negative values can pull elements closer together or overlap them.</a:t>
            </a:r>
          </a:p>
          <a:p>
            <a:r>
              <a:rPr lang="en-US" sz="5400" b="0" i="0" dirty="0">
                <a:solidFill>
                  <a:srgbClr val="FF0000"/>
                </a:solidFill>
                <a:effectLst/>
                <a:latin typeface="Inter"/>
              </a:rPr>
              <a:t>p { margin-top: -10px; }</a:t>
            </a:r>
          </a:p>
        </p:txBody>
      </p:sp>
    </p:spTree>
    <p:extLst>
      <p:ext uri="{BB962C8B-B14F-4D97-AF65-F5344CB8AC3E}">
        <p14:creationId xmlns:p14="http://schemas.microsoft.com/office/powerpoint/2010/main" val="2364782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07B19-6EE6-C057-D8FF-11406918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4. Hover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C7C93-DB69-2D65-E08F-A91B42F512B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727667" cy="3718557"/>
          </a:xfrm>
        </p:spPr>
        <p:txBody>
          <a:bodyPr>
            <a:normAutofit fontScale="925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FF0000"/>
                </a:solidFill>
              </a:rPr>
              <a:t>:hover </a:t>
            </a:r>
            <a:r>
              <a:rPr lang="en-US" sz="4000" dirty="0"/>
              <a:t>pseudo-class is used to apply styles when the user hovers over an element.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0AC7D-4CAE-367F-EF74-49A66ECD78C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58100" y="2590800"/>
            <a:ext cx="4062111" cy="3718557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Syntax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selector:hover</a:t>
            </a:r>
            <a:r>
              <a:rPr lang="en-US" sz="3600" dirty="0">
                <a:solidFill>
                  <a:srgbClr val="FF0000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   /* styles */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52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91665-79D8-2963-BAB7-ACF7C19C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7419-CF34-10EE-A2A0-CBCDD66FA67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4309598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button {</a:t>
            </a:r>
          </a:p>
          <a:p>
            <a:r>
              <a:rPr lang="en-US" sz="2400" b="1" dirty="0"/>
              <a:t>    background-color: blue;</a:t>
            </a:r>
          </a:p>
          <a:p>
            <a:r>
              <a:rPr lang="en-US" sz="2400" b="1" dirty="0"/>
              <a:t>    color: white;</a:t>
            </a:r>
          </a:p>
          <a:p>
            <a:r>
              <a:rPr lang="en-US" sz="2400" b="1" dirty="0"/>
              <a:t>    padding: 10px 20px;</a:t>
            </a:r>
          </a:p>
          <a:p>
            <a:r>
              <a:rPr lang="en-US" sz="2400" b="1" dirty="0"/>
              <a:t>    border: none;</a:t>
            </a:r>
          </a:p>
          <a:p>
            <a:r>
              <a:rPr lang="en-US" sz="2400" b="1" dirty="0"/>
              <a:t>}</a:t>
            </a:r>
          </a:p>
          <a:p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EE1E9-DED8-7CAC-8FD7-CD7CA8C05747}"/>
              </a:ext>
            </a:extLst>
          </p:cNvPr>
          <p:cNvSpPr txBox="1"/>
          <p:nvPr/>
        </p:nvSpPr>
        <p:spPr>
          <a:xfrm>
            <a:off x="6096000" y="2828835"/>
            <a:ext cx="584835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button:hover</a:t>
            </a:r>
            <a:r>
              <a:rPr lang="en-US" sz="4000" dirty="0">
                <a:solidFill>
                  <a:srgbClr val="FF0000"/>
                </a:solidFill>
              </a:rPr>
              <a:t> {</a:t>
            </a:r>
          </a:p>
          <a:p>
            <a:r>
              <a:rPr lang="en-US" sz="4000" dirty="0">
                <a:solidFill>
                  <a:srgbClr val="FF0000"/>
                </a:solidFill>
              </a:rPr>
              <a:t>    background-color: </a:t>
            </a:r>
            <a:r>
              <a:rPr lang="en-US" sz="4000" dirty="0" err="1">
                <a:solidFill>
                  <a:srgbClr val="FF0000"/>
                </a:solidFill>
              </a:rPr>
              <a:t>darkblue</a:t>
            </a:r>
            <a:r>
              <a:rPr lang="en-US" sz="4000" dirty="0">
                <a:solidFill>
                  <a:srgbClr val="FF0000"/>
                </a:solidFill>
              </a:rPr>
              <a:t>;</a:t>
            </a:r>
          </a:p>
          <a:p>
            <a:r>
              <a:rPr lang="en-US" sz="4000" dirty="0">
                <a:solidFill>
                  <a:srgbClr val="FF0000"/>
                </a:solidFill>
              </a:rPr>
              <a:t>    cursor: pointer;</a:t>
            </a:r>
          </a:p>
          <a:p>
            <a:r>
              <a:rPr lang="en-US" sz="40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049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8964B-71DD-48F6-FBA1-3FE7CC4D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5CCB7-0551-73BB-B22E-0131FA9EABE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30337" cy="3718557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Wingdings" panose="05000000000000000000" pitchFamily="2" charset="2"/>
              <a:buChar char="q"/>
            </a:pPr>
            <a:r>
              <a:rPr lang="en-US" sz="4800" b="0" i="0" dirty="0">
                <a:solidFill>
                  <a:srgbClr val="404040"/>
                </a:solidFill>
                <a:effectLst/>
                <a:latin typeface="Inter"/>
              </a:rPr>
              <a:t>Change button colors on hover.</a:t>
            </a:r>
          </a:p>
          <a:p>
            <a:pPr marL="685800" indent="-6858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800" b="0" i="0" dirty="0">
                <a:solidFill>
                  <a:srgbClr val="404040"/>
                </a:solidFill>
                <a:effectLst/>
                <a:latin typeface="Inter"/>
              </a:rPr>
              <a:t>Add underline to links on hover.</a:t>
            </a:r>
          </a:p>
          <a:p>
            <a:pPr marL="685800" indent="-6858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800" b="0" i="0" dirty="0">
                <a:solidFill>
                  <a:srgbClr val="404040"/>
                </a:solidFill>
                <a:effectLst/>
                <a:latin typeface="Inter"/>
              </a:rPr>
              <a:t>Scale or transform elements on hover.</a:t>
            </a:r>
          </a:p>
        </p:txBody>
      </p:sp>
    </p:spTree>
    <p:extLst>
      <p:ext uri="{BB962C8B-B14F-4D97-AF65-F5344CB8AC3E}">
        <p14:creationId xmlns:p14="http://schemas.microsoft.com/office/powerpoint/2010/main" val="170124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F046-6527-B721-90DC-742D9EC1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1. Border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620A1-CB00-C2E6-99A6-3EBC4B57FAF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9818857" cy="3718557"/>
          </a:xfrm>
        </p:spPr>
        <p:txBody>
          <a:bodyPr>
            <a:normAutofit fontScale="85000" lnSpcReduction="10000"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/>
              <a:t>Borders are used to create outlines around elements. CSS provides several properties to customize borders.</a:t>
            </a:r>
          </a:p>
        </p:txBody>
      </p:sp>
    </p:spTree>
    <p:extLst>
      <p:ext uri="{BB962C8B-B14F-4D97-AF65-F5344CB8AC3E}">
        <p14:creationId xmlns:p14="http://schemas.microsoft.com/office/powerpoint/2010/main" val="2481370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05D0-23CF-BA23-1359-2A18B03D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5. CSS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A6EE1-F6FE-AB46-E570-03B6D4C25CC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7200" b="0" i="0" dirty="0">
                <a:solidFill>
                  <a:srgbClr val="404040"/>
                </a:solidFill>
                <a:effectLst/>
                <a:latin typeface="Inter"/>
              </a:rPr>
              <a:t>CSS units define the size and spacing of elements.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66882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2C543-0840-43C6-0F79-AE11EB24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/>
              <a:t>px</a:t>
            </a:r>
            <a:r>
              <a:rPr lang="en-US" sz="6600" dirty="0"/>
              <a:t> (Pixels)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C9EF3-4109-1010-F5B0-D118CEDFBE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lnSpcReduction="10000"/>
          </a:bodyPr>
          <a:lstStyle/>
          <a:p>
            <a:r>
              <a:rPr lang="en-US" sz="6000" b="0" i="0" dirty="0">
                <a:solidFill>
                  <a:srgbClr val="404040"/>
                </a:solidFill>
                <a:effectLst/>
                <a:latin typeface="Inter"/>
              </a:rPr>
              <a:t>Absolute unit. 1px is one dot on the screen.</a:t>
            </a:r>
          </a:p>
          <a:p>
            <a:r>
              <a:rPr lang="en-US" sz="6000" dirty="0">
                <a:solidFill>
                  <a:srgbClr val="FF0000"/>
                </a:solidFill>
              </a:rPr>
              <a:t>p { font-size: 16px; }</a:t>
            </a:r>
          </a:p>
        </p:txBody>
      </p:sp>
    </p:spTree>
    <p:extLst>
      <p:ext uri="{BB962C8B-B14F-4D97-AF65-F5344CB8AC3E}">
        <p14:creationId xmlns:p14="http://schemas.microsoft.com/office/powerpoint/2010/main" val="2503818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F979-EBD0-C32B-7FF1-A564E3B5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em</a:t>
            </a:r>
            <a:r>
              <a:rPr lang="en-US" sz="4800" dirty="0"/>
              <a:t> (Relative to Font Size)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1D268-F9AB-2401-662E-9EA14242751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013709" cy="3718557"/>
          </a:xfrm>
        </p:spPr>
        <p:txBody>
          <a:bodyPr>
            <a:normAutofit/>
          </a:bodyPr>
          <a:lstStyle/>
          <a:p>
            <a:r>
              <a:rPr lang="en-US" sz="3600" dirty="0"/>
              <a:t>Relative to the font size of the parent element.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 { font-size: 1.5em; } /* 1.5 times the parent's font size */</a:t>
            </a:r>
          </a:p>
        </p:txBody>
      </p:sp>
    </p:spTree>
    <p:extLst>
      <p:ext uri="{BB962C8B-B14F-4D97-AF65-F5344CB8AC3E}">
        <p14:creationId xmlns:p14="http://schemas.microsoft.com/office/powerpoint/2010/main" val="3892968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59F6-7515-5246-9AED-99570CEF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% (Percentage)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55918-DF18-9F30-8CE9-3E67E8BF682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/>
          </a:bodyPr>
          <a:lstStyle/>
          <a:p>
            <a:r>
              <a:rPr lang="en-US" sz="4000" dirty="0"/>
              <a:t>Relative to the parent element's size.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div { width: 50%; } /* 50% of the parent's width */</a:t>
            </a:r>
          </a:p>
        </p:txBody>
      </p:sp>
    </p:spTree>
    <p:extLst>
      <p:ext uri="{BB962C8B-B14F-4D97-AF65-F5344CB8AC3E}">
        <p14:creationId xmlns:p14="http://schemas.microsoft.com/office/powerpoint/2010/main" val="2014546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0002-8BE8-1D7B-AD4D-E4306C48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Other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352B-2FDB-FAEC-9432-D54D1F3007D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rem: </a:t>
            </a:r>
            <a:r>
              <a:rPr lang="en-US" sz="2800" dirty="0"/>
              <a:t>Relative to the root (&lt;html&gt;) element's font size.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/>
              <a:t>vh</a:t>
            </a:r>
            <a:r>
              <a:rPr lang="en-US" sz="2800" b="1" dirty="0"/>
              <a:t> and </a:t>
            </a:r>
            <a:r>
              <a:rPr lang="en-US" sz="2800" b="1" dirty="0" err="1"/>
              <a:t>vw</a:t>
            </a:r>
            <a:r>
              <a:rPr lang="en-US" sz="2800" b="1" dirty="0"/>
              <a:t>: </a:t>
            </a:r>
            <a:r>
              <a:rPr lang="en-US" sz="2800" dirty="0"/>
              <a:t>Relative to the viewport's height and width.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/>
              <a:t>vmin</a:t>
            </a:r>
            <a:r>
              <a:rPr lang="en-US" sz="2800" b="1" dirty="0"/>
              <a:t> and </a:t>
            </a:r>
            <a:r>
              <a:rPr lang="en-US" sz="2800" b="1" dirty="0" err="1"/>
              <a:t>vmax</a:t>
            </a:r>
            <a:r>
              <a:rPr lang="en-US" sz="2800" dirty="0"/>
              <a:t>: Relative to the smaller or larger dimension of the viewport.</a:t>
            </a:r>
          </a:p>
        </p:txBody>
      </p:sp>
    </p:spTree>
    <p:extLst>
      <p:ext uri="{BB962C8B-B14F-4D97-AF65-F5344CB8AC3E}">
        <p14:creationId xmlns:p14="http://schemas.microsoft.com/office/powerpoint/2010/main" val="767887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7115-4A5D-0567-6BF4-833B7AD4C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6. Display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DDA04-072A-61EA-FBA3-AD8E594F82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3718557"/>
          </a:xfrm>
        </p:spPr>
        <p:txBody>
          <a:bodyPr>
            <a:normAutofit fontScale="92500"/>
          </a:bodyPr>
          <a:lstStyle/>
          <a:p>
            <a:r>
              <a:rPr lang="en-US" sz="4800" dirty="0"/>
              <a:t>The display property controls how an element is rendered on the page.</a:t>
            </a:r>
          </a:p>
          <a:p>
            <a:r>
              <a:rPr lang="en-US" sz="4800" b="1" i="0" dirty="0">
                <a:solidFill>
                  <a:srgbClr val="404040"/>
                </a:solidFill>
                <a:effectLst/>
                <a:latin typeface="Inter"/>
              </a:rPr>
              <a:t>Common Values: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0300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DA1DF-70E6-74F4-DA2D-E01B9231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1D97D-707A-4A39-10AD-6EFD04E3950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92500"/>
          </a:bodyPr>
          <a:lstStyle/>
          <a:p>
            <a:r>
              <a:rPr lang="en-US" sz="4400" b="0" i="0" dirty="0">
                <a:solidFill>
                  <a:srgbClr val="404040"/>
                </a:solidFill>
                <a:effectLst/>
                <a:latin typeface="Inter"/>
              </a:rPr>
              <a:t>Elements take up the full width of their container and start on a new line.</a:t>
            </a:r>
          </a:p>
          <a:p>
            <a:r>
              <a:rPr lang="en-US" sz="4400" dirty="0">
                <a:solidFill>
                  <a:srgbClr val="FF0000"/>
                </a:solidFill>
              </a:rPr>
              <a:t>div { display: block; 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F7614-60B8-35BF-5966-F2911297156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Examples: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&lt;div&gt;, &lt;p&gt;, &lt;h1&gt;.</a:t>
            </a:r>
          </a:p>
        </p:txBody>
      </p:sp>
    </p:spTree>
    <p:extLst>
      <p:ext uri="{BB962C8B-B14F-4D97-AF65-F5344CB8AC3E}">
        <p14:creationId xmlns:p14="http://schemas.microsoft.com/office/powerpoint/2010/main" val="894047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FA6A-BE7F-30FC-32CC-F0071CFD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inline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56C4D-5524-23F1-F273-4389CA99E1D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Elements take up only as much width as their content and do not start on a new line.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span { display: inline; }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B2C-2D2D-ABAC-49D5-CE2DDADEDDA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Examples: </a:t>
            </a:r>
            <a:r>
              <a:rPr lang="en-US" sz="4000" dirty="0">
                <a:solidFill>
                  <a:srgbClr val="FF0000"/>
                </a:solidFill>
              </a:rPr>
              <a:t>&lt;span&gt;, &lt;a&gt;, &lt;strong&gt;.</a:t>
            </a:r>
          </a:p>
        </p:txBody>
      </p:sp>
    </p:spTree>
    <p:extLst>
      <p:ext uri="{BB962C8B-B14F-4D97-AF65-F5344CB8AC3E}">
        <p14:creationId xmlns:p14="http://schemas.microsoft.com/office/powerpoint/2010/main" val="2171190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14A5-A62D-6A2A-0996-4FDF9FE63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inline-block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B17A-085F-812A-8B5D-6FE242DEFA3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314658" cy="3718557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000" dirty="0"/>
              <a:t>Combines features of block and inline.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000" dirty="0"/>
              <a:t>Elements do not start on a new line but can have width and height.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button { display: inline-block; }</a:t>
            </a:r>
          </a:p>
        </p:txBody>
      </p:sp>
    </p:spTree>
    <p:extLst>
      <p:ext uri="{BB962C8B-B14F-4D97-AF65-F5344CB8AC3E}">
        <p14:creationId xmlns:p14="http://schemas.microsoft.com/office/powerpoint/2010/main" val="4099907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28FA4-6E1E-BAA0-9C7C-FA9720D3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none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D375A-4B51-B2EF-9091-F15C210935F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35370" y="2659380"/>
            <a:ext cx="9803189" cy="3718557"/>
          </a:xfrm>
        </p:spPr>
        <p:txBody>
          <a:bodyPr>
            <a:normAutofit/>
          </a:bodyPr>
          <a:lstStyle/>
          <a:p>
            <a:r>
              <a:rPr lang="en-US" sz="4400" b="0" i="0" dirty="0">
                <a:solidFill>
                  <a:srgbClr val="404040"/>
                </a:solidFill>
                <a:effectLst/>
                <a:latin typeface="Inter"/>
              </a:rPr>
              <a:t>Hides the element completely.</a:t>
            </a:r>
          </a:p>
          <a:p>
            <a:r>
              <a:rPr lang="en-US" sz="4400" dirty="0">
                <a:solidFill>
                  <a:srgbClr val="FF0000"/>
                </a:solidFill>
              </a:rPr>
              <a:t>.hidden { display: none; }</a:t>
            </a:r>
          </a:p>
        </p:txBody>
      </p:sp>
    </p:spTree>
    <p:extLst>
      <p:ext uri="{BB962C8B-B14F-4D97-AF65-F5344CB8AC3E}">
        <p14:creationId xmlns:p14="http://schemas.microsoft.com/office/powerpoint/2010/main" val="54059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B6BD-6CC1-11A1-69AF-73159FCE1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border-width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8587-9818-86B1-A478-C92ED643ECD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/>
          </a:bodyPr>
          <a:lstStyle/>
          <a:p>
            <a:r>
              <a:rPr lang="en-US" sz="6000" b="0" i="0" dirty="0">
                <a:solidFill>
                  <a:srgbClr val="404040"/>
                </a:solidFill>
                <a:effectLst/>
                <a:latin typeface="Inter"/>
              </a:rPr>
              <a:t>Sets the width of the border.</a:t>
            </a:r>
          </a:p>
          <a:p>
            <a:r>
              <a:rPr lang="en-US" sz="6000" dirty="0">
                <a:solidFill>
                  <a:srgbClr val="FF0000"/>
                </a:solidFill>
              </a:rPr>
              <a:t>p { border-width: 2px; }</a:t>
            </a:r>
          </a:p>
        </p:txBody>
      </p:sp>
    </p:spTree>
    <p:extLst>
      <p:ext uri="{BB962C8B-B14F-4D97-AF65-F5344CB8AC3E}">
        <p14:creationId xmlns:p14="http://schemas.microsoft.com/office/powerpoint/2010/main" val="398285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8B0BD-07F8-BD8A-7E53-1AAD5FF4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flex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CBC1-D3DF-471B-3021-C6BF1010934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/>
          </a:bodyPr>
          <a:lstStyle/>
          <a:p>
            <a:r>
              <a:rPr lang="en-US" sz="4400" dirty="0"/>
              <a:t>Enables a flexible box layout.</a:t>
            </a:r>
          </a:p>
          <a:p>
            <a:r>
              <a:rPr lang="en-US" sz="4400" dirty="0">
                <a:solidFill>
                  <a:srgbClr val="FF0000"/>
                </a:solidFill>
              </a:rPr>
              <a:t>.container { display: flex; }</a:t>
            </a:r>
          </a:p>
        </p:txBody>
      </p:sp>
    </p:spTree>
    <p:extLst>
      <p:ext uri="{BB962C8B-B14F-4D97-AF65-F5344CB8AC3E}">
        <p14:creationId xmlns:p14="http://schemas.microsoft.com/office/powerpoint/2010/main" val="933681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B47E6-6463-89AB-5C95-CE9F557E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E2844-307C-E9A4-814C-8CFCF1D89A9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9750277" cy="3718557"/>
          </a:xfrm>
        </p:spPr>
        <p:txBody>
          <a:bodyPr>
            <a:normAutofit/>
          </a:bodyPr>
          <a:lstStyle/>
          <a:p>
            <a:r>
              <a:rPr lang="en-US" sz="6000" b="0" i="0" dirty="0">
                <a:solidFill>
                  <a:srgbClr val="404040"/>
                </a:solidFill>
                <a:effectLst/>
                <a:latin typeface="Inter"/>
              </a:rPr>
              <a:t>Enables a grid layout.</a:t>
            </a:r>
          </a:p>
          <a:p>
            <a:r>
              <a:rPr lang="en-US" sz="5400" dirty="0">
                <a:solidFill>
                  <a:srgbClr val="FF0000"/>
                </a:solidFill>
              </a:rPr>
              <a:t>.container { display: grid; }</a:t>
            </a:r>
          </a:p>
        </p:txBody>
      </p:sp>
    </p:spTree>
    <p:extLst>
      <p:ext uri="{BB962C8B-B14F-4D97-AF65-F5344CB8AC3E}">
        <p14:creationId xmlns:p14="http://schemas.microsoft.com/office/powerpoint/2010/main" val="1144099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F9FE-6857-679D-3F84-8D6A8710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5263F-B5E6-BD65-CE9B-94C9CD0FAF5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Use block for full-width elements.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Use inline for text-level elements.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Use inline-block for buttons or elements that need spacing.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Use none to hide elements dynamically.</a:t>
            </a:r>
          </a:p>
        </p:txBody>
      </p:sp>
    </p:spTree>
    <p:extLst>
      <p:ext uri="{BB962C8B-B14F-4D97-AF65-F5344CB8AC3E}">
        <p14:creationId xmlns:p14="http://schemas.microsoft.com/office/powerpoint/2010/main" val="2495326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3862-3919-A0C7-7B95-F2AA3D4C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7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ctivity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6999-33C0-D897-7662-467BB3E6317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7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7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72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en-US" sz="7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Project 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72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SS yo</a:t>
            </a:r>
            <a:r>
              <a:rPr lang="en-US" sz="7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72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7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arnt 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72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7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7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7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endParaRPr lang="en-US" sz="42400" dirty="0"/>
          </a:p>
        </p:txBody>
      </p:sp>
    </p:spTree>
    <p:extLst>
      <p:ext uri="{BB962C8B-B14F-4D97-AF65-F5344CB8AC3E}">
        <p14:creationId xmlns:p14="http://schemas.microsoft.com/office/powerpoint/2010/main" val="276910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F9EA-6198-2845-981C-101166E0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border-style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A9B50-9CF4-57F1-1B06-A2CC5743A6A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r>
              <a:rPr lang="en-US" sz="4000" dirty="0"/>
              <a:t>Defines the style of the border (e.g., solid, dashed, dotted, double).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p { border-style: dashed; }</a:t>
            </a:r>
          </a:p>
        </p:txBody>
      </p:sp>
    </p:spTree>
    <p:extLst>
      <p:ext uri="{BB962C8B-B14F-4D97-AF65-F5344CB8AC3E}">
        <p14:creationId xmlns:p14="http://schemas.microsoft.com/office/powerpoint/2010/main" val="101909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E975-B0ED-C33B-7B2B-89BEB35C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border-color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B8F95-1E03-A379-E404-78450533F9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9750277" cy="3718557"/>
          </a:xfrm>
        </p:spPr>
        <p:txBody>
          <a:bodyPr>
            <a:normAutofit fontScale="92500"/>
          </a:bodyPr>
          <a:lstStyle/>
          <a:p>
            <a:r>
              <a:rPr lang="en-US" sz="6600" b="0" i="0" dirty="0">
                <a:solidFill>
                  <a:srgbClr val="404040"/>
                </a:solidFill>
                <a:effectLst/>
                <a:latin typeface="Inter"/>
              </a:rPr>
              <a:t>Sets the color of the border.</a:t>
            </a:r>
          </a:p>
          <a:p>
            <a:r>
              <a:rPr lang="en-US" sz="6600" dirty="0">
                <a:solidFill>
                  <a:srgbClr val="FF0000"/>
                </a:solidFill>
              </a:rPr>
              <a:t>p { border-color: red; }</a:t>
            </a:r>
          </a:p>
        </p:txBody>
      </p:sp>
    </p:spTree>
    <p:extLst>
      <p:ext uri="{BB962C8B-B14F-4D97-AF65-F5344CB8AC3E}">
        <p14:creationId xmlns:p14="http://schemas.microsoft.com/office/powerpoint/2010/main" val="89487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C2315-D188-E0A8-7C30-CB58D251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Shorthand border Property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F3F49-5AE6-DE68-1E08-FA06597429D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53197" cy="3718557"/>
          </a:xfrm>
        </p:spPr>
        <p:txBody>
          <a:bodyPr>
            <a:normAutofit/>
          </a:bodyPr>
          <a:lstStyle/>
          <a:p>
            <a:r>
              <a:rPr lang="en-US" sz="4800" dirty="0"/>
              <a:t>Combines width, style, and color in one line.</a:t>
            </a:r>
          </a:p>
          <a:p>
            <a:r>
              <a:rPr lang="en-US" sz="4800" dirty="0">
                <a:solidFill>
                  <a:srgbClr val="FF0000"/>
                </a:solidFill>
              </a:rPr>
              <a:t>p { border: 2px solid red; }</a:t>
            </a:r>
          </a:p>
        </p:txBody>
      </p:sp>
    </p:spTree>
    <p:extLst>
      <p:ext uri="{BB962C8B-B14F-4D97-AF65-F5344CB8AC3E}">
        <p14:creationId xmlns:p14="http://schemas.microsoft.com/office/powerpoint/2010/main" val="267970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4A4D-B7EF-0AAA-2E7C-CFD5F1F4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Individual Side Borders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DDB0C-6335-FED1-9B90-15C5963A5E7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can style each side of the border individually using: border-top, border-right, border-bottom, border-left.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21BB8-D174-0F4F-31D7-CE9EFE5EA90B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p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border-top: 3px dotted blue;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border-bottom: 2px solid green;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766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2DFF9-6D2E-F0B1-B317-766C7391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Border Radius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5D96F-E170-3FB0-9AF9-9282C56D228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013709" cy="3718557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border-radius rounds the corners of an element.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div { border-radius: 10px; }</a:t>
            </a:r>
          </a:p>
          <a:p>
            <a:r>
              <a:rPr lang="en-US" sz="3200" b="0" i="0" dirty="0">
                <a:solidFill>
                  <a:srgbClr val="404040"/>
                </a:solidFill>
                <a:effectLst/>
                <a:latin typeface="Inter"/>
              </a:rPr>
              <a:t>You can specify different radii for each corner: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div { border-radius: 10px 20px 30px 40px; }</a:t>
            </a:r>
          </a:p>
        </p:txBody>
      </p:sp>
    </p:spTree>
    <p:extLst>
      <p:ext uri="{BB962C8B-B14F-4D97-AF65-F5344CB8AC3E}">
        <p14:creationId xmlns:p14="http://schemas.microsoft.com/office/powerpoint/2010/main" val="363791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0072-8321-1170-0207-BC7978AF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2. Padding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EE5D-AD9B-8CAB-0A67-F84F96D774B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44637" cy="3718557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/>
              <a:t>Padding is the space between the content of an element and its border. It is used to create internal spacing.</a:t>
            </a:r>
          </a:p>
        </p:txBody>
      </p:sp>
    </p:spTree>
    <p:extLst>
      <p:ext uri="{BB962C8B-B14F-4D97-AF65-F5344CB8AC3E}">
        <p14:creationId xmlns:p14="http://schemas.microsoft.com/office/powerpoint/2010/main" val="29364218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377</TotalTime>
  <Words>877</Words>
  <Application>Microsoft Office PowerPoint</Application>
  <PresentationFormat>Widescreen</PresentationFormat>
  <Paragraphs>135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Meiryo</vt:lpstr>
      <vt:lpstr>Arial</vt:lpstr>
      <vt:lpstr>Calibri</vt:lpstr>
      <vt:lpstr>Corbel</vt:lpstr>
      <vt:lpstr>Inter</vt:lpstr>
      <vt:lpstr>Times New Roman</vt:lpstr>
      <vt:lpstr>Wingdings</vt:lpstr>
      <vt:lpstr>ShojiVTI</vt:lpstr>
      <vt:lpstr>Topic-5 Intermediate CSS </vt:lpstr>
      <vt:lpstr>1. Border Properties</vt:lpstr>
      <vt:lpstr>border-width</vt:lpstr>
      <vt:lpstr>border-style</vt:lpstr>
      <vt:lpstr>border-color</vt:lpstr>
      <vt:lpstr>Shorthand border Property </vt:lpstr>
      <vt:lpstr>Individual Side Borders</vt:lpstr>
      <vt:lpstr>Border Radius</vt:lpstr>
      <vt:lpstr>2. Padding Properties</vt:lpstr>
      <vt:lpstr>padding Shorthand</vt:lpstr>
      <vt:lpstr>Individual Padding Properties</vt:lpstr>
      <vt:lpstr>3. Margin Properties</vt:lpstr>
      <vt:lpstr>margin Shorthand</vt:lpstr>
      <vt:lpstr>Individual Margin Properties</vt:lpstr>
      <vt:lpstr>Auto Margin</vt:lpstr>
      <vt:lpstr>Negative Margins</vt:lpstr>
      <vt:lpstr>4. Hover Effect</vt:lpstr>
      <vt:lpstr>Examples</vt:lpstr>
      <vt:lpstr>Use Cases</vt:lpstr>
      <vt:lpstr>5. CSS Units</vt:lpstr>
      <vt:lpstr>px (Pixels)</vt:lpstr>
      <vt:lpstr>em (Relative to Font Size)</vt:lpstr>
      <vt:lpstr>% (Percentage)</vt:lpstr>
      <vt:lpstr>Other Units</vt:lpstr>
      <vt:lpstr>6. Display Property</vt:lpstr>
      <vt:lpstr>block</vt:lpstr>
      <vt:lpstr>inline</vt:lpstr>
      <vt:lpstr>inline-block</vt:lpstr>
      <vt:lpstr>none</vt:lpstr>
      <vt:lpstr>flex</vt:lpstr>
      <vt:lpstr>grid</vt:lpstr>
      <vt:lpstr>Use Cases</vt:lpstr>
      <vt:lpstr>Activity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92</cp:revision>
  <dcterms:created xsi:type="dcterms:W3CDTF">2025-02-02T19:00:56Z</dcterms:created>
  <dcterms:modified xsi:type="dcterms:W3CDTF">2025-02-11T14:22:30Z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