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39"/>
  </p:notesMasterIdLst>
  <p:handoutMasterIdLst>
    <p:handoutMasterId r:id="rId40"/>
  </p:handoutMasterIdLst>
  <p:sldIdLst>
    <p:sldId id="315" r:id="rId5"/>
    <p:sldId id="346" r:id="rId6"/>
    <p:sldId id="347" r:id="rId7"/>
    <p:sldId id="348" r:id="rId8"/>
    <p:sldId id="349" r:id="rId9"/>
    <p:sldId id="350" r:id="rId10"/>
    <p:sldId id="351" r:id="rId11"/>
    <p:sldId id="352" r:id="rId12"/>
    <p:sldId id="353" r:id="rId13"/>
    <p:sldId id="354" r:id="rId14"/>
    <p:sldId id="355" r:id="rId15"/>
    <p:sldId id="356" r:id="rId16"/>
    <p:sldId id="357" r:id="rId17"/>
    <p:sldId id="358" r:id="rId18"/>
    <p:sldId id="359" r:id="rId19"/>
    <p:sldId id="360" r:id="rId20"/>
    <p:sldId id="361" r:id="rId21"/>
    <p:sldId id="362" r:id="rId22"/>
    <p:sldId id="363" r:id="rId23"/>
    <p:sldId id="364" r:id="rId24"/>
    <p:sldId id="368" r:id="rId25"/>
    <p:sldId id="366" r:id="rId26"/>
    <p:sldId id="369" r:id="rId27"/>
    <p:sldId id="370" r:id="rId28"/>
    <p:sldId id="371" r:id="rId29"/>
    <p:sldId id="372" r:id="rId30"/>
    <p:sldId id="373" r:id="rId31"/>
    <p:sldId id="374" r:id="rId32"/>
    <p:sldId id="375" r:id="rId33"/>
    <p:sldId id="376" r:id="rId34"/>
    <p:sldId id="377" r:id="rId35"/>
    <p:sldId id="378" r:id="rId36"/>
    <p:sldId id="344" r:id="rId37"/>
    <p:sldId id="295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5388" autoAdjust="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handoutMaster" Target="handoutMasters/handoutMaster1.xml"/><Relationship Id="rId45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20" Type="http://schemas.openxmlformats.org/officeDocument/2006/relationships/slide" Target="slides/slide16.xml"/><Relationship Id="rId4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2/11/2025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2/11/2025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697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2590800"/>
            <a:ext cx="6441412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590800"/>
            <a:ext cx="3522849" cy="3718557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47BB165-F380-48C4-B95B-C09C918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1" y="6309360"/>
            <a:ext cx="5049579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805E9B-6657-4167-BD79-CAC59C0D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EFA1AD-93FB-148E-CFC6-A6E5D996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</p:spTree>
    <p:extLst>
      <p:ext uri="{BB962C8B-B14F-4D97-AF65-F5344CB8AC3E}">
        <p14:creationId xmlns:p14="http://schemas.microsoft.com/office/powerpoint/2010/main" val="16164776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3DC2F0A-1748-49AE-AF72-D6BBB4F8F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3DF7B1-E0C5-4E09-BB5C-F11EA14D7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66789"/>
            <a:ext cx="6833381" cy="25942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BC678EC-E47C-4AC2-A75A-7022CECD00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34622" y="848455"/>
            <a:ext cx="5102365" cy="2601914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74E69A-5ABD-42DF-A2B0-997A62625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063" y="920164"/>
            <a:ext cx="1070775" cy="24661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C2B6D0A-4A1F-4B59-B429-AD3FABC74F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B66529-F6B7-4C1C-8291-8139628DF6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48456"/>
            <a:ext cx="6833382" cy="717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2245B9-34B5-4F89-8EA6-C018B9D4FA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58023" y="3442673"/>
            <a:ext cx="5333977" cy="341532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90814BE-76E8-43EC-9616-A1F02F053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396996"/>
            <a:ext cx="1219200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8AAA0A6-9D4B-4AA2-82F0-77E5ECF4B64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86762" y="3928342"/>
            <a:ext cx="4162319" cy="2285000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1800" b="0"/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17" name="Footer Placeholder 12">
            <a:extLst>
              <a:ext uri="{FF2B5EF4-FFF2-40B4-BE49-F238E27FC236}">
                <a16:creationId xmlns:a16="http://schemas.microsoft.com/office/drawing/2014/main" id="{8E3FFD99-95F0-47A4-8642-FB9FECEC4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5917" y="6309360"/>
            <a:ext cx="4946592" cy="457200"/>
          </a:xfrm>
        </p:spPr>
        <p:txBody>
          <a:bodyPr/>
          <a:lstStyle>
            <a:lvl1pPr>
              <a:defRPr lang="en-US" sz="1200" kern="1200" spc="15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4727536-E532-4015-A178-0ABB6B09C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339893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Date Placeholder 11">
            <a:extLst>
              <a:ext uri="{FF2B5EF4-FFF2-40B4-BE49-F238E27FC236}">
                <a16:creationId xmlns:a16="http://schemas.microsoft.com/office/drawing/2014/main" id="{22977876-C29D-4D32-9948-303465AEC3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77730" y="6309360"/>
            <a:ext cx="2736329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15">
            <a:extLst>
              <a:ext uri="{FF2B5EF4-FFF2-40B4-BE49-F238E27FC236}">
                <a16:creationId xmlns:a16="http://schemas.microsoft.com/office/drawing/2014/main" id="{6A7BC11E-2EF0-4989-9A7E-7AB377DB8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0557ABF-B75C-BD78-1A04-E483A57A9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67712" y="0"/>
            <a:ext cx="5728216" cy="845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8385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2/11/2025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704" r:id="rId12"/>
    <p:sldLayoutId id="2147483709" r:id="rId13"/>
    <p:sldLayoutId id="2147483682" r:id="rId14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pPr algn="ctr"/>
            <a:r>
              <a:rPr lang="en-US" dirty="0"/>
              <a:t>Topic-5</a:t>
            </a:r>
            <a:br>
              <a:rPr lang="en-US" dirty="0"/>
            </a:br>
            <a:r>
              <a:rPr lang="en-US" dirty="0"/>
              <a:t>Intermediate CSS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EF683-0A90-973C-BECE-CB23BF137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padding Shorthand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CDE41-2648-0002-47F8-EEB42A6867D9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276057" cy="3718557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/>
              <a:t>Sets padding for all four sides.</a:t>
            </a:r>
          </a:p>
          <a:p>
            <a:r>
              <a:rPr lang="en-US" sz="3600" dirty="0">
                <a:solidFill>
                  <a:srgbClr val="FF0000"/>
                </a:solidFill>
              </a:rPr>
              <a:t>p { padding: 20px; }</a:t>
            </a:r>
          </a:p>
          <a:p>
            <a:r>
              <a:rPr lang="en-US" sz="3600" b="0" i="0" dirty="0">
                <a:solidFill>
                  <a:srgbClr val="404040"/>
                </a:solidFill>
                <a:effectLst/>
                <a:latin typeface="Inter"/>
              </a:rPr>
              <a:t>You can specify different values for each side:</a:t>
            </a:r>
          </a:p>
          <a:p>
            <a:r>
              <a:rPr lang="en-US" sz="3600" dirty="0">
                <a:solidFill>
                  <a:srgbClr val="FF0000"/>
                </a:solidFill>
              </a:rPr>
              <a:t>p { padding: 10px 20px 30px 40px; } /* top, right, bottom, left */</a:t>
            </a:r>
          </a:p>
        </p:txBody>
      </p:sp>
    </p:spTree>
    <p:extLst>
      <p:ext uri="{BB962C8B-B14F-4D97-AF65-F5344CB8AC3E}">
        <p14:creationId xmlns:p14="http://schemas.microsoft.com/office/powerpoint/2010/main" val="24428845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D42DA-9294-8176-23AC-5E5EEFDCC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Individual Padding Properties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CEE77-13B1-B65F-FE11-EA89F26E5B47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600" dirty="0"/>
              <a:t>padding-top, padding-right, padding-bottom, padding-left.</a:t>
            </a:r>
          </a:p>
          <a:p>
            <a:pPr algn="l"/>
            <a:r>
              <a:rPr lang="en-US" sz="3600" b="1" i="0" dirty="0">
                <a:solidFill>
                  <a:srgbClr val="404040"/>
                </a:solidFill>
                <a:effectLst/>
                <a:latin typeface="Inter"/>
              </a:rPr>
              <a:t>Use Case:</a:t>
            </a:r>
            <a:endParaRPr lang="en-US" sz="3600" b="0" i="0" dirty="0">
              <a:solidFill>
                <a:srgbClr val="404040"/>
              </a:solidFill>
              <a:effectLst/>
              <a:latin typeface="Inter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600" b="0" i="0" dirty="0">
                <a:solidFill>
                  <a:srgbClr val="404040"/>
                </a:solidFill>
                <a:effectLst/>
                <a:latin typeface="Inter"/>
              </a:rPr>
              <a:t>Padding is often used to create space inside buttons, cards, or containers.</a:t>
            </a:r>
          </a:p>
          <a:p>
            <a:endParaRPr lang="en-US" sz="3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CDF1B7-1427-822C-3BC4-C2C00DCFCE4F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p {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   padding-top: 15px;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 padding-left: 10px;</a:t>
            </a:r>
          </a:p>
          <a:p>
            <a:r>
              <a:rPr lang="en-US" sz="2400" dirty="0">
                <a:solidFill>
                  <a:srgbClr val="FF00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276465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FE8AB-C635-3242-F97D-86A4AE575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3. Margin Properties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67676-35D2-20D5-BA1B-C4CC55E38FE5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253197" cy="3718557"/>
          </a:xfrm>
        </p:spPr>
        <p:txBody>
          <a:bodyPr>
            <a:normAutofit fontScale="92500" lnSpcReduction="10000"/>
          </a:bodyPr>
          <a:lstStyle/>
          <a:p>
            <a:pPr marL="685800" indent="-685800">
              <a:buFont typeface="Wingdings" panose="05000000000000000000" pitchFamily="2" charset="2"/>
              <a:buChar char="q"/>
            </a:pPr>
            <a:r>
              <a:rPr lang="en-US" sz="5400" b="0" i="0" dirty="0">
                <a:solidFill>
                  <a:srgbClr val="404040"/>
                </a:solidFill>
                <a:effectLst/>
                <a:latin typeface="Inter"/>
              </a:rPr>
              <a:t>Margin is the space outside an element's border. It is used to create spacing between elements.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41806187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3F25D-B0B6-2D26-1A84-AEB2B997F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margin Shorthand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2F5B3-3B54-51FB-E9F0-4938A779D5F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298917" cy="3718557"/>
          </a:xfrm>
        </p:spPr>
        <p:txBody>
          <a:bodyPr>
            <a:normAutofit fontScale="85000" lnSpcReduction="20000"/>
          </a:bodyPr>
          <a:lstStyle/>
          <a:p>
            <a:r>
              <a:rPr lang="en-US" sz="3200" dirty="0"/>
              <a:t>Sets margin for all four sides.</a:t>
            </a:r>
          </a:p>
          <a:p>
            <a:r>
              <a:rPr lang="en-US" sz="3200" dirty="0" err="1"/>
              <a:t>Css</a:t>
            </a:r>
            <a:endParaRPr lang="en-US" sz="3200" dirty="0"/>
          </a:p>
          <a:p>
            <a:r>
              <a:rPr lang="en-US" sz="3200" dirty="0">
                <a:solidFill>
                  <a:srgbClr val="FF0000"/>
                </a:solidFill>
              </a:rPr>
              <a:t>p { margin: 20px; }</a:t>
            </a:r>
          </a:p>
          <a:p>
            <a:r>
              <a:rPr lang="en-US" sz="3200" b="0" i="0" dirty="0">
                <a:solidFill>
                  <a:srgbClr val="404040"/>
                </a:solidFill>
                <a:effectLst/>
                <a:latin typeface="Inter"/>
              </a:rPr>
              <a:t>You can specify different values for each side:</a:t>
            </a:r>
          </a:p>
          <a:p>
            <a:r>
              <a:rPr lang="en-US" sz="3200" dirty="0">
                <a:solidFill>
                  <a:srgbClr val="FF0000"/>
                </a:solidFill>
              </a:rPr>
              <a:t>p { margin: 10px 20px 30px 40px; } /* top, right, bottom, left */</a:t>
            </a:r>
          </a:p>
        </p:txBody>
      </p:sp>
    </p:spTree>
    <p:extLst>
      <p:ext uri="{BB962C8B-B14F-4D97-AF65-F5344CB8AC3E}">
        <p14:creationId xmlns:p14="http://schemas.microsoft.com/office/powerpoint/2010/main" val="1384954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D3612-8501-3610-3852-E783DBDA4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Individual Margin Properties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4B152-50C9-30A3-1A93-5FF164FD9585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margin-top, margin-right, margin-bottom, margin-left.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F90D81-2C90-AEAE-6747-1D3418BBE1DE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p {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    margin-top: 15px;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    margin-bottom: 10px;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1620735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5A5BB-B8C4-C266-5F2B-DE883DC87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 dirty="0"/>
              <a:t>Auto Margin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3F3B3-8905-E2E9-62F5-147CC30ED0BC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5726917" cy="3718557"/>
          </a:xfrm>
        </p:spPr>
        <p:txBody>
          <a:bodyPr>
            <a:normAutofit lnSpcReduction="10000"/>
          </a:bodyPr>
          <a:lstStyle/>
          <a:p>
            <a:r>
              <a:rPr lang="en-US" sz="4800" dirty="0"/>
              <a:t>auto can be used to center elements horizontally.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61E50F-D30B-0CCD-7378-E58021770F1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680960" y="2590800"/>
            <a:ext cx="4039251" cy="371855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div {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   width: 50%;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    margin: 0 auto; /* Centers the div horizontally */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883909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2565A-5F91-672C-0299-E732BD393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Negative Margins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CE549-E1A7-1ADB-094F-B35F4750A279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9178777" cy="3718557"/>
          </a:xfrm>
        </p:spPr>
        <p:txBody>
          <a:bodyPr>
            <a:normAutofit fontScale="92500" lnSpcReduction="20000"/>
          </a:bodyPr>
          <a:lstStyle/>
          <a:p>
            <a:r>
              <a:rPr lang="en-US" sz="5400" b="0" i="0" dirty="0">
                <a:solidFill>
                  <a:srgbClr val="404040"/>
                </a:solidFill>
                <a:effectLst/>
                <a:latin typeface="Inter"/>
              </a:rPr>
              <a:t>Negative values can pull elements closer together or overlap them.</a:t>
            </a:r>
          </a:p>
          <a:p>
            <a:r>
              <a:rPr lang="en-US" sz="5400" b="0" i="0" dirty="0">
                <a:solidFill>
                  <a:srgbClr val="FF0000"/>
                </a:solidFill>
                <a:effectLst/>
                <a:latin typeface="Inter"/>
              </a:rPr>
              <a:t>p { margin-top: -10px; }</a:t>
            </a:r>
          </a:p>
        </p:txBody>
      </p:sp>
    </p:spTree>
    <p:extLst>
      <p:ext uri="{BB962C8B-B14F-4D97-AF65-F5344CB8AC3E}">
        <p14:creationId xmlns:p14="http://schemas.microsoft.com/office/powerpoint/2010/main" val="23647820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07B19-6EE6-C057-D8FF-114069182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dirty="0"/>
              <a:t>4. Hover Effect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C7C93-DB69-2D65-E08F-A91B42F512BA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5727667" cy="3718557"/>
          </a:xfrm>
        </p:spPr>
        <p:txBody>
          <a:bodyPr>
            <a:normAutofit fontScale="92500"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4000" dirty="0"/>
              <a:t>The </a:t>
            </a:r>
            <a:r>
              <a:rPr lang="en-US" sz="4000" dirty="0">
                <a:solidFill>
                  <a:srgbClr val="FF0000"/>
                </a:solidFill>
              </a:rPr>
              <a:t>:hover </a:t>
            </a:r>
            <a:r>
              <a:rPr lang="en-US" sz="4000" dirty="0"/>
              <a:t>pseudo-class is used to apply styles when the user hovers over an element.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A0AC7D-4CAE-367F-EF74-49A66ECD78C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658100" y="2590800"/>
            <a:ext cx="4062111" cy="3718557"/>
          </a:xfrm>
        </p:spPr>
        <p:txBody>
          <a:bodyPr>
            <a:normAutofit fontScale="92500"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Syntax</a:t>
            </a:r>
          </a:p>
          <a:p>
            <a:pPr marL="0" indent="0">
              <a:buNone/>
            </a:pPr>
            <a:r>
              <a:rPr lang="en-US" sz="3600" dirty="0" err="1">
                <a:solidFill>
                  <a:srgbClr val="FF0000"/>
                </a:solidFill>
              </a:rPr>
              <a:t>selector:hover</a:t>
            </a:r>
            <a:r>
              <a:rPr lang="en-US" sz="3600" dirty="0">
                <a:solidFill>
                  <a:srgbClr val="FF0000"/>
                </a:solidFill>
              </a:rPr>
              <a:t> {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    /* styles */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8527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91665-79D8-2963-BAB7-ACF7C19CA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0A7419-CF34-10EE-A2A0-CBCDD66FA679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4309598" cy="3718557"/>
          </a:xfrm>
        </p:spPr>
        <p:txBody>
          <a:bodyPr>
            <a:normAutofit fontScale="92500" lnSpcReduction="20000"/>
          </a:bodyPr>
          <a:lstStyle/>
          <a:p>
            <a:r>
              <a:rPr lang="en-US" sz="2400" b="1" dirty="0"/>
              <a:t>button {</a:t>
            </a:r>
          </a:p>
          <a:p>
            <a:r>
              <a:rPr lang="en-US" sz="2400" b="1" dirty="0"/>
              <a:t>    background-color: blue;</a:t>
            </a:r>
          </a:p>
          <a:p>
            <a:r>
              <a:rPr lang="en-US" sz="2400" b="1" dirty="0"/>
              <a:t>    color: white;</a:t>
            </a:r>
          </a:p>
          <a:p>
            <a:r>
              <a:rPr lang="en-US" sz="2400" b="1" dirty="0"/>
              <a:t>    padding: 10px 20px;</a:t>
            </a:r>
          </a:p>
          <a:p>
            <a:r>
              <a:rPr lang="en-US" sz="2400" b="1" dirty="0"/>
              <a:t>    border: none;</a:t>
            </a:r>
          </a:p>
          <a:p>
            <a:r>
              <a:rPr lang="en-US" sz="2400" b="1" dirty="0"/>
              <a:t>}</a:t>
            </a:r>
          </a:p>
          <a:p>
            <a:endParaRPr lang="en-US" sz="24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8EE1E9-DED8-7CAC-8FD7-CD7CA8C05747}"/>
              </a:ext>
            </a:extLst>
          </p:cNvPr>
          <p:cNvSpPr txBox="1"/>
          <p:nvPr/>
        </p:nvSpPr>
        <p:spPr>
          <a:xfrm>
            <a:off x="6096000" y="2828835"/>
            <a:ext cx="584835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err="1">
                <a:solidFill>
                  <a:srgbClr val="FF0000"/>
                </a:solidFill>
              </a:rPr>
              <a:t>button:hover</a:t>
            </a:r>
            <a:r>
              <a:rPr lang="en-US" sz="4000" dirty="0">
                <a:solidFill>
                  <a:srgbClr val="FF0000"/>
                </a:solidFill>
              </a:rPr>
              <a:t> {</a:t>
            </a:r>
          </a:p>
          <a:p>
            <a:r>
              <a:rPr lang="en-US" sz="4000" dirty="0">
                <a:solidFill>
                  <a:srgbClr val="FF0000"/>
                </a:solidFill>
              </a:rPr>
              <a:t>    background-color: </a:t>
            </a:r>
            <a:r>
              <a:rPr lang="en-US" sz="4000" dirty="0" err="1">
                <a:solidFill>
                  <a:srgbClr val="FF0000"/>
                </a:solidFill>
              </a:rPr>
              <a:t>darkblue</a:t>
            </a:r>
            <a:r>
              <a:rPr lang="en-US" sz="4000" dirty="0">
                <a:solidFill>
                  <a:srgbClr val="FF0000"/>
                </a:solidFill>
              </a:rPr>
              <a:t>;</a:t>
            </a:r>
          </a:p>
          <a:p>
            <a:r>
              <a:rPr lang="en-US" sz="4000" dirty="0">
                <a:solidFill>
                  <a:srgbClr val="FF0000"/>
                </a:solidFill>
              </a:rPr>
              <a:t>    cursor: pointer;</a:t>
            </a:r>
          </a:p>
          <a:p>
            <a:r>
              <a:rPr lang="en-US" sz="4000" dirty="0">
                <a:solidFill>
                  <a:srgbClr val="FF00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304984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8964B-71DD-48F6-FBA1-3FE7CC4D4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Use 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5CCB7-0551-73BB-B22E-0131FA9EABE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230337" cy="3718557"/>
          </a:xfrm>
        </p:spPr>
        <p:txBody>
          <a:bodyPr>
            <a:normAutofit fontScale="92500"/>
          </a:bodyPr>
          <a:lstStyle/>
          <a:p>
            <a:pPr marL="685800" indent="-685800" algn="l">
              <a:buFont typeface="Wingdings" panose="05000000000000000000" pitchFamily="2" charset="2"/>
              <a:buChar char="q"/>
            </a:pPr>
            <a:r>
              <a:rPr lang="en-US" sz="4800" b="0" i="0" dirty="0">
                <a:solidFill>
                  <a:srgbClr val="404040"/>
                </a:solidFill>
                <a:effectLst/>
                <a:latin typeface="Inter"/>
              </a:rPr>
              <a:t>Change button colors on hover.</a:t>
            </a:r>
          </a:p>
          <a:p>
            <a:pPr marL="685800" indent="-6858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4800" b="0" i="0" dirty="0">
                <a:solidFill>
                  <a:srgbClr val="404040"/>
                </a:solidFill>
                <a:effectLst/>
                <a:latin typeface="Inter"/>
              </a:rPr>
              <a:t>Add underline to links on hover.</a:t>
            </a:r>
          </a:p>
          <a:p>
            <a:pPr marL="685800" indent="-6858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4800" b="0" i="0" dirty="0">
                <a:solidFill>
                  <a:srgbClr val="404040"/>
                </a:solidFill>
                <a:effectLst/>
                <a:latin typeface="Inter"/>
              </a:rPr>
              <a:t>Scale or transform elements on hover.</a:t>
            </a:r>
          </a:p>
        </p:txBody>
      </p:sp>
    </p:spTree>
    <p:extLst>
      <p:ext uri="{BB962C8B-B14F-4D97-AF65-F5344CB8AC3E}">
        <p14:creationId xmlns:p14="http://schemas.microsoft.com/office/powerpoint/2010/main" val="1701247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8F046-6527-B721-90DC-742D9EC1E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1. Border Properties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3620A1-CB00-C2E6-99A6-3EBC4B57FAF2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9818857" cy="3718557"/>
          </a:xfrm>
        </p:spPr>
        <p:txBody>
          <a:bodyPr>
            <a:normAutofit fontScale="85000" lnSpcReduction="10000"/>
          </a:bodyPr>
          <a:lstStyle/>
          <a:p>
            <a:pPr marL="685800" indent="-685800">
              <a:buFont typeface="Wingdings" panose="05000000000000000000" pitchFamily="2" charset="2"/>
              <a:buChar char="q"/>
            </a:pPr>
            <a:r>
              <a:rPr lang="en-US" sz="4800" dirty="0"/>
              <a:t>Borders are used to create outlines around elements. CSS provides several properties to customize borders.</a:t>
            </a:r>
          </a:p>
        </p:txBody>
      </p:sp>
    </p:spTree>
    <p:extLst>
      <p:ext uri="{BB962C8B-B14F-4D97-AF65-F5344CB8AC3E}">
        <p14:creationId xmlns:p14="http://schemas.microsoft.com/office/powerpoint/2010/main" val="24813707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F05D0-23CF-BA23-1359-2A18B03DD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800" dirty="0"/>
              <a:t>5. CSS Units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A6EE1-F6FE-AB46-E570-03B6D4C25CC3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 fontScale="92500" lnSpcReduction="10000"/>
          </a:bodyPr>
          <a:lstStyle/>
          <a:p>
            <a:pPr marL="857250" indent="-857250">
              <a:buFont typeface="Wingdings" panose="05000000000000000000" pitchFamily="2" charset="2"/>
              <a:buChar char="q"/>
            </a:pPr>
            <a:r>
              <a:rPr lang="en-US" sz="7200" b="0" i="0" dirty="0">
                <a:solidFill>
                  <a:srgbClr val="404040"/>
                </a:solidFill>
                <a:effectLst/>
                <a:latin typeface="Inter"/>
              </a:rPr>
              <a:t>CSS units define the size and spacing of elements.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4668826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2C543-0840-43C6-0F79-AE11EB248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 err="1"/>
              <a:t>px</a:t>
            </a:r>
            <a:r>
              <a:rPr lang="en-US" sz="6600" dirty="0"/>
              <a:t> (Pixels)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C9EF3-4109-1010-F5B0-D118CEDFBE52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 lnSpcReduction="10000"/>
          </a:bodyPr>
          <a:lstStyle/>
          <a:p>
            <a:r>
              <a:rPr lang="en-US" sz="6000" b="0" i="0" dirty="0">
                <a:solidFill>
                  <a:srgbClr val="404040"/>
                </a:solidFill>
                <a:effectLst/>
                <a:latin typeface="Inter"/>
              </a:rPr>
              <a:t>Absolute unit. 1px is one dot on the screen.</a:t>
            </a:r>
          </a:p>
          <a:p>
            <a:r>
              <a:rPr lang="en-US" sz="6000" dirty="0">
                <a:solidFill>
                  <a:srgbClr val="FF0000"/>
                </a:solidFill>
              </a:rPr>
              <a:t>p { font-size: 16px; }</a:t>
            </a:r>
          </a:p>
        </p:txBody>
      </p:sp>
    </p:spTree>
    <p:extLst>
      <p:ext uri="{BB962C8B-B14F-4D97-AF65-F5344CB8AC3E}">
        <p14:creationId xmlns:p14="http://schemas.microsoft.com/office/powerpoint/2010/main" val="25038184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7F979-EBD0-C32B-7FF1-A564E3B58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/>
              <a:t>em</a:t>
            </a:r>
            <a:r>
              <a:rPr lang="en-US" sz="4800" dirty="0"/>
              <a:t> (Relative to Font Size)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1D268-F9AB-2401-662E-9EA14242751B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013709" cy="3718557"/>
          </a:xfrm>
        </p:spPr>
        <p:txBody>
          <a:bodyPr>
            <a:normAutofit/>
          </a:bodyPr>
          <a:lstStyle/>
          <a:p>
            <a:r>
              <a:rPr lang="en-US" sz="3600" dirty="0"/>
              <a:t>Relative to the font size of the parent element.</a:t>
            </a:r>
          </a:p>
          <a:p>
            <a:r>
              <a:rPr lang="en-US" sz="3600" dirty="0">
                <a:solidFill>
                  <a:srgbClr val="FF0000"/>
                </a:solidFill>
              </a:rPr>
              <a:t>p { font-size: 1.5em; } /* 1.5 times the parent's font size */</a:t>
            </a:r>
          </a:p>
        </p:txBody>
      </p:sp>
    </p:spTree>
    <p:extLst>
      <p:ext uri="{BB962C8B-B14F-4D97-AF65-F5344CB8AC3E}">
        <p14:creationId xmlns:p14="http://schemas.microsoft.com/office/powerpoint/2010/main" val="38929683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E59F6-7515-5246-9AED-99570CEFF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dirty="0"/>
              <a:t>% (Percentage)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55918-DF18-9F30-8CE9-3E67E8BF682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207477" cy="3718557"/>
          </a:xfrm>
        </p:spPr>
        <p:txBody>
          <a:bodyPr>
            <a:normAutofit/>
          </a:bodyPr>
          <a:lstStyle/>
          <a:p>
            <a:r>
              <a:rPr lang="en-US" sz="4000" dirty="0"/>
              <a:t>Relative to the parent element's size.</a:t>
            </a:r>
          </a:p>
          <a:p>
            <a:r>
              <a:rPr lang="en-US" sz="4000" dirty="0">
                <a:solidFill>
                  <a:srgbClr val="FF0000"/>
                </a:solidFill>
              </a:rPr>
              <a:t>div { width: 50%; } /* 50% of the parent's width */</a:t>
            </a:r>
          </a:p>
        </p:txBody>
      </p:sp>
    </p:spTree>
    <p:extLst>
      <p:ext uri="{BB962C8B-B14F-4D97-AF65-F5344CB8AC3E}">
        <p14:creationId xmlns:p14="http://schemas.microsoft.com/office/powerpoint/2010/main" val="20145467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E0002-8BE8-1D7B-AD4D-E4306C48C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Other Units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5352B-2FDB-FAEC-9432-D54D1F3007D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13710" cy="3718557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rem: </a:t>
            </a:r>
            <a:r>
              <a:rPr lang="en-US" sz="2800" dirty="0"/>
              <a:t>Relative to the root (&lt;html&gt;) element's font size.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 err="1"/>
              <a:t>vh</a:t>
            </a:r>
            <a:r>
              <a:rPr lang="en-US" sz="2800" b="1" dirty="0"/>
              <a:t> and </a:t>
            </a:r>
            <a:r>
              <a:rPr lang="en-US" sz="2800" b="1" dirty="0" err="1"/>
              <a:t>vw</a:t>
            </a:r>
            <a:r>
              <a:rPr lang="en-US" sz="2800" b="1" dirty="0"/>
              <a:t>: </a:t>
            </a:r>
            <a:r>
              <a:rPr lang="en-US" sz="2800" dirty="0"/>
              <a:t>Relative to the viewport's height and width.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 err="1"/>
              <a:t>vmin</a:t>
            </a:r>
            <a:r>
              <a:rPr lang="en-US" sz="2800" b="1" dirty="0"/>
              <a:t> and </a:t>
            </a:r>
            <a:r>
              <a:rPr lang="en-US" sz="2800" b="1" dirty="0" err="1"/>
              <a:t>vmax</a:t>
            </a:r>
            <a:r>
              <a:rPr lang="en-US" sz="2800" dirty="0"/>
              <a:t>: Relative to the smaller or larger dimension of the viewport.</a:t>
            </a:r>
          </a:p>
        </p:txBody>
      </p:sp>
    </p:spTree>
    <p:extLst>
      <p:ext uri="{BB962C8B-B14F-4D97-AF65-F5344CB8AC3E}">
        <p14:creationId xmlns:p14="http://schemas.microsoft.com/office/powerpoint/2010/main" val="7678873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67115-4A5D-0567-6BF4-833B7AD4C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6. Display Property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DDA04-072A-61EA-FBA3-AD8E594F82A2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321777" cy="3718557"/>
          </a:xfrm>
        </p:spPr>
        <p:txBody>
          <a:bodyPr>
            <a:normAutofit fontScale="92500"/>
          </a:bodyPr>
          <a:lstStyle/>
          <a:p>
            <a:r>
              <a:rPr lang="en-US" sz="4800" dirty="0"/>
              <a:t>The display property controls how an element is rendered on the page.</a:t>
            </a:r>
          </a:p>
          <a:p>
            <a:r>
              <a:rPr lang="en-US" sz="4800" b="1" i="0" dirty="0">
                <a:solidFill>
                  <a:srgbClr val="404040"/>
                </a:solidFill>
                <a:effectLst/>
                <a:latin typeface="Inter"/>
              </a:rPr>
              <a:t>Common Values: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9303002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DA1DF-70E6-74F4-DA2D-E01B92310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dirty="0"/>
              <a:t>block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71D97D-707A-4A39-10AD-6EFD04E3950C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rmAutofit fontScale="92500"/>
          </a:bodyPr>
          <a:lstStyle/>
          <a:p>
            <a:r>
              <a:rPr lang="en-US" sz="4400" b="0" i="0" dirty="0">
                <a:solidFill>
                  <a:srgbClr val="404040"/>
                </a:solidFill>
                <a:effectLst/>
                <a:latin typeface="Inter"/>
              </a:rPr>
              <a:t>Elements take up the full width of their container and start on a new line.</a:t>
            </a:r>
          </a:p>
          <a:p>
            <a:r>
              <a:rPr lang="en-US" sz="4400" dirty="0">
                <a:solidFill>
                  <a:srgbClr val="FF0000"/>
                </a:solidFill>
              </a:rPr>
              <a:t>div { display: block; }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8F7614-60B8-35BF-5966-F2911297156E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Examples: </a:t>
            </a:r>
          </a:p>
          <a:p>
            <a:pPr marL="0" indent="0">
              <a:buNone/>
            </a:pPr>
            <a:r>
              <a:rPr lang="en-US" sz="4400" dirty="0">
                <a:solidFill>
                  <a:srgbClr val="FF0000"/>
                </a:solidFill>
              </a:rPr>
              <a:t>&lt;div&gt;, &lt;p&gt;, &lt;h1&gt;.</a:t>
            </a:r>
          </a:p>
        </p:txBody>
      </p:sp>
    </p:spTree>
    <p:extLst>
      <p:ext uri="{BB962C8B-B14F-4D97-AF65-F5344CB8AC3E}">
        <p14:creationId xmlns:p14="http://schemas.microsoft.com/office/powerpoint/2010/main" val="8940479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0FA6A-BE7F-30FC-32CC-F0071CFDA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9600" dirty="0"/>
              <a:t>inline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56C4D-5524-23F1-F273-4389CA99E1D9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rmAutofit lnSpcReduction="10000"/>
          </a:bodyPr>
          <a:lstStyle/>
          <a:p>
            <a:r>
              <a:rPr lang="en-US" sz="3600" b="0" i="0" dirty="0">
                <a:solidFill>
                  <a:srgbClr val="404040"/>
                </a:solidFill>
                <a:effectLst/>
                <a:latin typeface="Inter"/>
              </a:rPr>
              <a:t>Elements take up only as much width as their content and do not start on a new line.</a:t>
            </a:r>
          </a:p>
          <a:p>
            <a:r>
              <a:rPr lang="en-US" sz="3600" dirty="0">
                <a:solidFill>
                  <a:srgbClr val="FF0000"/>
                </a:solidFill>
              </a:rPr>
              <a:t>span { display: inline; }</a:t>
            </a:r>
          </a:p>
          <a:p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FCDB2C-2D2D-ABAC-49D5-CE2DDADEDDAA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Examples: </a:t>
            </a:r>
            <a:r>
              <a:rPr lang="en-US" sz="4000" dirty="0">
                <a:solidFill>
                  <a:srgbClr val="FF0000"/>
                </a:solidFill>
              </a:rPr>
              <a:t>&lt;span&gt;, &lt;a&gt;, &lt;strong&gt;.</a:t>
            </a:r>
          </a:p>
        </p:txBody>
      </p:sp>
    </p:spTree>
    <p:extLst>
      <p:ext uri="{BB962C8B-B14F-4D97-AF65-F5344CB8AC3E}">
        <p14:creationId xmlns:p14="http://schemas.microsoft.com/office/powerpoint/2010/main" val="21711909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D14A5-A62D-6A2A-0996-4FDF9FE63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inline-block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FB17A-085F-812A-8B5D-6FE242DEFA30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314658" cy="3718557"/>
          </a:xfrm>
        </p:spPr>
        <p:txBody>
          <a:bodyPr>
            <a:normAutofit fontScale="92500"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4000" dirty="0"/>
              <a:t>Combines features of block and inline.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4000" dirty="0"/>
              <a:t>Elements do not start on a new line but can have width and height.</a:t>
            </a:r>
          </a:p>
          <a:p>
            <a:r>
              <a:rPr lang="en-US" sz="4000" dirty="0">
                <a:solidFill>
                  <a:srgbClr val="FF0000"/>
                </a:solidFill>
              </a:rPr>
              <a:t>button { display: inline-block; }</a:t>
            </a:r>
          </a:p>
        </p:txBody>
      </p:sp>
    </p:spTree>
    <p:extLst>
      <p:ext uri="{BB962C8B-B14F-4D97-AF65-F5344CB8AC3E}">
        <p14:creationId xmlns:p14="http://schemas.microsoft.com/office/powerpoint/2010/main" val="40999075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28FA4-6E1E-BAA0-9C7C-FA9720D3A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dirty="0"/>
              <a:t>none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D375A-4B51-B2EF-9091-F15C210935F1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35370" y="2659380"/>
            <a:ext cx="9803189" cy="3718557"/>
          </a:xfrm>
        </p:spPr>
        <p:txBody>
          <a:bodyPr>
            <a:normAutofit/>
          </a:bodyPr>
          <a:lstStyle/>
          <a:p>
            <a:r>
              <a:rPr lang="en-US" sz="4400" b="0" i="0" dirty="0">
                <a:solidFill>
                  <a:srgbClr val="404040"/>
                </a:solidFill>
                <a:effectLst/>
                <a:latin typeface="Inter"/>
              </a:rPr>
              <a:t>Hides the element completely.</a:t>
            </a:r>
          </a:p>
          <a:p>
            <a:r>
              <a:rPr lang="en-US" sz="4400" dirty="0">
                <a:solidFill>
                  <a:srgbClr val="FF0000"/>
                </a:solidFill>
              </a:rPr>
              <a:t>.hidden { display: none; }</a:t>
            </a:r>
          </a:p>
        </p:txBody>
      </p:sp>
    </p:spTree>
    <p:extLst>
      <p:ext uri="{BB962C8B-B14F-4D97-AF65-F5344CB8AC3E}">
        <p14:creationId xmlns:p14="http://schemas.microsoft.com/office/powerpoint/2010/main" val="540594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BB6BD-6CC1-11A1-69AF-73159FCE1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border-width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3B8587-9818-86B1-A478-C92ED643ECD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13710" cy="3718557"/>
          </a:xfrm>
        </p:spPr>
        <p:txBody>
          <a:bodyPr>
            <a:normAutofit/>
          </a:bodyPr>
          <a:lstStyle/>
          <a:p>
            <a:r>
              <a:rPr lang="en-US" sz="6000" b="0" i="0" dirty="0">
                <a:solidFill>
                  <a:srgbClr val="404040"/>
                </a:solidFill>
                <a:effectLst/>
                <a:latin typeface="Inter"/>
              </a:rPr>
              <a:t>Sets the width of the border.</a:t>
            </a:r>
          </a:p>
          <a:p>
            <a:r>
              <a:rPr lang="en-US" sz="6000" dirty="0">
                <a:solidFill>
                  <a:srgbClr val="FF0000"/>
                </a:solidFill>
              </a:rPr>
              <a:t>p { border-width: 2px; }</a:t>
            </a:r>
          </a:p>
        </p:txBody>
      </p:sp>
    </p:spTree>
    <p:extLst>
      <p:ext uri="{BB962C8B-B14F-4D97-AF65-F5344CB8AC3E}">
        <p14:creationId xmlns:p14="http://schemas.microsoft.com/office/powerpoint/2010/main" val="3982850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8B0BD-07F8-BD8A-7E53-1AAD5FF45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dirty="0"/>
              <a:t>flex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83CBC1-D3DF-471B-3021-C6BF10109340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13710" cy="3718557"/>
          </a:xfrm>
        </p:spPr>
        <p:txBody>
          <a:bodyPr>
            <a:normAutofit/>
          </a:bodyPr>
          <a:lstStyle/>
          <a:p>
            <a:r>
              <a:rPr lang="en-US" sz="4400" dirty="0"/>
              <a:t>Enables a flexible box layout.</a:t>
            </a:r>
          </a:p>
          <a:p>
            <a:r>
              <a:rPr lang="en-US" sz="4400" dirty="0">
                <a:solidFill>
                  <a:srgbClr val="FF0000"/>
                </a:solidFill>
              </a:rPr>
              <a:t>.container { display: flex; }</a:t>
            </a:r>
          </a:p>
        </p:txBody>
      </p:sp>
    </p:spTree>
    <p:extLst>
      <p:ext uri="{BB962C8B-B14F-4D97-AF65-F5344CB8AC3E}">
        <p14:creationId xmlns:p14="http://schemas.microsoft.com/office/powerpoint/2010/main" val="9336813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B47E6-6463-89AB-5C95-CE9F557E0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grid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2E2844-307C-E9A4-814C-8CFCF1D89A92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9750277" cy="3718557"/>
          </a:xfrm>
        </p:spPr>
        <p:txBody>
          <a:bodyPr>
            <a:normAutofit/>
          </a:bodyPr>
          <a:lstStyle/>
          <a:p>
            <a:r>
              <a:rPr lang="en-US" sz="6000" b="0" i="0" dirty="0">
                <a:solidFill>
                  <a:srgbClr val="404040"/>
                </a:solidFill>
                <a:effectLst/>
                <a:latin typeface="Inter"/>
              </a:rPr>
              <a:t>Enables a grid layout.</a:t>
            </a:r>
          </a:p>
          <a:p>
            <a:r>
              <a:rPr lang="en-US" sz="5400" dirty="0">
                <a:solidFill>
                  <a:srgbClr val="FF0000"/>
                </a:solidFill>
              </a:rPr>
              <a:t>.container { display: grid; }</a:t>
            </a:r>
          </a:p>
        </p:txBody>
      </p:sp>
    </p:spTree>
    <p:extLst>
      <p:ext uri="{BB962C8B-B14F-4D97-AF65-F5344CB8AC3E}">
        <p14:creationId xmlns:p14="http://schemas.microsoft.com/office/powerpoint/2010/main" val="11440999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0F9FE-6857-679D-3F84-8D6A8710F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Use 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5263F-B5E6-BD65-CE9B-94C9CD0FAF5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13710" cy="3718557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dirty="0"/>
              <a:t>Use block for full-width elements.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dirty="0"/>
              <a:t>Use inline for text-level elements.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dirty="0"/>
              <a:t>Use inline-block for buttons or elements that need spacing.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dirty="0"/>
              <a:t>Use none to hide elements dynamically.</a:t>
            </a:r>
          </a:p>
        </p:txBody>
      </p:sp>
    </p:spTree>
    <p:extLst>
      <p:ext uri="{BB962C8B-B14F-4D97-AF65-F5344CB8AC3E}">
        <p14:creationId xmlns:p14="http://schemas.microsoft.com/office/powerpoint/2010/main" val="24953263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13862-3919-A0C7-7B95-F2AA3D4C7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sz="72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ctivity</a:t>
            </a:r>
            <a:endParaRPr lang="en-US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B16999-33C0-D897-7662-467BB3E6317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 fontScale="92500" lnSpcReduction="10000"/>
          </a:bodyPr>
          <a:lstStyle/>
          <a:p>
            <a:r>
              <a:rPr lang="en-US" sz="7200" b="1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7200" b="1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US" sz="7200" b="1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7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</a:t>
            </a:r>
            <a:r>
              <a:rPr lang="en-US" sz="7200" b="1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en-US" sz="7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en-US" sz="7200" b="1" i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7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yo</a:t>
            </a:r>
            <a:r>
              <a:rPr lang="en-US" sz="7200" b="1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en-US" sz="7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en-US" sz="7200" b="1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7200" b="1" i="1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Project </a:t>
            </a:r>
            <a:r>
              <a:rPr lang="en-US" sz="7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</a:t>
            </a:r>
            <a:r>
              <a:rPr lang="en-US" sz="7200" b="1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7200" b="1" i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7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7200" b="1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7200" b="1" i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en-US" sz="7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SS yo</a:t>
            </a:r>
            <a:r>
              <a:rPr lang="en-US" sz="7200" b="1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en-US" sz="7200" b="1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’</a:t>
            </a:r>
            <a:r>
              <a:rPr lang="en-US" sz="7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</a:t>
            </a:r>
            <a:r>
              <a:rPr lang="en-US" sz="7200" b="1" i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7200" b="1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n-US" sz="7200" b="1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en-US" sz="7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arnt </a:t>
            </a:r>
            <a:r>
              <a:rPr lang="en-US" sz="7200" b="1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7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 </a:t>
            </a:r>
            <a:r>
              <a:rPr lang="en-US" sz="7200" b="1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sz="7200" b="1" i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n-US" sz="7200" b="1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7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en-US" sz="7200" b="1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7200" b="1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en-US" sz="7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en-US" sz="7200" b="1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en-US" sz="7200" b="1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</a:t>
            </a:r>
            <a:r>
              <a:rPr lang="en-US" sz="7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</a:t>
            </a:r>
            <a:endParaRPr lang="en-US" sz="42400" dirty="0"/>
          </a:p>
        </p:txBody>
      </p:sp>
    </p:spTree>
    <p:extLst>
      <p:ext uri="{BB962C8B-B14F-4D97-AF65-F5344CB8AC3E}">
        <p14:creationId xmlns:p14="http://schemas.microsoft.com/office/powerpoint/2010/main" val="27691014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4081DB-1923-4878-AB15-AD54F35A1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798203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0F9EA-6198-2845-981C-101166E05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border-style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A9B50-9CF4-57F1-1B06-A2CC5743A6A1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/>
          </a:bodyPr>
          <a:lstStyle/>
          <a:p>
            <a:r>
              <a:rPr lang="en-US" sz="4000" dirty="0"/>
              <a:t>Defines the style of the border (e.g., solid, dashed, dotted, double).</a:t>
            </a:r>
          </a:p>
          <a:p>
            <a:r>
              <a:rPr lang="en-US" sz="4000" dirty="0">
                <a:solidFill>
                  <a:srgbClr val="FF0000"/>
                </a:solidFill>
              </a:rPr>
              <a:t>p { border-style: dashed; }</a:t>
            </a:r>
          </a:p>
        </p:txBody>
      </p:sp>
    </p:spTree>
    <p:extLst>
      <p:ext uri="{BB962C8B-B14F-4D97-AF65-F5344CB8AC3E}">
        <p14:creationId xmlns:p14="http://schemas.microsoft.com/office/powerpoint/2010/main" val="1019092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EE975-B0ED-C33B-7B2B-89BEB35CA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border-color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4B8F95-1E03-A379-E404-78450533F97A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9750277" cy="3718557"/>
          </a:xfrm>
        </p:spPr>
        <p:txBody>
          <a:bodyPr>
            <a:normAutofit fontScale="92500"/>
          </a:bodyPr>
          <a:lstStyle/>
          <a:p>
            <a:r>
              <a:rPr lang="en-US" sz="6600" b="0" i="0" dirty="0">
                <a:solidFill>
                  <a:srgbClr val="404040"/>
                </a:solidFill>
                <a:effectLst/>
                <a:latin typeface="Inter"/>
              </a:rPr>
              <a:t>Sets the color of the border.</a:t>
            </a:r>
          </a:p>
          <a:p>
            <a:r>
              <a:rPr lang="en-US" sz="6600" dirty="0">
                <a:solidFill>
                  <a:srgbClr val="FF0000"/>
                </a:solidFill>
              </a:rPr>
              <a:t>p { border-color: red; }</a:t>
            </a:r>
          </a:p>
        </p:txBody>
      </p:sp>
    </p:spTree>
    <p:extLst>
      <p:ext uri="{BB962C8B-B14F-4D97-AF65-F5344CB8AC3E}">
        <p14:creationId xmlns:p14="http://schemas.microsoft.com/office/powerpoint/2010/main" val="894875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C2315-D188-E0A8-7C30-CB58D251E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Shorthand border Property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F3F49-5AE6-DE68-1E08-FA06597429D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253197" cy="3718557"/>
          </a:xfrm>
        </p:spPr>
        <p:txBody>
          <a:bodyPr>
            <a:normAutofit/>
          </a:bodyPr>
          <a:lstStyle/>
          <a:p>
            <a:r>
              <a:rPr lang="en-US" sz="4800" dirty="0"/>
              <a:t>Combines width, style, and color in one line.</a:t>
            </a:r>
          </a:p>
          <a:p>
            <a:r>
              <a:rPr lang="en-US" sz="4800" dirty="0">
                <a:solidFill>
                  <a:srgbClr val="FF0000"/>
                </a:solidFill>
              </a:rPr>
              <a:t>p { border: 2px solid red; }</a:t>
            </a:r>
          </a:p>
        </p:txBody>
      </p:sp>
    </p:spTree>
    <p:extLst>
      <p:ext uri="{BB962C8B-B14F-4D97-AF65-F5344CB8AC3E}">
        <p14:creationId xmlns:p14="http://schemas.microsoft.com/office/powerpoint/2010/main" val="2679704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54A4D-B7EF-0AAA-2E7C-CFD5F1F42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Individual Side Borders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ADDB0C-6335-FED1-9B90-15C5963A5E71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You can style each side of the border individually using: border-top, border-right, border-bottom, border-left.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021BB8-D174-0F4F-31D7-CE9EFE5EA90B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p {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    border-top: 3px dotted blue;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    border-bottom: 2px solid green;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27661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2DFF9-6D2E-F0B1-B317-766C73916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Border Radius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15D96F-E170-3FB0-9AF9-9282C56D228E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013709" cy="3718557"/>
          </a:xfrm>
        </p:spPr>
        <p:txBody>
          <a:bodyPr>
            <a:normAutofit fontScale="92500"/>
          </a:bodyPr>
          <a:lstStyle/>
          <a:p>
            <a:r>
              <a:rPr lang="en-US" sz="3200" dirty="0"/>
              <a:t>border-radius rounds the corners of an element.</a:t>
            </a:r>
          </a:p>
          <a:p>
            <a:r>
              <a:rPr lang="en-US" sz="3200" dirty="0">
                <a:solidFill>
                  <a:srgbClr val="FF0000"/>
                </a:solidFill>
              </a:rPr>
              <a:t>div { border-radius: 10px; }</a:t>
            </a:r>
          </a:p>
          <a:p>
            <a:r>
              <a:rPr lang="en-US" sz="3200" b="0" i="0" dirty="0">
                <a:solidFill>
                  <a:srgbClr val="404040"/>
                </a:solidFill>
                <a:effectLst/>
                <a:latin typeface="Inter"/>
              </a:rPr>
              <a:t>You can specify different radii for each corner:</a:t>
            </a:r>
          </a:p>
          <a:p>
            <a:r>
              <a:rPr lang="en-US" sz="3200" dirty="0">
                <a:solidFill>
                  <a:srgbClr val="FF0000"/>
                </a:solidFill>
              </a:rPr>
              <a:t>div { border-radius: 10px 20px 30px 40px; }</a:t>
            </a:r>
          </a:p>
        </p:txBody>
      </p:sp>
    </p:spTree>
    <p:extLst>
      <p:ext uri="{BB962C8B-B14F-4D97-AF65-F5344CB8AC3E}">
        <p14:creationId xmlns:p14="http://schemas.microsoft.com/office/powerpoint/2010/main" val="3637911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B0072-8321-1170-0207-BC7978AFB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2. Padding Properties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AEE5D-AD9B-8CAB-0A67-F84F96D774B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344637" cy="3718557"/>
          </a:xfrm>
        </p:spPr>
        <p:txBody>
          <a:bodyPr>
            <a:norm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4400" dirty="0"/>
              <a:t>Padding is the space between the content of an element and its border. It is used to create internal spacing.</a:t>
            </a:r>
          </a:p>
        </p:txBody>
      </p:sp>
    </p:spTree>
    <p:extLst>
      <p:ext uri="{BB962C8B-B14F-4D97-AF65-F5344CB8AC3E}">
        <p14:creationId xmlns:p14="http://schemas.microsoft.com/office/powerpoint/2010/main" val="293642180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Shoji design</Template>
  <TotalTime>377</TotalTime>
  <Words>877</Words>
  <Application>Microsoft Office PowerPoint</Application>
  <PresentationFormat>Widescreen</PresentationFormat>
  <Paragraphs>135</Paragraphs>
  <Slides>34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Meiryo</vt:lpstr>
      <vt:lpstr>Arial</vt:lpstr>
      <vt:lpstr>Calibri</vt:lpstr>
      <vt:lpstr>Corbel</vt:lpstr>
      <vt:lpstr>Inter</vt:lpstr>
      <vt:lpstr>Times New Roman</vt:lpstr>
      <vt:lpstr>Wingdings</vt:lpstr>
      <vt:lpstr>ShojiVTI</vt:lpstr>
      <vt:lpstr>Topic-5 Intermediate CSS </vt:lpstr>
      <vt:lpstr>1. Border Properties</vt:lpstr>
      <vt:lpstr>border-width</vt:lpstr>
      <vt:lpstr>border-style</vt:lpstr>
      <vt:lpstr>border-color</vt:lpstr>
      <vt:lpstr>Shorthand border Property </vt:lpstr>
      <vt:lpstr>Individual Side Borders</vt:lpstr>
      <vt:lpstr>Border Radius</vt:lpstr>
      <vt:lpstr>2. Padding Properties</vt:lpstr>
      <vt:lpstr>padding Shorthand</vt:lpstr>
      <vt:lpstr>Individual Padding Properties</vt:lpstr>
      <vt:lpstr>3. Margin Properties</vt:lpstr>
      <vt:lpstr>margin Shorthand</vt:lpstr>
      <vt:lpstr>Individual Margin Properties</vt:lpstr>
      <vt:lpstr>Auto Margin</vt:lpstr>
      <vt:lpstr>Negative Margins</vt:lpstr>
      <vt:lpstr>4. Hover Effect</vt:lpstr>
      <vt:lpstr>Examples</vt:lpstr>
      <vt:lpstr>Use Cases</vt:lpstr>
      <vt:lpstr>5. CSS Units</vt:lpstr>
      <vt:lpstr>px (Pixels)</vt:lpstr>
      <vt:lpstr>em (Relative to Font Size)</vt:lpstr>
      <vt:lpstr>% (Percentage)</vt:lpstr>
      <vt:lpstr>Other Units</vt:lpstr>
      <vt:lpstr>6. Display Property</vt:lpstr>
      <vt:lpstr>block</vt:lpstr>
      <vt:lpstr>inline</vt:lpstr>
      <vt:lpstr>inline-block</vt:lpstr>
      <vt:lpstr>none</vt:lpstr>
      <vt:lpstr>flex</vt:lpstr>
      <vt:lpstr>grid</vt:lpstr>
      <vt:lpstr>Use Cases</vt:lpstr>
      <vt:lpstr>Activity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Benedict Solvent</dc:creator>
  <cp:lastModifiedBy>Benedict Solvent</cp:lastModifiedBy>
  <cp:revision>92</cp:revision>
  <dcterms:created xsi:type="dcterms:W3CDTF">2025-02-02T19:00:56Z</dcterms:created>
  <dcterms:modified xsi:type="dcterms:W3CDTF">2025-02-11T14:22:30Z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