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80" r:id="rId24"/>
    <p:sldId id="281" r:id="rId25"/>
    <p:sldId id="282" r:id="rId26"/>
    <p:sldId id="283" r:id="rId27"/>
    <p:sldId id="284" r:id="rId28"/>
    <p:sldId id="285" r:id="rId29"/>
    <p:sldId id="286" r:id="rId30"/>
    <p:sldId id="287" r:id="rId31"/>
    <p:sldId id="288" r:id="rId32"/>
    <p:sldId id="289" r:id="rId33"/>
    <p:sldId id="290" r:id="rId34"/>
    <p:sldId id="291" r:id="rId35"/>
    <p:sldId id="292" r:id="rId3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80" d="100"/>
          <a:sy n="80" d="100"/>
        </p:scale>
        <p:origin x="60" y="18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10/14/2025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10/14/2025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10/14/2025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10/14/2025</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B532E78-6686-4F17-A6EB-3BD3D7F5204B}"/>
              </a:ext>
            </a:extLst>
          </p:cNvPr>
          <p:cNvSpPr>
            <a:spLocks noGrp="1"/>
          </p:cNvSpPr>
          <p:nvPr>
            <p:ph type="title"/>
          </p:nvPr>
        </p:nvSpPr>
        <p:spPr>
          <a:xfrm>
            <a:off x="1590261" y="624110"/>
            <a:ext cx="10304890" cy="1280890"/>
          </a:xfrm>
        </p:spPr>
        <p:txBody>
          <a:bodyPr>
            <a:normAutofit fontScale="90000"/>
          </a:bodyPr>
          <a:lstStyle/>
          <a:p>
            <a:pPr algn="ctr"/>
            <a:r>
              <a:rPr lang="en-GB" sz="4000" dirty="0">
                <a:latin typeface="Garamond" panose="02020404030301010803" pitchFamily="18" charset="0"/>
              </a:rPr>
              <a:t>MEASURING SUPPLY CHAIN PERFORMANCE</a:t>
            </a:r>
          </a:p>
        </p:txBody>
      </p:sp>
      <p:sp>
        <p:nvSpPr>
          <p:cNvPr id="5" name="Content Placeholder 4">
            <a:extLst>
              <a:ext uri="{FF2B5EF4-FFF2-40B4-BE49-F238E27FC236}">
                <a16:creationId xmlns:a16="http://schemas.microsoft.com/office/drawing/2014/main" id="{66496E76-7BE5-4413-9B18-9144591723F1}"/>
              </a:ext>
            </a:extLst>
          </p:cNvPr>
          <p:cNvSpPr>
            <a:spLocks noGrp="1"/>
          </p:cNvSpPr>
          <p:nvPr>
            <p:ph idx="1"/>
          </p:nvPr>
        </p:nvSpPr>
        <p:spPr>
          <a:xfrm>
            <a:off x="978011" y="2149503"/>
            <a:ext cx="10917140" cy="3777622"/>
          </a:xfrm>
        </p:spPr>
        <p:txBody>
          <a:bodyPr>
            <a:normAutofit/>
          </a:bodyPr>
          <a:lstStyle/>
          <a:p>
            <a:r>
              <a:rPr lang="en-US" sz="3200" dirty="0">
                <a:latin typeface="Garamond" panose="02020404030301010803" pitchFamily="18" charset="0"/>
              </a:rPr>
              <a:t>BY ONGERO VINCENT</a:t>
            </a:r>
          </a:p>
          <a:p>
            <a:r>
              <a:rPr lang="en-US" sz="3200" dirty="0">
                <a:latin typeface="Garamond" panose="02020404030301010803" pitchFamily="18" charset="0"/>
              </a:rPr>
              <a:t>TITLE: LECTURER</a:t>
            </a:r>
          </a:p>
          <a:p>
            <a:r>
              <a:rPr lang="en-US" sz="3200" dirty="0">
                <a:latin typeface="Garamond" panose="02020404030301010803" pitchFamily="18" charset="0"/>
              </a:rPr>
              <a:t>DEPT: PROCUREMENT AND SUPPLY CHAIN MGT</a:t>
            </a:r>
          </a:p>
          <a:p>
            <a:r>
              <a:rPr lang="en-US" sz="3200" dirty="0">
                <a:latin typeface="Garamond" panose="02020404030301010803" pitchFamily="18" charset="0"/>
              </a:rPr>
              <a:t>TEL. 0774223806</a:t>
            </a:r>
          </a:p>
          <a:p>
            <a:r>
              <a:rPr lang="en-US" sz="3200" dirty="0">
                <a:latin typeface="Garamond" panose="02020404030301010803" pitchFamily="18" charset="0"/>
              </a:rPr>
              <a:t>Email. vongero@mubs.ac.ug</a:t>
            </a:r>
          </a:p>
          <a:p>
            <a:endParaRPr lang="en-GB" sz="3200" dirty="0">
              <a:latin typeface="Garamond" panose="02020404030301010803" pitchFamily="18" charset="0"/>
            </a:endParaRPr>
          </a:p>
        </p:txBody>
      </p:sp>
    </p:spTree>
    <p:extLst>
      <p:ext uri="{BB962C8B-B14F-4D97-AF65-F5344CB8AC3E}">
        <p14:creationId xmlns:p14="http://schemas.microsoft.com/office/powerpoint/2010/main" val="37614740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0C247F-34D4-46EF-AE28-24BA55BDF79F}"/>
              </a:ext>
            </a:extLst>
          </p:cNvPr>
          <p:cNvSpPr>
            <a:spLocks noGrp="1"/>
          </p:cNvSpPr>
          <p:nvPr>
            <p:ph type="title"/>
          </p:nvPr>
        </p:nvSpPr>
        <p:spPr>
          <a:xfrm>
            <a:off x="1653871" y="624110"/>
            <a:ext cx="10257183" cy="1280890"/>
          </a:xfrm>
        </p:spPr>
        <p:txBody>
          <a:bodyPr/>
          <a:lstStyle/>
          <a:p>
            <a:r>
              <a:rPr lang="en-US" dirty="0">
                <a:latin typeface="Garamond" panose="02020404030301010803" pitchFamily="18" charset="0"/>
              </a:rPr>
              <a:t>The Four Pillars of Supply Chain Performance</a:t>
            </a:r>
          </a:p>
        </p:txBody>
      </p:sp>
      <p:sp>
        <p:nvSpPr>
          <p:cNvPr id="3" name="Content Placeholder 2">
            <a:extLst>
              <a:ext uri="{FF2B5EF4-FFF2-40B4-BE49-F238E27FC236}">
                <a16:creationId xmlns:a16="http://schemas.microsoft.com/office/drawing/2014/main" id="{24B7B318-1989-4BCA-86BB-DE00F3AEBA1F}"/>
              </a:ext>
            </a:extLst>
          </p:cNvPr>
          <p:cNvSpPr>
            <a:spLocks noGrp="1"/>
          </p:cNvSpPr>
          <p:nvPr>
            <p:ph idx="1"/>
          </p:nvPr>
        </p:nvSpPr>
        <p:spPr>
          <a:xfrm>
            <a:off x="811033" y="1478943"/>
            <a:ext cx="11179534" cy="5017273"/>
          </a:xfrm>
        </p:spPr>
        <p:txBody>
          <a:bodyPr>
            <a:noAutofit/>
          </a:bodyPr>
          <a:lstStyle/>
          <a:p>
            <a:pPr marL="0" indent="0">
              <a:buNone/>
            </a:pPr>
            <a:r>
              <a:rPr lang="en-US" sz="2800" dirty="0">
                <a:latin typeface="Garamond" panose="02020404030301010803" pitchFamily="18" charset="0"/>
              </a:rPr>
              <a:t>A balanced set of KPIs typically covers these four critical areas:</a:t>
            </a:r>
          </a:p>
          <a:p>
            <a:r>
              <a:rPr lang="en-US" sz="2800" dirty="0">
                <a:latin typeface="Garamond" panose="02020404030301010803" pitchFamily="18" charset="0"/>
              </a:rPr>
              <a:t>Cost: How efficiently are we operating?</a:t>
            </a:r>
          </a:p>
          <a:p>
            <a:r>
              <a:rPr lang="en-US" sz="2800" dirty="0">
                <a:latin typeface="Garamond" panose="02020404030301010803" pitchFamily="18" charset="0"/>
              </a:rPr>
              <a:t>Service/Quality: How well are we serving the customer?</a:t>
            </a:r>
          </a:p>
          <a:p>
            <a:r>
              <a:rPr lang="en-US" sz="2800" dirty="0">
                <a:latin typeface="Garamond" panose="02020404030301010803" pitchFamily="18" charset="0"/>
              </a:rPr>
              <a:t>Time: How fast and agile are we?</a:t>
            </a:r>
          </a:p>
          <a:p>
            <a:r>
              <a:rPr lang="en-US" sz="2800" dirty="0">
                <a:latin typeface="Garamond" panose="02020404030301010803" pitchFamily="18" charset="0"/>
              </a:rPr>
              <a:t>Asset Management: How effectively are we using our capital?</a:t>
            </a:r>
            <a:endParaRPr lang="en-GB" sz="2800" dirty="0">
              <a:latin typeface="Garamond" panose="02020404030301010803" pitchFamily="18" charset="0"/>
            </a:endParaRPr>
          </a:p>
        </p:txBody>
      </p:sp>
    </p:spTree>
    <p:extLst>
      <p:ext uri="{BB962C8B-B14F-4D97-AF65-F5344CB8AC3E}">
        <p14:creationId xmlns:p14="http://schemas.microsoft.com/office/powerpoint/2010/main" val="5136049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21E878-2BB0-4431-B2A1-812374A8D05E}"/>
              </a:ext>
            </a:extLst>
          </p:cNvPr>
          <p:cNvSpPr>
            <a:spLocks noGrp="1"/>
          </p:cNvSpPr>
          <p:nvPr>
            <p:ph type="title"/>
          </p:nvPr>
        </p:nvSpPr>
        <p:spPr>
          <a:xfrm>
            <a:off x="1645920" y="624110"/>
            <a:ext cx="10376451" cy="1280890"/>
          </a:xfrm>
        </p:spPr>
        <p:txBody>
          <a:bodyPr/>
          <a:lstStyle/>
          <a:p>
            <a:r>
              <a:rPr lang="en-US" dirty="0">
                <a:latin typeface="Garamond" panose="02020404030301010803" pitchFamily="18" charset="0"/>
              </a:rPr>
              <a:t>Essential Supply Chain KPIs by Functional Are</a:t>
            </a:r>
            <a:r>
              <a:rPr lang="en-US" dirty="0"/>
              <a:t>a</a:t>
            </a:r>
            <a:endParaRPr lang="en-GB" dirty="0"/>
          </a:p>
        </p:txBody>
      </p:sp>
      <p:sp>
        <p:nvSpPr>
          <p:cNvPr id="3" name="Content Placeholder 2">
            <a:extLst>
              <a:ext uri="{FF2B5EF4-FFF2-40B4-BE49-F238E27FC236}">
                <a16:creationId xmlns:a16="http://schemas.microsoft.com/office/drawing/2014/main" id="{47289AF6-DEE6-4148-9F8A-595251C0B15C}"/>
              </a:ext>
            </a:extLst>
          </p:cNvPr>
          <p:cNvSpPr>
            <a:spLocks noGrp="1"/>
          </p:cNvSpPr>
          <p:nvPr>
            <p:ph idx="1"/>
          </p:nvPr>
        </p:nvSpPr>
        <p:spPr>
          <a:xfrm>
            <a:off x="1128161" y="1478942"/>
            <a:ext cx="10894210" cy="5112689"/>
          </a:xfrm>
        </p:spPr>
        <p:txBody>
          <a:bodyPr>
            <a:normAutofit/>
          </a:bodyPr>
          <a:lstStyle/>
          <a:p>
            <a:r>
              <a:rPr lang="en-GB" sz="2800" dirty="0">
                <a:latin typeface="Garamond" panose="02020404030301010803" pitchFamily="18" charset="0"/>
              </a:rPr>
              <a:t> Customer Service &amp; Delivery KPIs </a:t>
            </a:r>
            <a:r>
              <a:rPr lang="en-US" sz="2800" dirty="0">
                <a:latin typeface="Garamond" panose="02020404030301010803" pitchFamily="18" charset="0"/>
              </a:rPr>
              <a:t>(Focus: How the customer sees us)</a:t>
            </a:r>
            <a:endParaRPr lang="en-GB" sz="2800" dirty="0">
              <a:latin typeface="Garamond" panose="02020404030301010803" pitchFamily="18" charset="0"/>
            </a:endParaRPr>
          </a:p>
          <a:p>
            <a:r>
              <a:rPr lang="en-GB" sz="2800" dirty="0">
                <a:latin typeface="Garamond" panose="02020404030301010803" pitchFamily="18" charset="0"/>
              </a:rPr>
              <a:t>Inventory Management KPIs (</a:t>
            </a:r>
            <a:r>
              <a:rPr lang="en-US" sz="2800" dirty="0">
                <a:latin typeface="Garamond" panose="02020404030301010803" pitchFamily="18" charset="0"/>
              </a:rPr>
              <a:t>Focus: How well are we managing our working capital?)</a:t>
            </a:r>
            <a:endParaRPr lang="en-GB" sz="2800" dirty="0">
              <a:latin typeface="Garamond" panose="02020404030301010803" pitchFamily="18" charset="0"/>
            </a:endParaRPr>
          </a:p>
          <a:p>
            <a:r>
              <a:rPr lang="en-GB" sz="2800" dirty="0">
                <a:latin typeface="Garamond" panose="02020404030301010803" pitchFamily="18" charset="0"/>
              </a:rPr>
              <a:t> Sourcing &amp; Procurement KPIs </a:t>
            </a:r>
            <a:r>
              <a:rPr lang="en-US" sz="2800" dirty="0">
                <a:latin typeface="Garamond" panose="02020404030301010803" pitchFamily="18" charset="0"/>
              </a:rPr>
              <a:t>(Focus: How reliable and efficient are our suppliers?)</a:t>
            </a:r>
          </a:p>
          <a:p>
            <a:r>
              <a:rPr lang="en-GB" sz="2800" dirty="0">
                <a:latin typeface="Garamond" panose="02020404030301010803" pitchFamily="18" charset="0"/>
              </a:rPr>
              <a:t>Logistics &amp; Transportation KPIs </a:t>
            </a:r>
            <a:r>
              <a:rPr lang="en-US" sz="2800" dirty="0">
                <a:latin typeface="Garamond" panose="02020404030301010803" pitchFamily="18" charset="0"/>
              </a:rPr>
              <a:t>(Focus: How efficient is our movement of goods?)</a:t>
            </a:r>
          </a:p>
          <a:p>
            <a:r>
              <a:rPr lang="en-US" sz="2800" dirty="0">
                <a:latin typeface="Garamond" panose="02020404030301010803" pitchFamily="18" charset="0"/>
              </a:rPr>
              <a:t>Financial &amp; Overall Efficiency KPIs (Focus: What is the financial impact of our supply chain?)</a:t>
            </a:r>
          </a:p>
          <a:p>
            <a:endParaRPr lang="en-US" sz="2800" dirty="0">
              <a:latin typeface="Garamond" panose="02020404030301010803" pitchFamily="18" charset="0"/>
            </a:endParaRPr>
          </a:p>
          <a:p>
            <a:endParaRPr lang="en-US" sz="2800" dirty="0">
              <a:latin typeface="Garamond" panose="02020404030301010803" pitchFamily="18" charset="0"/>
            </a:endParaRPr>
          </a:p>
          <a:p>
            <a:endParaRPr lang="en-US" sz="2800" dirty="0">
              <a:latin typeface="Garamond" panose="02020404030301010803" pitchFamily="18" charset="0"/>
            </a:endParaRPr>
          </a:p>
          <a:p>
            <a:endParaRPr lang="en-US" sz="2800" dirty="0">
              <a:latin typeface="Garamond" panose="02020404030301010803" pitchFamily="18" charset="0"/>
            </a:endParaRPr>
          </a:p>
          <a:p>
            <a:endParaRPr lang="en-GB" sz="2800" dirty="0">
              <a:latin typeface="Garamond" panose="02020404030301010803" pitchFamily="18" charset="0"/>
            </a:endParaRPr>
          </a:p>
        </p:txBody>
      </p:sp>
    </p:spTree>
    <p:extLst>
      <p:ext uri="{BB962C8B-B14F-4D97-AF65-F5344CB8AC3E}">
        <p14:creationId xmlns:p14="http://schemas.microsoft.com/office/powerpoint/2010/main" val="7545449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1A46F6-50FD-4F7C-9BC1-FAE55D2CFC7C}"/>
              </a:ext>
            </a:extLst>
          </p:cNvPr>
          <p:cNvSpPr>
            <a:spLocks noGrp="1"/>
          </p:cNvSpPr>
          <p:nvPr>
            <p:ph type="title"/>
          </p:nvPr>
        </p:nvSpPr>
        <p:spPr>
          <a:xfrm>
            <a:off x="1820848" y="671818"/>
            <a:ext cx="10106108" cy="1280890"/>
          </a:xfrm>
        </p:spPr>
        <p:txBody>
          <a:bodyPr/>
          <a:lstStyle/>
          <a:p>
            <a:r>
              <a:rPr lang="en-US" dirty="0">
                <a:latin typeface="Garamond" panose="02020404030301010803" pitchFamily="18" charset="0"/>
              </a:rPr>
              <a:t>Best Practices for Implementing and Using KPIs</a:t>
            </a:r>
            <a:endParaRPr lang="en-GB" dirty="0">
              <a:latin typeface="Garamond" panose="02020404030301010803" pitchFamily="18" charset="0"/>
            </a:endParaRPr>
          </a:p>
        </p:txBody>
      </p:sp>
      <p:sp>
        <p:nvSpPr>
          <p:cNvPr id="3" name="Content Placeholder 2">
            <a:extLst>
              <a:ext uri="{FF2B5EF4-FFF2-40B4-BE49-F238E27FC236}">
                <a16:creationId xmlns:a16="http://schemas.microsoft.com/office/drawing/2014/main" id="{F281C5C3-BE88-4A6F-A299-98308A603BF1}"/>
              </a:ext>
            </a:extLst>
          </p:cNvPr>
          <p:cNvSpPr>
            <a:spLocks noGrp="1"/>
          </p:cNvSpPr>
          <p:nvPr>
            <p:ph idx="1"/>
          </p:nvPr>
        </p:nvSpPr>
        <p:spPr>
          <a:xfrm>
            <a:off x="389614" y="1632668"/>
            <a:ext cx="11603603" cy="4450080"/>
          </a:xfrm>
        </p:spPr>
        <p:txBody>
          <a:bodyPr>
            <a:normAutofit/>
          </a:bodyPr>
          <a:lstStyle/>
          <a:p>
            <a:pPr algn="just"/>
            <a:r>
              <a:rPr lang="en-US" sz="2000" b="1" dirty="0">
                <a:latin typeface="Garamond" panose="02020404030301010803" pitchFamily="18" charset="0"/>
              </a:rPr>
              <a:t>Align with Strategy</a:t>
            </a:r>
            <a:r>
              <a:rPr lang="en-US" sz="2000" dirty="0">
                <a:latin typeface="Garamond" panose="02020404030301010803" pitchFamily="18" charset="0"/>
              </a:rPr>
              <a:t>: Choose KPIs that directly support your company's strategic goals (e.g., if your goal is cost leadership, focus on cost and asset metrics).</a:t>
            </a:r>
          </a:p>
          <a:p>
            <a:pPr algn="just"/>
            <a:r>
              <a:rPr lang="en-US" sz="2000" b="1" dirty="0">
                <a:latin typeface="Garamond" panose="02020404030301010803" pitchFamily="18" charset="0"/>
              </a:rPr>
              <a:t>Less is More</a:t>
            </a:r>
            <a:r>
              <a:rPr lang="en-US" sz="2000" dirty="0">
                <a:latin typeface="Garamond" panose="02020404030301010803" pitchFamily="18" charset="0"/>
              </a:rPr>
              <a:t>: Start with 5-10 critical KPIs rather than trying to track everything. Too many metrics can create confusion and dilute focus.</a:t>
            </a:r>
          </a:p>
          <a:p>
            <a:pPr algn="just"/>
            <a:r>
              <a:rPr lang="en-US" sz="2000" b="1" dirty="0">
                <a:latin typeface="Garamond" panose="02020404030301010803" pitchFamily="18" charset="0"/>
              </a:rPr>
              <a:t>Set Clear Targets &amp; Benchmarks</a:t>
            </a:r>
            <a:r>
              <a:rPr lang="en-US" sz="2000" dirty="0">
                <a:latin typeface="Garamond" panose="02020404030301010803" pitchFamily="18" charset="0"/>
              </a:rPr>
              <a:t>: Every KPI needs a realistic target. Use historical data, industry benchmarks, or internal goals.</a:t>
            </a:r>
          </a:p>
          <a:p>
            <a:pPr algn="just"/>
            <a:r>
              <a:rPr lang="en-US" sz="2000" b="1" dirty="0">
                <a:latin typeface="Garamond" panose="02020404030301010803" pitchFamily="18" charset="0"/>
              </a:rPr>
              <a:t>Assign Ownership: </a:t>
            </a:r>
            <a:r>
              <a:rPr lang="en-US" sz="2000" dirty="0">
                <a:latin typeface="Garamond" panose="02020404030301010803" pitchFamily="18" charset="0"/>
              </a:rPr>
              <a:t>Each KPI should have an owner responsible for its performance and for driving improvement initiatives.</a:t>
            </a:r>
          </a:p>
          <a:p>
            <a:pPr algn="just"/>
            <a:r>
              <a:rPr lang="en-US" sz="2000" b="1" dirty="0">
                <a:latin typeface="Garamond" panose="02020404030301010803" pitchFamily="18" charset="0"/>
              </a:rPr>
              <a:t>Visualize with a Dashboard</a:t>
            </a:r>
            <a:r>
              <a:rPr lang="en-US" sz="2000" dirty="0">
                <a:latin typeface="Garamond" panose="02020404030301010803" pitchFamily="18" charset="0"/>
              </a:rPr>
              <a:t>: Use a Supply Chain Control Tower or KPI dashboard to make data visible and accessible to all stakeholders in real-time.</a:t>
            </a:r>
          </a:p>
          <a:p>
            <a:pPr algn="just"/>
            <a:r>
              <a:rPr lang="en-US" sz="2000" b="1" dirty="0">
                <a:latin typeface="Garamond" panose="02020404030301010803" pitchFamily="18" charset="0"/>
              </a:rPr>
              <a:t>Focus on Action: </a:t>
            </a:r>
            <a:r>
              <a:rPr lang="en-US" sz="2000" dirty="0">
                <a:latin typeface="Garamond" panose="02020404030301010803" pitchFamily="18" charset="0"/>
              </a:rPr>
              <a:t>A KPI is useless if it doesn't lead to action. Use them to identify root causes of problems and drive continuous improvement.</a:t>
            </a:r>
            <a:endParaRPr lang="en-GB" sz="2000" dirty="0">
              <a:latin typeface="Garamond" panose="02020404030301010803" pitchFamily="18" charset="0"/>
            </a:endParaRPr>
          </a:p>
        </p:txBody>
      </p:sp>
    </p:spTree>
    <p:extLst>
      <p:ext uri="{BB962C8B-B14F-4D97-AF65-F5344CB8AC3E}">
        <p14:creationId xmlns:p14="http://schemas.microsoft.com/office/powerpoint/2010/main" val="17847805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8DBC31-D67C-4B31-8106-A14BEB4908BD}"/>
              </a:ext>
            </a:extLst>
          </p:cNvPr>
          <p:cNvSpPr>
            <a:spLocks noGrp="1"/>
          </p:cNvSpPr>
          <p:nvPr>
            <p:ph type="title"/>
          </p:nvPr>
        </p:nvSpPr>
        <p:spPr>
          <a:xfrm>
            <a:off x="1566868" y="600256"/>
            <a:ext cx="10201062" cy="1280890"/>
          </a:xfrm>
        </p:spPr>
        <p:txBody>
          <a:bodyPr/>
          <a:lstStyle/>
          <a:p>
            <a:r>
              <a:rPr lang="en-US" dirty="0">
                <a:latin typeface="Garamond" panose="02020404030301010803" pitchFamily="18" charset="0"/>
              </a:rPr>
              <a:t>The process of measuring supply chain performance</a:t>
            </a:r>
            <a:endParaRPr lang="en-GB" dirty="0">
              <a:latin typeface="Garamond" panose="02020404030301010803" pitchFamily="18" charset="0"/>
            </a:endParaRPr>
          </a:p>
        </p:txBody>
      </p:sp>
      <p:sp>
        <p:nvSpPr>
          <p:cNvPr id="3" name="Content Placeholder 2">
            <a:extLst>
              <a:ext uri="{FF2B5EF4-FFF2-40B4-BE49-F238E27FC236}">
                <a16:creationId xmlns:a16="http://schemas.microsoft.com/office/drawing/2014/main" id="{BB3250AB-7046-4822-9B5C-EAABF85462E0}"/>
              </a:ext>
            </a:extLst>
          </p:cNvPr>
          <p:cNvSpPr>
            <a:spLocks noGrp="1"/>
          </p:cNvSpPr>
          <p:nvPr>
            <p:ph idx="1"/>
          </p:nvPr>
        </p:nvSpPr>
        <p:spPr>
          <a:xfrm>
            <a:off x="1033669" y="1574358"/>
            <a:ext cx="10813773" cy="4874150"/>
          </a:xfrm>
        </p:spPr>
        <p:txBody>
          <a:bodyPr>
            <a:normAutofit fontScale="92500"/>
          </a:bodyPr>
          <a:lstStyle/>
          <a:p>
            <a:pPr algn="just"/>
            <a:r>
              <a:rPr lang="en-US" sz="3000" b="1" dirty="0">
                <a:latin typeface="Garamond" panose="02020404030301010803" pitchFamily="18" charset="0"/>
              </a:rPr>
              <a:t>Step 1: Align and Define</a:t>
            </a:r>
          </a:p>
          <a:p>
            <a:pPr marL="0" indent="0" algn="just">
              <a:buNone/>
            </a:pPr>
            <a:r>
              <a:rPr lang="en-US" sz="2400" dirty="0">
                <a:latin typeface="Garamond" panose="02020404030301010803" pitchFamily="18" charset="0"/>
              </a:rPr>
              <a:t>Objective: Establish what to measure and why, ensuring it ties directly to business strategy.</a:t>
            </a:r>
          </a:p>
          <a:p>
            <a:pPr algn="just">
              <a:buFont typeface="Arial" panose="020B0604020202020204" pitchFamily="34" charset="0"/>
              <a:buChar char="•"/>
            </a:pPr>
            <a:r>
              <a:rPr lang="en-US" sz="2400" b="1" dirty="0">
                <a:latin typeface="Garamond" panose="02020404030301010803" pitchFamily="18" charset="0"/>
              </a:rPr>
              <a:t>Link to Business Goals</a:t>
            </a:r>
            <a:r>
              <a:rPr lang="en-US" sz="2400" dirty="0">
                <a:latin typeface="Garamond" panose="02020404030301010803" pitchFamily="18" charset="0"/>
              </a:rPr>
              <a:t>: Start with the top-level business objectives (e.g., "Become the market leader in customer service," "Reduce operational costs by 10%," "Improve sustainability"). Your supply chain metrics must support these goals.</a:t>
            </a:r>
          </a:p>
          <a:p>
            <a:pPr algn="just">
              <a:buFont typeface="Arial" panose="020B0604020202020204" pitchFamily="34" charset="0"/>
              <a:buChar char="•"/>
            </a:pPr>
            <a:r>
              <a:rPr lang="en-US" sz="2400" b="1" dirty="0">
                <a:latin typeface="Garamond" panose="02020404030301010803" pitchFamily="18" charset="0"/>
              </a:rPr>
              <a:t>Identify Critical Success Factors</a:t>
            </a:r>
            <a:r>
              <a:rPr lang="en-US" sz="2400" dirty="0">
                <a:latin typeface="Garamond" panose="02020404030301010803" pitchFamily="18" charset="0"/>
              </a:rPr>
              <a:t> (CSFs): What must the supply chain excel at to achieve these goals? For example:</a:t>
            </a:r>
          </a:p>
          <a:p>
            <a:pPr algn="just">
              <a:buFont typeface="Arial" panose="020B0604020202020204" pitchFamily="34" charset="0"/>
              <a:buChar char="•"/>
            </a:pPr>
            <a:r>
              <a:rPr lang="en-US" sz="2400" b="1" dirty="0">
                <a:latin typeface="Garamond" panose="02020404030301010803" pitchFamily="18" charset="0"/>
              </a:rPr>
              <a:t>Select Relevant KPIs</a:t>
            </a:r>
            <a:r>
              <a:rPr lang="en-US" sz="2400" dirty="0">
                <a:latin typeface="Garamond" panose="02020404030301010803" pitchFamily="18" charset="0"/>
              </a:rPr>
              <a:t>: Choose a balanced set of Key Performance Indicators (KPIs) for each CSF. Example: For "Flawless Order Fulfillment," you would select Perfect Order Rate, On-Time Delivery, and Order Accuracy.</a:t>
            </a:r>
          </a:p>
          <a:p>
            <a:pPr algn="just">
              <a:buFont typeface="Arial" panose="020B0604020202020204" pitchFamily="34" charset="0"/>
              <a:buChar char="•"/>
            </a:pPr>
            <a:r>
              <a:rPr lang="en-US" sz="2400" dirty="0">
                <a:latin typeface="Garamond" panose="02020404030301010803" pitchFamily="18" charset="0"/>
              </a:rPr>
              <a:t>Establish Ownership: Assign an owner for each KPI. This person is responsible for its performance, analysis, and improvement actions.</a:t>
            </a:r>
            <a:endParaRPr lang="en-GB" sz="2400" dirty="0">
              <a:latin typeface="Garamond" panose="02020404030301010803" pitchFamily="18" charset="0"/>
            </a:endParaRPr>
          </a:p>
        </p:txBody>
      </p:sp>
    </p:spTree>
    <p:extLst>
      <p:ext uri="{BB962C8B-B14F-4D97-AF65-F5344CB8AC3E}">
        <p14:creationId xmlns:p14="http://schemas.microsoft.com/office/powerpoint/2010/main" val="28039472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683778-6E18-4615-B808-ECB80E828B02}"/>
              </a:ext>
            </a:extLst>
          </p:cNvPr>
          <p:cNvSpPr>
            <a:spLocks noGrp="1"/>
          </p:cNvSpPr>
          <p:nvPr>
            <p:ph type="title"/>
          </p:nvPr>
        </p:nvSpPr>
        <p:spPr>
          <a:xfrm>
            <a:off x="1622066" y="286247"/>
            <a:ext cx="10320793" cy="1216549"/>
          </a:xfrm>
        </p:spPr>
        <p:txBody>
          <a:bodyPr>
            <a:normAutofit/>
          </a:bodyPr>
          <a:lstStyle/>
          <a:p>
            <a:r>
              <a:rPr lang="en-US" dirty="0">
                <a:latin typeface="Garamond" panose="02020404030301010803" pitchFamily="18" charset="0"/>
              </a:rPr>
              <a:t>The process of measuring supply chain performance-cont</a:t>
            </a:r>
            <a:r>
              <a:rPr lang="en-US" dirty="0"/>
              <a:t>.</a:t>
            </a:r>
            <a:endParaRPr lang="en-GB" dirty="0"/>
          </a:p>
        </p:txBody>
      </p:sp>
      <p:sp>
        <p:nvSpPr>
          <p:cNvPr id="3" name="Content Placeholder 2">
            <a:extLst>
              <a:ext uri="{FF2B5EF4-FFF2-40B4-BE49-F238E27FC236}">
                <a16:creationId xmlns:a16="http://schemas.microsoft.com/office/drawing/2014/main" id="{CB9EFE0D-C0FD-4E00-9457-FD9D88E48562}"/>
              </a:ext>
            </a:extLst>
          </p:cNvPr>
          <p:cNvSpPr>
            <a:spLocks noGrp="1"/>
          </p:cNvSpPr>
          <p:nvPr>
            <p:ph idx="1"/>
          </p:nvPr>
        </p:nvSpPr>
        <p:spPr>
          <a:xfrm>
            <a:off x="1041621" y="1558456"/>
            <a:ext cx="10901238" cy="5299544"/>
          </a:xfrm>
        </p:spPr>
        <p:txBody>
          <a:bodyPr>
            <a:normAutofit/>
          </a:bodyPr>
          <a:lstStyle/>
          <a:p>
            <a:r>
              <a:rPr lang="en-US" sz="2400" b="1" dirty="0">
                <a:latin typeface="Garamond" panose="02020404030301010803" pitchFamily="18" charset="0"/>
              </a:rPr>
              <a:t>Step 2: Collect and Measure</a:t>
            </a:r>
          </a:p>
          <a:p>
            <a:pPr marL="0" indent="0">
              <a:buNone/>
            </a:pPr>
            <a:r>
              <a:rPr lang="en-US" dirty="0">
                <a:latin typeface="Garamond" panose="02020404030301010803" pitchFamily="18" charset="0"/>
              </a:rPr>
              <a:t>Objective: Gather accurate and timely data to calculate the chosen KPIs.</a:t>
            </a:r>
          </a:p>
          <a:p>
            <a:pPr>
              <a:buFont typeface="Arial" panose="020B0604020202020204" pitchFamily="34" charset="0"/>
              <a:buChar char="•"/>
            </a:pPr>
            <a:r>
              <a:rPr lang="en-US" dirty="0">
                <a:latin typeface="Garamond" panose="02020404030301010803" pitchFamily="18" charset="0"/>
              </a:rPr>
              <a:t>Identify Data Sources: Determine where the data resides. This is often scattered across multiple systems:</a:t>
            </a:r>
          </a:p>
          <a:p>
            <a:pPr>
              <a:buFont typeface="Wingdings" panose="05000000000000000000" pitchFamily="2" charset="2"/>
              <a:buChar char="ü"/>
            </a:pPr>
            <a:r>
              <a:rPr lang="en-US" dirty="0">
                <a:latin typeface="Garamond" panose="02020404030301010803" pitchFamily="18" charset="0"/>
              </a:rPr>
              <a:t>ERP (Enterprise Resource Planning): Financial, order, and inventory data.</a:t>
            </a:r>
          </a:p>
          <a:p>
            <a:pPr>
              <a:buFont typeface="Wingdings" panose="05000000000000000000" pitchFamily="2" charset="2"/>
              <a:buChar char="ü"/>
            </a:pPr>
            <a:r>
              <a:rPr lang="en-US" dirty="0">
                <a:latin typeface="Garamond" panose="02020404030301010803" pitchFamily="18" charset="0"/>
              </a:rPr>
              <a:t>TMS (Transportation Management System): Shipping, tracking, and freight cost data.</a:t>
            </a:r>
          </a:p>
          <a:p>
            <a:pPr>
              <a:buFont typeface="Wingdings" panose="05000000000000000000" pitchFamily="2" charset="2"/>
              <a:buChar char="ü"/>
            </a:pPr>
            <a:r>
              <a:rPr lang="en-US" dirty="0">
                <a:latin typeface="Garamond" panose="02020404030301010803" pitchFamily="18" charset="0"/>
              </a:rPr>
              <a:t>WMS (Warehouse Management System): Receiving, picking, packing, and shipping data.</a:t>
            </a:r>
          </a:p>
          <a:p>
            <a:pPr>
              <a:buFont typeface="Wingdings" panose="05000000000000000000" pitchFamily="2" charset="2"/>
              <a:buChar char="ü"/>
            </a:pPr>
            <a:r>
              <a:rPr lang="en-US" dirty="0">
                <a:latin typeface="Garamond" panose="02020404030301010803" pitchFamily="18" charset="0"/>
              </a:rPr>
              <a:t>Supplier Portals: Supplier performance data (on-time delivery, quality).</a:t>
            </a:r>
          </a:p>
          <a:p>
            <a:pPr>
              <a:buFont typeface="Arial" panose="020B0604020202020204" pitchFamily="34" charset="0"/>
              <a:buChar char="•"/>
            </a:pPr>
            <a:r>
              <a:rPr lang="en-US" dirty="0">
                <a:latin typeface="Garamond" panose="02020404030301010803" pitchFamily="18" charset="0"/>
              </a:rPr>
              <a:t>Ensure Data Quality and Consistency: This is a critical step. Data must be:</a:t>
            </a:r>
          </a:p>
          <a:p>
            <a:pPr>
              <a:buFont typeface="Arial" panose="020B0604020202020204" pitchFamily="34" charset="0"/>
              <a:buChar char="•"/>
            </a:pPr>
            <a:r>
              <a:rPr lang="en-US" dirty="0">
                <a:latin typeface="Garamond" panose="02020404030301010803" pitchFamily="18" charset="0"/>
              </a:rPr>
              <a:t>Accurate: Correct and error-free.</a:t>
            </a:r>
          </a:p>
          <a:p>
            <a:pPr>
              <a:buFont typeface="Wingdings" panose="05000000000000000000" pitchFamily="2" charset="2"/>
              <a:buChar char="ü"/>
            </a:pPr>
            <a:r>
              <a:rPr lang="en-US" dirty="0">
                <a:latin typeface="Garamond" panose="02020404030301010803" pitchFamily="18" charset="0"/>
              </a:rPr>
              <a:t>Consistent: Defined and calculated the same way across the organization (e.g., is "On-Time" based on the promised date or the requested date?).</a:t>
            </a:r>
          </a:p>
          <a:p>
            <a:pPr>
              <a:buFont typeface="Wingdings" panose="05000000000000000000" pitchFamily="2" charset="2"/>
              <a:buChar char="ü"/>
            </a:pPr>
            <a:r>
              <a:rPr lang="en-US" dirty="0">
                <a:latin typeface="Garamond" panose="02020404030301010803" pitchFamily="18" charset="0"/>
              </a:rPr>
              <a:t>Timely: Available frequently enough to be relevant (daily, weekly, real-time).</a:t>
            </a:r>
          </a:p>
          <a:p>
            <a:pPr>
              <a:buFont typeface="Wingdings" panose="05000000000000000000" pitchFamily="2" charset="2"/>
              <a:buChar char="ü"/>
            </a:pPr>
            <a:r>
              <a:rPr lang="en-US" dirty="0">
                <a:latin typeface="Garamond" panose="02020404030301010803" pitchFamily="18" charset="0"/>
              </a:rPr>
              <a:t>Calculate the KPIs: Use the standardized formulas to transform raw data into performance metrics.</a:t>
            </a:r>
          </a:p>
          <a:p>
            <a:endParaRPr lang="en-US" dirty="0">
              <a:latin typeface="Garamond" panose="02020404030301010803" pitchFamily="18" charset="0"/>
            </a:endParaRPr>
          </a:p>
          <a:p>
            <a:endParaRPr lang="en-GB" dirty="0">
              <a:latin typeface="Garamond" panose="02020404030301010803" pitchFamily="18" charset="0"/>
            </a:endParaRPr>
          </a:p>
        </p:txBody>
      </p:sp>
    </p:spTree>
    <p:extLst>
      <p:ext uri="{BB962C8B-B14F-4D97-AF65-F5344CB8AC3E}">
        <p14:creationId xmlns:p14="http://schemas.microsoft.com/office/powerpoint/2010/main" val="9251170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F32EE-F840-4999-9F42-6E35F8286675}"/>
              </a:ext>
            </a:extLst>
          </p:cNvPr>
          <p:cNvSpPr>
            <a:spLocks noGrp="1"/>
          </p:cNvSpPr>
          <p:nvPr>
            <p:ph type="title"/>
          </p:nvPr>
        </p:nvSpPr>
        <p:spPr>
          <a:xfrm>
            <a:off x="1296063" y="250466"/>
            <a:ext cx="10622942" cy="743447"/>
          </a:xfrm>
        </p:spPr>
        <p:txBody>
          <a:bodyPr>
            <a:normAutofit/>
          </a:bodyPr>
          <a:lstStyle/>
          <a:p>
            <a:r>
              <a:rPr lang="en-US" dirty="0">
                <a:latin typeface="Garamond" panose="02020404030301010803" pitchFamily="18" charset="0"/>
              </a:rPr>
              <a:t>The process of measuring supply chain performance-cont</a:t>
            </a:r>
            <a:r>
              <a:rPr lang="en-US" dirty="0"/>
              <a:t>.</a:t>
            </a:r>
            <a:endParaRPr lang="en-GB" dirty="0"/>
          </a:p>
        </p:txBody>
      </p:sp>
      <p:sp>
        <p:nvSpPr>
          <p:cNvPr id="3" name="Content Placeholder 2">
            <a:extLst>
              <a:ext uri="{FF2B5EF4-FFF2-40B4-BE49-F238E27FC236}">
                <a16:creationId xmlns:a16="http://schemas.microsoft.com/office/drawing/2014/main" id="{CF4EE574-F7F4-4E40-ADD1-DA51BD6479D1}"/>
              </a:ext>
            </a:extLst>
          </p:cNvPr>
          <p:cNvSpPr>
            <a:spLocks noGrp="1"/>
          </p:cNvSpPr>
          <p:nvPr>
            <p:ph idx="1"/>
          </p:nvPr>
        </p:nvSpPr>
        <p:spPr>
          <a:xfrm>
            <a:off x="675861" y="1439186"/>
            <a:ext cx="10828751" cy="5168348"/>
          </a:xfrm>
        </p:spPr>
        <p:txBody>
          <a:bodyPr>
            <a:normAutofit fontScale="92500"/>
          </a:bodyPr>
          <a:lstStyle/>
          <a:p>
            <a:pPr algn="just"/>
            <a:r>
              <a:rPr lang="en-US" sz="2200" b="1" dirty="0">
                <a:latin typeface="Garamond" panose="02020404030301010803" pitchFamily="18" charset="0"/>
              </a:rPr>
              <a:t>Step 3: Analyze and Interpret</a:t>
            </a:r>
          </a:p>
          <a:p>
            <a:pPr marL="0" indent="0" algn="just">
              <a:buNone/>
            </a:pPr>
            <a:r>
              <a:rPr lang="en-US" sz="2200" dirty="0">
                <a:latin typeface="Garamond" panose="02020404030301010803" pitchFamily="18" charset="0"/>
              </a:rPr>
              <a:t>Objective: Move beyond the numbers to understand the "why" behind the performance.</a:t>
            </a:r>
          </a:p>
          <a:p>
            <a:pPr algn="just">
              <a:buFont typeface="Arial" panose="020B0604020202020204" pitchFamily="34" charset="0"/>
              <a:buChar char="•"/>
            </a:pPr>
            <a:r>
              <a:rPr lang="en-US" sz="2200" b="1" dirty="0">
                <a:latin typeface="Garamond" panose="02020404030301010803" pitchFamily="18" charset="0"/>
              </a:rPr>
              <a:t>Benchmarking: Compare your KPIs aga</a:t>
            </a:r>
            <a:r>
              <a:rPr lang="en-US" sz="2200" dirty="0">
                <a:latin typeface="Garamond" panose="02020404030301010803" pitchFamily="18" charset="0"/>
              </a:rPr>
              <a:t>inst:</a:t>
            </a:r>
          </a:p>
          <a:p>
            <a:pPr algn="just">
              <a:buFont typeface="Wingdings" panose="05000000000000000000" pitchFamily="2" charset="2"/>
              <a:buChar char="Ø"/>
            </a:pPr>
            <a:r>
              <a:rPr lang="en-US" sz="2200" dirty="0">
                <a:latin typeface="Garamond" panose="02020404030301010803" pitchFamily="18" charset="0"/>
              </a:rPr>
              <a:t>Internal Benchmarks: Your own historical performance to track trends.</a:t>
            </a:r>
          </a:p>
          <a:p>
            <a:pPr algn="just">
              <a:buFont typeface="Wingdings" panose="05000000000000000000" pitchFamily="2" charset="2"/>
              <a:buChar char="Ø"/>
            </a:pPr>
            <a:r>
              <a:rPr lang="en-US" sz="2200" dirty="0">
                <a:latin typeface="Garamond" panose="02020404030301010803" pitchFamily="18" charset="0"/>
              </a:rPr>
              <a:t>Industry Benchmarks: Standards or averages for your industry to understand your competitive position.</a:t>
            </a:r>
          </a:p>
          <a:p>
            <a:pPr algn="just">
              <a:buFont typeface="Arial" panose="020B0604020202020204" pitchFamily="34" charset="0"/>
              <a:buChar char="•"/>
            </a:pPr>
            <a:r>
              <a:rPr lang="en-US" sz="2200" b="1" dirty="0">
                <a:latin typeface="Garamond" panose="02020404030301010803" pitchFamily="18" charset="0"/>
              </a:rPr>
              <a:t>Root Cause Analysis</a:t>
            </a:r>
            <a:r>
              <a:rPr lang="en-US" sz="2200" dirty="0">
                <a:latin typeface="Garamond" panose="02020404030301010803" pitchFamily="18" charset="0"/>
              </a:rPr>
              <a:t>: For KPIs that are underperforming, dig deeper to find the fundamental cause.</a:t>
            </a:r>
          </a:p>
          <a:p>
            <a:pPr marL="0" indent="0" algn="just">
              <a:buNone/>
            </a:pPr>
            <a:r>
              <a:rPr lang="en-US" sz="2200" dirty="0">
                <a:latin typeface="Garamond" panose="02020404030301010803" pitchFamily="18" charset="0"/>
              </a:rPr>
              <a:t>Example: A low On-Time Delivery rate could be caused by supplier delays, warehouse inefficiencies, or carrier problems. Use techniques like the "5 Whys" or Pareto analysis to find the root cause.</a:t>
            </a:r>
          </a:p>
          <a:p>
            <a:pPr algn="just">
              <a:buFont typeface="Arial" panose="020B0604020202020204" pitchFamily="34" charset="0"/>
              <a:buChar char="•"/>
            </a:pPr>
            <a:r>
              <a:rPr lang="en-US" sz="2200" b="1" dirty="0">
                <a:latin typeface="Garamond" panose="02020404030301010803" pitchFamily="18" charset="0"/>
              </a:rPr>
              <a:t>Identify Correlations: Look for relationships between different KPIs</a:t>
            </a:r>
            <a:r>
              <a:rPr lang="en-US" sz="2200" dirty="0">
                <a:latin typeface="Garamond" panose="02020404030301010803" pitchFamily="18" charset="0"/>
              </a:rPr>
              <a:t>.</a:t>
            </a:r>
          </a:p>
          <a:p>
            <a:pPr algn="just">
              <a:buFont typeface="Wingdings" panose="05000000000000000000" pitchFamily="2" charset="2"/>
              <a:buChar char="Ø"/>
            </a:pPr>
            <a:r>
              <a:rPr lang="en-US" sz="2200" dirty="0">
                <a:latin typeface="Garamond" panose="02020404030301010803" pitchFamily="18" charset="0"/>
              </a:rPr>
              <a:t>Example: Did an improvement in Forecast Accuracy lead to a reduction in Inventory Days? Did pushing for a lower Cost per Shipment cause a decline in On-Time Delivery?</a:t>
            </a:r>
          </a:p>
          <a:p>
            <a:pPr algn="just"/>
            <a:endParaRPr lang="en-US" dirty="0">
              <a:latin typeface="Garamond" panose="02020404030301010803" pitchFamily="18" charset="0"/>
            </a:endParaRPr>
          </a:p>
          <a:p>
            <a:pPr algn="just"/>
            <a:endParaRPr lang="en-GB" dirty="0">
              <a:latin typeface="Garamond" panose="02020404030301010803" pitchFamily="18" charset="0"/>
            </a:endParaRPr>
          </a:p>
        </p:txBody>
      </p:sp>
    </p:spTree>
    <p:extLst>
      <p:ext uri="{BB962C8B-B14F-4D97-AF65-F5344CB8AC3E}">
        <p14:creationId xmlns:p14="http://schemas.microsoft.com/office/powerpoint/2010/main" val="36533719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76FE77-00DF-4D07-84DF-07AE4DAD0AC7}"/>
              </a:ext>
            </a:extLst>
          </p:cNvPr>
          <p:cNvSpPr>
            <a:spLocks noGrp="1"/>
          </p:cNvSpPr>
          <p:nvPr>
            <p:ph type="title"/>
          </p:nvPr>
        </p:nvSpPr>
        <p:spPr>
          <a:xfrm>
            <a:off x="1645920" y="198784"/>
            <a:ext cx="10400305" cy="1248354"/>
          </a:xfrm>
        </p:spPr>
        <p:txBody>
          <a:bodyPr/>
          <a:lstStyle/>
          <a:p>
            <a:r>
              <a:rPr lang="en-US" dirty="0">
                <a:latin typeface="Garamond" panose="02020404030301010803" pitchFamily="18" charset="0"/>
              </a:rPr>
              <a:t>The process of measuring supply chain performance-cont</a:t>
            </a:r>
            <a:r>
              <a:rPr lang="en-US" dirty="0"/>
              <a:t>.</a:t>
            </a:r>
            <a:endParaRPr lang="en-GB" dirty="0"/>
          </a:p>
        </p:txBody>
      </p:sp>
      <p:sp>
        <p:nvSpPr>
          <p:cNvPr id="3" name="Content Placeholder 2">
            <a:extLst>
              <a:ext uri="{FF2B5EF4-FFF2-40B4-BE49-F238E27FC236}">
                <a16:creationId xmlns:a16="http://schemas.microsoft.com/office/drawing/2014/main" id="{662A8A21-BF77-4323-A615-5D1081ADBA99}"/>
              </a:ext>
            </a:extLst>
          </p:cNvPr>
          <p:cNvSpPr>
            <a:spLocks noGrp="1"/>
          </p:cNvSpPr>
          <p:nvPr>
            <p:ph idx="1"/>
          </p:nvPr>
        </p:nvSpPr>
        <p:spPr>
          <a:xfrm>
            <a:off x="755374" y="1796995"/>
            <a:ext cx="11195436" cy="4862221"/>
          </a:xfrm>
        </p:spPr>
        <p:txBody>
          <a:bodyPr>
            <a:noAutofit/>
          </a:bodyPr>
          <a:lstStyle/>
          <a:p>
            <a:r>
              <a:rPr lang="en-US" sz="2200" b="1" dirty="0">
                <a:latin typeface="Garamond" panose="02020404030301010803" pitchFamily="18" charset="0"/>
              </a:rPr>
              <a:t>Step 4: Communicate and Report</a:t>
            </a:r>
          </a:p>
          <a:p>
            <a:pPr marL="0" indent="0">
              <a:buNone/>
            </a:pPr>
            <a:r>
              <a:rPr lang="en-US" sz="2200" dirty="0">
                <a:latin typeface="Garamond" panose="02020404030301010803" pitchFamily="18" charset="0"/>
              </a:rPr>
              <a:t>Objective: Share the insights with the right people in a clear and understandable format.</a:t>
            </a:r>
          </a:p>
          <a:p>
            <a:pPr algn="just">
              <a:buFont typeface="Arial" panose="020B0604020202020204" pitchFamily="34" charset="0"/>
              <a:buChar char="•"/>
            </a:pPr>
            <a:r>
              <a:rPr lang="en-US" sz="2200" dirty="0">
                <a:latin typeface="Garamond" panose="02020404030301010803" pitchFamily="18" charset="0"/>
              </a:rPr>
              <a:t>Develop Dashboards: Create visual representations (charts, graphs, scorecards) of the KPIs. A Supply Chain Control Tower is an advanced, real-time dashboard that provides end-to-end visibility.</a:t>
            </a:r>
          </a:p>
          <a:p>
            <a:pPr algn="just">
              <a:buFont typeface="Arial" panose="020B0604020202020204" pitchFamily="34" charset="0"/>
              <a:buChar char="•"/>
            </a:pPr>
            <a:r>
              <a:rPr lang="en-US" sz="2200" dirty="0">
                <a:latin typeface="Garamond" panose="02020404030301010803" pitchFamily="18" charset="0"/>
              </a:rPr>
              <a:t>Tailor the Message: Different audiences need different information:</a:t>
            </a:r>
          </a:p>
          <a:p>
            <a:pPr algn="just">
              <a:buFont typeface="Arial" panose="020B0604020202020204" pitchFamily="34" charset="0"/>
              <a:buChar char="•"/>
            </a:pPr>
            <a:r>
              <a:rPr lang="en-US" sz="2200" dirty="0">
                <a:latin typeface="Garamond" panose="02020404030301010803" pitchFamily="18" charset="0"/>
              </a:rPr>
              <a:t>Executive Leadership: High-level summary of strategic KPIs (Cash-to-Cash Cycle, Total SCM Cost, Perfect Order %).</a:t>
            </a:r>
          </a:p>
          <a:p>
            <a:pPr algn="just">
              <a:buFont typeface="Arial" panose="020B0604020202020204" pitchFamily="34" charset="0"/>
              <a:buChar char="•"/>
            </a:pPr>
            <a:r>
              <a:rPr lang="en-US" sz="2200" dirty="0">
                <a:latin typeface="Garamond" panose="02020404030301010803" pitchFamily="18" charset="0"/>
              </a:rPr>
              <a:t>Operations Managers: Detailed, functional KPIs (Warehouse Pick Accuracy, Supplier OTD, Inventory Turnover by product line).</a:t>
            </a:r>
          </a:p>
          <a:p>
            <a:pPr algn="just">
              <a:buFont typeface="Arial" panose="020B0604020202020204" pitchFamily="34" charset="0"/>
              <a:buChar char="•"/>
            </a:pPr>
            <a:r>
              <a:rPr lang="en-US" sz="2200" dirty="0">
                <a:latin typeface="Garamond" panose="02020404030301010803" pitchFamily="18" charset="0"/>
              </a:rPr>
              <a:t>Establish a Reporting Rhythm: Set regular intervals for performance reviews (e.g., weekly operational reviews, monthly strategic reviews).</a:t>
            </a:r>
          </a:p>
          <a:p>
            <a:endParaRPr lang="en-US" sz="2200" dirty="0">
              <a:latin typeface="Garamond" panose="02020404030301010803" pitchFamily="18" charset="0"/>
            </a:endParaRPr>
          </a:p>
          <a:p>
            <a:endParaRPr lang="en-GB" sz="2200" dirty="0">
              <a:latin typeface="Garamond" panose="02020404030301010803" pitchFamily="18" charset="0"/>
            </a:endParaRPr>
          </a:p>
        </p:txBody>
      </p:sp>
    </p:spTree>
    <p:extLst>
      <p:ext uri="{BB962C8B-B14F-4D97-AF65-F5344CB8AC3E}">
        <p14:creationId xmlns:p14="http://schemas.microsoft.com/office/powerpoint/2010/main" val="39593379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1B662C-88F2-409C-AB6E-06A57D396BA5}"/>
              </a:ext>
            </a:extLst>
          </p:cNvPr>
          <p:cNvSpPr>
            <a:spLocks noGrp="1"/>
          </p:cNvSpPr>
          <p:nvPr>
            <p:ph type="title"/>
          </p:nvPr>
        </p:nvSpPr>
        <p:spPr>
          <a:xfrm>
            <a:off x="1494845" y="286248"/>
            <a:ext cx="10495722" cy="1327868"/>
          </a:xfrm>
        </p:spPr>
        <p:txBody>
          <a:bodyPr>
            <a:normAutofit/>
          </a:bodyPr>
          <a:lstStyle/>
          <a:p>
            <a:r>
              <a:rPr lang="en-US" dirty="0">
                <a:latin typeface="Garamond" panose="02020404030301010803" pitchFamily="18" charset="0"/>
              </a:rPr>
              <a:t>The process of measuring supply chain performance-cont.</a:t>
            </a:r>
            <a:endParaRPr lang="en-GB" dirty="0">
              <a:latin typeface="Garamond" panose="02020404030301010803" pitchFamily="18" charset="0"/>
            </a:endParaRPr>
          </a:p>
        </p:txBody>
      </p:sp>
      <p:sp>
        <p:nvSpPr>
          <p:cNvPr id="3" name="Content Placeholder 2">
            <a:extLst>
              <a:ext uri="{FF2B5EF4-FFF2-40B4-BE49-F238E27FC236}">
                <a16:creationId xmlns:a16="http://schemas.microsoft.com/office/drawing/2014/main" id="{727F810E-7B68-4608-8468-01B6F9404B01}"/>
              </a:ext>
            </a:extLst>
          </p:cNvPr>
          <p:cNvSpPr>
            <a:spLocks noGrp="1"/>
          </p:cNvSpPr>
          <p:nvPr>
            <p:ph idx="1"/>
          </p:nvPr>
        </p:nvSpPr>
        <p:spPr>
          <a:xfrm>
            <a:off x="771277" y="1614115"/>
            <a:ext cx="11020507" cy="4842343"/>
          </a:xfrm>
        </p:spPr>
        <p:txBody>
          <a:bodyPr/>
          <a:lstStyle/>
          <a:p>
            <a:r>
              <a:rPr lang="en-US" sz="2400" b="1" dirty="0">
                <a:latin typeface="Garamond" panose="02020404030301010803" pitchFamily="18" charset="0"/>
              </a:rPr>
              <a:t>Step 5: Act and Improve</a:t>
            </a:r>
          </a:p>
          <a:p>
            <a:pPr marL="0" indent="0">
              <a:buNone/>
            </a:pPr>
            <a:r>
              <a:rPr lang="en-US" sz="2400" dirty="0">
                <a:latin typeface="Garamond" panose="02020404030301010803" pitchFamily="18" charset="0"/>
              </a:rPr>
              <a:t>Objective: Use the insights to make informed decisions and drive continuous improvement.</a:t>
            </a:r>
          </a:p>
          <a:p>
            <a:pPr algn="just">
              <a:buFont typeface="Arial" panose="020B0604020202020204" pitchFamily="34" charset="0"/>
              <a:buChar char="•"/>
            </a:pPr>
            <a:r>
              <a:rPr lang="en-US" sz="2400" dirty="0">
                <a:latin typeface="Garamond" panose="02020404030301010803" pitchFamily="18" charset="0"/>
              </a:rPr>
              <a:t>Formulate Action Plans: Based on the root cause analysis, develop specific, actionable plans to address performance gaps.</a:t>
            </a:r>
          </a:p>
          <a:p>
            <a:pPr marL="0" indent="0" algn="just">
              <a:buNone/>
            </a:pPr>
            <a:r>
              <a:rPr lang="en-US" sz="2400" dirty="0">
                <a:latin typeface="Garamond" panose="02020404030301010803" pitchFamily="18" charset="0"/>
              </a:rPr>
              <a:t>Example: If Supplier On-Time Delivery is low, the action plan may include re-negotiating terms, finding alternative suppliers, or improving communication.</a:t>
            </a:r>
          </a:p>
          <a:p>
            <a:pPr algn="just">
              <a:buFont typeface="Arial" panose="020B0604020202020204" pitchFamily="34" charset="0"/>
              <a:buChar char="•"/>
            </a:pPr>
            <a:r>
              <a:rPr lang="en-US" sz="2400" dirty="0">
                <a:latin typeface="Garamond" panose="02020404030301010803" pitchFamily="18" charset="0"/>
              </a:rPr>
              <a:t>Implement Changes: Execute the improvement plans.</a:t>
            </a:r>
          </a:p>
          <a:p>
            <a:pPr algn="just">
              <a:buFont typeface="Arial" panose="020B0604020202020204" pitchFamily="34" charset="0"/>
              <a:buChar char="•"/>
            </a:pPr>
            <a:r>
              <a:rPr lang="en-US" sz="2400" dirty="0">
                <a:latin typeface="Garamond" panose="02020404030301010803" pitchFamily="18" charset="0"/>
              </a:rPr>
              <a:t>Monitor Impact: Track the relevant KPIs to see if the actions are having the desired effect. This closes the loop and brings you back to Step 1.</a:t>
            </a:r>
            <a:endParaRPr lang="en-GB" sz="2400" dirty="0">
              <a:latin typeface="Garamond" panose="02020404030301010803" pitchFamily="18" charset="0"/>
            </a:endParaRPr>
          </a:p>
        </p:txBody>
      </p:sp>
    </p:spTree>
    <p:extLst>
      <p:ext uri="{BB962C8B-B14F-4D97-AF65-F5344CB8AC3E}">
        <p14:creationId xmlns:p14="http://schemas.microsoft.com/office/powerpoint/2010/main" val="18173852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F6526F-7185-428C-92A7-421118A4355D}"/>
              </a:ext>
            </a:extLst>
          </p:cNvPr>
          <p:cNvSpPr>
            <a:spLocks noGrp="1"/>
          </p:cNvSpPr>
          <p:nvPr>
            <p:ph type="title"/>
          </p:nvPr>
        </p:nvSpPr>
        <p:spPr>
          <a:xfrm>
            <a:off x="1685677" y="624110"/>
            <a:ext cx="10177669" cy="1013859"/>
          </a:xfrm>
        </p:spPr>
        <p:txBody>
          <a:bodyPr/>
          <a:lstStyle/>
          <a:p>
            <a:r>
              <a:rPr lang="en-US" dirty="0">
                <a:latin typeface="Garamond" panose="02020404030301010803" pitchFamily="18" charset="0"/>
              </a:rPr>
              <a:t>Challenges of supply chain performance </a:t>
            </a:r>
            <a:endParaRPr lang="en-GB" dirty="0">
              <a:latin typeface="Garamond" panose="02020404030301010803" pitchFamily="18" charset="0"/>
            </a:endParaRPr>
          </a:p>
        </p:txBody>
      </p:sp>
      <p:sp>
        <p:nvSpPr>
          <p:cNvPr id="3" name="Content Placeholder 2">
            <a:extLst>
              <a:ext uri="{FF2B5EF4-FFF2-40B4-BE49-F238E27FC236}">
                <a16:creationId xmlns:a16="http://schemas.microsoft.com/office/drawing/2014/main" id="{1CE4E649-9EBA-480B-A002-FC12B3828729}"/>
              </a:ext>
            </a:extLst>
          </p:cNvPr>
          <p:cNvSpPr>
            <a:spLocks noGrp="1"/>
          </p:cNvSpPr>
          <p:nvPr>
            <p:ph idx="1"/>
          </p:nvPr>
        </p:nvSpPr>
        <p:spPr>
          <a:xfrm>
            <a:off x="1105231" y="1637969"/>
            <a:ext cx="10399381" cy="4595921"/>
          </a:xfrm>
        </p:spPr>
        <p:txBody>
          <a:bodyPr>
            <a:normAutofit/>
          </a:bodyPr>
          <a:lstStyle/>
          <a:p>
            <a:endParaRPr lang="en-US" sz="3600" dirty="0">
              <a:latin typeface="Garamond" panose="02020404030301010803" pitchFamily="18" charset="0"/>
            </a:endParaRPr>
          </a:p>
          <a:p>
            <a:endParaRPr lang="en-US" sz="3600" dirty="0">
              <a:latin typeface="Garamond" panose="02020404030301010803" pitchFamily="18" charset="0"/>
            </a:endParaRPr>
          </a:p>
          <a:p>
            <a:r>
              <a:rPr lang="en-US" sz="3600" dirty="0">
                <a:latin typeface="Garamond" panose="02020404030301010803" pitchFamily="18" charset="0"/>
              </a:rPr>
              <a:t>What are the likely Challenges of supply chain performance </a:t>
            </a:r>
            <a:endParaRPr lang="en-GB" sz="3600" dirty="0">
              <a:latin typeface="Garamond" panose="02020404030301010803" pitchFamily="18" charset="0"/>
            </a:endParaRPr>
          </a:p>
        </p:txBody>
      </p:sp>
    </p:spTree>
    <p:extLst>
      <p:ext uri="{BB962C8B-B14F-4D97-AF65-F5344CB8AC3E}">
        <p14:creationId xmlns:p14="http://schemas.microsoft.com/office/powerpoint/2010/main" val="1087016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3FEB09-F2FE-4DEA-A724-76024F4EDB0F}"/>
              </a:ext>
            </a:extLst>
          </p:cNvPr>
          <p:cNvSpPr>
            <a:spLocks noGrp="1"/>
          </p:cNvSpPr>
          <p:nvPr>
            <p:ph type="title"/>
          </p:nvPr>
        </p:nvSpPr>
        <p:spPr>
          <a:xfrm>
            <a:off x="1327869" y="202691"/>
            <a:ext cx="10575234" cy="783271"/>
          </a:xfrm>
        </p:spPr>
        <p:txBody>
          <a:bodyPr/>
          <a:lstStyle/>
          <a:p>
            <a:r>
              <a:rPr lang="en-US" dirty="0">
                <a:latin typeface="Garamond" panose="02020404030301010803" pitchFamily="18" charset="0"/>
              </a:rPr>
              <a:t>Challenges of supply chain performance </a:t>
            </a:r>
            <a:endParaRPr lang="en-GB" dirty="0">
              <a:latin typeface="Garamond" panose="02020404030301010803" pitchFamily="18" charset="0"/>
            </a:endParaRPr>
          </a:p>
        </p:txBody>
      </p:sp>
      <p:sp>
        <p:nvSpPr>
          <p:cNvPr id="3" name="Content Placeholder 2">
            <a:extLst>
              <a:ext uri="{FF2B5EF4-FFF2-40B4-BE49-F238E27FC236}">
                <a16:creationId xmlns:a16="http://schemas.microsoft.com/office/drawing/2014/main" id="{BF2FD562-C63B-4145-BBA8-A668C6964834}"/>
              </a:ext>
            </a:extLst>
          </p:cNvPr>
          <p:cNvSpPr>
            <a:spLocks noGrp="1"/>
          </p:cNvSpPr>
          <p:nvPr>
            <p:ph idx="1"/>
          </p:nvPr>
        </p:nvSpPr>
        <p:spPr>
          <a:xfrm>
            <a:off x="866693" y="1168843"/>
            <a:ext cx="10980750" cy="5581814"/>
          </a:xfrm>
        </p:spPr>
        <p:txBody>
          <a:bodyPr>
            <a:normAutofit/>
          </a:bodyPr>
          <a:lstStyle/>
          <a:p>
            <a:r>
              <a:rPr lang="en-US" b="1" dirty="0">
                <a:latin typeface="Garamond" panose="02020404030301010803" pitchFamily="18" charset="0"/>
              </a:rPr>
              <a:t>1. Data-Related Challenges</a:t>
            </a:r>
          </a:p>
          <a:p>
            <a:pPr marL="0" indent="0">
              <a:buNone/>
            </a:pPr>
            <a:r>
              <a:rPr lang="en-US" sz="2200" dirty="0">
                <a:latin typeface="Garamond" panose="02020404030301010803" pitchFamily="18" charset="0"/>
              </a:rPr>
              <a:t>This is often the most significant hurdle.</a:t>
            </a:r>
          </a:p>
          <a:p>
            <a:pPr algn="just">
              <a:buFont typeface="Arial" panose="020B0604020202020204" pitchFamily="34" charset="0"/>
              <a:buChar char="•"/>
            </a:pPr>
            <a:r>
              <a:rPr lang="en-US" sz="2200" dirty="0">
                <a:latin typeface="Garamond" panose="02020404030301010803" pitchFamily="18" charset="0"/>
              </a:rPr>
              <a:t>Data Silos: Information is trapped in disconnected systems (ERP, WMS, TMS, supplier systems). Getting a single, unified view of performance across the entire chain is difficult.</a:t>
            </a:r>
          </a:p>
          <a:p>
            <a:pPr algn="just">
              <a:buFont typeface="Arial" panose="020B0604020202020204" pitchFamily="34" charset="0"/>
              <a:buChar char="•"/>
            </a:pPr>
            <a:r>
              <a:rPr lang="en-US" sz="2200" dirty="0">
                <a:latin typeface="Garamond" panose="02020404030301010803" pitchFamily="18" charset="0"/>
              </a:rPr>
              <a:t>Poor Data Quality: Inaccurate, incomplete, or inconsistent data makes any KPI unreliable. "Garbage in, garbage out" is a fundamental law here. Common issues include:</a:t>
            </a:r>
          </a:p>
          <a:p>
            <a:pPr algn="just">
              <a:buFont typeface="Arial" panose="020B0604020202020204" pitchFamily="34" charset="0"/>
              <a:buChar char="•"/>
            </a:pPr>
            <a:r>
              <a:rPr lang="en-US" sz="2200" dirty="0">
                <a:latin typeface="Garamond" panose="02020404030301010803" pitchFamily="18" charset="0"/>
              </a:rPr>
              <a:t>Inconsistent Definitions: Different parts of the organization define "on-time" or "inventory" differently.</a:t>
            </a:r>
          </a:p>
          <a:p>
            <a:pPr algn="just">
              <a:buFont typeface="Arial" panose="020B0604020202020204" pitchFamily="34" charset="0"/>
              <a:buChar char="•"/>
            </a:pPr>
            <a:r>
              <a:rPr lang="en-US" sz="2200" dirty="0">
                <a:latin typeface="Garamond" panose="02020404030301010803" pitchFamily="18" charset="0"/>
              </a:rPr>
              <a:t>Manual Entry Errors: Reliance on spreadsheets and manual data entry introduces human error.</a:t>
            </a:r>
          </a:p>
          <a:p>
            <a:pPr algn="just">
              <a:buFont typeface="Arial" panose="020B0604020202020204" pitchFamily="34" charset="0"/>
              <a:buChar char="•"/>
            </a:pPr>
            <a:r>
              <a:rPr lang="en-US" sz="2200" dirty="0">
                <a:latin typeface="Garamond" panose="02020404030301010803" pitchFamily="18" charset="0"/>
              </a:rPr>
              <a:t>Lack of Real-Time Data: Many companies rely on historical, batch-processed data (e.g., from last week or last month). This makes it impossible to respond proactively to disruptions or emerging trends.</a:t>
            </a:r>
            <a:endParaRPr lang="en-GB" sz="2200" dirty="0">
              <a:latin typeface="Garamond" panose="02020404030301010803" pitchFamily="18" charset="0"/>
            </a:endParaRPr>
          </a:p>
        </p:txBody>
      </p:sp>
    </p:spTree>
    <p:extLst>
      <p:ext uri="{BB962C8B-B14F-4D97-AF65-F5344CB8AC3E}">
        <p14:creationId xmlns:p14="http://schemas.microsoft.com/office/powerpoint/2010/main" val="16928115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D4C291-5BF7-4A67-A653-CB69B4759592}"/>
              </a:ext>
            </a:extLst>
          </p:cNvPr>
          <p:cNvSpPr>
            <a:spLocks noGrp="1"/>
          </p:cNvSpPr>
          <p:nvPr>
            <p:ph type="title"/>
          </p:nvPr>
        </p:nvSpPr>
        <p:spPr>
          <a:xfrm>
            <a:off x="1836751" y="624110"/>
            <a:ext cx="9667861" cy="1280890"/>
          </a:xfrm>
        </p:spPr>
        <p:txBody>
          <a:bodyPr/>
          <a:lstStyle/>
          <a:p>
            <a:pPr algn="ctr"/>
            <a:r>
              <a:rPr lang="en-US" dirty="0">
                <a:latin typeface="Garamond" panose="02020404030301010803" pitchFamily="18" charset="0"/>
              </a:rPr>
              <a:t>LEARNING SCOPE</a:t>
            </a:r>
            <a:endParaRPr lang="en-GB" dirty="0">
              <a:latin typeface="Garamond" panose="02020404030301010803" pitchFamily="18" charset="0"/>
            </a:endParaRPr>
          </a:p>
        </p:txBody>
      </p:sp>
      <p:sp>
        <p:nvSpPr>
          <p:cNvPr id="3" name="Content Placeholder 2">
            <a:extLst>
              <a:ext uri="{FF2B5EF4-FFF2-40B4-BE49-F238E27FC236}">
                <a16:creationId xmlns:a16="http://schemas.microsoft.com/office/drawing/2014/main" id="{B8137ABF-3591-4EBB-BD8F-D15A965C8FFC}"/>
              </a:ext>
            </a:extLst>
          </p:cNvPr>
          <p:cNvSpPr>
            <a:spLocks noGrp="1"/>
          </p:cNvSpPr>
          <p:nvPr>
            <p:ph idx="1"/>
          </p:nvPr>
        </p:nvSpPr>
        <p:spPr>
          <a:xfrm>
            <a:off x="1463039" y="1685677"/>
            <a:ext cx="10463917" cy="4786685"/>
          </a:xfrm>
        </p:spPr>
        <p:txBody>
          <a:bodyPr>
            <a:normAutofit/>
          </a:bodyPr>
          <a:lstStyle/>
          <a:p>
            <a:r>
              <a:rPr lang="en-US" sz="3600" dirty="0">
                <a:latin typeface="Garamond" panose="02020404030301010803" pitchFamily="18" charset="0"/>
              </a:rPr>
              <a:t>Supply chain key performance indicators</a:t>
            </a:r>
          </a:p>
          <a:p>
            <a:r>
              <a:rPr lang="en-US" sz="3600" dirty="0">
                <a:latin typeface="Garamond" panose="02020404030301010803" pitchFamily="18" charset="0"/>
              </a:rPr>
              <a:t>The process of measuring supply chain performance </a:t>
            </a:r>
          </a:p>
          <a:p>
            <a:r>
              <a:rPr lang="en-US" sz="3600" dirty="0">
                <a:latin typeface="Garamond" panose="02020404030301010803" pitchFamily="18" charset="0"/>
              </a:rPr>
              <a:t>Challenges of supply chain performance </a:t>
            </a:r>
          </a:p>
          <a:p>
            <a:r>
              <a:rPr lang="en-US" sz="3600" dirty="0">
                <a:latin typeface="Garamond" panose="02020404030301010803" pitchFamily="18" charset="0"/>
              </a:rPr>
              <a:t>Supply chain improvement strategies</a:t>
            </a:r>
            <a:endParaRPr lang="en-GB" sz="3600" dirty="0">
              <a:latin typeface="Garamond" panose="02020404030301010803" pitchFamily="18" charset="0"/>
            </a:endParaRPr>
          </a:p>
        </p:txBody>
      </p:sp>
    </p:spTree>
    <p:extLst>
      <p:ext uri="{BB962C8B-B14F-4D97-AF65-F5344CB8AC3E}">
        <p14:creationId xmlns:p14="http://schemas.microsoft.com/office/powerpoint/2010/main" val="38834281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4514D0-AEE5-450D-AF67-E743CF9EBB2F}"/>
              </a:ext>
            </a:extLst>
          </p:cNvPr>
          <p:cNvSpPr>
            <a:spLocks noGrp="1"/>
          </p:cNvSpPr>
          <p:nvPr>
            <p:ph type="title"/>
          </p:nvPr>
        </p:nvSpPr>
        <p:spPr>
          <a:xfrm>
            <a:off x="1415334" y="365761"/>
            <a:ext cx="10448013" cy="739472"/>
          </a:xfrm>
        </p:spPr>
        <p:txBody>
          <a:bodyPr/>
          <a:lstStyle/>
          <a:p>
            <a:r>
              <a:rPr lang="en-US" dirty="0">
                <a:latin typeface="Garamond" panose="02020404030301010803" pitchFamily="18" charset="0"/>
              </a:rPr>
              <a:t>Challenges of supply chain performance-cont. </a:t>
            </a:r>
            <a:endParaRPr lang="en-GB" dirty="0">
              <a:latin typeface="Garamond" panose="02020404030301010803" pitchFamily="18" charset="0"/>
            </a:endParaRPr>
          </a:p>
        </p:txBody>
      </p:sp>
      <p:sp>
        <p:nvSpPr>
          <p:cNvPr id="3" name="Content Placeholder 2">
            <a:extLst>
              <a:ext uri="{FF2B5EF4-FFF2-40B4-BE49-F238E27FC236}">
                <a16:creationId xmlns:a16="http://schemas.microsoft.com/office/drawing/2014/main" id="{0BBD921C-732F-4CCC-8E17-09360C40F20C}"/>
              </a:ext>
            </a:extLst>
          </p:cNvPr>
          <p:cNvSpPr>
            <a:spLocks noGrp="1"/>
          </p:cNvSpPr>
          <p:nvPr>
            <p:ph idx="1"/>
          </p:nvPr>
        </p:nvSpPr>
        <p:spPr>
          <a:xfrm>
            <a:off x="811033" y="1224500"/>
            <a:ext cx="11052314" cy="5518205"/>
          </a:xfrm>
        </p:spPr>
        <p:txBody>
          <a:bodyPr>
            <a:normAutofit/>
          </a:bodyPr>
          <a:lstStyle/>
          <a:p>
            <a:pPr algn="just"/>
            <a:r>
              <a:rPr lang="en-US" sz="2200" b="1" dirty="0">
                <a:latin typeface="Garamond" panose="02020404030301010803" pitchFamily="18" charset="0"/>
              </a:rPr>
              <a:t>2. Organizational and Cultural Challen</a:t>
            </a:r>
            <a:r>
              <a:rPr lang="en-US" sz="2200" dirty="0">
                <a:latin typeface="Garamond" panose="02020404030301010803" pitchFamily="18" charset="0"/>
              </a:rPr>
              <a:t>ges</a:t>
            </a:r>
          </a:p>
          <a:p>
            <a:pPr algn="just">
              <a:buFont typeface="Arial" panose="020B0604020202020204" pitchFamily="34" charset="0"/>
              <a:buChar char="•"/>
            </a:pPr>
            <a:r>
              <a:rPr lang="en-US" sz="2300" dirty="0">
                <a:latin typeface="Garamond" panose="02020404030301010803" pitchFamily="18" charset="0"/>
              </a:rPr>
              <a:t>Lack of Clear Ownership: If no one is explicitly responsible for a KPI, no one will act to improve it.</a:t>
            </a:r>
          </a:p>
          <a:p>
            <a:pPr algn="just">
              <a:buFont typeface="Arial" panose="020B0604020202020204" pitchFamily="34" charset="0"/>
              <a:buChar char="•"/>
            </a:pPr>
            <a:r>
              <a:rPr lang="en-US" sz="2300" dirty="0">
                <a:latin typeface="Garamond" panose="02020404030301010803" pitchFamily="18" charset="0"/>
              </a:rPr>
              <a:t>Functional Silos and Conflicting Goals: Different departments are often measured on conflicting KPIs, leading to sub-optimization.</a:t>
            </a:r>
          </a:p>
          <a:p>
            <a:pPr algn="just">
              <a:buFont typeface="Arial" panose="020B0604020202020204" pitchFamily="34" charset="0"/>
              <a:buChar char="•"/>
            </a:pPr>
            <a:r>
              <a:rPr lang="en-US" sz="2300" dirty="0">
                <a:latin typeface="Garamond" panose="02020404030301010803" pitchFamily="18" charset="0"/>
              </a:rPr>
              <a:t>Classic Example: The Procurement team is rewarded for the lowest material cost, which may lead them to choose a cheaper, unreliable supplier. This hurts Manufacturing's production schedule attainment and Logistics' on-time delivery, increasing the company's total cost.</a:t>
            </a:r>
          </a:p>
          <a:p>
            <a:pPr algn="just">
              <a:buFont typeface="Arial" panose="020B0604020202020204" pitchFamily="34" charset="0"/>
              <a:buChar char="•"/>
            </a:pPr>
            <a:r>
              <a:rPr lang="en-US" sz="2300" dirty="0">
                <a:latin typeface="Garamond" panose="02020404030301010803" pitchFamily="18" charset="0"/>
              </a:rPr>
              <a:t>Resistance to Change: Employees and managers may be resistant to a new performance measurement system, especially if it exposes poor performance or alters established workflows.</a:t>
            </a:r>
          </a:p>
          <a:p>
            <a:pPr algn="just">
              <a:buFont typeface="Arial" panose="020B0604020202020204" pitchFamily="34" charset="0"/>
              <a:buChar char="•"/>
            </a:pPr>
            <a:r>
              <a:rPr lang="en-US" sz="2300" dirty="0">
                <a:latin typeface="Garamond" panose="02020404030301010803" pitchFamily="18" charset="0"/>
              </a:rPr>
              <a:t>Lack of Skilled Personnel: Analyzing data, interpreting KPIs, and deriving actionable insights require specialized skills that may not exist within the team.</a:t>
            </a:r>
            <a:endParaRPr lang="en-GB" sz="2300" dirty="0">
              <a:latin typeface="Garamond" panose="02020404030301010803" pitchFamily="18" charset="0"/>
            </a:endParaRPr>
          </a:p>
        </p:txBody>
      </p:sp>
    </p:spTree>
    <p:extLst>
      <p:ext uri="{BB962C8B-B14F-4D97-AF65-F5344CB8AC3E}">
        <p14:creationId xmlns:p14="http://schemas.microsoft.com/office/powerpoint/2010/main" val="42875202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9D4697-5A8F-491C-A733-1BB802FF6D91}"/>
              </a:ext>
            </a:extLst>
          </p:cNvPr>
          <p:cNvSpPr>
            <a:spLocks noGrp="1"/>
          </p:cNvSpPr>
          <p:nvPr>
            <p:ph type="title"/>
          </p:nvPr>
        </p:nvSpPr>
        <p:spPr>
          <a:xfrm>
            <a:off x="1622067" y="333955"/>
            <a:ext cx="10281036" cy="1009815"/>
          </a:xfrm>
        </p:spPr>
        <p:txBody>
          <a:bodyPr/>
          <a:lstStyle/>
          <a:p>
            <a:r>
              <a:rPr lang="en-US" dirty="0">
                <a:latin typeface="Garamond" panose="02020404030301010803" pitchFamily="18" charset="0"/>
              </a:rPr>
              <a:t>Challenges of supply chain performance-cont.</a:t>
            </a:r>
            <a:endParaRPr lang="en-GB" dirty="0">
              <a:latin typeface="Garamond" panose="02020404030301010803" pitchFamily="18" charset="0"/>
            </a:endParaRPr>
          </a:p>
        </p:txBody>
      </p:sp>
      <p:sp>
        <p:nvSpPr>
          <p:cNvPr id="3" name="Content Placeholder 2">
            <a:extLst>
              <a:ext uri="{FF2B5EF4-FFF2-40B4-BE49-F238E27FC236}">
                <a16:creationId xmlns:a16="http://schemas.microsoft.com/office/drawing/2014/main" id="{91898E1F-E708-4815-99B5-F84A7BD08C87}"/>
              </a:ext>
            </a:extLst>
          </p:cNvPr>
          <p:cNvSpPr>
            <a:spLocks noGrp="1"/>
          </p:cNvSpPr>
          <p:nvPr>
            <p:ph idx="1"/>
          </p:nvPr>
        </p:nvSpPr>
        <p:spPr>
          <a:xfrm>
            <a:off x="556591" y="1176793"/>
            <a:ext cx="11346512" cy="5422790"/>
          </a:xfrm>
        </p:spPr>
        <p:txBody>
          <a:bodyPr>
            <a:noAutofit/>
          </a:bodyPr>
          <a:lstStyle/>
          <a:p>
            <a:pPr algn="just"/>
            <a:r>
              <a:rPr lang="en-US" sz="2300" b="1" dirty="0">
                <a:latin typeface="Garamond" panose="02020404030301010803" pitchFamily="18" charset="0"/>
              </a:rPr>
              <a:t>3. Strategic and Design Challenges</a:t>
            </a:r>
          </a:p>
          <a:p>
            <a:pPr algn="just">
              <a:buFont typeface="Arial" panose="020B0604020202020204" pitchFamily="34" charset="0"/>
              <a:buChar char="•"/>
            </a:pPr>
            <a:r>
              <a:rPr lang="en-US" sz="2300" dirty="0">
                <a:latin typeface="Garamond" panose="02020404030301010803" pitchFamily="18" charset="0"/>
              </a:rPr>
              <a:t>Measuring the Wrong Things: Companies often fall into the trap of measuring what is easy to track rather than what is strategically important. Tracking "number of purchase orders processed" is easy, but it's less valuable than tracking "supplier quality" or "procurement cycle time."</a:t>
            </a:r>
          </a:p>
          <a:p>
            <a:pPr algn="just">
              <a:buFont typeface="Arial" panose="020B0604020202020204" pitchFamily="34" charset="0"/>
              <a:buChar char="•"/>
            </a:pPr>
            <a:r>
              <a:rPr lang="en-US" sz="2300" dirty="0">
                <a:latin typeface="Garamond" panose="02020404030301010803" pitchFamily="18" charset="0"/>
              </a:rPr>
              <a:t>Lack of Strategic Alignment: KPIs are not linked to the overall business strategy. The supply chain might be hitting all its internal targets, but if those targets don't support the company's goal of, say, "superior customer service," the effort is wasted.</a:t>
            </a:r>
          </a:p>
          <a:p>
            <a:pPr algn="just">
              <a:buFont typeface="Arial" panose="020B0604020202020204" pitchFamily="34" charset="0"/>
              <a:buChar char="•"/>
            </a:pPr>
            <a:r>
              <a:rPr lang="en-US" sz="2300" dirty="0">
                <a:latin typeface="Garamond" panose="02020404030301010803" pitchFamily="18" charset="0"/>
              </a:rPr>
              <a:t>Too Many KPIs: "Analysis paralysis." When a dashboard has 50+ metrics, it's impossible to know what to focus on. This dilutes attention and resources away from the truly critical few KPIs that drive performance.</a:t>
            </a:r>
          </a:p>
          <a:p>
            <a:pPr algn="just">
              <a:buFont typeface="Arial" panose="020B0604020202020204" pitchFamily="34" charset="0"/>
              <a:buChar char="•"/>
            </a:pPr>
            <a:r>
              <a:rPr lang="en-US" sz="2300" dirty="0">
                <a:latin typeface="Garamond" panose="02020404030301010803" pitchFamily="18" charset="0"/>
              </a:rPr>
              <a:t>Focusing Only on Cost: An overemphasis on cost metrics (e.g., lowest freight cost) can degrade service quality, damage customer relationships, and increase risk.</a:t>
            </a:r>
            <a:endParaRPr lang="en-GB" sz="2300" dirty="0">
              <a:latin typeface="Garamond" panose="02020404030301010803" pitchFamily="18" charset="0"/>
            </a:endParaRPr>
          </a:p>
        </p:txBody>
      </p:sp>
    </p:spTree>
    <p:extLst>
      <p:ext uri="{BB962C8B-B14F-4D97-AF65-F5344CB8AC3E}">
        <p14:creationId xmlns:p14="http://schemas.microsoft.com/office/powerpoint/2010/main" val="15407552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B1A2CA-068D-46B0-9282-613C35C75C82}"/>
              </a:ext>
            </a:extLst>
          </p:cNvPr>
          <p:cNvSpPr>
            <a:spLocks noGrp="1"/>
          </p:cNvSpPr>
          <p:nvPr>
            <p:ph type="title"/>
          </p:nvPr>
        </p:nvSpPr>
        <p:spPr>
          <a:xfrm>
            <a:off x="1415333" y="282272"/>
            <a:ext cx="10471868" cy="997888"/>
          </a:xfrm>
        </p:spPr>
        <p:txBody>
          <a:bodyPr/>
          <a:lstStyle/>
          <a:p>
            <a:r>
              <a:rPr lang="en-US" dirty="0">
                <a:latin typeface="Garamond" panose="02020404030301010803" pitchFamily="18" charset="0"/>
              </a:rPr>
              <a:t>Challenges of supply chain performance-cont.</a:t>
            </a:r>
            <a:endParaRPr lang="en-GB" dirty="0">
              <a:latin typeface="Garamond" panose="02020404030301010803" pitchFamily="18" charset="0"/>
            </a:endParaRPr>
          </a:p>
        </p:txBody>
      </p:sp>
      <p:sp>
        <p:nvSpPr>
          <p:cNvPr id="3" name="Content Placeholder 2">
            <a:extLst>
              <a:ext uri="{FF2B5EF4-FFF2-40B4-BE49-F238E27FC236}">
                <a16:creationId xmlns:a16="http://schemas.microsoft.com/office/drawing/2014/main" id="{FB7CA1F1-11B9-46A7-AADD-3CBCB044893F}"/>
              </a:ext>
            </a:extLst>
          </p:cNvPr>
          <p:cNvSpPr>
            <a:spLocks noGrp="1"/>
          </p:cNvSpPr>
          <p:nvPr>
            <p:ph idx="1"/>
          </p:nvPr>
        </p:nvSpPr>
        <p:spPr>
          <a:xfrm>
            <a:off x="596348" y="1208598"/>
            <a:ext cx="11290852" cy="5649402"/>
          </a:xfrm>
        </p:spPr>
        <p:txBody>
          <a:bodyPr>
            <a:normAutofit lnSpcReduction="10000"/>
          </a:bodyPr>
          <a:lstStyle/>
          <a:p>
            <a:r>
              <a:rPr lang="en-US" b="1" dirty="0">
                <a:latin typeface="Garamond" panose="02020404030301010803" pitchFamily="18" charset="0"/>
              </a:rPr>
              <a:t>4. </a:t>
            </a:r>
            <a:r>
              <a:rPr lang="en-US" sz="2200" b="1" dirty="0">
                <a:latin typeface="Garamond" panose="02020404030301010803" pitchFamily="18" charset="0"/>
              </a:rPr>
              <a:t>Supply Chain Complexity Challenges</a:t>
            </a:r>
          </a:p>
          <a:p>
            <a:pPr algn="just">
              <a:buFont typeface="Arial" panose="020B0604020202020204" pitchFamily="34" charset="0"/>
              <a:buChar char="•"/>
            </a:pPr>
            <a:r>
              <a:rPr lang="en-US" sz="2200" dirty="0">
                <a:latin typeface="Garamond" panose="02020404030301010803" pitchFamily="18" charset="0"/>
              </a:rPr>
              <a:t>Lack of End-to-End Visibility: Modern supply chains are global and involve many partners (tier-1 suppliers, tier-2 suppliers, logistics providers, distributors). It's incredibly difficult to have visibility into the performance and risks deep within this network.</a:t>
            </a:r>
          </a:p>
          <a:p>
            <a:pPr algn="just">
              <a:buFont typeface="Arial" panose="020B0604020202020204" pitchFamily="34" charset="0"/>
              <a:buChar char="•"/>
            </a:pPr>
            <a:r>
              <a:rPr lang="en-US" sz="2200" dirty="0">
                <a:latin typeface="Garamond" panose="02020404030301010803" pitchFamily="18" charset="0"/>
              </a:rPr>
              <a:t>Dynamic and Volatile Environments: Even a perfectly designed KPI system can be rendered obsolete by a sudden event (e.g., a pandemic, geopolitical conflict, or natural disaster). Performance measurement systems must be agile enough to adapt.</a:t>
            </a:r>
          </a:p>
          <a:p>
            <a:pPr algn="just">
              <a:buFont typeface="Arial" panose="020B0604020202020204" pitchFamily="34" charset="0"/>
              <a:buChar char="•"/>
            </a:pPr>
            <a:r>
              <a:rPr lang="en-US" sz="2200" dirty="0">
                <a:latin typeface="Garamond" panose="02020404030301010803" pitchFamily="18" charset="0"/>
              </a:rPr>
              <a:t>Difficulty in Measuring Intangibles: Some of the most critical aspects of a modern supply chain are hard to quantify.</a:t>
            </a:r>
          </a:p>
          <a:p>
            <a:pPr algn="just">
              <a:buFont typeface="Wingdings" panose="05000000000000000000" pitchFamily="2" charset="2"/>
              <a:buChar char="Ø"/>
            </a:pPr>
            <a:r>
              <a:rPr lang="en-US" sz="2200" dirty="0">
                <a:latin typeface="Garamond" panose="02020404030301010803" pitchFamily="18" charset="0"/>
              </a:rPr>
              <a:t>Resilience: How do you measure the ability to recover from a disruption?</a:t>
            </a:r>
          </a:p>
          <a:p>
            <a:pPr algn="just">
              <a:buFont typeface="Wingdings" panose="05000000000000000000" pitchFamily="2" charset="2"/>
              <a:buChar char="Ø"/>
            </a:pPr>
            <a:r>
              <a:rPr lang="en-US" sz="2200" dirty="0">
                <a:latin typeface="Garamond" panose="02020404030301010803" pitchFamily="18" charset="0"/>
              </a:rPr>
              <a:t>Flexibility/Agility: How do you quantify the ability to respond to demand fluctuations?</a:t>
            </a:r>
          </a:p>
          <a:p>
            <a:pPr algn="just">
              <a:buFont typeface="Wingdings" panose="05000000000000000000" pitchFamily="2" charset="2"/>
              <a:buChar char="Ø"/>
            </a:pPr>
            <a:r>
              <a:rPr lang="en-US" sz="2200" dirty="0">
                <a:latin typeface="Garamond" panose="02020404030301010803" pitchFamily="18" charset="0"/>
              </a:rPr>
              <a:t>Supplier Relationship Health: A strong relationship can be more valuable than a slightly better on-time delivery score, but it's hard to put a number on it.</a:t>
            </a:r>
          </a:p>
          <a:p>
            <a:pPr algn="just">
              <a:buFont typeface="Wingdings" panose="05000000000000000000" pitchFamily="2" charset="2"/>
              <a:buChar char="Ø"/>
            </a:pPr>
            <a:r>
              <a:rPr lang="en-US" sz="2200" dirty="0">
                <a:latin typeface="Garamond" panose="02020404030301010803" pitchFamily="18" charset="0"/>
              </a:rPr>
              <a:t>Sustainability: Measuring the carbon footprint across the entire value chain is complex and often relies on estimates</a:t>
            </a:r>
            <a:r>
              <a:rPr lang="en-US" dirty="0">
                <a:latin typeface="Garamond" panose="02020404030301010803" pitchFamily="18" charset="0"/>
              </a:rPr>
              <a:t>.</a:t>
            </a:r>
            <a:endParaRPr lang="en-GB" dirty="0">
              <a:latin typeface="Garamond" panose="02020404030301010803" pitchFamily="18" charset="0"/>
            </a:endParaRPr>
          </a:p>
        </p:txBody>
      </p:sp>
    </p:spTree>
    <p:extLst>
      <p:ext uri="{BB962C8B-B14F-4D97-AF65-F5344CB8AC3E}">
        <p14:creationId xmlns:p14="http://schemas.microsoft.com/office/powerpoint/2010/main" val="41269044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5816A2-8CBD-4226-819C-D305AD1AA8DA}"/>
              </a:ext>
            </a:extLst>
          </p:cNvPr>
          <p:cNvSpPr>
            <a:spLocks noGrp="1"/>
          </p:cNvSpPr>
          <p:nvPr>
            <p:ph type="title"/>
          </p:nvPr>
        </p:nvSpPr>
        <p:spPr>
          <a:xfrm>
            <a:off x="1558457" y="624110"/>
            <a:ext cx="10336694" cy="1045664"/>
          </a:xfrm>
        </p:spPr>
        <p:txBody>
          <a:bodyPr/>
          <a:lstStyle/>
          <a:p>
            <a:r>
              <a:rPr lang="en-US" dirty="0">
                <a:latin typeface="Garamond" panose="02020404030301010803" pitchFamily="18" charset="0"/>
              </a:rPr>
              <a:t>Challenges of supply chain performance-cont.</a:t>
            </a:r>
            <a:endParaRPr lang="en-GB" dirty="0">
              <a:latin typeface="Garamond" panose="02020404030301010803" pitchFamily="18" charset="0"/>
            </a:endParaRPr>
          </a:p>
        </p:txBody>
      </p:sp>
      <p:sp>
        <p:nvSpPr>
          <p:cNvPr id="3" name="Content Placeholder 2">
            <a:extLst>
              <a:ext uri="{FF2B5EF4-FFF2-40B4-BE49-F238E27FC236}">
                <a16:creationId xmlns:a16="http://schemas.microsoft.com/office/drawing/2014/main" id="{B03D161D-863D-4B61-94BE-8DE9E8EF340C}"/>
              </a:ext>
            </a:extLst>
          </p:cNvPr>
          <p:cNvSpPr>
            <a:spLocks noGrp="1"/>
          </p:cNvSpPr>
          <p:nvPr>
            <p:ph idx="1"/>
          </p:nvPr>
        </p:nvSpPr>
        <p:spPr>
          <a:xfrm>
            <a:off x="628153" y="1407381"/>
            <a:ext cx="11266997" cy="5176299"/>
          </a:xfrm>
        </p:spPr>
        <p:txBody>
          <a:bodyPr>
            <a:normAutofit/>
          </a:bodyPr>
          <a:lstStyle/>
          <a:p>
            <a:pPr algn="just"/>
            <a:r>
              <a:rPr lang="en-US" sz="2400" b="1" dirty="0">
                <a:latin typeface="Garamond" panose="02020404030301010803" pitchFamily="18" charset="0"/>
              </a:rPr>
              <a:t>5. Implementation and Utilization Challenges</a:t>
            </a:r>
          </a:p>
          <a:p>
            <a:pPr algn="just">
              <a:buFont typeface="Arial" panose="020B0604020202020204" pitchFamily="34" charset="0"/>
              <a:buChar char="•"/>
            </a:pPr>
            <a:r>
              <a:rPr lang="en-US" sz="2400" dirty="0">
                <a:latin typeface="Garamond" panose="02020404030301010803" pitchFamily="18" charset="0"/>
              </a:rPr>
              <a:t>No Follow-Through or Action: The most common failure mode is that performance measurement becomes a reporting exercise. If the data is not used to drive root cause analysis and corrective actions, the entire process is pointless.</a:t>
            </a:r>
          </a:p>
          <a:p>
            <a:pPr algn="just">
              <a:buFont typeface="Arial" panose="020B0604020202020204" pitchFamily="34" charset="0"/>
              <a:buChar char="•"/>
            </a:pPr>
            <a:r>
              <a:rPr lang="en-US" sz="2400" dirty="0">
                <a:latin typeface="Garamond" panose="02020404030301010803" pitchFamily="18" charset="0"/>
              </a:rPr>
              <a:t>Unrealistic Targets: Setting targets that are too easy doesn't drive improvement. Setting targets that are impossibly high demotivates the team. Targets need to be ambitious yet achievable.</a:t>
            </a:r>
          </a:p>
          <a:p>
            <a:pPr algn="just">
              <a:buFont typeface="Arial" panose="020B0604020202020204" pitchFamily="34" charset="0"/>
              <a:buChar char="•"/>
            </a:pPr>
            <a:r>
              <a:rPr lang="en-US" sz="2400" dirty="0">
                <a:latin typeface="Garamond" panose="02020404030301010803" pitchFamily="18" charset="0"/>
              </a:rPr>
              <a:t>Poor Visualization and Communication: Presenting data in complex, unreadable spreadsheets instead of clear, visual dashboards means that key insights are missed </a:t>
            </a:r>
            <a:r>
              <a:rPr lang="en-US" dirty="0"/>
              <a:t>by decision-makers</a:t>
            </a:r>
            <a:endParaRPr lang="en-GB" dirty="0"/>
          </a:p>
        </p:txBody>
      </p:sp>
    </p:spTree>
    <p:extLst>
      <p:ext uri="{BB962C8B-B14F-4D97-AF65-F5344CB8AC3E}">
        <p14:creationId xmlns:p14="http://schemas.microsoft.com/office/powerpoint/2010/main" val="75689534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A57CC7-EF6A-4BF6-8E2B-C5F665FE0EA8}"/>
              </a:ext>
            </a:extLst>
          </p:cNvPr>
          <p:cNvSpPr>
            <a:spLocks noGrp="1"/>
          </p:cNvSpPr>
          <p:nvPr>
            <p:ph type="title"/>
          </p:nvPr>
        </p:nvSpPr>
        <p:spPr>
          <a:xfrm>
            <a:off x="1614115" y="277566"/>
            <a:ext cx="10169718" cy="843568"/>
          </a:xfrm>
        </p:spPr>
        <p:txBody>
          <a:bodyPr/>
          <a:lstStyle/>
          <a:p>
            <a:r>
              <a:rPr lang="en-GB" dirty="0">
                <a:latin typeface="Garamond" panose="02020404030301010803" pitchFamily="18" charset="0"/>
              </a:rPr>
              <a:t>Supply chain improvement strategies</a:t>
            </a:r>
          </a:p>
        </p:txBody>
      </p:sp>
      <p:sp>
        <p:nvSpPr>
          <p:cNvPr id="3" name="Content Placeholder 2">
            <a:extLst>
              <a:ext uri="{FF2B5EF4-FFF2-40B4-BE49-F238E27FC236}">
                <a16:creationId xmlns:a16="http://schemas.microsoft.com/office/drawing/2014/main" id="{3BF901D0-576A-409E-8434-8C9C696DD996}"/>
              </a:ext>
            </a:extLst>
          </p:cNvPr>
          <p:cNvSpPr>
            <a:spLocks noGrp="1"/>
          </p:cNvSpPr>
          <p:nvPr>
            <p:ph idx="1"/>
          </p:nvPr>
        </p:nvSpPr>
        <p:spPr>
          <a:xfrm>
            <a:off x="731520" y="1184744"/>
            <a:ext cx="11052313" cy="5395690"/>
          </a:xfrm>
        </p:spPr>
        <p:txBody>
          <a:bodyPr>
            <a:normAutofit/>
          </a:bodyPr>
          <a:lstStyle/>
          <a:p>
            <a:pPr algn="just"/>
            <a:r>
              <a:rPr lang="en-US" sz="2200" b="1" dirty="0">
                <a:latin typeface="Garamond" panose="02020404030301010803" pitchFamily="18" charset="0"/>
              </a:rPr>
              <a:t>1. Overarching Improvement Philosophies</a:t>
            </a:r>
          </a:p>
          <a:p>
            <a:pPr marL="0" indent="0" algn="just">
              <a:buNone/>
            </a:pPr>
            <a:r>
              <a:rPr lang="en-US" sz="2200" dirty="0">
                <a:latin typeface="Garamond" panose="02020404030301010803" pitchFamily="18" charset="0"/>
              </a:rPr>
              <a:t>These are not single projects but foundational approaches that guide all improvement efforts.</a:t>
            </a:r>
          </a:p>
          <a:p>
            <a:pPr algn="just">
              <a:buFont typeface="Arial" panose="020B0604020202020204" pitchFamily="34" charset="0"/>
              <a:buChar char="•"/>
            </a:pPr>
            <a:r>
              <a:rPr lang="en-US" sz="2200" b="1" dirty="0">
                <a:latin typeface="Garamond" panose="02020404030301010803" pitchFamily="18" charset="0"/>
              </a:rPr>
              <a:t>Lean Supply Chain</a:t>
            </a:r>
          </a:p>
          <a:p>
            <a:pPr marL="0" indent="0" algn="just">
              <a:buNone/>
            </a:pPr>
            <a:r>
              <a:rPr lang="en-US" sz="2200" dirty="0">
                <a:latin typeface="Garamond" panose="02020404030301010803" pitchFamily="18" charset="0"/>
              </a:rPr>
              <a:t>Goal: Eliminate all forms of waste (non-value-added activities) across the supply chain.</a:t>
            </a:r>
          </a:p>
          <a:p>
            <a:pPr marL="0" indent="0" algn="just">
              <a:buNone/>
            </a:pPr>
            <a:r>
              <a:rPr lang="en-US" sz="2200" dirty="0">
                <a:latin typeface="Garamond" panose="02020404030301010803" pitchFamily="18" charset="0"/>
              </a:rPr>
              <a:t>Key Practices:</a:t>
            </a:r>
          </a:p>
          <a:p>
            <a:pPr marL="0" indent="0" algn="just">
              <a:buNone/>
            </a:pPr>
            <a:r>
              <a:rPr lang="en-US" sz="2200" dirty="0">
                <a:latin typeface="Garamond" panose="02020404030301010803" pitchFamily="18" charset="0"/>
              </a:rPr>
              <a:t>Waste Reduction: Target the 8 wastes (Defects, Overproduction, Waiting, Non-utilized talent, Transportation, Inventory, Motion, Extra-processing).</a:t>
            </a:r>
          </a:p>
          <a:p>
            <a:pPr marL="0" indent="0" algn="just">
              <a:buNone/>
            </a:pPr>
            <a:r>
              <a:rPr lang="en-US" sz="2200" dirty="0">
                <a:latin typeface="Garamond" panose="02020404030301010803" pitchFamily="18" charset="0"/>
              </a:rPr>
              <a:t>Process Standardization: Create consistent, repeatable processes (Standardized Work).</a:t>
            </a:r>
          </a:p>
          <a:p>
            <a:pPr marL="0" indent="0" algn="just">
              <a:buNone/>
            </a:pPr>
            <a:r>
              <a:rPr lang="en-US" sz="2200" dirty="0">
                <a:latin typeface="Garamond" panose="02020404030301010803" pitchFamily="18" charset="0"/>
              </a:rPr>
              <a:t>Continuous Improvement (Kaizen): Empower all employees to suggest and implement small, incremental improvements daily.</a:t>
            </a:r>
          </a:p>
          <a:p>
            <a:pPr marL="0" indent="0" algn="just">
              <a:buNone/>
            </a:pPr>
            <a:r>
              <a:rPr lang="en-US" sz="2200" dirty="0">
                <a:latin typeface="Garamond" panose="02020404030301010803" pitchFamily="18" charset="0"/>
              </a:rPr>
              <a:t>Best for: Mature, stable industries with predictable demand (e.g., automotive, consumer packaged goods).</a:t>
            </a:r>
            <a:endParaRPr lang="en-GB" sz="2200" dirty="0">
              <a:latin typeface="Garamond" panose="02020404030301010803" pitchFamily="18" charset="0"/>
            </a:endParaRPr>
          </a:p>
        </p:txBody>
      </p:sp>
    </p:spTree>
    <p:extLst>
      <p:ext uri="{BB962C8B-B14F-4D97-AF65-F5344CB8AC3E}">
        <p14:creationId xmlns:p14="http://schemas.microsoft.com/office/powerpoint/2010/main" val="120106658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A4C396-88AD-4A6D-A51C-D790DB0F76F0}"/>
              </a:ext>
            </a:extLst>
          </p:cNvPr>
          <p:cNvSpPr>
            <a:spLocks noGrp="1"/>
          </p:cNvSpPr>
          <p:nvPr>
            <p:ph type="title"/>
          </p:nvPr>
        </p:nvSpPr>
        <p:spPr>
          <a:xfrm>
            <a:off x="1582310" y="369668"/>
            <a:ext cx="10257181" cy="854833"/>
          </a:xfrm>
        </p:spPr>
        <p:txBody>
          <a:bodyPr/>
          <a:lstStyle/>
          <a:p>
            <a:r>
              <a:rPr lang="en-GB" dirty="0">
                <a:latin typeface="Garamond" panose="02020404030301010803" pitchFamily="18" charset="0"/>
              </a:rPr>
              <a:t>Supply chain improvement strategies</a:t>
            </a:r>
          </a:p>
        </p:txBody>
      </p:sp>
      <p:sp>
        <p:nvSpPr>
          <p:cNvPr id="3" name="Content Placeholder 2">
            <a:extLst>
              <a:ext uri="{FF2B5EF4-FFF2-40B4-BE49-F238E27FC236}">
                <a16:creationId xmlns:a16="http://schemas.microsoft.com/office/drawing/2014/main" id="{121BB374-3256-41F1-85B4-2307FD9255B4}"/>
              </a:ext>
            </a:extLst>
          </p:cNvPr>
          <p:cNvSpPr>
            <a:spLocks noGrp="1"/>
          </p:cNvSpPr>
          <p:nvPr>
            <p:ph idx="1"/>
          </p:nvPr>
        </p:nvSpPr>
        <p:spPr>
          <a:xfrm>
            <a:off x="755374" y="1224501"/>
            <a:ext cx="11139777" cy="5343276"/>
          </a:xfrm>
        </p:spPr>
        <p:txBody>
          <a:bodyPr>
            <a:noAutofit/>
          </a:bodyPr>
          <a:lstStyle/>
          <a:p>
            <a:r>
              <a:rPr lang="en-US" sz="2400" b="1" dirty="0">
                <a:latin typeface="Garamond" panose="02020404030301010803" pitchFamily="18" charset="0"/>
              </a:rPr>
              <a:t>2. Agile Supply Chain</a:t>
            </a:r>
          </a:p>
          <a:p>
            <a:pPr algn="just">
              <a:buFont typeface="Arial" panose="020B0604020202020204" pitchFamily="34" charset="0"/>
              <a:buChar char="•"/>
            </a:pPr>
            <a:r>
              <a:rPr lang="en-US" sz="2400" dirty="0">
                <a:latin typeface="Garamond" panose="02020404030301010803" pitchFamily="18" charset="0"/>
              </a:rPr>
              <a:t>Goal: Build flexibility and responsiveness to handle volatile demand and unexpected disruptions.</a:t>
            </a:r>
          </a:p>
          <a:p>
            <a:pPr algn="just">
              <a:buFont typeface="Arial" panose="020B0604020202020204" pitchFamily="34" charset="0"/>
              <a:buChar char="•"/>
            </a:pPr>
            <a:r>
              <a:rPr lang="en-US" sz="2400" dirty="0">
                <a:latin typeface="Garamond" panose="02020404030301010803" pitchFamily="18" charset="0"/>
              </a:rPr>
              <a:t>Key Practices:</a:t>
            </a:r>
          </a:p>
          <a:p>
            <a:pPr algn="just">
              <a:buFont typeface="Wingdings" panose="05000000000000000000" pitchFamily="2" charset="2"/>
              <a:buChar char="ü"/>
            </a:pPr>
            <a:r>
              <a:rPr lang="en-US" sz="2400" dirty="0">
                <a:latin typeface="Garamond" panose="02020404030301010803" pitchFamily="18" charset="0"/>
              </a:rPr>
              <a:t>Postponement: Delay final product differentiation (e.g., assembly, packaging, labeling) until as close as possible to the customer order.</a:t>
            </a:r>
          </a:p>
          <a:p>
            <a:pPr algn="just">
              <a:buFont typeface="Wingdings" panose="05000000000000000000" pitchFamily="2" charset="2"/>
              <a:buChar char="ü"/>
            </a:pPr>
            <a:r>
              <a:rPr lang="en-US" sz="2400" dirty="0">
                <a:latin typeface="Garamond" panose="02020404030301010803" pitchFamily="18" charset="0"/>
              </a:rPr>
              <a:t>Modular Design: Design products using common platforms and components to enable faster configuration and sourcing.</a:t>
            </a:r>
          </a:p>
          <a:p>
            <a:pPr algn="just">
              <a:buFont typeface="Wingdings" panose="05000000000000000000" pitchFamily="2" charset="2"/>
              <a:buChar char="ü"/>
            </a:pPr>
            <a:r>
              <a:rPr lang="en-US" sz="2400" dirty="0">
                <a:latin typeface="Garamond" panose="02020404030301010803" pitchFamily="18" charset="0"/>
              </a:rPr>
              <a:t>Flexible Sourcing &amp; Transportation: Maintain a portfolio of backup suppliers and logistics providers.</a:t>
            </a:r>
          </a:p>
          <a:p>
            <a:pPr algn="just">
              <a:buFont typeface="Wingdings" panose="05000000000000000000" pitchFamily="2" charset="2"/>
              <a:buChar char="ü"/>
            </a:pPr>
            <a:r>
              <a:rPr lang="en-US" sz="2400" dirty="0">
                <a:latin typeface="Garamond" panose="02020404030301010803" pitchFamily="18" charset="0"/>
              </a:rPr>
              <a:t>Best for: Industries with high demand volatility, short product lifecycles, and high customer expectations for variety and speed (e.g., fashion, electronics, high-tech).</a:t>
            </a:r>
            <a:endParaRPr lang="en-GB" sz="2400" dirty="0">
              <a:latin typeface="Garamond" panose="02020404030301010803" pitchFamily="18" charset="0"/>
            </a:endParaRPr>
          </a:p>
        </p:txBody>
      </p:sp>
    </p:spTree>
    <p:extLst>
      <p:ext uri="{BB962C8B-B14F-4D97-AF65-F5344CB8AC3E}">
        <p14:creationId xmlns:p14="http://schemas.microsoft.com/office/powerpoint/2010/main" val="242582197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B7AA04-CDE5-4F41-9F69-C717C7707572}"/>
              </a:ext>
            </a:extLst>
          </p:cNvPr>
          <p:cNvSpPr>
            <a:spLocks noGrp="1"/>
          </p:cNvSpPr>
          <p:nvPr>
            <p:ph type="title"/>
          </p:nvPr>
        </p:nvSpPr>
        <p:spPr>
          <a:xfrm>
            <a:off x="1606163" y="278296"/>
            <a:ext cx="10241280" cy="850789"/>
          </a:xfrm>
        </p:spPr>
        <p:txBody>
          <a:bodyPr/>
          <a:lstStyle/>
          <a:p>
            <a:r>
              <a:rPr lang="en-GB" dirty="0">
                <a:latin typeface="Garamond" panose="02020404030301010803" pitchFamily="18" charset="0"/>
              </a:rPr>
              <a:t>Supply chain improvement strategies</a:t>
            </a:r>
            <a:endParaRPr lang="en-GB" dirty="0"/>
          </a:p>
        </p:txBody>
      </p:sp>
      <p:sp>
        <p:nvSpPr>
          <p:cNvPr id="3" name="Content Placeholder 2">
            <a:extLst>
              <a:ext uri="{FF2B5EF4-FFF2-40B4-BE49-F238E27FC236}">
                <a16:creationId xmlns:a16="http://schemas.microsoft.com/office/drawing/2014/main" id="{876F735E-7452-4B8C-9908-2E8F808257A6}"/>
              </a:ext>
            </a:extLst>
          </p:cNvPr>
          <p:cNvSpPr>
            <a:spLocks noGrp="1"/>
          </p:cNvSpPr>
          <p:nvPr>
            <p:ph idx="1"/>
          </p:nvPr>
        </p:nvSpPr>
        <p:spPr>
          <a:xfrm>
            <a:off x="747423" y="1208599"/>
            <a:ext cx="11100020" cy="5470498"/>
          </a:xfrm>
        </p:spPr>
        <p:txBody>
          <a:bodyPr>
            <a:normAutofit/>
          </a:bodyPr>
          <a:lstStyle/>
          <a:p>
            <a:pPr algn="just"/>
            <a:r>
              <a:rPr lang="en-US" sz="2400" b="1" dirty="0">
                <a:latin typeface="Garamond" panose="02020404030301010803" pitchFamily="18" charset="0"/>
              </a:rPr>
              <a:t>3. Resilient Supply Chain (Risk-Focused)</a:t>
            </a:r>
          </a:p>
          <a:p>
            <a:pPr marL="0" indent="0" algn="just">
              <a:buNone/>
            </a:pPr>
            <a:r>
              <a:rPr lang="en-US" sz="2400" dirty="0">
                <a:latin typeface="Garamond" panose="02020404030301010803" pitchFamily="18" charset="0"/>
              </a:rPr>
              <a:t>Goal: The ability to anticipate, prepare for, respond to, and recover from disruptive events.</a:t>
            </a:r>
          </a:p>
          <a:p>
            <a:pPr marL="0" indent="0" algn="just">
              <a:buNone/>
            </a:pPr>
            <a:r>
              <a:rPr lang="en-US" sz="2400" dirty="0">
                <a:latin typeface="Garamond" panose="02020404030301010803" pitchFamily="18" charset="0"/>
              </a:rPr>
              <a:t>Key Practices:</a:t>
            </a:r>
          </a:p>
          <a:p>
            <a:pPr algn="just">
              <a:buFont typeface="Arial" panose="020B0604020202020204" pitchFamily="34" charset="0"/>
              <a:buChar char="•"/>
            </a:pPr>
            <a:r>
              <a:rPr lang="en-US" sz="2400" dirty="0">
                <a:latin typeface="Garamond" panose="02020404030301010803" pitchFamily="18" charset="0"/>
              </a:rPr>
              <a:t>Risk Mapping &amp; Assessment: Systematically identify and prioritize risks across the entire supply network.</a:t>
            </a:r>
          </a:p>
          <a:p>
            <a:pPr algn="just">
              <a:buFont typeface="Arial" panose="020B0604020202020204" pitchFamily="34" charset="0"/>
              <a:buChar char="•"/>
            </a:pPr>
            <a:r>
              <a:rPr lang="en-US" sz="2400" dirty="0">
                <a:latin typeface="Garamond" panose="02020404030301010803" pitchFamily="18" charset="0"/>
              </a:rPr>
              <a:t>Redundancy &amp; Buffer Strategy: Strategically hold safety stock, dual-source critical materials, and maintain excess capacity.</a:t>
            </a:r>
          </a:p>
          <a:p>
            <a:pPr algn="just">
              <a:buFont typeface="Arial" panose="020B0604020202020204" pitchFamily="34" charset="0"/>
              <a:buChar char="•"/>
            </a:pPr>
            <a:r>
              <a:rPr lang="en-US" sz="2400" dirty="0">
                <a:latin typeface="Garamond" panose="02020404030301010803" pitchFamily="18" charset="0"/>
              </a:rPr>
              <a:t>Supply Chain Visibility: Invest in technology to track goods and monitor supplier status in real-time.</a:t>
            </a:r>
          </a:p>
          <a:p>
            <a:pPr algn="just">
              <a:buFont typeface="Arial" panose="020B0604020202020204" pitchFamily="34" charset="0"/>
              <a:buChar char="•"/>
            </a:pPr>
            <a:r>
              <a:rPr lang="en-US" sz="2400" dirty="0">
                <a:latin typeface="Garamond" panose="02020404030301010803" pitchFamily="18" charset="0"/>
              </a:rPr>
              <a:t>Scenario Planning: Regularly simulate disruptions (e.g., "what if a port shuts down?") to test response plans.</a:t>
            </a:r>
            <a:endParaRPr lang="en-GB" sz="2400" dirty="0">
              <a:latin typeface="Garamond" panose="02020404030301010803" pitchFamily="18" charset="0"/>
            </a:endParaRPr>
          </a:p>
        </p:txBody>
      </p:sp>
    </p:spTree>
    <p:extLst>
      <p:ext uri="{BB962C8B-B14F-4D97-AF65-F5344CB8AC3E}">
        <p14:creationId xmlns:p14="http://schemas.microsoft.com/office/powerpoint/2010/main" val="56459946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344328-86B2-454B-89CC-B9E9EB8EB99A}"/>
              </a:ext>
            </a:extLst>
          </p:cNvPr>
          <p:cNvSpPr>
            <a:spLocks noGrp="1"/>
          </p:cNvSpPr>
          <p:nvPr>
            <p:ph type="title"/>
          </p:nvPr>
        </p:nvSpPr>
        <p:spPr>
          <a:xfrm>
            <a:off x="1463041" y="329979"/>
            <a:ext cx="10455963" cy="695738"/>
          </a:xfrm>
        </p:spPr>
        <p:txBody>
          <a:bodyPr>
            <a:normAutofit/>
          </a:bodyPr>
          <a:lstStyle/>
          <a:p>
            <a:r>
              <a:rPr lang="en-GB" dirty="0">
                <a:latin typeface="Garamond" panose="02020404030301010803" pitchFamily="18" charset="0"/>
              </a:rPr>
              <a:t>Supply chain improvement strategies</a:t>
            </a:r>
          </a:p>
        </p:txBody>
      </p:sp>
      <p:sp>
        <p:nvSpPr>
          <p:cNvPr id="3" name="Content Placeholder 2">
            <a:extLst>
              <a:ext uri="{FF2B5EF4-FFF2-40B4-BE49-F238E27FC236}">
                <a16:creationId xmlns:a16="http://schemas.microsoft.com/office/drawing/2014/main" id="{9AF17186-555E-4425-86BF-6C6D5EBC0D3D}"/>
              </a:ext>
            </a:extLst>
          </p:cNvPr>
          <p:cNvSpPr>
            <a:spLocks noGrp="1"/>
          </p:cNvSpPr>
          <p:nvPr>
            <p:ph idx="1"/>
          </p:nvPr>
        </p:nvSpPr>
        <p:spPr>
          <a:xfrm>
            <a:off x="803081" y="1208599"/>
            <a:ext cx="11115923" cy="5319422"/>
          </a:xfrm>
        </p:spPr>
        <p:txBody>
          <a:bodyPr>
            <a:noAutofit/>
          </a:bodyPr>
          <a:lstStyle/>
          <a:p>
            <a:r>
              <a:rPr lang="en-US" sz="2200" b="1" dirty="0">
                <a:latin typeface="Garamond" panose="02020404030301010803" pitchFamily="18" charset="0"/>
              </a:rPr>
              <a:t>4. Digital Supply Chain (Technology-Focused)</a:t>
            </a:r>
          </a:p>
          <a:p>
            <a:pPr marL="0" indent="0" algn="just">
              <a:buNone/>
            </a:pPr>
            <a:r>
              <a:rPr lang="en-US" sz="2200" dirty="0">
                <a:latin typeface="Garamond" panose="02020404030301010803" pitchFamily="18" charset="0"/>
              </a:rPr>
              <a:t>Goal: Leverage technology to gain unprecedented levels of efficiency, visibility, and automation.</a:t>
            </a:r>
          </a:p>
          <a:p>
            <a:pPr marL="0" indent="0" algn="just">
              <a:buNone/>
            </a:pPr>
            <a:r>
              <a:rPr lang="en-US" sz="2200" dirty="0">
                <a:latin typeface="Garamond" panose="02020404030301010803" pitchFamily="18" charset="0"/>
              </a:rPr>
              <a:t>Key Technologies &amp; Practices:</a:t>
            </a:r>
          </a:p>
          <a:p>
            <a:pPr algn="just">
              <a:buFont typeface="Arial" panose="020B0604020202020204" pitchFamily="34" charset="0"/>
              <a:buChar char="•"/>
            </a:pPr>
            <a:r>
              <a:rPr lang="en-US" sz="2200" dirty="0">
                <a:latin typeface="Garamond" panose="02020404030301010803" pitchFamily="18" charset="0"/>
              </a:rPr>
              <a:t>Digital Control Tower: A central hub that provides end-to-end, real-time visibility and analytics.</a:t>
            </a:r>
          </a:p>
          <a:p>
            <a:pPr algn="just">
              <a:buFont typeface="Arial" panose="020B0604020202020204" pitchFamily="34" charset="0"/>
              <a:buChar char="•"/>
            </a:pPr>
            <a:r>
              <a:rPr lang="en-US" sz="2200" dirty="0">
                <a:latin typeface="Garamond" panose="02020404030301010803" pitchFamily="18" charset="0"/>
              </a:rPr>
              <a:t>AI &amp; Predictive Analytics: Use machine learning for demand forecasting, predictive maintenance, and dynamic routing.</a:t>
            </a:r>
          </a:p>
          <a:p>
            <a:pPr algn="just">
              <a:buFont typeface="Arial" panose="020B0604020202020204" pitchFamily="34" charset="0"/>
              <a:buChar char="•"/>
            </a:pPr>
            <a:r>
              <a:rPr lang="en-US" sz="2200" dirty="0">
                <a:latin typeface="Garamond" panose="02020404030301010803" pitchFamily="18" charset="0"/>
              </a:rPr>
              <a:t>Internet of Things (IoT): Use sensors to track location, condition (temperature, shock), and inventory levels in real-time.</a:t>
            </a:r>
          </a:p>
          <a:p>
            <a:pPr algn="just">
              <a:buFont typeface="Arial" panose="020B0604020202020204" pitchFamily="34" charset="0"/>
              <a:buChar char="•"/>
            </a:pPr>
            <a:r>
              <a:rPr lang="en-US" sz="2200" dirty="0">
                <a:latin typeface="Garamond" panose="02020404030301010803" pitchFamily="18" charset="0"/>
              </a:rPr>
              <a:t>Robotic Process Automation (RPA): Automate repetitive, rule-based tasks in offices (e.g., PO processing, invoice matching).</a:t>
            </a:r>
          </a:p>
          <a:p>
            <a:pPr algn="just">
              <a:buFont typeface="Arial" panose="020B0604020202020204" pitchFamily="34" charset="0"/>
              <a:buChar char="•"/>
            </a:pPr>
            <a:r>
              <a:rPr lang="en-US" sz="2200" dirty="0">
                <a:latin typeface="Garamond" panose="02020404030301010803" pitchFamily="18" charset="0"/>
              </a:rPr>
              <a:t>Blockchain: Create a secure, transparent, and immutable record of transactions for enhanced traceability (e.g., in food or pharmaceuticals).</a:t>
            </a:r>
          </a:p>
          <a:p>
            <a:endParaRPr lang="en-US" sz="2200" dirty="0">
              <a:latin typeface="Garamond" panose="02020404030301010803" pitchFamily="18" charset="0"/>
            </a:endParaRPr>
          </a:p>
          <a:p>
            <a:endParaRPr lang="en-GB" sz="2200" dirty="0">
              <a:latin typeface="Garamond" panose="02020404030301010803" pitchFamily="18" charset="0"/>
            </a:endParaRPr>
          </a:p>
        </p:txBody>
      </p:sp>
    </p:spTree>
    <p:extLst>
      <p:ext uri="{BB962C8B-B14F-4D97-AF65-F5344CB8AC3E}">
        <p14:creationId xmlns:p14="http://schemas.microsoft.com/office/powerpoint/2010/main" val="15561656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FD7810-06DA-4604-9497-851537284811}"/>
              </a:ext>
            </a:extLst>
          </p:cNvPr>
          <p:cNvSpPr>
            <a:spLocks noGrp="1"/>
          </p:cNvSpPr>
          <p:nvPr>
            <p:ph type="title"/>
          </p:nvPr>
        </p:nvSpPr>
        <p:spPr>
          <a:xfrm>
            <a:off x="1367624" y="194808"/>
            <a:ext cx="10535479" cy="934277"/>
          </a:xfrm>
        </p:spPr>
        <p:txBody>
          <a:bodyPr/>
          <a:lstStyle/>
          <a:p>
            <a:r>
              <a:rPr lang="en-GB" dirty="0">
                <a:latin typeface="Garamond" panose="02020404030301010803" pitchFamily="18" charset="0"/>
              </a:rPr>
              <a:t>Supply chain improvement strategies</a:t>
            </a:r>
          </a:p>
        </p:txBody>
      </p:sp>
      <p:sp>
        <p:nvSpPr>
          <p:cNvPr id="3" name="Content Placeholder 2">
            <a:extLst>
              <a:ext uri="{FF2B5EF4-FFF2-40B4-BE49-F238E27FC236}">
                <a16:creationId xmlns:a16="http://schemas.microsoft.com/office/drawing/2014/main" id="{B87AA320-AAF1-41E0-88D0-F09956793801}"/>
              </a:ext>
            </a:extLst>
          </p:cNvPr>
          <p:cNvSpPr>
            <a:spLocks noGrp="1"/>
          </p:cNvSpPr>
          <p:nvPr>
            <p:ph idx="1"/>
          </p:nvPr>
        </p:nvSpPr>
        <p:spPr>
          <a:xfrm>
            <a:off x="755374" y="1208599"/>
            <a:ext cx="11147729" cy="5295568"/>
          </a:xfrm>
        </p:spPr>
        <p:txBody>
          <a:bodyPr>
            <a:normAutofit/>
          </a:bodyPr>
          <a:lstStyle/>
          <a:p>
            <a:pPr algn="just"/>
            <a:r>
              <a:rPr lang="en-GB" sz="2400" b="1" dirty="0">
                <a:latin typeface="Garamond" panose="02020404030301010803" pitchFamily="18" charset="0"/>
              </a:rPr>
              <a:t>Functional Area-Specific Strategies</a:t>
            </a:r>
          </a:p>
          <a:p>
            <a:pPr marL="0" indent="0" algn="just">
              <a:buNone/>
            </a:pPr>
            <a:r>
              <a:rPr lang="en-US" sz="2400" dirty="0">
                <a:latin typeface="Garamond" panose="02020404030301010803" pitchFamily="18" charset="0"/>
              </a:rPr>
              <a:t>These strategies target specific parts of the supply chain.</a:t>
            </a:r>
          </a:p>
          <a:p>
            <a:pPr algn="just"/>
            <a:r>
              <a:rPr lang="en-US" sz="2400" dirty="0">
                <a:latin typeface="Garamond" panose="02020404030301010803" pitchFamily="18" charset="0"/>
              </a:rPr>
              <a:t>Sourcing &amp; Procurement Improvement</a:t>
            </a:r>
          </a:p>
          <a:p>
            <a:pPr algn="just">
              <a:buFont typeface="Arial" panose="020B0604020202020204" pitchFamily="34" charset="0"/>
              <a:buChar char="•"/>
            </a:pPr>
            <a:r>
              <a:rPr lang="en-US" sz="2400" dirty="0">
                <a:latin typeface="Garamond" panose="02020404030301010803" pitchFamily="18" charset="0"/>
              </a:rPr>
              <a:t>Supplier Relationship Management (SRM): Move from transactional interactions to strategic partnerships with key suppliers to drive joint innovation and improve reliability.</a:t>
            </a:r>
          </a:p>
          <a:p>
            <a:pPr algn="just">
              <a:buFont typeface="Arial" panose="020B0604020202020204" pitchFamily="34" charset="0"/>
              <a:buChar char="•"/>
            </a:pPr>
            <a:r>
              <a:rPr lang="en-US" sz="2400" dirty="0">
                <a:latin typeface="Garamond" panose="02020404030301010803" pitchFamily="18" charset="0"/>
              </a:rPr>
              <a:t>Strategic Sourcing: Analyze spending patterns to consolidate purchases, leverage volume discounts, and segment suppliers based on their strategic importance.</a:t>
            </a:r>
          </a:p>
          <a:p>
            <a:pPr algn="just">
              <a:buFont typeface="Arial" panose="020B0604020202020204" pitchFamily="34" charset="0"/>
              <a:buChar char="•"/>
            </a:pPr>
            <a:r>
              <a:rPr lang="en-US" sz="2400" dirty="0">
                <a:latin typeface="Garamond" panose="02020404030301010803" pitchFamily="18" charset="0"/>
              </a:rPr>
              <a:t>Total Cost of Ownership (TCO): Shift the focus from the lowest purchase price to the total cost associated with a supplier (including quality issues, delivery performance, and administrative costs).</a:t>
            </a:r>
            <a:endParaRPr lang="en-GB" sz="2400" dirty="0">
              <a:latin typeface="Garamond" panose="02020404030301010803" pitchFamily="18" charset="0"/>
            </a:endParaRPr>
          </a:p>
        </p:txBody>
      </p:sp>
    </p:spTree>
    <p:extLst>
      <p:ext uri="{BB962C8B-B14F-4D97-AF65-F5344CB8AC3E}">
        <p14:creationId xmlns:p14="http://schemas.microsoft.com/office/powerpoint/2010/main" val="360126086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97B907-B2AA-4674-B3BC-2EA70BAF91C6}"/>
              </a:ext>
            </a:extLst>
          </p:cNvPr>
          <p:cNvSpPr>
            <a:spLocks noGrp="1"/>
          </p:cNvSpPr>
          <p:nvPr>
            <p:ph type="title"/>
          </p:nvPr>
        </p:nvSpPr>
        <p:spPr>
          <a:xfrm>
            <a:off x="1319917" y="333956"/>
            <a:ext cx="10527526" cy="906448"/>
          </a:xfrm>
        </p:spPr>
        <p:txBody>
          <a:bodyPr>
            <a:normAutofit/>
          </a:bodyPr>
          <a:lstStyle/>
          <a:p>
            <a:r>
              <a:rPr lang="en-GB" dirty="0">
                <a:latin typeface="Garamond" panose="02020404030301010803" pitchFamily="18" charset="0"/>
              </a:rPr>
              <a:t>Supply chain improvement strategies</a:t>
            </a:r>
          </a:p>
        </p:txBody>
      </p:sp>
      <p:sp>
        <p:nvSpPr>
          <p:cNvPr id="3" name="Content Placeholder 2">
            <a:extLst>
              <a:ext uri="{FF2B5EF4-FFF2-40B4-BE49-F238E27FC236}">
                <a16:creationId xmlns:a16="http://schemas.microsoft.com/office/drawing/2014/main" id="{AA753704-B5A8-4ABF-8918-FBFD25344022}"/>
              </a:ext>
            </a:extLst>
          </p:cNvPr>
          <p:cNvSpPr>
            <a:spLocks noGrp="1"/>
          </p:cNvSpPr>
          <p:nvPr>
            <p:ph idx="1"/>
          </p:nvPr>
        </p:nvSpPr>
        <p:spPr>
          <a:xfrm>
            <a:off x="644056" y="1367624"/>
            <a:ext cx="11203387" cy="5096786"/>
          </a:xfrm>
        </p:spPr>
        <p:txBody>
          <a:bodyPr/>
          <a:lstStyle/>
          <a:p>
            <a:pPr marL="0" indent="0" algn="just">
              <a:buNone/>
            </a:pPr>
            <a:r>
              <a:rPr lang="en-US" sz="2400" b="1" dirty="0">
                <a:latin typeface="Garamond" panose="02020404030301010803" pitchFamily="18" charset="0"/>
              </a:rPr>
              <a:t>2. Inventory Management Improvement</a:t>
            </a:r>
          </a:p>
          <a:p>
            <a:pPr marL="0" indent="0" algn="just">
              <a:buNone/>
            </a:pPr>
            <a:r>
              <a:rPr lang="en-US" sz="2400" b="1" dirty="0">
                <a:latin typeface="Garamond" panose="02020404030301010803" pitchFamily="18" charset="0"/>
              </a:rPr>
              <a:t>ABC Analysis: </a:t>
            </a:r>
            <a:r>
              <a:rPr lang="en-US" sz="2400" dirty="0">
                <a:latin typeface="Garamond" panose="02020404030301010803" pitchFamily="18" charset="0"/>
              </a:rPr>
              <a:t>Classify inventory into A (high-value, low-quantity), B (moderate), and C (low-value, high-quantity) categories to apply the appropriate level of control and focus.</a:t>
            </a:r>
          </a:p>
          <a:p>
            <a:pPr marL="0" indent="0" algn="just">
              <a:buNone/>
            </a:pPr>
            <a:endParaRPr lang="en-US" sz="2400" dirty="0">
              <a:latin typeface="Garamond" panose="02020404030301010803" pitchFamily="18" charset="0"/>
            </a:endParaRPr>
          </a:p>
          <a:p>
            <a:pPr marL="0" indent="0" algn="just">
              <a:buNone/>
            </a:pPr>
            <a:r>
              <a:rPr lang="en-US" sz="2400" b="1" dirty="0">
                <a:latin typeface="Garamond" panose="02020404030301010803" pitchFamily="18" charset="0"/>
              </a:rPr>
              <a:t>Optimize Safety Stock</a:t>
            </a:r>
            <a:r>
              <a:rPr lang="en-US" sz="2400" dirty="0">
                <a:latin typeface="Garamond" panose="02020404030301010803" pitchFamily="18" charset="0"/>
              </a:rPr>
              <a:t>: Use statistical models rather than rules of thumb to set safety stock levels, balancing the cost of carrying inventory against the risk of a stockout</a:t>
            </a:r>
          </a:p>
          <a:p>
            <a:pPr marL="0" indent="0" algn="just">
              <a:buNone/>
            </a:pPr>
            <a:endParaRPr lang="en-US" sz="2400" dirty="0">
              <a:latin typeface="Garamond" panose="02020404030301010803" pitchFamily="18" charset="0"/>
            </a:endParaRPr>
          </a:p>
          <a:p>
            <a:pPr marL="0" indent="0" algn="just">
              <a:buNone/>
            </a:pPr>
            <a:r>
              <a:rPr lang="en-US" sz="2400" b="1" dirty="0">
                <a:latin typeface="Garamond" panose="02020404030301010803" pitchFamily="18" charset="0"/>
              </a:rPr>
              <a:t>Implement Demand-Driven MRP (DDMRP): </a:t>
            </a:r>
            <a:r>
              <a:rPr lang="en-US" sz="2400" dirty="0">
                <a:latin typeface="Garamond" panose="02020404030301010803" pitchFamily="18" charset="0"/>
              </a:rPr>
              <a:t>A hybrid approach that uses strategic buffer positioning and pull-based signaling to make the supply chain more responsive and less volatile.</a:t>
            </a:r>
            <a:endParaRPr lang="en-GB" sz="2400" dirty="0">
              <a:latin typeface="Garamond" panose="02020404030301010803" pitchFamily="18" charset="0"/>
            </a:endParaRPr>
          </a:p>
        </p:txBody>
      </p:sp>
    </p:spTree>
    <p:extLst>
      <p:ext uri="{BB962C8B-B14F-4D97-AF65-F5344CB8AC3E}">
        <p14:creationId xmlns:p14="http://schemas.microsoft.com/office/powerpoint/2010/main" val="34424777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D86EAB-5424-475C-B8D6-4EB2F274E4CD}"/>
              </a:ext>
            </a:extLst>
          </p:cNvPr>
          <p:cNvSpPr>
            <a:spLocks noGrp="1"/>
          </p:cNvSpPr>
          <p:nvPr>
            <p:ph type="title"/>
          </p:nvPr>
        </p:nvSpPr>
        <p:spPr>
          <a:xfrm>
            <a:off x="1765190" y="624110"/>
            <a:ext cx="9986837" cy="1280890"/>
          </a:xfrm>
        </p:spPr>
        <p:txBody>
          <a:bodyPr/>
          <a:lstStyle/>
          <a:p>
            <a:r>
              <a:rPr lang="en-US" b="1" dirty="0">
                <a:latin typeface="Garamond" panose="02020404030301010803" pitchFamily="18" charset="0"/>
              </a:rPr>
              <a:t>DEFINE SUPPLY CHAIN PERFORMANCE MEASUREMENT</a:t>
            </a:r>
            <a:endParaRPr lang="en-GB" b="1" dirty="0">
              <a:latin typeface="Garamond" panose="02020404030301010803" pitchFamily="18" charset="0"/>
            </a:endParaRPr>
          </a:p>
        </p:txBody>
      </p:sp>
      <p:sp>
        <p:nvSpPr>
          <p:cNvPr id="3" name="Content Placeholder 2">
            <a:extLst>
              <a:ext uri="{FF2B5EF4-FFF2-40B4-BE49-F238E27FC236}">
                <a16:creationId xmlns:a16="http://schemas.microsoft.com/office/drawing/2014/main" id="{726D65D2-FE4B-4011-9AE1-4F47CD48FCC6}"/>
              </a:ext>
            </a:extLst>
          </p:cNvPr>
          <p:cNvSpPr>
            <a:spLocks noGrp="1"/>
          </p:cNvSpPr>
          <p:nvPr>
            <p:ph idx="1"/>
          </p:nvPr>
        </p:nvSpPr>
        <p:spPr>
          <a:xfrm>
            <a:off x="485029" y="2133599"/>
            <a:ext cx="11545066" cy="4418275"/>
          </a:xfrm>
        </p:spPr>
        <p:txBody>
          <a:bodyPr>
            <a:normAutofit/>
          </a:bodyPr>
          <a:lstStyle/>
          <a:p>
            <a:endParaRPr lang="en-US" sz="4000" dirty="0">
              <a:latin typeface="Garamond" panose="02020404030301010803" pitchFamily="18" charset="0"/>
            </a:endParaRPr>
          </a:p>
          <a:p>
            <a:r>
              <a:rPr lang="en-US" sz="4000" dirty="0">
                <a:latin typeface="Garamond" panose="02020404030301010803" pitchFamily="18" charset="0"/>
              </a:rPr>
              <a:t>WHAT IS SUPPLY CHAIN PERFORMANCE MEASUREMENT?</a:t>
            </a:r>
            <a:endParaRPr lang="en-GB" sz="4000" dirty="0">
              <a:latin typeface="Garamond" panose="02020404030301010803" pitchFamily="18" charset="0"/>
            </a:endParaRPr>
          </a:p>
        </p:txBody>
      </p:sp>
    </p:spTree>
    <p:extLst>
      <p:ext uri="{BB962C8B-B14F-4D97-AF65-F5344CB8AC3E}">
        <p14:creationId xmlns:p14="http://schemas.microsoft.com/office/powerpoint/2010/main" val="294947621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4886F5-9DA7-4511-BA50-F3012A08CF9B}"/>
              </a:ext>
            </a:extLst>
          </p:cNvPr>
          <p:cNvSpPr>
            <a:spLocks noGrp="1"/>
          </p:cNvSpPr>
          <p:nvPr>
            <p:ph type="title"/>
          </p:nvPr>
        </p:nvSpPr>
        <p:spPr>
          <a:xfrm>
            <a:off x="1566407" y="461176"/>
            <a:ext cx="10392355" cy="771276"/>
          </a:xfrm>
        </p:spPr>
        <p:txBody>
          <a:bodyPr>
            <a:normAutofit/>
          </a:bodyPr>
          <a:lstStyle/>
          <a:p>
            <a:r>
              <a:rPr lang="en-GB" dirty="0">
                <a:latin typeface="Garamond" panose="02020404030301010803" pitchFamily="18" charset="0"/>
              </a:rPr>
              <a:t>Supply chain improvement strategies</a:t>
            </a:r>
          </a:p>
        </p:txBody>
      </p:sp>
      <p:sp>
        <p:nvSpPr>
          <p:cNvPr id="3" name="Content Placeholder 2">
            <a:extLst>
              <a:ext uri="{FF2B5EF4-FFF2-40B4-BE49-F238E27FC236}">
                <a16:creationId xmlns:a16="http://schemas.microsoft.com/office/drawing/2014/main" id="{F3FB3963-74C3-4575-B5D3-050300054279}"/>
              </a:ext>
            </a:extLst>
          </p:cNvPr>
          <p:cNvSpPr>
            <a:spLocks noGrp="1"/>
          </p:cNvSpPr>
          <p:nvPr>
            <p:ph idx="1"/>
          </p:nvPr>
        </p:nvSpPr>
        <p:spPr>
          <a:xfrm>
            <a:off x="970059" y="1232453"/>
            <a:ext cx="10774018" cy="5224006"/>
          </a:xfrm>
        </p:spPr>
        <p:txBody>
          <a:bodyPr>
            <a:normAutofit/>
          </a:bodyPr>
          <a:lstStyle/>
          <a:p>
            <a:r>
              <a:rPr lang="en-US" sz="2400" b="1" dirty="0">
                <a:latin typeface="Garamond" panose="02020404030301010803" pitchFamily="18" charset="0"/>
              </a:rPr>
              <a:t>3. Logistics &amp; Distribution Improvement</a:t>
            </a:r>
          </a:p>
          <a:p>
            <a:pPr>
              <a:buFont typeface="Arial" panose="020B0604020202020204" pitchFamily="34" charset="0"/>
              <a:buChar char="•"/>
            </a:pPr>
            <a:r>
              <a:rPr lang="en-US" sz="2400" dirty="0">
                <a:latin typeface="Garamond" panose="02020404030301010803" pitchFamily="18" charset="0"/>
              </a:rPr>
              <a:t>Network Optimization: Use modeling software to determine the optimal number, size, and location of warehouses and distribution centers to minimize total cost and maximize service levels.</a:t>
            </a:r>
          </a:p>
          <a:p>
            <a:pPr>
              <a:buFont typeface="Arial" panose="020B0604020202020204" pitchFamily="34" charset="0"/>
              <a:buChar char="•"/>
            </a:pPr>
            <a:r>
              <a:rPr lang="en-US" sz="2400" dirty="0">
                <a:latin typeface="Garamond" panose="02020404030301010803" pitchFamily="18" charset="0"/>
              </a:rPr>
              <a:t>Transportation Management: Consolidate shipments, optimize routes dynamically, and mode shift (e.g., from air to sea or rail where possible).</a:t>
            </a:r>
          </a:p>
          <a:p>
            <a:pPr>
              <a:buFont typeface="Arial" panose="020B0604020202020204" pitchFamily="34" charset="0"/>
              <a:buChar char="•"/>
            </a:pPr>
            <a:r>
              <a:rPr lang="en-US" sz="2400" dirty="0">
                <a:latin typeface="Garamond" panose="02020404030301010803" pitchFamily="18" charset="0"/>
              </a:rPr>
              <a:t>Warehouse Automation: Implement technologies like Warehouse Management Systems (WMS), autonomous mobile robots (AMRs), and automated sortation to improve speed and accuracy</a:t>
            </a:r>
            <a:endParaRPr lang="en-GB" sz="2400" dirty="0">
              <a:latin typeface="Garamond" panose="02020404030301010803" pitchFamily="18" charset="0"/>
            </a:endParaRPr>
          </a:p>
        </p:txBody>
      </p:sp>
    </p:spTree>
    <p:extLst>
      <p:ext uri="{BB962C8B-B14F-4D97-AF65-F5344CB8AC3E}">
        <p14:creationId xmlns:p14="http://schemas.microsoft.com/office/powerpoint/2010/main" val="128628374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433C3A-C27D-4253-AA65-1100CAFC973C}"/>
              </a:ext>
            </a:extLst>
          </p:cNvPr>
          <p:cNvSpPr>
            <a:spLocks noGrp="1"/>
          </p:cNvSpPr>
          <p:nvPr>
            <p:ph type="title"/>
          </p:nvPr>
        </p:nvSpPr>
        <p:spPr>
          <a:xfrm>
            <a:off x="1661823" y="278296"/>
            <a:ext cx="10265134" cy="978010"/>
          </a:xfrm>
        </p:spPr>
        <p:txBody>
          <a:bodyPr>
            <a:normAutofit/>
          </a:bodyPr>
          <a:lstStyle/>
          <a:p>
            <a:r>
              <a:rPr lang="en-GB" dirty="0">
                <a:latin typeface="Garamond" panose="02020404030301010803" pitchFamily="18" charset="0"/>
              </a:rPr>
              <a:t>Supply chain improvement strategies</a:t>
            </a:r>
          </a:p>
        </p:txBody>
      </p:sp>
      <p:sp>
        <p:nvSpPr>
          <p:cNvPr id="3" name="Content Placeholder 2">
            <a:extLst>
              <a:ext uri="{FF2B5EF4-FFF2-40B4-BE49-F238E27FC236}">
                <a16:creationId xmlns:a16="http://schemas.microsoft.com/office/drawing/2014/main" id="{667EAD9E-B2FD-457C-8EAA-DAA756F5D9F2}"/>
              </a:ext>
            </a:extLst>
          </p:cNvPr>
          <p:cNvSpPr>
            <a:spLocks noGrp="1"/>
          </p:cNvSpPr>
          <p:nvPr>
            <p:ph idx="1"/>
          </p:nvPr>
        </p:nvSpPr>
        <p:spPr>
          <a:xfrm>
            <a:off x="707666" y="1319917"/>
            <a:ext cx="11020508" cy="5343276"/>
          </a:xfrm>
        </p:spPr>
        <p:txBody>
          <a:bodyPr/>
          <a:lstStyle/>
          <a:p>
            <a:pPr algn="just"/>
            <a:r>
              <a:rPr lang="en-US" sz="2400" b="1" dirty="0">
                <a:latin typeface="Garamond" panose="02020404030301010803" pitchFamily="18" charset="0"/>
              </a:rPr>
              <a:t>4. Demand &amp; Sales Planning Improvement</a:t>
            </a:r>
          </a:p>
          <a:p>
            <a:pPr algn="just">
              <a:buFont typeface="Arial" panose="020B0604020202020204" pitchFamily="34" charset="0"/>
              <a:buChar char="•"/>
            </a:pPr>
            <a:r>
              <a:rPr lang="en-US" sz="2400" b="1" dirty="0">
                <a:latin typeface="Garamond" panose="02020404030301010803" pitchFamily="18" charset="0"/>
              </a:rPr>
              <a:t>Cross-Functional S&amp;OP/IBP</a:t>
            </a:r>
            <a:r>
              <a:rPr lang="en-US" sz="2400" dirty="0">
                <a:latin typeface="Garamond" panose="02020404030301010803" pitchFamily="18" charset="0"/>
              </a:rPr>
              <a:t>: Implement a robust Sales &amp; Operations Planning (S&amp;OP) or Integrated Business Planning (IBP) process where sales, marketing, finance, and supply chain collaboratively create a single, aligned operational plan.</a:t>
            </a:r>
          </a:p>
          <a:p>
            <a:pPr algn="just">
              <a:buFont typeface="Arial" panose="020B0604020202020204" pitchFamily="34" charset="0"/>
              <a:buChar char="•"/>
            </a:pPr>
            <a:r>
              <a:rPr lang="en-US" sz="2400" b="1" dirty="0">
                <a:latin typeface="Garamond" panose="02020404030301010803" pitchFamily="18" charset="0"/>
              </a:rPr>
              <a:t>Improve Forecast Accuracy</a:t>
            </a:r>
            <a:r>
              <a:rPr lang="en-US" sz="2400" dirty="0">
                <a:latin typeface="Garamond" panose="02020404030301010803" pitchFamily="18" charset="0"/>
              </a:rPr>
              <a:t>: Incorporate point-of-sale (POS) data, market intelligence, and advanced analytics into forecasting models. Acknowledge that 100% accuracy is impossible and build an agile supply chain to compensate</a:t>
            </a:r>
            <a:r>
              <a:rPr lang="en-US" dirty="0"/>
              <a:t>.</a:t>
            </a:r>
            <a:endParaRPr lang="en-GB" dirty="0"/>
          </a:p>
        </p:txBody>
      </p:sp>
    </p:spTree>
    <p:extLst>
      <p:ext uri="{BB962C8B-B14F-4D97-AF65-F5344CB8AC3E}">
        <p14:creationId xmlns:p14="http://schemas.microsoft.com/office/powerpoint/2010/main" val="150608772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B8AD5E-049D-403B-B50D-B7944FB1C2F3}"/>
              </a:ext>
            </a:extLst>
          </p:cNvPr>
          <p:cNvSpPr>
            <a:spLocks noGrp="1"/>
          </p:cNvSpPr>
          <p:nvPr>
            <p:ph type="title"/>
          </p:nvPr>
        </p:nvSpPr>
        <p:spPr>
          <a:xfrm>
            <a:off x="1622067" y="182880"/>
            <a:ext cx="10209474" cy="914400"/>
          </a:xfrm>
        </p:spPr>
        <p:txBody>
          <a:bodyPr/>
          <a:lstStyle/>
          <a:p>
            <a:r>
              <a:rPr lang="en-GB" dirty="0">
                <a:latin typeface="Garamond" panose="02020404030301010803" pitchFamily="18" charset="0"/>
              </a:rPr>
              <a:t>Supply chain improvement strategies</a:t>
            </a:r>
          </a:p>
        </p:txBody>
      </p:sp>
      <p:sp>
        <p:nvSpPr>
          <p:cNvPr id="3" name="Content Placeholder 2">
            <a:extLst>
              <a:ext uri="{FF2B5EF4-FFF2-40B4-BE49-F238E27FC236}">
                <a16:creationId xmlns:a16="http://schemas.microsoft.com/office/drawing/2014/main" id="{2AE60440-4732-443C-9387-5D92B278EA05}"/>
              </a:ext>
            </a:extLst>
          </p:cNvPr>
          <p:cNvSpPr>
            <a:spLocks noGrp="1"/>
          </p:cNvSpPr>
          <p:nvPr>
            <p:ph idx="1"/>
          </p:nvPr>
        </p:nvSpPr>
        <p:spPr>
          <a:xfrm>
            <a:off x="604299" y="1097280"/>
            <a:ext cx="11338560" cy="5760720"/>
          </a:xfrm>
        </p:spPr>
        <p:txBody>
          <a:bodyPr>
            <a:noAutofit/>
          </a:bodyPr>
          <a:lstStyle/>
          <a:p>
            <a:pPr algn="just"/>
            <a:r>
              <a:rPr lang="en-US" sz="2400" b="1" dirty="0">
                <a:latin typeface="Garamond" panose="02020404030301010803" pitchFamily="18" charset="0"/>
              </a:rPr>
              <a:t>A Practical Framework for Implementing Improvements</a:t>
            </a:r>
          </a:p>
          <a:p>
            <a:pPr algn="just">
              <a:buFont typeface="Arial" panose="020B0604020202020204" pitchFamily="34" charset="0"/>
              <a:buChar char="•"/>
            </a:pPr>
            <a:r>
              <a:rPr lang="en-US" sz="2400" b="1" dirty="0">
                <a:latin typeface="Garamond" panose="02020404030301010803" pitchFamily="18" charset="0"/>
              </a:rPr>
              <a:t>Assess &amp; Analyze:</a:t>
            </a:r>
          </a:p>
          <a:p>
            <a:pPr algn="just">
              <a:buFont typeface="Wingdings" panose="05000000000000000000" pitchFamily="2" charset="2"/>
              <a:buChar char="ü"/>
            </a:pPr>
            <a:r>
              <a:rPr lang="en-US" sz="2400" dirty="0">
                <a:latin typeface="Garamond" panose="02020404030301010803" pitchFamily="18" charset="0"/>
              </a:rPr>
              <a:t>Use your performance measurement data (KPIs) to identify the biggest pain points and gaps.</a:t>
            </a:r>
          </a:p>
          <a:p>
            <a:pPr algn="just">
              <a:buFont typeface="Wingdings" panose="05000000000000000000" pitchFamily="2" charset="2"/>
              <a:buChar char="ü"/>
            </a:pPr>
            <a:r>
              <a:rPr lang="en-US" sz="2400" dirty="0">
                <a:latin typeface="Garamond" panose="02020404030301010803" pitchFamily="18" charset="0"/>
              </a:rPr>
              <a:t>Conduct a SWOT analysis (Strengths, Weaknesses, Opportunities, Threats) of your supply chain.</a:t>
            </a:r>
          </a:p>
          <a:p>
            <a:pPr algn="just">
              <a:buFont typeface="Arial" panose="020B0604020202020204" pitchFamily="34" charset="0"/>
              <a:buChar char="•"/>
            </a:pPr>
            <a:r>
              <a:rPr lang="en-US" sz="2400" b="1" dirty="0">
                <a:latin typeface="Garamond" panose="02020404030301010803" pitchFamily="18" charset="0"/>
              </a:rPr>
              <a:t>Prioritize</a:t>
            </a:r>
            <a:r>
              <a:rPr lang="en-US" sz="2400" dirty="0">
                <a:latin typeface="Garamond" panose="02020404030301010803" pitchFamily="18" charset="0"/>
              </a:rPr>
              <a:t>:</a:t>
            </a:r>
          </a:p>
          <a:p>
            <a:pPr algn="just">
              <a:buFont typeface="Wingdings" panose="05000000000000000000" pitchFamily="2" charset="2"/>
              <a:buChar char="ü"/>
            </a:pPr>
            <a:r>
              <a:rPr lang="en-US" sz="2400" dirty="0">
                <a:latin typeface="Garamond" panose="02020404030301010803" pitchFamily="18" charset="0"/>
              </a:rPr>
              <a:t>Focus on initiatives that align with core business strategy and offer the best return on investment (ROI) or risk reduction.</a:t>
            </a:r>
          </a:p>
          <a:p>
            <a:pPr algn="just">
              <a:buFont typeface="Wingdings" panose="05000000000000000000" pitchFamily="2" charset="2"/>
              <a:buChar char="ü"/>
            </a:pPr>
            <a:r>
              <a:rPr lang="en-US" sz="2400" dirty="0">
                <a:latin typeface="Garamond" panose="02020404030301010803" pitchFamily="18" charset="0"/>
              </a:rPr>
              <a:t>Use an Impact vs. Effort Matrix to decide what to tackle first.</a:t>
            </a:r>
          </a:p>
          <a:p>
            <a:pPr algn="just">
              <a:buFont typeface="Arial" panose="020B0604020202020204" pitchFamily="34" charset="0"/>
              <a:buChar char="•"/>
            </a:pPr>
            <a:r>
              <a:rPr lang="en-US" sz="2400" b="1" dirty="0">
                <a:latin typeface="Garamond" panose="02020404030301010803" pitchFamily="18" charset="0"/>
              </a:rPr>
              <a:t>Develop the Plan:</a:t>
            </a:r>
          </a:p>
          <a:p>
            <a:pPr marL="0" indent="0" algn="just">
              <a:buNone/>
            </a:pPr>
            <a:r>
              <a:rPr lang="en-US" sz="2400" dirty="0">
                <a:latin typeface="Garamond" panose="02020404030301010803" pitchFamily="18" charset="0"/>
              </a:rPr>
              <a:t>Create a clear project charter with defined scope, objectives, timeline, resources, and metrics for success.</a:t>
            </a:r>
          </a:p>
          <a:p>
            <a:pPr>
              <a:buFont typeface="Wingdings" panose="05000000000000000000" pitchFamily="2" charset="2"/>
              <a:buChar char="ü"/>
            </a:pPr>
            <a:endParaRPr lang="en-US" sz="2400" dirty="0">
              <a:latin typeface="Garamond" panose="02020404030301010803" pitchFamily="18" charset="0"/>
            </a:endParaRPr>
          </a:p>
          <a:p>
            <a:pPr>
              <a:buFont typeface="Wingdings" panose="05000000000000000000" pitchFamily="2" charset="2"/>
              <a:buChar char="ü"/>
            </a:pPr>
            <a:endParaRPr lang="en-GB" sz="2400" dirty="0">
              <a:latin typeface="Garamond" panose="02020404030301010803" pitchFamily="18" charset="0"/>
            </a:endParaRPr>
          </a:p>
        </p:txBody>
      </p:sp>
    </p:spTree>
    <p:extLst>
      <p:ext uri="{BB962C8B-B14F-4D97-AF65-F5344CB8AC3E}">
        <p14:creationId xmlns:p14="http://schemas.microsoft.com/office/powerpoint/2010/main" val="194834670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C1E270-2A81-4F36-9A58-7FF2A8E5B33F}"/>
              </a:ext>
            </a:extLst>
          </p:cNvPr>
          <p:cNvSpPr>
            <a:spLocks noGrp="1"/>
          </p:cNvSpPr>
          <p:nvPr>
            <p:ph type="title"/>
          </p:nvPr>
        </p:nvSpPr>
        <p:spPr>
          <a:xfrm>
            <a:off x="1494846" y="222638"/>
            <a:ext cx="10400304" cy="1017766"/>
          </a:xfrm>
        </p:spPr>
        <p:txBody>
          <a:bodyPr>
            <a:normAutofit fontScale="90000"/>
          </a:bodyPr>
          <a:lstStyle/>
          <a:p>
            <a:r>
              <a:rPr lang="en-US" dirty="0">
                <a:latin typeface="Garamond" panose="02020404030301010803" pitchFamily="18" charset="0"/>
              </a:rPr>
              <a:t>A Practical Framework for Implementing Improvements</a:t>
            </a:r>
            <a:br>
              <a:rPr lang="en-US" dirty="0"/>
            </a:br>
            <a:endParaRPr lang="en-GB" dirty="0"/>
          </a:p>
        </p:txBody>
      </p:sp>
      <p:sp>
        <p:nvSpPr>
          <p:cNvPr id="3" name="Content Placeholder 2">
            <a:extLst>
              <a:ext uri="{FF2B5EF4-FFF2-40B4-BE49-F238E27FC236}">
                <a16:creationId xmlns:a16="http://schemas.microsoft.com/office/drawing/2014/main" id="{D2D8711F-9610-4E38-B8DA-19233744F74F}"/>
              </a:ext>
            </a:extLst>
          </p:cNvPr>
          <p:cNvSpPr>
            <a:spLocks noGrp="1"/>
          </p:cNvSpPr>
          <p:nvPr>
            <p:ph idx="1"/>
          </p:nvPr>
        </p:nvSpPr>
        <p:spPr>
          <a:xfrm>
            <a:off x="667909" y="1478943"/>
            <a:ext cx="11227241" cy="5064979"/>
          </a:xfrm>
        </p:spPr>
        <p:txBody>
          <a:bodyPr>
            <a:normAutofit/>
          </a:bodyPr>
          <a:lstStyle/>
          <a:p>
            <a:r>
              <a:rPr lang="en-US" sz="2400" dirty="0">
                <a:latin typeface="Garamond" panose="02020404030301010803" pitchFamily="18" charset="0"/>
              </a:rPr>
              <a:t>Pilot &amp; Implement:</a:t>
            </a:r>
          </a:p>
          <a:p>
            <a:pPr>
              <a:buFont typeface="Wingdings" panose="05000000000000000000" pitchFamily="2" charset="2"/>
              <a:buChar char="Ø"/>
            </a:pPr>
            <a:r>
              <a:rPr lang="en-US" sz="2400" dirty="0">
                <a:latin typeface="Garamond" panose="02020404030301010803" pitchFamily="18" charset="0"/>
              </a:rPr>
              <a:t>Run a small-scale pilot test to prove the concept and work out the kinks before a full-scale rollout.</a:t>
            </a:r>
          </a:p>
          <a:p>
            <a:pPr>
              <a:buFont typeface="Wingdings" panose="05000000000000000000" pitchFamily="2" charset="2"/>
              <a:buChar char="Ø"/>
            </a:pPr>
            <a:r>
              <a:rPr lang="en-US" sz="2400" dirty="0">
                <a:latin typeface="Garamond" panose="02020404030301010803" pitchFamily="18" charset="0"/>
              </a:rPr>
              <a:t>Use change management principles to gain buy-in and train employees.</a:t>
            </a:r>
          </a:p>
          <a:p>
            <a:pPr>
              <a:buFont typeface="Arial" panose="020B0604020202020204" pitchFamily="34" charset="0"/>
              <a:buChar char="•"/>
            </a:pPr>
            <a:r>
              <a:rPr lang="en-US" sz="2400" dirty="0">
                <a:latin typeface="Garamond" panose="02020404030301010803" pitchFamily="18" charset="0"/>
              </a:rPr>
              <a:t>Monitor &amp; Sustain:</a:t>
            </a:r>
          </a:p>
          <a:p>
            <a:pPr>
              <a:buFont typeface="Wingdings" panose="05000000000000000000" pitchFamily="2" charset="2"/>
              <a:buChar char="Ø"/>
            </a:pPr>
            <a:r>
              <a:rPr lang="en-US" sz="2400" dirty="0">
                <a:latin typeface="Garamond" panose="02020404030301010803" pitchFamily="18" charset="0"/>
              </a:rPr>
              <a:t>Track the KPIs you defined in the plan.</a:t>
            </a:r>
          </a:p>
          <a:p>
            <a:pPr>
              <a:buFont typeface="Wingdings" panose="05000000000000000000" pitchFamily="2" charset="2"/>
              <a:buChar char="Ø"/>
            </a:pPr>
            <a:r>
              <a:rPr lang="en-US" sz="2400" dirty="0">
                <a:latin typeface="Garamond" panose="02020404030301010803" pitchFamily="18" charset="0"/>
              </a:rPr>
              <a:t>Ensure the improvements become embedded in the standard operating procedures and are sustained over the long term.</a:t>
            </a:r>
            <a:endParaRPr lang="en-GB" sz="2400" dirty="0">
              <a:latin typeface="Garamond" panose="02020404030301010803" pitchFamily="18" charset="0"/>
            </a:endParaRPr>
          </a:p>
        </p:txBody>
      </p:sp>
    </p:spTree>
    <p:extLst>
      <p:ext uri="{BB962C8B-B14F-4D97-AF65-F5344CB8AC3E}">
        <p14:creationId xmlns:p14="http://schemas.microsoft.com/office/powerpoint/2010/main" val="168753358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89F8C-BDDF-40EF-BF8C-4E6BCBCF7E77}"/>
              </a:ext>
            </a:extLst>
          </p:cNvPr>
          <p:cNvSpPr>
            <a:spLocks noGrp="1"/>
          </p:cNvSpPr>
          <p:nvPr>
            <p:ph type="title"/>
          </p:nvPr>
        </p:nvSpPr>
        <p:spPr>
          <a:xfrm>
            <a:off x="1717482" y="306333"/>
            <a:ext cx="9667861" cy="1280890"/>
          </a:xfrm>
        </p:spPr>
        <p:txBody>
          <a:bodyPr>
            <a:normAutofit/>
          </a:bodyPr>
          <a:lstStyle/>
          <a:p>
            <a:pPr algn="ctr"/>
            <a:r>
              <a:rPr lang="en-US" sz="4000" dirty="0">
                <a:latin typeface="Garamond" panose="02020404030301010803" pitchFamily="18" charset="0"/>
              </a:rPr>
              <a:t>conclusion</a:t>
            </a:r>
            <a:endParaRPr lang="en-GB" sz="4000" dirty="0">
              <a:latin typeface="Garamond" panose="02020404030301010803" pitchFamily="18" charset="0"/>
            </a:endParaRPr>
          </a:p>
        </p:txBody>
      </p:sp>
      <p:sp>
        <p:nvSpPr>
          <p:cNvPr id="3" name="Content Placeholder 2">
            <a:extLst>
              <a:ext uri="{FF2B5EF4-FFF2-40B4-BE49-F238E27FC236}">
                <a16:creationId xmlns:a16="http://schemas.microsoft.com/office/drawing/2014/main" id="{0C0512F1-DCBC-438C-AEF5-7BB720F54C38}"/>
              </a:ext>
            </a:extLst>
          </p:cNvPr>
          <p:cNvSpPr>
            <a:spLocks noGrp="1"/>
          </p:cNvSpPr>
          <p:nvPr>
            <p:ph idx="1"/>
          </p:nvPr>
        </p:nvSpPr>
        <p:spPr>
          <a:xfrm>
            <a:off x="667911" y="1375576"/>
            <a:ext cx="11131826" cy="4535646"/>
          </a:xfrm>
        </p:spPr>
        <p:txBody>
          <a:bodyPr>
            <a:normAutofit/>
          </a:bodyPr>
          <a:lstStyle/>
          <a:p>
            <a:pPr marL="0" indent="0" algn="just">
              <a:buNone/>
            </a:pPr>
            <a:r>
              <a:rPr lang="en-US" sz="2800" dirty="0">
                <a:latin typeface="Garamond" panose="02020404030301010803" pitchFamily="18" charset="0"/>
              </a:rPr>
              <a:t>In today's volatile and competitive global landscape, measuring supply chain performance is not merely a technical exercise—it is a strategic imperative. It transforms the supply chain from a cost center into a visible, manageable, and powerful engine for competitive advantage.</a:t>
            </a:r>
          </a:p>
          <a:p>
            <a:pPr marL="0" indent="0" algn="just">
              <a:buNone/>
            </a:pPr>
            <a:r>
              <a:rPr lang="en-US" sz="2800" dirty="0">
                <a:latin typeface="Garamond" panose="02020404030301010803" pitchFamily="18" charset="0"/>
              </a:rPr>
              <a:t>Effective performance measurement is a continuous, holistic cycle of alignment, analysis, and action. It is not about simply collecting data, but about creating a closed-loop system where insights directly inform decision-making and drive tangible improvements.</a:t>
            </a:r>
            <a:endParaRPr lang="en-GB" sz="2800" dirty="0">
              <a:latin typeface="Garamond" panose="02020404030301010803" pitchFamily="18" charset="0"/>
            </a:endParaRPr>
          </a:p>
        </p:txBody>
      </p:sp>
    </p:spTree>
    <p:extLst>
      <p:ext uri="{BB962C8B-B14F-4D97-AF65-F5344CB8AC3E}">
        <p14:creationId xmlns:p14="http://schemas.microsoft.com/office/powerpoint/2010/main" val="7440914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8F4A6E-16B0-4540-999E-E1049DD3E9A1}"/>
              </a:ext>
            </a:extLst>
          </p:cNvPr>
          <p:cNvSpPr>
            <a:spLocks noGrp="1"/>
          </p:cNvSpPr>
          <p:nvPr>
            <p:ph type="title"/>
          </p:nvPr>
        </p:nvSpPr>
        <p:spPr>
          <a:xfrm>
            <a:off x="1773141" y="624110"/>
            <a:ext cx="9978887" cy="1280890"/>
          </a:xfrm>
        </p:spPr>
        <p:txBody>
          <a:bodyPr/>
          <a:lstStyle/>
          <a:p>
            <a:pPr algn="ctr"/>
            <a:r>
              <a:rPr lang="en-US" dirty="0">
                <a:latin typeface="Garamond" panose="02020404030301010803" pitchFamily="18" charset="0"/>
              </a:rPr>
              <a:t>END</a:t>
            </a:r>
            <a:endParaRPr lang="en-GB" dirty="0">
              <a:latin typeface="Garamond" panose="02020404030301010803" pitchFamily="18" charset="0"/>
            </a:endParaRPr>
          </a:p>
        </p:txBody>
      </p:sp>
      <p:sp>
        <p:nvSpPr>
          <p:cNvPr id="3" name="Content Placeholder 2">
            <a:extLst>
              <a:ext uri="{FF2B5EF4-FFF2-40B4-BE49-F238E27FC236}">
                <a16:creationId xmlns:a16="http://schemas.microsoft.com/office/drawing/2014/main" id="{D1905076-09C0-4F3D-A171-783FDA9936A0}"/>
              </a:ext>
            </a:extLst>
          </p:cNvPr>
          <p:cNvSpPr>
            <a:spLocks noGrp="1"/>
          </p:cNvSpPr>
          <p:nvPr>
            <p:ph idx="1"/>
          </p:nvPr>
        </p:nvSpPr>
        <p:spPr>
          <a:xfrm>
            <a:off x="1017767" y="2133600"/>
            <a:ext cx="10486845" cy="3777622"/>
          </a:xfrm>
        </p:spPr>
        <p:txBody>
          <a:bodyPr>
            <a:normAutofit/>
          </a:bodyPr>
          <a:lstStyle/>
          <a:p>
            <a:pPr marL="0" indent="0" algn="ctr">
              <a:buNone/>
            </a:pPr>
            <a:endParaRPr lang="en-US" sz="6000" dirty="0">
              <a:latin typeface="Garamond" panose="02020404030301010803" pitchFamily="18" charset="0"/>
            </a:endParaRPr>
          </a:p>
          <a:p>
            <a:pPr marL="0" indent="0" algn="ctr">
              <a:buNone/>
            </a:pPr>
            <a:r>
              <a:rPr lang="en-US" sz="6000" dirty="0">
                <a:latin typeface="Garamond" panose="02020404030301010803" pitchFamily="18" charset="0"/>
              </a:rPr>
              <a:t>THANK YOU</a:t>
            </a:r>
            <a:endParaRPr lang="en-GB" sz="6000" dirty="0">
              <a:latin typeface="Garamond" panose="02020404030301010803" pitchFamily="18" charset="0"/>
            </a:endParaRPr>
          </a:p>
        </p:txBody>
      </p:sp>
    </p:spTree>
    <p:extLst>
      <p:ext uri="{BB962C8B-B14F-4D97-AF65-F5344CB8AC3E}">
        <p14:creationId xmlns:p14="http://schemas.microsoft.com/office/powerpoint/2010/main" val="34009731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F08C47-7141-4250-AC7C-530386F9D3C8}"/>
              </a:ext>
            </a:extLst>
          </p:cNvPr>
          <p:cNvSpPr>
            <a:spLocks noGrp="1"/>
          </p:cNvSpPr>
          <p:nvPr>
            <p:ph type="title"/>
          </p:nvPr>
        </p:nvSpPr>
        <p:spPr>
          <a:xfrm>
            <a:off x="1550505" y="624110"/>
            <a:ext cx="9954108" cy="1280890"/>
          </a:xfrm>
        </p:spPr>
        <p:txBody>
          <a:bodyPr/>
          <a:lstStyle/>
          <a:p>
            <a:r>
              <a:rPr lang="en-US" dirty="0">
                <a:latin typeface="Garamond" panose="02020404030301010803" pitchFamily="18" charset="0"/>
              </a:rPr>
              <a:t>DEFINE SUPPLY CHAIN PERFORMANCE MEASUREMENT DEFINED</a:t>
            </a:r>
            <a:endParaRPr lang="en-GB" dirty="0">
              <a:latin typeface="Garamond" panose="02020404030301010803" pitchFamily="18" charset="0"/>
            </a:endParaRPr>
          </a:p>
        </p:txBody>
      </p:sp>
      <p:sp>
        <p:nvSpPr>
          <p:cNvPr id="3" name="Content Placeholder 2">
            <a:extLst>
              <a:ext uri="{FF2B5EF4-FFF2-40B4-BE49-F238E27FC236}">
                <a16:creationId xmlns:a16="http://schemas.microsoft.com/office/drawing/2014/main" id="{E1A4EDF6-DF8D-4230-AE85-00A21D592624}"/>
              </a:ext>
            </a:extLst>
          </p:cNvPr>
          <p:cNvSpPr>
            <a:spLocks noGrp="1"/>
          </p:cNvSpPr>
          <p:nvPr>
            <p:ph idx="1"/>
          </p:nvPr>
        </p:nvSpPr>
        <p:spPr>
          <a:xfrm>
            <a:off x="1057523" y="2133600"/>
            <a:ext cx="10447089" cy="3777622"/>
          </a:xfrm>
        </p:spPr>
        <p:txBody>
          <a:bodyPr/>
          <a:lstStyle/>
          <a:p>
            <a:pPr algn="just"/>
            <a:r>
              <a:rPr lang="en-US" sz="2800" dirty="0">
                <a:latin typeface="Garamond" panose="02020404030301010803" pitchFamily="18" charset="0"/>
              </a:rPr>
              <a:t>Supply Chain Performance Measurement is the process of quantifying the effectiveness and efficiency of a supply chain's operations. </a:t>
            </a:r>
          </a:p>
          <a:p>
            <a:pPr algn="just"/>
            <a:r>
              <a:rPr lang="en-US" sz="2800" dirty="0">
                <a:latin typeface="Garamond" panose="02020404030301010803" pitchFamily="18" charset="0"/>
              </a:rPr>
              <a:t>It involves tracking specific metrics (Key Performance Indicators or KPIs) to understand how well the supply chain is functioning, identify areas for improvement, and ensure it is aligned with the overall business goals</a:t>
            </a:r>
            <a:r>
              <a:rPr lang="en-US" dirty="0"/>
              <a:t>.</a:t>
            </a:r>
            <a:endParaRPr lang="en-GB" dirty="0"/>
          </a:p>
        </p:txBody>
      </p:sp>
    </p:spTree>
    <p:extLst>
      <p:ext uri="{BB962C8B-B14F-4D97-AF65-F5344CB8AC3E}">
        <p14:creationId xmlns:p14="http://schemas.microsoft.com/office/powerpoint/2010/main" val="8966339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92A6BC-CEDC-4D62-AF99-4546BB9550E3}"/>
              </a:ext>
            </a:extLst>
          </p:cNvPr>
          <p:cNvSpPr>
            <a:spLocks noGrp="1"/>
          </p:cNvSpPr>
          <p:nvPr>
            <p:ph type="title"/>
          </p:nvPr>
        </p:nvSpPr>
        <p:spPr>
          <a:xfrm>
            <a:off x="1741337" y="624110"/>
            <a:ext cx="9763276" cy="1280890"/>
          </a:xfrm>
        </p:spPr>
        <p:txBody>
          <a:bodyPr>
            <a:normAutofit/>
          </a:bodyPr>
          <a:lstStyle/>
          <a:p>
            <a:r>
              <a:rPr lang="en-US" sz="4000" dirty="0">
                <a:latin typeface="Garamond" panose="02020404030301010803" pitchFamily="18" charset="0"/>
              </a:rPr>
              <a:t>Why is it So Important?</a:t>
            </a:r>
            <a:endParaRPr lang="en-GB" sz="4000" dirty="0">
              <a:latin typeface="Garamond" panose="02020404030301010803" pitchFamily="18" charset="0"/>
            </a:endParaRPr>
          </a:p>
        </p:txBody>
      </p:sp>
      <p:sp>
        <p:nvSpPr>
          <p:cNvPr id="3" name="Content Placeholder 2">
            <a:extLst>
              <a:ext uri="{FF2B5EF4-FFF2-40B4-BE49-F238E27FC236}">
                <a16:creationId xmlns:a16="http://schemas.microsoft.com/office/drawing/2014/main" id="{4431AFDE-69AD-4625-B661-E9F29F7161D8}"/>
              </a:ext>
            </a:extLst>
          </p:cNvPr>
          <p:cNvSpPr>
            <a:spLocks noGrp="1"/>
          </p:cNvSpPr>
          <p:nvPr>
            <p:ph idx="1"/>
          </p:nvPr>
        </p:nvSpPr>
        <p:spPr>
          <a:xfrm>
            <a:off x="882595" y="1606163"/>
            <a:ext cx="11092069" cy="4993420"/>
          </a:xfrm>
        </p:spPr>
        <p:txBody>
          <a:bodyPr>
            <a:normAutofit/>
          </a:bodyPr>
          <a:lstStyle/>
          <a:p>
            <a:endParaRPr lang="en-US" sz="4000" dirty="0">
              <a:latin typeface="Garamond" panose="02020404030301010803" pitchFamily="18" charset="0"/>
            </a:endParaRPr>
          </a:p>
          <a:p>
            <a:endParaRPr lang="en-US" sz="4000" dirty="0">
              <a:latin typeface="Garamond" panose="02020404030301010803" pitchFamily="18" charset="0"/>
            </a:endParaRPr>
          </a:p>
          <a:p>
            <a:r>
              <a:rPr lang="en-US" sz="4000" dirty="0">
                <a:latin typeface="Garamond" panose="02020404030301010803" pitchFamily="18" charset="0"/>
              </a:rPr>
              <a:t>Why is supply chain performance measurement so Important?</a:t>
            </a:r>
            <a:endParaRPr lang="en-GB" sz="4000" dirty="0">
              <a:latin typeface="Garamond" panose="02020404030301010803" pitchFamily="18" charset="0"/>
            </a:endParaRPr>
          </a:p>
        </p:txBody>
      </p:sp>
    </p:spTree>
    <p:extLst>
      <p:ext uri="{BB962C8B-B14F-4D97-AF65-F5344CB8AC3E}">
        <p14:creationId xmlns:p14="http://schemas.microsoft.com/office/powerpoint/2010/main" val="28722101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837E3B-9D60-48DA-B001-F5F74D8331AC}"/>
              </a:ext>
            </a:extLst>
          </p:cNvPr>
          <p:cNvSpPr>
            <a:spLocks noGrp="1"/>
          </p:cNvSpPr>
          <p:nvPr>
            <p:ph type="title"/>
          </p:nvPr>
        </p:nvSpPr>
        <p:spPr>
          <a:xfrm>
            <a:off x="1812897" y="624110"/>
            <a:ext cx="10177669" cy="1280890"/>
          </a:xfrm>
        </p:spPr>
        <p:txBody>
          <a:bodyPr/>
          <a:lstStyle/>
          <a:p>
            <a:r>
              <a:rPr lang="en-GB" dirty="0">
                <a:latin typeface="Garamond" panose="02020404030301010803" pitchFamily="18" charset="0"/>
              </a:rPr>
              <a:t>Importance of supply chain performance measurement </a:t>
            </a:r>
          </a:p>
        </p:txBody>
      </p:sp>
      <p:sp>
        <p:nvSpPr>
          <p:cNvPr id="3" name="Content Placeholder 2">
            <a:extLst>
              <a:ext uri="{FF2B5EF4-FFF2-40B4-BE49-F238E27FC236}">
                <a16:creationId xmlns:a16="http://schemas.microsoft.com/office/drawing/2014/main" id="{C731B084-3478-4536-91C3-F090C35C98FE}"/>
              </a:ext>
            </a:extLst>
          </p:cNvPr>
          <p:cNvSpPr>
            <a:spLocks noGrp="1"/>
          </p:cNvSpPr>
          <p:nvPr>
            <p:ph idx="1"/>
          </p:nvPr>
        </p:nvSpPr>
        <p:spPr>
          <a:xfrm>
            <a:off x="1033671" y="1399430"/>
            <a:ext cx="10470942" cy="5160396"/>
          </a:xfrm>
        </p:spPr>
        <p:txBody>
          <a:bodyPr>
            <a:normAutofit/>
          </a:bodyPr>
          <a:lstStyle/>
          <a:p>
            <a:pPr algn="just"/>
            <a:r>
              <a:rPr lang="en-US" sz="2400" b="1" dirty="0">
                <a:latin typeface="Garamond" panose="02020404030301010803" pitchFamily="18" charset="0"/>
              </a:rPr>
              <a:t>Drive Informed Decision-Making</a:t>
            </a:r>
            <a:r>
              <a:rPr lang="en-US" sz="2400" dirty="0">
                <a:latin typeface="Garamond" panose="02020404030301010803" pitchFamily="18" charset="0"/>
              </a:rPr>
              <a:t>: Data replaces guesswork. Instead of relying on intuition, managers can use hard data to make decisions about inventory, transportation, and production.</a:t>
            </a:r>
          </a:p>
          <a:p>
            <a:pPr algn="just"/>
            <a:r>
              <a:rPr lang="en-US" sz="2400" b="1" dirty="0">
                <a:latin typeface="Garamond" panose="02020404030301010803" pitchFamily="18" charset="0"/>
              </a:rPr>
              <a:t>Identify Inefficiencies and Bottlenecks</a:t>
            </a:r>
            <a:r>
              <a:rPr lang="en-US" sz="2400" dirty="0">
                <a:latin typeface="Garamond" panose="02020404030301010803" pitchFamily="18" charset="0"/>
              </a:rPr>
              <a:t>: It pinpoints exactly where delays, excess costs, or quality issues are occurring. Is the problem in the warehouse, with a specific supplier, or in the last-mile delivery?</a:t>
            </a:r>
          </a:p>
          <a:p>
            <a:pPr algn="just"/>
            <a:r>
              <a:rPr lang="en-US" sz="2400" b="1" dirty="0">
                <a:latin typeface="Garamond" panose="02020404030301010803" pitchFamily="18" charset="0"/>
              </a:rPr>
              <a:t>Improve Customer Satisfaction: </a:t>
            </a:r>
            <a:r>
              <a:rPr lang="en-US" sz="2400" dirty="0">
                <a:latin typeface="Garamond" panose="02020404030301010803" pitchFamily="18" charset="0"/>
              </a:rPr>
              <a:t>By measuring on-time deliveries, order accuracy, and product quality, companies can directly see the impact of their supply chain on the end-customer.</a:t>
            </a:r>
          </a:p>
          <a:p>
            <a:pPr algn="just"/>
            <a:r>
              <a:rPr lang="en-US" sz="2400" b="1" dirty="0">
                <a:latin typeface="Garamond" panose="02020404030301010803" pitchFamily="18" charset="0"/>
              </a:rPr>
              <a:t>Control and Reduce Costs</a:t>
            </a:r>
            <a:r>
              <a:rPr lang="en-US" sz="2400" dirty="0">
                <a:latin typeface="Garamond" panose="02020404030301010803" pitchFamily="18" charset="0"/>
              </a:rPr>
              <a:t>: Measurement highlights areas of waste, such as excess inventory, high transportation costs, or inefficient warehouse processes, allowing for targeted cost reduction.</a:t>
            </a:r>
            <a:endParaRPr lang="en-GB" sz="2400" dirty="0">
              <a:latin typeface="Garamond" panose="02020404030301010803" pitchFamily="18" charset="0"/>
            </a:endParaRPr>
          </a:p>
        </p:txBody>
      </p:sp>
    </p:spTree>
    <p:extLst>
      <p:ext uri="{BB962C8B-B14F-4D97-AF65-F5344CB8AC3E}">
        <p14:creationId xmlns:p14="http://schemas.microsoft.com/office/powerpoint/2010/main" val="11656284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6BB6DF-244E-4D58-9A6E-EC2868104AEB}"/>
              </a:ext>
            </a:extLst>
          </p:cNvPr>
          <p:cNvSpPr>
            <a:spLocks noGrp="1"/>
          </p:cNvSpPr>
          <p:nvPr>
            <p:ph type="title"/>
          </p:nvPr>
        </p:nvSpPr>
        <p:spPr>
          <a:xfrm>
            <a:off x="1534602" y="624110"/>
            <a:ext cx="10479817" cy="1280890"/>
          </a:xfrm>
        </p:spPr>
        <p:txBody>
          <a:bodyPr/>
          <a:lstStyle/>
          <a:p>
            <a:r>
              <a:rPr lang="en-US" dirty="0">
                <a:latin typeface="Garamond" panose="02020404030301010803" pitchFamily="18" charset="0"/>
              </a:rPr>
              <a:t>Importance of supply chain performance measurement-cont.</a:t>
            </a:r>
            <a:endParaRPr lang="en-GB" dirty="0">
              <a:latin typeface="Garamond" panose="02020404030301010803" pitchFamily="18" charset="0"/>
            </a:endParaRPr>
          </a:p>
        </p:txBody>
      </p:sp>
      <p:sp>
        <p:nvSpPr>
          <p:cNvPr id="3" name="Content Placeholder 2">
            <a:extLst>
              <a:ext uri="{FF2B5EF4-FFF2-40B4-BE49-F238E27FC236}">
                <a16:creationId xmlns:a16="http://schemas.microsoft.com/office/drawing/2014/main" id="{84495AFE-4AF9-4DE5-81DA-E0EA2F43C8B4}"/>
              </a:ext>
            </a:extLst>
          </p:cNvPr>
          <p:cNvSpPr>
            <a:spLocks noGrp="1"/>
          </p:cNvSpPr>
          <p:nvPr>
            <p:ph idx="1"/>
          </p:nvPr>
        </p:nvSpPr>
        <p:spPr>
          <a:xfrm>
            <a:off x="1025717" y="2133600"/>
            <a:ext cx="10988703" cy="4354664"/>
          </a:xfrm>
        </p:spPr>
        <p:txBody>
          <a:bodyPr>
            <a:normAutofit/>
          </a:bodyPr>
          <a:lstStyle/>
          <a:p>
            <a:pPr algn="just"/>
            <a:r>
              <a:rPr lang="en-US" sz="2400" b="1" dirty="0">
                <a:latin typeface="Garamond" panose="02020404030301010803" pitchFamily="18" charset="0"/>
              </a:rPr>
              <a:t>Enhance Visibility and Collaboration</a:t>
            </a:r>
            <a:r>
              <a:rPr lang="en-US" sz="2400" dirty="0">
                <a:latin typeface="Garamond" panose="02020404030301010803" pitchFamily="18" charset="0"/>
              </a:rPr>
              <a:t>: When everyone—from procurement to logistics—is focused on the same set of metrics, it breaks down internal silos and improves coordination with external partners.</a:t>
            </a:r>
          </a:p>
          <a:p>
            <a:pPr algn="just"/>
            <a:r>
              <a:rPr lang="en-US" sz="2400" b="1" dirty="0">
                <a:latin typeface="Garamond" panose="02020404030301010803" pitchFamily="18" charset="0"/>
              </a:rPr>
              <a:t>Support Strategic Goals</a:t>
            </a:r>
            <a:r>
              <a:rPr lang="en-US" sz="2400" dirty="0">
                <a:latin typeface="Garamond" panose="02020404030301010803" pitchFamily="18" charset="0"/>
              </a:rPr>
              <a:t>: It ensures that the day-to-day operations of the supply chain are contributing to the broader strategic objectives of the company (e.g., growth, market leadership, sustainability).</a:t>
            </a:r>
            <a:endParaRPr lang="en-GB" sz="2400" dirty="0">
              <a:latin typeface="Garamond" panose="02020404030301010803" pitchFamily="18" charset="0"/>
            </a:endParaRPr>
          </a:p>
        </p:txBody>
      </p:sp>
    </p:spTree>
    <p:extLst>
      <p:ext uri="{BB962C8B-B14F-4D97-AF65-F5344CB8AC3E}">
        <p14:creationId xmlns:p14="http://schemas.microsoft.com/office/powerpoint/2010/main" val="15711693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7B06EF-9000-4AEA-9536-0BC46299C540}"/>
              </a:ext>
            </a:extLst>
          </p:cNvPr>
          <p:cNvSpPr>
            <a:spLocks noGrp="1"/>
          </p:cNvSpPr>
          <p:nvPr>
            <p:ph type="title"/>
          </p:nvPr>
        </p:nvSpPr>
        <p:spPr>
          <a:xfrm>
            <a:off x="1614115" y="624110"/>
            <a:ext cx="10257182" cy="1280890"/>
          </a:xfrm>
        </p:spPr>
        <p:txBody>
          <a:bodyPr/>
          <a:lstStyle/>
          <a:p>
            <a:r>
              <a:rPr lang="en-US" dirty="0"/>
              <a:t>The Core Dimensions of Performance: The "Balanced Scorecard" Approach</a:t>
            </a:r>
            <a:endParaRPr lang="en-GB" dirty="0"/>
          </a:p>
        </p:txBody>
      </p:sp>
      <p:pic>
        <p:nvPicPr>
          <p:cNvPr id="4" name="Content Placeholder 3">
            <a:extLst>
              <a:ext uri="{FF2B5EF4-FFF2-40B4-BE49-F238E27FC236}">
                <a16:creationId xmlns:a16="http://schemas.microsoft.com/office/drawing/2014/main" id="{E53EA147-7989-4779-AEED-8886B977E707}"/>
              </a:ext>
            </a:extLst>
          </p:cNvPr>
          <p:cNvPicPr>
            <a:picLocks noGrp="1" noChangeAspect="1"/>
          </p:cNvPicPr>
          <p:nvPr>
            <p:ph idx="1"/>
          </p:nvPr>
        </p:nvPicPr>
        <p:blipFill>
          <a:blip r:embed="rId2"/>
          <a:stretch>
            <a:fillRect/>
          </a:stretch>
        </p:blipFill>
        <p:spPr>
          <a:xfrm>
            <a:off x="858740" y="1905000"/>
            <a:ext cx="10693911" cy="4646614"/>
          </a:xfrm>
          <a:prstGeom prst="rect">
            <a:avLst/>
          </a:prstGeom>
        </p:spPr>
      </p:pic>
    </p:spTree>
    <p:extLst>
      <p:ext uri="{BB962C8B-B14F-4D97-AF65-F5344CB8AC3E}">
        <p14:creationId xmlns:p14="http://schemas.microsoft.com/office/powerpoint/2010/main" val="3465070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2B95A1-3EA7-41BC-8126-CDB7907AEBFC}"/>
              </a:ext>
            </a:extLst>
          </p:cNvPr>
          <p:cNvSpPr>
            <a:spLocks noGrp="1"/>
          </p:cNvSpPr>
          <p:nvPr>
            <p:ph type="title"/>
          </p:nvPr>
        </p:nvSpPr>
        <p:spPr>
          <a:xfrm>
            <a:off x="1677725" y="624110"/>
            <a:ext cx="9826887" cy="1280890"/>
          </a:xfrm>
        </p:spPr>
        <p:txBody>
          <a:bodyPr/>
          <a:lstStyle/>
          <a:p>
            <a:r>
              <a:rPr lang="en-US" dirty="0">
                <a:latin typeface="Garamond" panose="02020404030301010803" pitchFamily="18" charset="0"/>
              </a:rPr>
              <a:t>Supply chain key performance indicators</a:t>
            </a:r>
            <a:endParaRPr lang="en-GB" dirty="0">
              <a:latin typeface="Garamond" panose="02020404030301010803" pitchFamily="18" charset="0"/>
            </a:endParaRPr>
          </a:p>
        </p:txBody>
      </p:sp>
      <p:sp>
        <p:nvSpPr>
          <p:cNvPr id="3" name="Content Placeholder 2">
            <a:extLst>
              <a:ext uri="{FF2B5EF4-FFF2-40B4-BE49-F238E27FC236}">
                <a16:creationId xmlns:a16="http://schemas.microsoft.com/office/drawing/2014/main" id="{E9B3149A-25FB-4C48-82D2-CBFA792330CB}"/>
              </a:ext>
            </a:extLst>
          </p:cNvPr>
          <p:cNvSpPr>
            <a:spLocks noGrp="1"/>
          </p:cNvSpPr>
          <p:nvPr>
            <p:ph idx="1"/>
          </p:nvPr>
        </p:nvSpPr>
        <p:spPr>
          <a:xfrm>
            <a:off x="930303" y="1470991"/>
            <a:ext cx="10940994" cy="5104738"/>
          </a:xfrm>
        </p:spPr>
        <p:txBody>
          <a:bodyPr>
            <a:normAutofit/>
          </a:bodyPr>
          <a:lstStyle/>
          <a:p>
            <a:endParaRPr lang="en-US" sz="3600" dirty="0">
              <a:latin typeface="Garamond" panose="02020404030301010803" pitchFamily="18" charset="0"/>
            </a:endParaRPr>
          </a:p>
          <a:p>
            <a:endParaRPr lang="en-US" sz="3600" dirty="0">
              <a:latin typeface="Garamond" panose="02020404030301010803" pitchFamily="18" charset="0"/>
            </a:endParaRPr>
          </a:p>
          <a:p>
            <a:r>
              <a:rPr lang="en-US" sz="3600" dirty="0">
                <a:latin typeface="Garamond" panose="02020404030301010803" pitchFamily="18" charset="0"/>
              </a:rPr>
              <a:t>What are the indicators for Supply chain key performance indicators</a:t>
            </a:r>
            <a:endParaRPr lang="en-GB" sz="3600" dirty="0">
              <a:latin typeface="Garamond" panose="02020404030301010803" pitchFamily="18" charset="0"/>
            </a:endParaRPr>
          </a:p>
        </p:txBody>
      </p:sp>
    </p:spTree>
    <p:extLst>
      <p:ext uri="{BB962C8B-B14F-4D97-AF65-F5344CB8AC3E}">
        <p14:creationId xmlns:p14="http://schemas.microsoft.com/office/powerpoint/2010/main" val="1860015607"/>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143</TotalTime>
  <Words>3414</Words>
  <Application>Microsoft Office PowerPoint</Application>
  <PresentationFormat>Widescreen</PresentationFormat>
  <Paragraphs>221</Paragraphs>
  <Slides>35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35</vt:i4>
      </vt:variant>
    </vt:vector>
  </HeadingPairs>
  <TitlesOfParts>
    <vt:vector size="41" baseType="lpstr">
      <vt:lpstr>Arial</vt:lpstr>
      <vt:lpstr>Century Gothic</vt:lpstr>
      <vt:lpstr>Garamond</vt:lpstr>
      <vt:lpstr>Wingdings</vt:lpstr>
      <vt:lpstr>Wingdings 3</vt:lpstr>
      <vt:lpstr>Wisp</vt:lpstr>
      <vt:lpstr>MEASURING SUPPLY CHAIN PERFORMANCE</vt:lpstr>
      <vt:lpstr>LEARNING SCOPE</vt:lpstr>
      <vt:lpstr>DEFINE SUPPLY CHAIN PERFORMANCE MEASUREMENT</vt:lpstr>
      <vt:lpstr>DEFINE SUPPLY CHAIN PERFORMANCE MEASUREMENT DEFINED</vt:lpstr>
      <vt:lpstr>Why is it So Important?</vt:lpstr>
      <vt:lpstr>Importance of supply chain performance measurement </vt:lpstr>
      <vt:lpstr>Importance of supply chain performance measurement-cont.</vt:lpstr>
      <vt:lpstr>The Core Dimensions of Performance: The "Balanced Scorecard" Approach</vt:lpstr>
      <vt:lpstr>Supply chain key performance indicators</vt:lpstr>
      <vt:lpstr>The Four Pillars of Supply Chain Performance</vt:lpstr>
      <vt:lpstr>Essential Supply Chain KPIs by Functional Area</vt:lpstr>
      <vt:lpstr>Best Practices for Implementing and Using KPIs</vt:lpstr>
      <vt:lpstr>The process of measuring supply chain performance</vt:lpstr>
      <vt:lpstr>The process of measuring supply chain performance-cont.</vt:lpstr>
      <vt:lpstr>The process of measuring supply chain performance-cont.</vt:lpstr>
      <vt:lpstr>The process of measuring supply chain performance-cont.</vt:lpstr>
      <vt:lpstr>The process of measuring supply chain performance-cont.</vt:lpstr>
      <vt:lpstr>Challenges of supply chain performance </vt:lpstr>
      <vt:lpstr>Challenges of supply chain performance </vt:lpstr>
      <vt:lpstr>Challenges of supply chain performance-cont. </vt:lpstr>
      <vt:lpstr>Challenges of supply chain performance-cont.</vt:lpstr>
      <vt:lpstr>Challenges of supply chain performance-cont.</vt:lpstr>
      <vt:lpstr>Challenges of supply chain performance-cont.</vt:lpstr>
      <vt:lpstr>Supply chain improvement strategies</vt:lpstr>
      <vt:lpstr>Supply chain improvement strategies</vt:lpstr>
      <vt:lpstr>Supply chain improvement strategies</vt:lpstr>
      <vt:lpstr>Supply chain improvement strategies</vt:lpstr>
      <vt:lpstr>Supply chain improvement strategies</vt:lpstr>
      <vt:lpstr>Supply chain improvement strategies</vt:lpstr>
      <vt:lpstr>Supply chain improvement strategies</vt:lpstr>
      <vt:lpstr>Supply chain improvement strategies</vt:lpstr>
      <vt:lpstr>Supply chain improvement strategies</vt:lpstr>
      <vt:lpstr>A Practical Framework for Implementing Improvements </vt:lpstr>
      <vt:lpstr>conclusion</vt:lpstr>
      <vt:lpstr>END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MEASURING SUPPLY CHAIN PERFORMANCE</dc:title>
  <dc:creator>hp</dc:creator>
  <cp:lastModifiedBy>hp</cp:lastModifiedBy>
  <cp:revision>25</cp:revision>
  <dcterms:created xsi:type="dcterms:W3CDTF">2025-10-13T05:01:06Z</dcterms:created>
  <dcterms:modified xsi:type="dcterms:W3CDTF">2025-10-14T13:29:59Z</dcterms:modified>
</cp:coreProperties>
</file>