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 by telling students that foreign exchange exposure is broader than “currency losing value.” It is the possibility that exchange rate movements change a firm’s cash flows, reported performance or market value. Emphasize that this topic brings together earlier foreign exchange market knowledge with actual managerial decisions. Mention that the uploaded Eiteman text organizes foreign exchange exposure into transaction, translation and operating exposure, and these slides follow that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Translation exposure is created by consolidation. The subsidiary operates in its own functional currency, but the parent reports in one currency. When the exchange rate changes, the translated values of assets, liabilities, revenues and expenses can change. The important teaching point is that translation exposure may not directly create a cash flow today, but it can still matter because financial statements influence investor perception, debt covenants and performance evaluation.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not turn this into a technical accounting lecture unless your course requires it. The main idea is that different accounting standards use different approaches depending on the subsidiary’s functional currency and relationship to the parent. Under the current rate method, more items are exposed to the current exchange rate, so translation adjustments can be larger. Under the temporal method, historical and current rates are mixed. The message is: reported profits may move because of translation, not because managers performed better or worse.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deliberately cautious. Translation exposure is not always worth hedging because it may not involve an immediate cash flow. However, it can matter if the firm is judged on reported earnings, if debt covenants are affected, or if investors misread translation losses as operating failure. A balance-sheet hedge involves matching exposed assets and liabilities in the same currency. But tell students not to sacrifice real cash flow for cosmetic accounting stability.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Operating exposure is the most important but also the hardest to measure. It is not limited to current receivables and payables. It asks how exchange rates change the firm’s competitive position. If a firm’s currency strengthens, exports may become more expensive abroad and foreign competitors may gain an advantage. If the currency weakens, local costs of imported inputs may rise. This is why operating exposure is strategic, not just treasury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a structured scenario process. Start with a base forecast. Then introduce a currency movement. Ask what changes first: price, volume, costs, or competitor response. For example, if the euro depreciates, a German subsidiary’s euro sales may translate into fewer dollars, but it may become more price competitive and sell more. Operating exposure measurement is difficult because variables interact, but it is not impossible. The goal is better planning, not perfect prediction.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operating exposure is managed by strategic flexibility. If a company sells only into one foreign market, sources inputs from one currency area and borrows in a mismatched currency, it is vulnerable. Diversification does not remove risk completely, but it reduces dependence on one exchange rate. Students should see that finance, production, procurement, marketing and strategy all come together 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Summarize the proactive tools. Matching is powerful where cash flows are continuous and predictable. Risk sharing is a contractual way to prevent one party from carrying all currency movement. Back-to-back loans and swaps are more advanced but useful for multinational groups. Contractual hedges remain important for specific exposures. Ask students which of these is easiest for a small Ugandan importing firm and which is more realistic for a large multinational.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governance slide. Many losses arise not because firms use hedges, but because they use them without a clear policy. A policy should state the objective: protection, not speculation. It should define what exposures can be hedged, which instruments are allowed, who has authority, and how performance is reported. Mention that proportional hedging is common: for example, hedge a fixed percentage of confirmed exposures and review forecast exposures separately.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as an interactive exercise. Ask students to identify the exposure type. Case A is transaction exposure because a receivable already exists. Case B is translation exposure because financial statements must be translated for consolidation. Case C is operating exposure because competitiveness and future cash flows are affected. Then ask which management response fits: Case A may use a forward or option; Case B may require reporting communication or balance-sheet matching; Case C requires strategic pricing, sourcing or market response.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the lecture by repeating the central discipline: identify the exposure first. Transaction exposure is contractual, translation exposure is accounting-based, and operating exposure is strategic. A hedge is not automatically good or bad. It is good only if it matches the actual exposure and supports firm value. Encourage students to explain every hedge decision in terms of the cash flow, accounting result, or competitive effect it is meant to manage.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set expectations. Tell students that transaction exposure is usually easiest to understand because it involves specific receivables and payables. Translation exposure is accounting-based and appears during consolidation. Operating exposure is more strategic because it concerns how exchange rates affect future sales volume, prices, costs, and competitive position. The management section will connect hedging instruments with broader business decisions.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guide students to the relevant reading. The uploaded Eiteman book clearly organizes foreign exchange exposure in Part 3, with chapters on transaction, translation and operating exposure. Mention that Madura can be used to reinforce the same three-exposure framework and the standard hedging tools. I have not used direct textbook diagrams; the slides paraphrase and teach the concepts.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Define exposure carefully. It is not the same as a loss. Exposure means the firm’s results are sensitive to exchange rate movements. A Ugandan importer paying in dollars has a different exposure from a Ugandan exporter receiving dollars. A multinational with subsidiaries also has exposure because subsidiary results must be consolidated into a reporting currency. Stress that the finance manager’s task is not to predict currencies perfectly; it is to understand the firm’s vulnerability and choose appropriate responses.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central framework. Transaction and translation exposures are accounting-related because they arise from contracts or accounts denominated in foreign currencies. Operating exposure is economic: it focuses on the future cash flows of the business and its competitive position. Make students compare the time horizons: transaction is short-term and contractual, translation occurs at reporting dates, while operating exposure can unfold over many months or years.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Transaction exposure is the easiest type to explain using a timeline. A company may agree to receive or pay a foreign currency later. Between the invoice date and settlement date, the exchange rate may move. If the firm is receiving foreign currency, depreciation of that currency is bad; if the firm is paying foreign currency, appreciation of that currency is bad. This is why transaction exposure is often managed through hedging.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arithmetic slowly. Multiply the dollar amount by the exchange rate. At UGX 3,800 the payment is UGX 190 million. At UGX 4,000 it is UGX 200 million. The difference is UGX 10 million. Then flip the example for an exporter. Ask students: who benefits from a depreciation of the home currency? Who suffers? This helps them avoid memorizing and instead reason from the direction of cash flow.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good risk management begins with a schedule. A firm cannot manage what it has not listed. Students should learn to classify exposure by currency and maturity date. Netting is useful when there are inflows and outflows in the same currency at the same time, but the firm must ensure it is legally and operationally permitted. The output of measurement is a decision: hedge, leave open, or partly hedge.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the four major contractual choices. A forward hedge is usually the simplest: lock in the rate today. The money market hedge replicates a forward using borrowing and lending. Futures can be less customized. Options are useful when the firm wants protection against bad outcomes while still benefiting from favorable movements, but the option premium must be paid. Stress that not hedging is also a decision, not the absence of a decision.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connects treasury with the rest of the business. A natural hedge reduces risk through business design. For example, a company that earns dollars and also pays dollar suppliers has less net dollar exposure. Operating hedges include negotiating invoice currency, sharing exchange-rate changes with customers or suppliers, and timing payments where ethical and contractual. Financial hedges include foreign-currency debt and swaps. Emphasize that exposure management is cross-functional.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1143000"/>
            <a:ext cx="5943600" cy="1371600"/>
          </a:xfrm>
          <a:prstGeom prst="rect">
            <a:avLst/>
          </a:prstGeom>
          <a:noFill/>
          <a:ln/>
        </p:spPr>
        <p:txBody>
          <a:bodyPr wrap="square" lIns="0" tIns="0" rIns="0" bIns="0" rtlCol="0" anchor="ctr"/>
          <a:lstStyle/>
          <a:p>
            <a:pPr indent="0" marL="0">
              <a:buNone/>
            </a:pPr>
            <a:r>
              <a:rPr lang="en-US" sz="4400" b="1" dirty="0">
                <a:solidFill>
                  <a:srgbClr val="2F2A2D"/>
                </a:solidFill>
                <a:latin typeface="Aptos Display" pitchFamily="34" charset="0"/>
                <a:ea typeface="Aptos Display" pitchFamily="34" charset="-122"/>
                <a:cs typeface="Aptos Display" pitchFamily="34" charset="-120"/>
              </a:rPr>
              <a:t>Foreign Exchange</a:t>
            </a:r>
            <a:endParaRPr lang="en-US" sz="4400" dirty="0"/>
          </a:p>
          <a:p>
            <a:pPr indent="0" marL="0">
              <a:buNone/>
            </a:pPr>
            <a:r>
              <a:rPr lang="en-US" sz="4400" b="1" dirty="0">
                <a:solidFill>
                  <a:srgbClr val="2F2A2D"/>
                </a:solidFill>
                <a:latin typeface="Aptos Display" pitchFamily="34" charset="0"/>
                <a:ea typeface="Aptos Display" pitchFamily="34" charset="-122"/>
                <a:cs typeface="Aptos Display" pitchFamily="34" charset="-120"/>
              </a:rPr>
              <a:t>Exposure</a:t>
            </a:r>
            <a:endParaRPr lang="en-US" sz="4400" dirty="0"/>
          </a:p>
        </p:txBody>
      </p:sp>
      <p:sp>
        <p:nvSpPr>
          <p:cNvPr id="6" name="Text 4"/>
          <p:cNvSpPr/>
          <p:nvPr/>
        </p:nvSpPr>
        <p:spPr>
          <a:xfrm>
            <a:off x="685800" y="2697480"/>
            <a:ext cx="5943600" cy="292608"/>
          </a:xfrm>
          <a:prstGeom prst="rect">
            <a:avLst/>
          </a:prstGeom>
          <a:noFill/>
          <a:ln/>
        </p:spPr>
        <p:txBody>
          <a:bodyPr wrap="square" lIns="0" tIns="0" rIns="0" bIns="0" rtlCol="0" anchor="ctr"/>
          <a:lstStyle/>
          <a:p>
            <a:pPr indent="0" marL="0">
              <a:buNone/>
            </a:pPr>
            <a:r>
              <a:rPr lang="en-US" sz="1600" dirty="0">
                <a:solidFill>
                  <a:srgbClr val="6D6264"/>
                </a:solidFill>
              </a:rPr>
              <a:t>Transaction • Operating • Translation • Management</a:t>
            </a:r>
            <a:endParaRPr lang="en-US" sz="1600" dirty="0"/>
          </a:p>
        </p:txBody>
      </p:sp>
      <p:sp>
        <p:nvSpPr>
          <p:cNvPr id="7" name="Shape 5"/>
          <p:cNvSpPr/>
          <p:nvPr/>
        </p:nvSpPr>
        <p:spPr>
          <a:xfrm>
            <a:off x="6629400" y="1051560"/>
            <a:ext cx="1691640" cy="1691640"/>
          </a:xfrm>
          <a:prstGeom prst="ellipse">
            <a:avLst/>
          </a:prstGeom>
          <a:solidFill>
            <a:srgbClr val="FAD3C6"/>
          </a:solidFill>
          <a:ln w="25400">
            <a:solidFill>
              <a:srgbClr val="E46791"/>
            </a:solidFill>
            <a:prstDash val="solid"/>
          </a:ln>
        </p:spPr>
      </p:sp>
      <p:sp>
        <p:nvSpPr>
          <p:cNvPr id="8" name="Text 6"/>
          <p:cNvSpPr/>
          <p:nvPr/>
        </p:nvSpPr>
        <p:spPr>
          <a:xfrm>
            <a:off x="6903720" y="1572768"/>
            <a:ext cx="1143000" cy="457200"/>
          </a:xfrm>
          <a:prstGeom prst="rect">
            <a:avLst/>
          </a:prstGeom>
          <a:noFill/>
          <a:ln/>
        </p:spPr>
        <p:txBody>
          <a:bodyPr wrap="square" lIns="0" tIns="0" rIns="0" bIns="0" rtlCol="0" anchor="ctr"/>
          <a:lstStyle/>
          <a:p>
            <a:pPr algn="ctr" indent="0" marL="0">
              <a:buNone/>
            </a:pPr>
            <a:r>
              <a:rPr lang="en-US" sz="1900" b="1" dirty="0">
                <a:solidFill>
                  <a:srgbClr val="2F2A2D"/>
                </a:solidFill>
              </a:rPr>
              <a:t>Cash</a:t>
            </a:r>
            <a:endParaRPr lang="en-US" sz="1900" dirty="0"/>
          </a:p>
          <a:p>
            <a:pPr algn="ctr" indent="0" marL="0">
              <a:buNone/>
            </a:pPr>
            <a:r>
              <a:rPr lang="en-US" sz="1900" b="1" dirty="0">
                <a:solidFill>
                  <a:srgbClr val="2F2A2D"/>
                </a:solidFill>
              </a:rPr>
              <a:t>flows</a:t>
            </a:r>
            <a:endParaRPr lang="en-US" sz="1900" dirty="0"/>
          </a:p>
        </p:txBody>
      </p:sp>
      <p:sp>
        <p:nvSpPr>
          <p:cNvPr id="9" name="Shape 7"/>
          <p:cNvSpPr/>
          <p:nvPr/>
        </p:nvSpPr>
        <p:spPr>
          <a:xfrm>
            <a:off x="8732520" y="1051560"/>
            <a:ext cx="1691640" cy="1691640"/>
          </a:xfrm>
          <a:prstGeom prst="ellipse">
            <a:avLst/>
          </a:prstGeom>
          <a:solidFill>
            <a:srgbClr val="FFF1B8"/>
          </a:solidFill>
          <a:ln w="25400">
            <a:solidFill>
              <a:srgbClr val="FAB938"/>
            </a:solidFill>
            <a:prstDash val="solid"/>
          </a:ln>
        </p:spPr>
      </p:sp>
      <p:sp>
        <p:nvSpPr>
          <p:cNvPr id="10" name="Text 8"/>
          <p:cNvSpPr/>
          <p:nvPr/>
        </p:nvSpPr>
        <p:spPr>
          <a:xfrm>
            <a:off x="9006840" y="1645920"/>
            <a:ext cx="1143000" cy="274320"/>
          </a:xfrm>
          <a:prstGeom prst="rect">
            <a:avLst/>
          </a:prstGeom>
          <a:noFill/>
          <a:ln/>
        </p:spPr>
        <p:txBody>
          <a:bodyPr wrap="square" lIns="0" tIns="0" rIns="0" bIns="0" rtlCol="0" anchor="ctr"/>
          <a:lstStyle/>
          <a:p>
            <a:pPr algn="ctr" indent="0" marL="0">
              <a:buNone/>
            </a:pPr>
            <a:r>
              <a:rPr lang="en-US" sz="1900" b="1" dirty="0">
                <a:solidFill>
                  <a:srgbClr val="2F2A2D"/>
                </a:solidFill>
              </a:rPr>
              <a:t>Profit</a:t>
            </a:r>
            <a:endParaRPr lang="en-US" sz="1900" dirty="0"/>
          </a:p>
        </p:txBody>
      </p:sp>
      <p:sp>
        <p:nvSpPr>
          <p:cNvPr id="11" name="Shape 9"/>
          <p:cNvSpPr/>
          <p:nvPr/>
        </p:nvSpPr>
        <p:spPr>
          <a:xfrm>
            <a:off x="7680960" y="3063240"/>
            <a:ext cx="1691640" cy="1691640"/>
          </a:xfrm>
          <a:prstGeom prst="ellipse">
            <a:avLst/>
          </a:prstGeom>
          <a:solidFill>
            <a:srgbClr val="E6DFDB"/>
          </a:solidFill>
          <a:ln w="25400">
            <a:solidFill>
              <a:srgbClr val="9B7C87"/>
            </a:solidFill>
            <a:prstDash val="solid"/>
          </a:ln>
        </p:spPr>
      </p:sp>
      <p:sp>
        <p:nvSpPr>
          <p:cNvPr id="12" name="Text 10"/>
          <p:cNvSpPr/>
          <p:nvPr/>
        </p:nvSpPr>
        <p:spPr>
          <a:xfrm>
            <a:off x="7955280" y="3566160"/>
            <a:ext cx="1143000" cy="457200"/>
          </a:xfrm>
          <a:prstGeom prst="rect">
            <a:avLst/>
          </a:prstGeom>
          <a:noFill/>
          <a:ln/>
        </p:spPr>
        <p:txBody>
          <a:bodyPr wrap="square" lIns="0" tIns="0" rIns="0" bIns="0" rtlCol="0" anchor="ctr"/>
          <a:lstStyle/>
          <a:p>
            <a:pPr algn="ctr" indent="0" marL="0">
              <a:buNone/>
            </a:pPr>
            <a:r>
              <a:rPr lang="en-US" sz="1900" b="1" dirty="0">
                <a:solidFill>
                  <a:srgbClr val="2F2A2D"/>
                </a:solidFill>
              </a:rPr>
              <a:t>Firm</a:t>
            </a:r>
            <a:endParaRPr lang="en-US" sz="1900" dirty="0"/>
          </a:p>
          <a:p>
            <a:pPr algn="ctr" indent="0" marL="0">
              <a:buNone/>
            </a:pPr>
            <a:r>
              <a:rPr lang="en-US" sz="1900" b="1" dirty="0">
                <a:solidFill>
                  <a:srgbClr val="2F2A2D"/>
                </a:solidFill>
              </a:rPr>
              <a:t>value</a:t>
            </a:r>
            <a:endParaRPr lang="en-US" sz="1900" dirty="0"/>
          </a:p>
        </p:txBody>
      </p:sp>
      <p:sp>
        <p:nvSpPr>
          <p:cNvPr id="13" name="Text 11"/>
          <p:cNvSpPr/>
          <p:nvPr/>
        </p:nvSpPr>
        <p:spPr>
          <a:xfrm>
            <a:off x="6309360" y="5257800"/>
            <a:ext cx="4754880" cy="475488"/>
          </a:xfrm>
          <a:prstGeom prst="rect">
            <a:avLst/>
          </a:prstGeom>
          <a:noFill/>
          <a:ln/>
        </p:spPr>
        <p:txBody>
          <a:bodyPr wrap="square" lIns="0" tIns="0" rIns="0" bIns="0" rtlCol="0" anchor="ctr">
            <a:normAutofit/>
          </a:bodyPr>
          <a:lstStyle/>
          <a:p>
            <a:pPr algn="ctr" indent="0" marL="0">
              <a:buNone/>
            </a:pPr>
            <a:r>
              <a:rPr lang="en-US" sz="1600" b="1" dirty="0">
                <a:solidFill>
                  <a:srgbClr val="2F2A2D"/>
                </a:solidFill>
              </a:rPr>
              <a:t>FX risk is not just accounting: it can change cash flows, profit, competitiveness and firm value.</a:t>
            </a:r>
            <a:endParaRPr lang="en-US" sz="1600" dirty="0"/>
          </a:p>
        </p:txBody>
      </p:sp>
      <p:sp>
        <p:nvSpPr>
          <p:cNvPr id="14" name="Text 12"/>
          <p:cNvSpPr/>
          <p:nvPr/>
        </p:nvSpPr>
        <p:spPr>
          <a:xfrm>
            <a:off x="685800" y="5989320"/>
            <a:ext cx="7863840" cy="228600"/>
          </a:xfrm>
          <a:prstGeom prst="rect">
            <a:avLst/>
          </a:prstGeom>
          <a:noFill/>
          <a:ln/>
        </p:spPr>
        <p:txBody>
          <a:bodyPr wrap="square" lIns="0" tIns="0" rIns="0" bIns="0" rtlCol="0" anchor="ctr"/>
          <a:lstStyle/>
          <a:p>
            <a:pPr indent="0" marL="0">
              <a:buNone/>
            </a:pPr>
            <a:r>
              <a:rPr lang="en-US" sz="1000" dirty="0">
                <a:solidFill>
                  <a:srgbClr val="6D6264"/>
                </a:solidFill>
              </a:rPr>
              <a:t>Prepared from the attached Eiteman, Stonehill &amp; Moffett text and the topic outline.</a:t>
            </a:r>
            <a:endParaRPr lang="en-US" sz="1000" dirty="0"/>
          </a:p>
        </p:txBody>
      </p:sp>
      <p:sp>
        <p:nvSpPr>
          <p:cNvPr id="15" name="Text 13"/>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16" name="Text 14"/>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01</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Translation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This is the reporting effect created when foreign subsidiaries are consolidated.</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10</a:t>
            </a:r>
            <a:endParaRPr lang="en-US" sz="900" dirty="0"/>
          </a:p>
        </p:txBody>
      </p:sp>
      <p:sp>
        <p:nvSpPr>
          <p:cNvPr id="9" name="Text 7"/>
          <p:cNvSpPr/>
          <p:nvPr/>
        </p:nvSpPr>
        <p:spPr>
          <a:xfrm>
            <a:off x="914400" y="1508760"/>
            <a:ext cx="2834640" cy="320040"/>
          </a:xfrm>
          <a:prstGeom prst="rect">
            <a:avLst/>
          </a:prstGeom>
          <a:noFill/>
          <a:ln/>
        </p:spPr>
        <p:txBody>
          <a:bodyPr wrap="square" rtlCol="0" anchor="ctr"/>
          <a:lstStyle/>
          <a:p>
            <a:pPr algn="ctr" indent="0" marL="0">
              <a:buNone/>
            </a:pPr>
            <a:r>
              <a:rPr lang="en-US" sz="2000" b="1" dirty="0">
                <a:solidFill>
                  <a:srgbClr val="2F2A2D"/>
                </a:solidFill>
              </a:rPr>
              <a:t>Foreign subsidiary results</a:t>
            </a:r>
            <a:endParaRPr lang="en-US" sz="2000" dirty="0"/>
          </a:p>
        </p:txBody>
      </p:sp>
      <p:sp>
        <p:nvSpPr>
          <p:cNvPr id="10" name="Text 8"/>
          <p:cNvSpPr/>
          <p:nvPr/>
        </p:nvSpPr>
        <p:spPr>
          <a:xfrm>
            <a:off x="8321040" y="1508760"/>
            <a:ext cx="2743200" cy="320040"/>
          </a:xfrm>
          <a:prstGeom prst="rect">
            <a:avLst/>
          </a:prstGeom>
          <a:noFill/>
          <a:ln/>
        </p:spPr>
        <p:txBody>
          <a:bodyPr wrap="square" rtlCol="0" anchor="ctr"/>
          <a:lstStyle/>
          <a:p>
            <a:pPr algn="ctr" indent="0" marL="0">
              <a:buNone/>
            </a:pPr>
            <a:r>
              <a:rPr lang="en-US" sz="2000" b="1" dirty="0">
                <a:solidFill>
                  <a:srgbClr val="2F2A2D"/>
                </a:solidFill>
              </a:rPr>
              <a:t>Parent reporting currency</a:t>
            </a:r>
            <a:endParaRPr lang="en-US" sz="2000" dirty="0"/>
          </a:p>
        </p:txBody>
      </p:sp>
      <p:sp>
        <p:nvSpPr>
          <p:cNvPr id="11" name="Shape 9"/>
          <p:cNvSpPr/>
          <p:nvPr/>
        </p:nvSpPr>
        <p:spPr>
          <a:xfrm>
            <a:off x="4069080" y="2788920"/>
            <a:ext cx="4023360" cy="0"/>
          </a:xfrm>
          <a:prstGeom prst="line">
            <a:avLst/>
          </a:prstGeom>
          <a:noFill/>
          <a:ln w="25400">
            <a:solidFill>
              <a:srgbClr val="E46791"/>
            </a:solidFill>
            <a:prstDash val="solid"/>
            <a:headEnd type="none"/>
            <a:tailEnd type="triangle"/>
          </a:ln>
        </p:spPr>
      </p:sp>
      <p:sp>
        <p:nvSpPr>
          <p:cNvPr id="12" name="Shape 10"/>
          <p:cNvSpPr/>
          <p:nvPr/>
        </p:nvSpPr>
        <p:spPr>
          <a:xfrm>
            <a:off x="914400" y="2148840"/>
            <a:ext cx="2834640" cy="1280160"/>
          </a:xfrm>
          <a:prstGeom prst="roundRect">
            <a:avLst>
              <a:gd name="adj" fmla="val 8571"/>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1078992" y="2295144"/>
            <a:ext cx="2505456" cy="256032"/>
          </a:xfrm>
          <a:prstGeom prst="rect">
            <a:avLst/>
          </a:prstGeom>
          <a:noFill/>
          <a:ln/>
        </p:spPr>
        <p:txBody>
          <a:bodyPr wrap="square" lIns="0" tIns="0" rIns="0" bIns="0" rtlCol="0" anchor="ctr"/>
          <a:lstStyle/>
          <a:p>
            <a:pPr indent="0" marL="0">
              <a:buNone/>
            </a:pPr>
            <a:r>
              <a:rPr lang="en-US" sz="1600" b="1" dirty="0">
                <a:solidFill>
                  <a:srgbClr val="2F2A2D"/>
                </a:solidFill>
              </a:rPr>
              <a:t>Example</a:t>
            </a:r>
            <a:endParaRPr lang="en-US" sz="1600" dirty="0"/>
          </a:p>
        </p:txBody>
      </p:sp>
      <p:sp>
        <p:nvSpPr>
          <p:cNvPr id="14" name="Text 12"/>
          <p:cNvSpPr/>
          <p:nvPr/>
        </p:nvSpPr>
        <p:spPr>
          <a:xfrm>
            <a:off x="1078992" y="2651760"/>
            <a:ext cx="2505456" cy="64008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Subsidiary prepares accounts in EUR, GBP, KES or CNY.</a:t>
            </a:r>
            <a:endParaRPr lang="en-US" sz="1280" dirty="0"/>
          </a:p>
        </p:txBody>
      </p:sp>
      <p:sp>
        <p:nvSpPr>
          <p:cNvPr id="15" name="Shape 13"/>
          <p:cNvSpPr/>
          <p:nvPr/>
        </p:nvSpPr>
        <p:spPr>
          <a:xfrm>
            <a:off x="8229600" y="2148840"/>
            <a:ext cx="2834640" cy="1280160"/>
          </a:xfrm>
          <a:prstGeom prst="roundRect">
            <a:avLst>
              <a:gd name="adj" fmla="val 8571"/>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8394192" y="2295144"/>
            <a:ext cx="2505456" cy="256032"/>
          </a:xfrm>
          <a:prstGeom prst="rect">
            <a:avLst/>
          </a:prstGeom>
          <a:noFill/>
          <a:ln/>
        </p:spPr>
        <p:txBody>
          <a:bodyPr wrap="square" lIns="0" tIns="0" rIns="0" bIns="0" rtlCol="0" anchor="ctr"/>
          <a:lstStyle/>
          <a:p>
            <a:pPr indent="0" marL="0">
              <a:buNone/>
            </a:pPr>
            <a:r>
              <a:rPr lang="en-US" sz="1600" b="1" dirty="0">
                <a:solidFill>
                  <a:srgbClr val="2F2A2D"/>
                </a:solidFill>
              </a:rPr>
              <a:t>Consolidation</a:t>
            </a:r>
            <a:endParaRPr lang="en-US" sz="1600" dirty="0"/>
          </a:p>
        </p:txBody>
      </p:sp>
      <p:sp>
        <p:nvSpPr>
          <p:cNvPr id="17" name="Text 15"/>
          <p:cNvSpPr/>
          <p:nvPr/>
        </p:nvSpPr>
        <p:spPr>
          <a:xfrm>
            <a:off x="8394192" y="2651760"/>
            <a:ext cx="2505456" cy="64008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Parent translates statements into one reporting currency.</a:t>
            </a:r>
            <a:endParaRPr lang="en-US" sz="1280" dirty="0"/>
          </a:p>
        </p:txBody>
      </p:sp>
      <p:sp>
        <p:nvSpPr>
          <p:cNvPr id="18" name="Text 16"/>
          <p:cNvSpPr/>
          <p:nvPr/>
        </p:nvSpPr>
        <p:spPr>
          <a:xfrm>
            <a:off x="1097280" y="4251960"/>
            <a:ext cx="9875520" cy="658368"/>
          </a:xfrm>
          <a:prstGeom prst="rect">
            <a:avLst/>
          </a:prstGeom>
          <a:noFill/>
          <a:ln/>
        </p:spPr>
        <p:txBody>
          <a:bodyPr wrap="square" lIns="381" tIns="381" rIns="381" bIns="381" rtlCol="0" anchor="ctr"/>
          <a:lstStyle/>
          <a:p>
            <a:pPr algn="ctr" indent="0" marL="0">
              <a:buNone/>
            </a:pPr>
            <a:r>
              <a:rPr lang="en-US" sz="2100" b="1" dirty="0">
                <a:solidFill>
                  <a:srgbClr val="9B7C87"/>
                </a:solidFill>
              </a:rPr>
              <a:t>Exchange-rate changes can alter reported net income and equity even when local operations have not changed.</a:t>
            </a:r>
            <a:endParaRPr lang="en-US" sz="2100" dirty="0"/>
          </a:p>
        </p:txBody>
      </p:sp>
      <p:sp>
        <p:nvSpPr>
          <p:cNvPr id="19" name="Text 17"/>
          <p:cNvSpPr/>
          <p:nvPr/>
        </p:nvSpPr>
        <p:spPr>
          <a:xfrm>
            <a:off x="1280160" y="5074920"/>
            <a:ext cx="9509760" cy="530352"/>
          </a:xfrm>
          <a:prstGeom prst="rect">
            <a:avLst/>
          </a:prstGeom>
          <a:noFill/>
          <a:ln/>
        </p:spPr>
        <p:txBody>
          <a:bodyPr wrap="square" lIns="381" tIns="381" rIns="381" bIns="381" rtlCol="0" anchor="ctr"/>
          <a:lstStyle/>
          <a:p>
            <a:pPr algn="ctr" indent="0" marL="0">
              <a:buNone/>
            </a:pPr>
            <a:r>
              <a:rPr lang="en-US" sz="1650" dirty="0">
                <a:solidFill>
                  <a:srgbClr val="6D6264"/>
                </a:solidFill>
              </a:rPr>
              <a:t>It is usually an accounting exposure, but investors and lenders may still react to reported earnings and balance-sheet effects.</a:t>
            </a:r>
            <a:endParaRPr lang="en-US" sz="16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Translation methods: the logic</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Different translation methods expose different balance-sheet items.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11</a:t>
            </a:r>
            <a:endParaRPr lang="en-US" sz="900" dirty="0"/>
          </a:p>
        </p:txBody>
      </p:sp>
      <p:sp>
        <p:nvSpPr>
          <p:cNvPr id="9" name="Shape 7"/>
          <p:cNvSpPr/>
          <p:nvPr/>
        </p:nvSpPr>
        <p:spPr>
          <a:xfrm>
            <a:off x="777240" y="1325880"/>
            <a:ext cx="4892040" cy="1828800"/>
          </a:xfrm>
          <a:prstGeom prst="roundRect">
            <a:avLst>
              <a:gd name="adj" fmla="val 6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941832" y="1472184"/>
            <a:ext cx="4562856" cy="256032"/>
          </a:xfrm>
          <a:prstGeom prst="rect">
            <a:avLst/>
          </a:prstGeom>
          <a:noFill/>
          <a:ln/>
        </p:spPr>
        <p:txBody>
          <a:bodyPr wrap="square" lIns="0" tIns="0" rIns="0" bIns="0" rtlCol="0" anchor="ctr"/>
          <a:lstStyle/>
          <a:p>
            <a:pPr indent="0" marL="0">
              <a:buNone/>
            </a:pPr>
            <a:r>
              <a:rPr lang="en-US" sz="1600" b="1" dirty="0">
                <a:solidFill>
                  <a:srgbClr val="2F2A2D"/>
                </a:solidFill>
              </a:rPr>
              <a:t>Current rate method</a:t>
            </a:r>
            <a:endParaRPr lang="en-US" sz="1600" dirty="0"/>
          </a:p>
        </p:txBody>
      </p:sp>
      <p:sp>
        <p:nvSpPr>
          <p:cNvPr id="11" name="Text 9"/>
          <p:cNvSpPr/>
          <p:nvPr/>
        </p:nvSpPr>
        <p:spPr>
          <a:xfrm>
            <a:off x="941832" y="1828800"/>
            <a:ext cx="4562856" cy="11887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Most assets and liabilities are translated at the current exchange rate. Income statement items often use average rates. Translation adjustments are usually reported separately in equity.</a:t>
            </a:r>
            <a:endParaRPr lang="en-US" sz="1280" dirty="0"/>
          </a:p>
        </p:txBody>
      </p:sp>
      <p:sp>
        <p:nvSpPr>
          <p:cNvPr id="12" name="Shape 10"/>
          <p:cNvSpPr/>
          <p:nvPr/>
        </p:nvSpPr>
        <p:spPr>
          <a:xfrm>
            <a:off x="6172200" y="1325880"/>
            <a:ext cx="4892040" cy="1828800"/>
          </a:xfrm>
          <a:prstGeom prst="roundRect">
            <a:avLst>
              <a:gd name="adj" fmla="val 6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6336792" y="1472184"/>
            <a:ext cx="4562856" cy="256032"/>
          </a:xfrm>
          <a:prstGeom prst="rect">
            <a:avLst/>
          </a:prstGeom>
          <a:noFill/>
          <a:ln/>
        </p:spPr>
        <p:txBody>
          <a:bodyPr wrap="square" lIns="0" tIns="0" rIns="0" bIns="0" rtlCol="0" anchor="ctr"/>
          <a:lstStyle/>
          <a:p>
            <a:pPr indent="0" marL="0">
              <a:buNone/>
            </a:pPr>
            <a:r>
              <a:rPr lang="en-US" sz="1600" b="1" dirty="0">
                <a:solidFill>
                  <a:srgbClr val="2F2A2D"/>
                </a:solidFill>
              </a:rPr>
              <a:t>Temporal method</a:t>
            </a:r>
            <a:endParaRPr lang="en-US" sz="1600" dirty="0"/>
          </a:p>
        </p:txBody>
      </p:sp>
      <p:sp>
        <p:nvSpPr>
          <p:cNvPr id="14" name="Text 12"/>
          <p:cNvSpPr/>
          <p:nvPr/>
        </p:nvSpPr>
        <p:spPr>
          <a:xfrm>
            <a:off x="6336792" y="1828800"/>
            <a:ext cx="4562856" cy="11887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Monetary assets and liabilities use current rates; non-monetary items may use historical rates. Translation gains or losses often affect income.</a:t>
            </a:r>
            <a:endParaRPr lang="en-US" sz="1280" dirty="0"/>
          </a:p>
        </p:txBody>
      </p:sp>
      <p:sp>
        <p:nvSpPr>
          <p:cNvPr id="15" name="Text 13"/>
          <p:cNvSpPr/>
          <p:nvPr/>
        </p:nvSpPr>
        <p:spPr>
          <a:xfrm>
            <a:off x="914400" y="3703320"/>
            <a:ext cx="10058400" cy="365760"/>
          </a:xfrm>
          <a:prstGeom prst="rect">
            <a:avLst/>
          </a:prstGeom>
          <a:noFill/>
          <a:ln/>
        </p:spPr>
        <p:txBody>
          <a:bodyPr wrap="square" lIns="0" tIns="0" rIns="0" bIns="0" rtlCol="0" anchor="ctr"/>
          <a:lstStyle/>
          <a:p>
            <a:pPr algn="ctr" indent="0" marL="0">
              <a:buNone/>
            </a:pPr>
            <a:r>
              <a:rPr lang="en-US" sz="2500" b="1" dirty="0">
                <a:solidFill>
                  <a:srgbClr val="2F2A2D"/>
                </a:solidFill>
              </a:rPr>
              <a:t>Why students should care</a:t>
            </a:r>
            <a:endParaRPr lang="en-US" sz="2500" dirty="0"/>
          </a:p>
        </p:txBody>
      </p:sp>
      <p:sp>
        <p:nvSpPr>
          <p:cNvPr id="16" name="Text 14"/>
          <p:cNvSpPr/>
          <p:nvPr/>
        </p:nvSpPr>
        <p:spPr>
          <a:xfrm>
            <a:off x="1143000" y="4315968"/>
            <a:ext cx="9875520" cy="1325880"/>
          </a:xfrm>
          <a:prstGeom prst="rect">
            <a:avLst/>
          </a:prstGeom>
          <a:noFill/>
          <a:ln/>
        </p:spPr>
        <p:txBody>
          <a:bodyPr wrap="square" lIns="889" tIns="889" rIns="889" bIns="889" rtlCol="0" anchor="ctr">
            <a:normAutofit/>
          </a:bodyPr>
          <a:lstStyle/>
          <a:p>
            <a:r>
              <a:rPr lang="en-US" sz="1800" dirty="0">
                <a:solidFill>
                  <a:srgbClr val="2F2A2D"/>
                </a:solidFill>
              </a:rPr>
              <a:t>The method affects the size and location of reported translation gains or losses.</a:t>
            </a:r>
            <a:endParaRPr lang="en-US" sz="1800" dirty="0"/>
          </a:p>
          <a:p>
            <a:r>
              <a:rPr lang="en-US" sz="1800" dirty="0">
                <a:solidFill>
                  <a:srgbClr val="2F2A2D"/>
                </a:solidFill>
              </a:rPr>
              <a:t>Accounting treatment should not drive poor real business decisions.</a:t>
            </a:r>
            <a:endParaRPr lang="en-US" sz="1800" dirty="0"/>
          </a:p>
          <a:p>
            <a:r>
              <a:rPr lang="en-US" sz="1800" dirty="0">
                <a:solidFill>
                  <a:srgbClr val="2F2A2D"/>
                </a:solidFill>
              </a:rPr>
              <a:t>Managers should know whether reported changes reflect operations or currency translation.</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Managing translation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The key question is whether an accounting exposure is worth hedging.</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12</a:t>
            </a:r>
            <a:endParaRPr lang="en-US" sz="900" dirty="0"/>
          </a:p>
        </p:txBody>
      </p:sp>
      <p:sp>
        <p:nvSpPr>
          <p:cNvPr id="9" name="Text 7"/>
          <p:cNvSpPr/>
          <p:nvPr/>
        </p:nvSpPr>
        <p:spPr>
          <a:xfrm>
            <a:off x="868680" y="1417320"/>
            <a:ext cx="5669280" cy="4160520"/>
          </a:xfrm>
          <a:prstGeom prst="rect">
            <a:avLst/>
          </a:prstGeom>
          <a:noFill/>
          <a:ln/>
        </p:spPr>
        <p:txBody>
          <a:bodyPr wrap="square" lIns="889" tIns="889" rIns="889" bIns="889" rtlCol="0" anchor="ctr">
            <a:normAutofit/>
          </a:bodyPr>
          <a:lstStyle/>
          <a:p>
            <a:r>
              <a:rPr lang="en-US" sz="1800" dirty="0">
                <a:solidFill>
                  <a:srgbClr val="2F2A2D"/>
                </a:solidFill>
              </a:rPr>
              <a:t>Assess whether translation changes affect covenants, investor expectations or management bonuses</a:t>
            </a:r>
            <a:endParaRPr lang="en-US" sz="1800" dirty="0"/>
          </a:p>
          <a:p>
            <a:r>
              <a:rPr lang="en-US" sz="1800" dirty="0">
                <a:solidFill>
                  <a:srgbClr val="2F2A2D"/>
                </a:solidFill>
              </a:rPr>
              <a:t>Avoid hedging purely cosmetic accounting numbers if it increases real cash-flow risk</a:t>
            </a:r>
            <a:endParaRPr lang="en-US" sz="1800" dirty="0"/>
          </a:p>
          <a:p>
            <a:r>
              <a:rPr lang="en-US" sz="1800" dirty="0">
                <a:solidFill>
                  <a:srgbClr val="2F2A2D"/>
                </a:solidFill>
              </a:rPr>
              <a:t>Where needed, use balance-sheet hedges: match exposed foreign-currency assets with liabilities</a:t>
            </a:r>
            <a:endParaRPr lang="en-US" sz="1800" dirty="0"/>
          </a:p>
          <a:p>
            <a:r>
              <a:rPr lang="en-US" sz="1800" dirty="0">
                <a:solidFill>
                  <a:srgbClr val="2F2A2D"/>
                </a:solidFill>
              </a:rPr>
              <a:t>Communicate currency effects clearly in performance reports</a:t>
            </a:r>
            <a:endParaRPr lang="en-US" sz="1800" dirty="0"/>
          </a:p>
          <a:p>
            <a:r>
              <a:rPr lang="en-US" sz="1800" dirty="0">
                <a:solidFill>
                  <a:srgbClr val="2F2A2D"/>
                </a:solidFill>
              </a:rPr>
              <a:t>Separate operating performance from translation gains and losses</a:t>
            </a:r>
            <a:endParaRPr lang="en-US" sz="1800" dirty="0"/>
          </a:p>
        </p:txBody>
      </p:sp>
      <p:sp>
        <p:nvSpPr>
          <p:cNvPr id="10" name="Shape 8"/>
          <p:cNvSpPr/>
          <p:nvPr/>
        </p:nvSpPr>
        <p:spPr>
          <a:xfrm>
            <a:off x="6995160" y="1508760"/>
            <a:ext cx="3977640" cy="3520440"/>
          </a:xfrm>
          <a:prstGeom prst="roundRect">
            <a:avLst>
              <a:gd name="adj" fmla="val 4156"/>
            </a:avLst>
          </a:prstGeom>
          <a:solidFill>
            <a:srgbClr val="F2EEEA"/>
          </a:solidFill>
          <a:ln w="12700">
            <a:solidFill>
              <a:srgbClr val="D8CCD0"/>
            </a:solidFill>
            <a:prstDash val="solid"/>
          </a:ln>
        </p:spPr>
      </p:sp>
      <p:sp>
        <p:nvSpPr>
          <p:cNvPr id="11" name="Text 9"/>
          <p:cNvSpPr/>
          <p:nvPr/>
        </p:nvSpPr>
        <p:spPr>
          <a:xfrm>
            <a:off x="7315200" y="1874520"/>
            <a:ext cx="3383280" cy="320040"/>
          </a:xfrm>
          <a:prstGeom prst="rect">
            <a:avLst/>
          </a:prstGeom>
          <a:noFill/>
          <a:ln/>
        </p:spPr>
        <p:txBody>
          <a:bodyPr wrap="square" lIns="0" tIns="0" rIns="0" bIns="0" rtlCol="0" anchor="ctr"/>
          <a:lstStyle/>
          <a:p>
            <a:pPr algn="ctr" indent="0" marL="0">
              <a:buNone/>
            </a:pPr>
            <a:r>
              <a:rPr lang="en-US" sz="2200" b="1" dirty="0">
                <a:solidFill>
                  <a:srgbClr val="2F2A2D"/>
                </a:solidFill>
              </a:rPr>
              <a:t>Practical warning</a:t>
            </a:r>
            <a:endParaRPr lang="en-US" sz="2200" dirty="0"/>
          </a:p>
        </p:txBody>
      </p:sp>
      <p:sp>
        <p:nvSpPr>
          <p:cNvPr id="12" name="Text 10"/>
          <p:cNvSpPr/>
          <p:nvPr/>
        </p:nvSpPr>
        <p:spPr>
          <a:xfrm>
            <a:off x="7406640" y="2514600"/>
            <a:ext cx="3108960" cy="1280160"/>
          </a:xfrm>
          <a:prstGeom prst="rect">
            <a:avLst/>
          </a:prstGeom>
          <a:noFill/>
          <a:ln/>
        </p:spPr>
        <p:txBody>
          <a:bodyPr wrap="square" lIns="508" tIns="508" rIns="508" bIns="508" rtlCol="0" anchor="ctr">
            <a:normAutofit/>
          </a:bodyPr>
          <a:lstStyle/>
          <a:p>
            <a:pPr algn="ctr" indent="0" marL="0">
              <a:buNone/>
            </a:pPr>
            <a:r>
              <a:rPr lang="en-US" sz="2000" b="1" dirty="0">
                <a:solidFill>
                  <a:srgbClr val="9B7C87"/>
                </a:solidFill>
              </a:rPr>
              <a:t>A hedge that improves accounting optics can still destroy cash if it creates a real obligation that the business does not naturally support.</a:t>
            </a:r>
            <a:endParaRPr lang="en-US" sz="2000" dirty="0"/>
          </a:p>
        </p:txBody>
      </p:sp>
      <p:sp>
        <p:nvSpPr>
          <p:cNvPr id="13" name="Text 11"/>
          <p:cNvSpPr/>
          <p:nvPr/>
        </p:nvSpPr>
        <p:spPr>
          <a:xfrm>
            <a:off x="7452360" y="4160520"/>
            <a:ext cx="3017520" cy="457200"/>
          </a:xfrm>
          <a:prstGeom prst="rect">
            <a:avLst/>
          </a:prstGeom>
          <a:noFill/>
          <a:ln/>
        </p:spPr>
        <p:txBody>
          <a:bodyPr wrap="square" lIns="0" tIns="0" rIns="0" bIns="0" rtlCol="0" anchor="ctr"/>
          <a:lstStyle/>
          <a:p>
            <a:pPr algn="ctr" indent="0" marL="0">
              <a:buNone/>
            </a:pPr>
            <a:r>
              <a:rPr lang="en-US" sz="1500" dirty="0">
                <a:solidFill>
                  <a:srgbClr val="6D6264"/>
                </a:solidFill>
              </a:rPr>
              <a:t>Manage the economics first; explain the accounting second.</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Operating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This is the long-term strategic effect of exchange rates on future cash flows.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13</a:t>
            </a:r>
            <a:endParaRPr lang="en-US" sz="900" dirty="0"/>
          </a:p>
        </p:txBody>
      </p:sp>
      <p:sp>
        <p:nvSpPr>
          <p:cNvPr id="9" name="Shape 7"/>
          <p:cNvSpPr/>
          <p:nvPr/>
        </p:nvSpPr>
        <p:spPr>
          <a:xfrm>
            <a:off x="777240" y="1325880"/>
            <a:ext cx="3108960" cy="1691640"/>
          </a:xfrm>
          <a:prstGeom prst="roundRect">
            <a:avLst>
              <a:gd name="adj" fmla="val 648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941832" y="147218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Not just existing contracts</a:t>
            </a:r>
            <a:endParaRPr lang="en-US" sz="1600" dirty="0"/>
          </a:p>
        </p:txBody>
      </p:sp>
      <p:sp>
        <p:nvSpPr>
          <p:cNvPr id="11" name="Text 9"/>
          <p:cNvSpPr/>
          <p:nvPr/>
        </p:nvSpPr>
        <p:spPr>
          <a:xfrm>
            <a:off x="941832" y="1828800"/>
            <a:ext cx="2779776" cy="105156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It affects expected future sales, prices, costs and margins — even before contracts are signed.</a:t>
            </a:r>
            <a:endParaRPr lang="en-US" sz="1280" dirty="0"/>
          </a:p>
        </p:txBody>
      </p:sp>
      <p:sp>
        <p:nvSpPr>
          <p:cNvPr id="12" name="Shape 10"/>
          <p:cNvSpPr/>
          <p:nvPr/>
        </p:nvSpPr>
        <p:spPr>
          <a:xfrm>
            <a:off x="4251960" y="1325880"/>
            <a:ext cx="3108960" cy="1691640"/>
          </a:xfrm>
          <a:prstGeom prst="roundRect">
            <a:avLst>
              <a:gd name="adj" fmla="val 648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4416552" y="147218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Competitor effect</a:t>
            </a:r>
            <a:endParaRPr lang="en-US" sz="1600" dirty="0"/>
          </a:p>
        </p:txBody>
      </p:sp>
      <p:sp>
        <p:nvSpPr>
          <p:cNvPr id="14" name="Text 12"/>
          <p:cNvSpPr/>
          <p:nvPr/>
        </p:nvSpPr>
        <p:spPr>
          <a:xfrm>
            <a:off x="4416552" y="1828800"/>
            <a:ext cx="2779776" cy="105156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 currency movement may make foreign competitors cheaper or more expensive.</a:t>
            </a:r>
            <a:endParaRPr lang="en-US" sz="1280" dirty="0"/>
          </a:p>
        </p:txBody>
      </p:sp>
      <p:sp>
        <p:nvSpPr>
          <p:cNvPr id="15" name="Shape 13"/>
          <p:cNvSpPr/>
          <p:nvPr/>
        </p:nvSpPr>
        <p:spPr>
          <a:xfrm>
            <a:off x="7726680" y="1325880"/>
            <a:ext cx="3108960" cy="1691640"/>
          </a:xfrm>
          <a:prstGeom prst="roundRect">
            <a:avLst>
              <a:gd name="adj" fmla="val 648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7891272" y="147218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Value effect</a:t>
            </a:r>
            <a:endParaRPr lang="en-US" sz="1600" dirty="0"/>
          </a:p>
        </p:txBody>
      </p:sp>
      <p:sp>
        <p:nvSpPr>
          <p:cNvPr id="17" name="Text 15"/>
          <p:cNvSpPr/>
          <p:nvPr/>
        </p:nvSpPr>
        <p:spPr>
          <a:xfrm>
            <a:off x="7891272" y="1828800"/>
            <a:ext cx="2779776" cy="105156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Because value is based on expected future cash flows, operating exposure can affect firm value.</a:t>
            </a:r>
            <a:endParaRPr lang="en-US" sz="1280" dirty="0"/>
          </a:p>
        </p:txBody>
      </p:sp>
      <p:sp>
        <p:nvSpPr>
          <p:cNvPr id="18" name="Text 16"/>
          <p:cNvSpPr/>
          <p:nvPr/>
        </p:nvSpPr>
        <p:spPr>
          <a:xfrm>
            <a:off x="914400" y="3749040"/>
            <a:ext cx="10058400" cy="365760"/>
          </a:xfrm>
          <a:prstGeom prst="rect">
            <a:avLst/>
          </a:prstGeom>
          <a:noFill/>
          <a:ln/>
        </p:spPr>
        <p:txBody>
          <a:bodyPr wrap="square" lIns="0" tIns="0" rIns="0" bIns="0" rtlCol="0" anchor="ctr"/>
          <a:lstStyle/>
          <a:p>
            <a:pPr algn="ctr" indent="0" marL="0">
              <a:buNone/>
            </a:pPr>
            <a:r>
              <a:rPr lang="en-US" sz="2400" b="1" dirty="0">
                <a:solidFill>
                  <a:srgbClr val="2F2A2D"/>
                </a:solidFill>
              </a:rPr>
              <a:t>Operating exposure asks:</a:t>
            </a:r>
            <a:endParaRPr lang="en-US" sz="2400" dirty="0"/>
          </a:p>
        </p:txBody>
      </p:sp>
      <p:sp>
        <p:nvSpPr>
          <p:cNvPr id="19" name="Text 17"/>
          <p:cNvSpPr/>
          <p:nvPr/>
        </p:nvSpPr>
        <p:spPr>
          <a:xfrm>
            <a:off x="1051560" y="4434840"/>
            <a:ext cx="9875520" cy="658368"/>
          </a:xfrm>
          <a:prstGeom prst="rect">
            <a:avLst/>
          </a:prstGeom>
          <a:noFill/>
          <a:ln/>
        </p:spPr>
        <p:txBody>
          <a:bodyPr wrap="square" lIns="254" tIns="254" rIns="254" bIns="254" rtlCol="0" anchor="ctr">
            <a:normAutofit/>
          </a:bodyPr>
          <a:lstStyle/>
          <a:p>
            <a:pPr algn="ctr" indent="0" marL="0">
              <a:buNone/>
            </a:pPr>
            <a:r>
              <a:rPr lang="en-US" sz="2300" b="1" dirty="0">
                <a:solidFill>
                  <a:srgbClr val="9B7C87"/>
                </a:solidFill>
              </a:rPr>
              <a:t>“If the exchange rate changes unexpectedly, how will our customers, competitors, suppliers and margins respond?”</a:t>
            </a:r>
            <a:endParaRPr lang="en-US" sz="2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Measuring operating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Scenario analysis is more realistic than pretending we know one exact answer.</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14</a:t>
            </a:r>
            <a:endParaRPr lang="en-US" sz="900" dirty="0"/>
          </a:p>
        </p:txBody>
      </p:sp>
      <p:sp>
        <p:nvSpPr>
          <p:cNvPr id="9" name="Shape 7"/>
          <p:cNvSpPr/>
          <p:nvPr/>
        </p:nvSpPr>
        <p:spPr>
          <a:xfrm>
            <a:off x="2743200" y="1719072"/>
            <a:ext cx="960120" cy="0"/>
          </a:xfrm>
          <a:prstGeom prst="line">
            <a:avLst/>
          </a:prstGeom>
          <a:noFill/>
          <a:ln w="25400">
            <a:solidFill>
              <a:srgbClr val="9B7C87"/>
            </a:solidFill>
            <a:prstDash val="solid"/>
            <a:headEnd type="none"/>
            <a:tailEnd type="triangle"/>
          </a:ln>
        </p:spPr>
      </p:sp>
      <p:sp>
        <p:nvSpPr>
          <p:cNvPr id="10" name="Shape 8"/>
          <p:cNvSpPr/>
          <p:nvPr/>
        </p:nvSpPr>
        <p:spPr>
          <a:xfrm>
            <a:off x="3794760" y="1234440"/>
            <a:ext cx="1828800" cy="960120"/>
          </a:xfrm>
          <a:prstGeom prst="roundRect">
            <a:avLst>
              <a:gd name="adj" fmla="val 11429"/>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1" name="Text 9"/>
          <p:cNvSpPr/>
          <p:nvPr/>
        </p:nvSpPr>
        <p:spPr>
          <a:xfrm>
            <a:off x="3959352" y="1380744"/>
            <a:ext cx="1499616" cy="256032"/>
          </a:xfrm>
          <a:prstGeom prst="rect">
            <a:avLst/>
          </a:prstGeom>
          <a:noFill/>
          <a:ln/>
        </p:spPr>
        <p:txBody>
          <a:bodyPr wrap="square" lIns="0" tIns="0" rIns="0" bIns="0" rtlCol="0" anchor="ctr"/>
          <a:lstStyle/>
          <a:p>
            <a:pPr indent="0" marL="0">
              <a:buNone/>
            </a:pPr>
            <a:r>
              <a:rPr lang="en-US" sz="1600" b="1" dirty="0">
                <a:solidFill>
                  <a:srgbClr val="2F2A2D"/>
                </a:solidFill>
              </a:rPr>
              <a:t>Sales volume</a:t>
            </a:r>
            <a:endParaRPr lang="en-US" sz="1600" dirty="0"/>
          </a:p>
        </p:txBody>
      </p:sp>
      <p:sp>
        <p:nvSpPr>
          <p:cNvPr id="12" name="Text 10"/>
          <p:cNvSpPr/>
          <p:nvPr/>
        </p:nvSpPr>
        <p:spPr>
          <a:xfrm>
            <a:off x="3959352" y="1737360"/>
            <a:ext cx="1499616" cy="3200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Do customers buy more or less?</a:t>
            </a:r>
            <a:endParaRPr lang="en-US" sz="1280" dirty="0"/>
          </a:p>
        </p:txBody>
      </p:sp>
      <p:sp>
        <p:nvSpPr>
          <p:cNvPr id="13" name="Shape 11"/>
          <p:cNvSpPr/>
          <p:nvPr/>
        </p:nvSpPr>
        <p:spPr>
          <a:xfrm>
            <a:off x="5669280" y="1719072"/>
            <a:ext cx="777240" cy="0"/>
          </a:xfrm>
          <a:prstGeom prst="line">
            <a:avLst/>
          </a:prstGeom>
          <a:noFill/>
          <a:ln w="25400">
            <a:solidFill>
              <a:srgbClr val="9B7C87"/>
            </a:solidFill>
            <a:prstDash val="solid"/>
            <a:headEnd type="none"/>
            <a:tailEnd type="triangle"/>
          </a:ln>
        </p:spPr>
      </p:sp>
      <p:sp>
        <p:nvSpPr>
          <p:cNvPr id="14" name="Shape 12"/>
          <p:cNvSpPr/>
          <p:nvPr/>
        </p:nvSpPr>
        <p:spPr>
          <a:xfrm>
            <a:off x="6537960" y="1234440"/>
            <a:ext cx="1828800" cy="960120"/>
          </a:xfrm>
          <a:prstGeom prst="roundRect">
            <a:avLst>
              <a:gd name="adj" fmla="val 11429"/>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5" name="Text 13"/>
          <p:cNvSpPr/>
          <p:nvPr/>
        </p:nvSpPr>
        <p:spPr>
          <a:xfrm>
            <a:off x="6702552" y="1380744"/>
            <a:ext cx="1499616" cy="256032"/>
          </a:xfrm>
          <a:prstGeom prst="rect">
            <a:avLst/>
          </a:prstGeom>
          <a:noFill/>
          <a:ln/>
        </p:spPr>
        <p:txBody>
          <a:bodyPr wrap="square" lIns="0" tIns="0" rIns="0" bIns="0" rtlCol="0" anchor="ctr"/>
          <a:lstStyle/>
          <a:p>
            <a:pPr indent="0" marL="0">
              <a:buNone/>
            </a:pPr>
            <a:r>
              <a:rPr lang="en-US" sz="1600" b="1" dirty="0">
                <a:solidFill>
                  <a:srgbClr val="2F2A2D"/>
                </a:solidFill>
              </a:rPr>
              <a:t>Sales price</a:t>
            </a:r>
            <a:endParaRPr lang="en-US" sz="1600" dirty="0"/>
          </a:p>
        </p:txBody>
      </p:sp>
      <p:sp>
        <p:nvSpPr>
          <p:cNvPr id="16" name="Text 14"/>
          <p:cNvSpPr/>
          <p:nvPr/>
        </p:nvSpPr>
        <p:spPr>
          <a:xfrm>
            <a:off x="6702552" y="1737360"/>
            <a:ext cx="1499616" cy="3200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Can price be adjusted?</a:t>
            </a:r>
            <a:endParaRPr lang="en-US" sz="1280" dirty="0"/>
          </a:p>
        </p:txBody>
      </p:sp>
      <p:sp>
        <p:nvSpPr>
          <p:cNvPr id="17" name="Shape 15"/>
          <p:cNvSpPr/>
          <p:nvPr/>
        </p:nvSpPr>
        <p:spPr>
          <a:xfrm>
            <a:off x="8412480" y="1719072"/>
            <a:ext cx="685800" cy="0"/>
          </a:xfrm>
          <a:prstGeom prst="line">
            <a:avLst/>
          </a:prstGeom>
          <a:noFill/>
          <a:ln w="25400">
            <a:solidFill>
              <a:srgbClr val="9B7C87"/>
            </a:solidFill>
            <a:prstDash val="solid"/>
            <a:headEnd type="none"/>
            <a:tailEnd type="triangle"/>
          </a:ln>
        </p:spPr>
      </p:sp>
      <p:sp>
        <p:nvSpPr>
          <p:cNvPr id="18" name="Shape 16"/>
          <p:cNvSpPr/>
          <p:nvPr/>
        </p:nvSpPr>
        <p:spPr>
          <a:xfrm>
            <a:off x="9189720" y="1234440"/>
            <a:ext cx="1828800" cy="960120"/>
          </a:xfrm>
          <a:prstGeom prst="roundRect">
            <a:avLst>
              <a:gd name="adj" fmla="val 11429"/>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9" name="Text 17"/>
          <p:cNvSpPr/>
          <p:nvPr/>
        </p:nvSpPr>
        <p:spPr>
          <a:xfrm>
            <a:off x="9354312" y="1380744"/>
            <a:ext cx="1499616" cy="256032"/>
          </a:xfrm>
          <a:prstGeom prst="rect">
            <a:avLst/>
          </a:prstGeom>
          <a:noFill/>
          <a:ln/>
        </p:spPr>
        <p:txBody>
          <a:bodyPr wrap="square" lIns="0" tIns="0" rIns="0" bIns="0" rtlCol="0" anchor="ctr"/>
          <a:lstStyle/>
          <a:p>
            <a:pPr indent="0" marL="0">
              <a:buNone/>
            </a:pPr>
            <a:r>
              <a:rPr lang="en-US" sz="1600" b="1" dirty="0">
                <a:solidFill>
                  <a:srgbClr val="2F2A2D"/>
                </a:solidFill>
              </a:rPr>
              <a:t>Costs</a:t>
            </a:r>
            <a:endParaRPr lang="en-US" sz="1600" dirty="0"/>
          </a:p>
        </p:txBody>
      </p:sp>
      <p:sp>
        <p:nvSpPr>
          <p:cNvPr id="20" name="Text 18"/>
          <p:cNvSpPr/>
          <p:nvPr/>
        </p:nvSpPr>
        <p:spPr>
          <a:xfrm>
            <a:off x="9354312" y="1737360"/>
            <a:ext cx="1499616" cy="3200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Do imported inputs change?</a:t>
            </a:r>
            <a:endParaRPr lang="en-US" sz="1280" dirty="0"/>
          </a:p>
        </p:txBody>
      </p:sp>
      <p:sp>
        <p:nvSpPr>
          <p:cNvPr id="21" name="Shape 19"/>
          <p:cNvSpPr/>
          <p:nvPr/>
        </p:nvSpPr>
        <p:spPr>
          <a:xfrm>
            <a:off x="868680" y="1234440"/>
            <a:ext cx="1828800" cy="960120"/>
          </a:xfrm>
          <a:prstGeom prst="roundRect">
            <a:avLst>
              <a:gd name="adj" fmla="val 9524"/>
            </a:avLst>
          </a:prstGeom>
          <a:solidFill>
            <a:srgbClr val="2F2A2D"/>
          </a:solidFill>
          <a:ln w="12700">
            <a:solidFill>
              <a:srgbClr val="2F2A2D"/>
            </a:solidFill>
            <a:prstDash val="solid"/>
          </a:ln>
        </p:spPr>
      </p:sp>
      <p:sp>
        <p:nvSpPr>
          <p:cNvPr id="22" name="Text 20"/>
          <p:cNvSpPr/>
          <p:nvPr/>
        </p:nvSpPr>
        <p:spPr>
          <a:xfrm>
            <a:off x="1234440" y="1417320"/>
            <a:ext cx="1097280" cy="475488"/>
          </a:xfrm>
          <a:prstGeom prst="rect">
            <a:avLst/>
          </a:prstGeom>
          <a:noFill/>
          <a:ln/>
        </p:spPr>
        <p:txBody>
          <a:bodyPr wrap="square" lIns="0" tIns="0" rIns="0" bIns="0" rtlCol="0" anchor="ctr"/>
          <a:lstStyle/>
          <a:p>
            <a:pPr algn="ctr" indent="0" marL="0">
              <a:buNone/>
            </a:pPr>
            <a:r>
              <a:rPr lang="en-US" sz="1900" b="1" dirty="0">
                <a:solidFill>
                  <a:srgbClr val="FFFFFF"/>
                </a:solidFill>
              </a:rPr>
              <a:t>FX</a:t>
            </a:r>
            <a:endParaRPr lang="en-US" sz="1900" dirty="0"/>
          </a:p>
          <a:p>
            <a:pPr algn="ctr" indent="0" marL="0">
              <a:buNone/>
            </a:pPr>
            <a:r>
              <a:rPr lang="en-US" sz="1900" b="1" dirty="0">
                <a:solidFill>
                  <a:srgbClr val="FFFFFF"/>
                </a:solidFill>
              </a:rPr>
              <a:t>movement</a:t>
            </a:r>
            <a:endParaRPr lang="en-US" sz="1900" dirty="0"/>
          </a:p>
        </p:txBody>
      </p:sp>
      <p:sp>
        <p:nvSpPr>
          <p:cNvPr id="23" name="Text 21"/>
          <p:cNvSpPr/>
          <p:nvPr/>
        </p:nvSpPr>
        <p:spPr>
          <a:xfrm>
            <a:off x="914400" y="3154680"/>
            <a:ext cx="10058400" cy="320040"/>
          </a:xfrm>
          <a:prstGeom prst="rect">
            <a:avLst/>
          </a:prstGeom>
          <a:noFill/>
          <a:ln/>
        </p:spPr>
        <p:txBody>
          <a:bodyPr wrap="square" lIns="0" tIns="0" rIns="0" bIns="0" rtlCol="0" anchor="ctr"/>
          <a:lstStyle/>
          <a:p>
            <a:pPr algn="ctr" indent="0" marL="0">
              <a:buNone/>
            </a:pPr>
            <a:r>
              <a:rPr lang="en-US" sz="2300" b="1" dirty="0">
                <a:solidFill>
                  <a:srgbClr val="2F2A2D"/>
                </a:solidFill>
              </a:rPr>
              <a:t>Suggested classroom approach</a:t>
            </a:r>
            <a:endParaRPr lang="en-US" sz="2300" dirty="0"/>
          </a:p>
        </p:txBody>
      </p:sp>
      <p:sp>
        <p:nvSpPr>
          <p:cNvPr id="24" name="Text 22"/>
          <p:cNvSpPr/>
          <p:nvPr/>
        </p:nvSpPr>
        <p:spPr>
          <a:xfrm>
            <a:off x="1280160" y="3703320"/>
            <a:ext cx="9509760" cy="1417320"/>
          </a:xfrm>
          <a:prstGeom prst="rect">
            <a:avLst/>
          </a:prstGeom>
          <a:noFill/>
          <a:ln/>
        </p:spPr>
        <p:txBody>
          <a:bodyPr wrap="square" lIns="889" tIns="889" rIns="889" bIns="889" rtlCol="0" anchor="ctr">
            <a:normAutofit/>
          </a:bodyPr>
          <a:lstStyle/>
          <a:p>
            <a:r>
              <a:rPr lang="en-US" sz="1800" dirty="0">
                <a:solidFill>
                  <a:srgbClr val="2F2A2D"/>
                </a:solidFill>
              </a:rPr>
              <a:t>Build a base-case forecast of cash flows</a:t>
            </a:r>
            <a:endParaRPr lang="en-US" sz="1800" dirty="0"/>
          </a:p>
          <a:p>
            <a:r>
              <a:rPr lang="en-US" sz="1800" dirty="0">
                <a:solidFill>
                  <a:srgbClr val="2F2A2D"/>
                </a:solidFill>
              </a:rPr>
              <a:t>Create exchange-rate scenarios: appreciation, depreciation, severe shock</a:t>
            </a:r>
            <a:endParaRPr lang="en-US" sz="1800" dirty="0"/>
          </a:p>
          <a:p>
            <a:r>
              <a:rPr lang="en-US" sz="1800" dirty="0">
                <a:solidFill>
                  <a:srgbClr val="2F2A2D"/>
                </a:solidFill>
              </a:rPr>
              <a:t>Adjust volume, price, cost and competitor assumptions</a:t>
            </a:r>
            <a:endParaRPr lang="en-US" sz="1800" dirty="0"/>
          </a:p>
          <a:p>
            <a:r>
              <a:rPr lang="en-US" sz="1800" dirty="0">
                <a:solidFill>
                  <a:srgbClr val="2F2A2D"/>
                </a:solidFill>
              </a:rPr>
              <a:t>Estimate the change in operating cash flows and present value</a:t>
            </a: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Strategic management of operating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The best protection is often built into the business model before the shock arrives.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15</a:t>
            </a:r>
            <a:endParaRPr lang="en-US" sz="900" dirty="0"/>
          </a:p>
        </p:txBody>
      </p:sp>
      <p:sp>
        <p:nvSpPr>
          <p:cNvPr id="9" name="Shape 7"/>
          <p:cNvSpPr/>
          <p:nvPr/>
        </p:nvSpPr>
        <p:spPr>
          <a:xfrm>
            <a:off x="731520" y="1325880"/>
            <a:ext cx="251460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896112" y="147218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Diversify markets</a:t>
            </a:r>
            <a:endParaRPr lang="en-US" sz="1600" dirty="0"/>
          </a:p>
        </p:txBody>
      </p:sp>
      <p:sp>
        <p:nvSpPr>
          <p:cNvPr id="11" name="Text 9"/>
          <p:cNvSpPr/>
          <p:nvPr/>
        </p:nvSpPr>
        <p:spPr>
          <a:xfrm>
            <a:off x="896112" y="1828800"/>
            <a:ext cx="218541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Avoid relying on one country or one customer currency for revenue.</a:t>
            </a:r>
            <a:endParaRPr lang="en-US" sz="1280" dirty="0"/>
          </a:p>
        </p:txBody>
      </p:sp>
      <p:sp>
        <p:nvSpPr>
          <p:cNvPr id="12" name="Shape 10"/>
          <p:cNvSpPr/>
          <p:nvPr/>
        </p:nvSpPr>
        <p:spPr>
          <a:xfrm>
            <a:off x="3429000" y="1325880"/>
            <a:ext cx="251460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3593592" y="147218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Diversify production</a:t>
            </a:r>
            <a:endParaRPr lang="en-US" sz="1600" dirty="0"/>
          </a:p>
        </p:txBody>
      </p:sp>
      <p:sp>
        <p:nvSpPr>
          <p:cNvPr id="14" name="Text 12"/>
          <p:cNvSpPr/>
          <p:nvPr/>
        </p:nvSpPr>
        <p:spPr>
          <a:xfrm>
            <a:off x="3593592" y="1828800"/>
            <a:ext cx="218541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Locate production where costs and revenues can naturally balance.</a:t>
            </a:r>
            <a:endParaRPr lang="en-US" sz="1280" dirty="0"/>
          </a:p>
        </p:txBody>
      </p:sp>
      <p:sp>
        <p:nvSpPr>
          <p:cNvPr id="15" name="Shape 13"/>
          <p:cNvSpPr/>
          <p:nvPr/>
        </p:nvSpPr>
        <p:spPr>
          <a:xfrm>
            <a:off x="6126480" y="1325880"/>
            <a:ext cx="251460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6291072" y="147218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Diversify sourcing</a:t>
            </a:r>
            <a:endParaRPr lang="en-US" sz="1600" dirty="0"/>
          </a:p>
        </p:txBody>
      </p:sp>
      <p:sp>
        <p:nvSpPr>
          <p:cNvPr id="17" name="Text 15"/>
          <p:cNvSpPr/>
          <p:nvPr/>
        </p:nvSpPr>
        <p:spPr>
          <a:xfrm>
            <a:off x="6291072" y="1828800"/>
            <a:ext cx="218541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Develop supplier alternatives across currencies and regions.</a:t>
            </a:r>
            <a:endParaRPr lang="en-US" sz="1280" dirty="0"/>
          </a:p>
        </p:txBody>
      </p:sp>
      <p:sp>
        <p:nvSpPr>
          <p:cNvPr id="18" name="Shape 16"/>
          <p:cNvSpPr/>
          <p:nvPr/>
        </p:nvSpPr>
        <p:spPr>
          <a:xfrm>
            <a:off x="8823960" y="1325880"/>
            <a:ext cx="251460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9" name="Text 17"/>
          <p:cNvSpPr/>
          <p:nvPr/>
        </p:nvSpPr>
        <p:spPr>
          <a:xfrm>
            <a:off x="8988552" y="147218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Diversify financing</a:t>
            </a:r>
            <a:endParaRPr lang="en-US" sz="1600" dirty="0"/>
          </a:p>
        </p:txBody>
      </p:sp>
      <p:sp>
        <p:nvSpPr>
          <p:cNvPr id="20" name="Text 18"/>
          <p:cNvSpPr/>
          <p:nvPr/>
        </p:nvSpPr>
        <p:spPr>
          <a:xfrm>
            <a:off x="8988552" y="1828800"/>
            <a:ext cx="218541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Use financing currencies that match the firm’s operating cash flows.</a:t>
            </a:r>
            <a:endParaRPr lang="en-US" sz="1280" dirty="0"/>
          </a:p>
        </p:txBody>
      </p:sp>
      <p:sp>
        <p:nvSpPr>
          <p:cNvPr id="21" name="Text 19"/>
          <p:cNvSpPr/>
          <p:nvPr/>
        </p:nvSpPr>
        <p:spPr>
          <a:xfrm>
            <a:off x="914400" y="3767328"/>
            <a:ext cx="10058400" cy="438912"/>
          </a:xfrm>
          <a:prstGeom prst="rect">
            <a:avLst/>
          </a:prstGeom>
          <a:noFill/>
          <a:ln/>
        </p:spPr>
        <p:txBody>
          <a:bodyPr wrap="square" lIns="0" tIns="0" rIns="0" bIns="0" rtlCol="0" anchor="ctr"/>
          <a:lstStyle/>
          <a:p>
            <a:pPr algn="ctr" indent="0" marL="0">
              <a:buNone/>
            </a:pPr>
            <a:r>
              <a:rPr lang="en-US" sz="2500" b="1" dirty="0">
                <a:solidFill>
                  <a:srgbClr val="9B7C87"/>
                </a:solidFill>
              </a:rPr>
              <a:t>Strategic exposure management is not a single hedge; it is flexibility.</a:t>
            </a:r>
            <a:endParaRPr lang="en-US" sz="2500" dirty="0"/>
          </a:p>
        </p:txBody>
      </p:sp>
      <p:sp>
        <p:nvSpPr>
          <p:cNvPr id="22" name="Text 20"/>
          <p:cNvSpPr/>
          <p:nvPr/>
        </p:nvSpPr>
        <p:spPr>
          <a:xfrm>
            <a:off x="1143000" y="4590288"/>
            <a:ext cx="9692640" cy="749808"/>
          </a:xfrm>
          <a:prstGeom prst="rect">
            <a:avLst/>
          </a:prstGeom>
          <a:noFill/>
          <a:ln/>
        </p:spPr>
        <p:txBody>
          <a:bodyPr wrap="square" lIns="381" tIns="381" rIns="381" bIns="381" rtlCol="0" anchor="ctr"/>
          <a:lstStyle/>
          <a:p>
            <a:pPr algn="ctr" indent="0" marL="0">
              <a:buNone/>
            </a:pPr>
            <a:r>
              <a:rPr lang="en-US" sz="1800" dirty="0">
                <a:solidFill>
                  <a:srgbClr val="6D6264"/>
                </a:solidFill>
              </a:rPr>
              <a:t>A firm with flexible pricing, flexible sourcing, multiple markets and currency-matched financing can absorb currency shocks better than a firm with one rigid model.</a:t>
            </a:r>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Proactive policies for exposure management</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Recurring exposure needs recurring structures, not only one-off hedges.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16</a:t>
            </a:r>
            <a:endParaRPr lang="en-US" sz="900" dirty="0"/>
          </a:p>
        </p:txBody>
      </p:sp>
      <p:sp>
        <p:nvSpPr>
          <p:cNvPr id="9" name="Text 7"/>
          <p:cNvSpPr/>
          <p:nvPr/>
        </p:nvSpPr>
        <p:spPr>
          <a:xfrm>
            <a:off x="914400" y="1325880"/>
            <a:ext cx="10332720" cy="3703320"/>
          </a:xfrm>
          <a:prstGeom prst="rect">
            <a:avLst/>
          </a:prstGeom>
          <a:noFill/>
          <a:ln/>
        </p:spPr>
        <p:txBody>
          <a:bodyPr wrap="square" lIns="889" tIns="889" rIns="889" bIns="889" rtlCol="0" anchor="ctr">
            <a:normAutofit/>
          </a:bodyPr>
          <a:lstStyle/>
          <a:p>
            <a:r>
              <a:rPr lang="en-US" sz="1800" dirty="0">
                <a:solidFill>
                  <a:srgbClr val="2F2A2D"/>
                </a:solidFill>
              </a:rPr>
              <a:t>Matching currency cash flows: use foreign-currency inflows to pay foreign-currency outflows</a:t>
            </a:r>
            <a:endParaRPr lang="en-US" sz="1800" dirty="0"/>
          </a:p>
          <a:p>
            <a:r>
              <a:rPr lang="en-US" sz="1800" dirty="0">
                <a:solidFill>
                  <a:srgbClr val="2F2A2D"/>
                </a:solidFill>
              </a:rPr>
              <a:t>Risk-sharing agreements: buyer and seller share exchange-rate changes beyond a band</a:t>
            </a:r>
            <a:endParaRPr lang="en-US" sz="1800" dirty="0"/>
          </a:p>
          <a:p>
            <a:r>
              <a:rPr lang="en-US" sz="1800" dirty="0">
                <a:solidFill>
                  <a:srgbClr val="2F2A2D"/>
                </a:solidFill>
              </a:rPr>
              <a:t>Back-to-back or parallel loans: firms in different countries lend to each other’s subsidiaries</a:t>
            </a:r>
            <a:endParaRPr lang="en-US" sz="1800" dirty="0"/>
          </a:p>
          <a:p>
            <a:r>
              <a:rPr lang="en-US" sz="1800" dirty="0">
                <a:solidFill>
                  <a:srgbClr val="2F2A2D"/>
                </a:solidFill>
              </a:rPr>
              <a:t>Cross-currency swaps: exchange principal and interest payments in different currencies</a:t>
            </a:r>
            <a:endParaRPr lang="en-US" sz="1800" dirty="0"/>
          </a:p>
          <a:p>
            <a:r>
              <a:rPr lang="en-US" sz="1800" dirty="0">
                <a:solidFill>
                  <a:srgbClr val="2F2A2D"/>
                </a:solidFill>
              </a:rPr>
              <a:t>Contractual approaches: forwards, futures, options and tailored clauses</a:t>
            </a:r>
            <a:endParaRPr lang="en-US" sz="1800" dirty="0"/>
          </a:p>
        </p:txBody>
      </p:sp>
      <p:sp>
        <p:nvSpPr>
          <p:cNvPr id="10" name="Text 8"/>
          <p:cNvSpPr/>
          <p:nvPr/>
        </p:nvSpPr>
        <p:spPr>
          <a:xfrm>
            <a:off x="1005840" y="5650992"/>
            <a:ext cx="10058400" cy="384048"/>
          </a:xfrm>
          <a:prstGeom prst="rect">
            <a:avLst/>
          </a:prstGeom>
          <a:noFill/>
          <a:ln/>
        </p:spPr>
        <p:txBody>
          <a:bodyPr wrap="square" lIns="0" tIns="0" rIns="0" bIns="0" rtlCol="0" anchor="ctr"/>
          <a:lstStyle/>
          <a:p>
            <a:pPr algn="ctr" indent="0" marL="0">
              <a:buNone/>
            </a:pPr>
            <a:r>
              <a:rPr lang="en-US" sz="2300" b="1" dirty="0">
                <a:solidFill>
                  <a:srgbClr val="9B7C87"/>
                </a:solidFill>
              </a:rPr>
              <a:t>Policy principle: match the tool to the exposure.</a:t>
            </a:r>
            <a:endParaRPr lang="en-US" sz="2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Building an FX exposure policy</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A good policy reduces random decisions and prevents hidden speculation.</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17</a:t>
            </a:r>
            <a:endParaRPr lang="en-US" sz="900" dirty="0"/>
          </a:p>
        </p:txBody>
      </p:sp>
      <p:sp>
        <p:nvSpPr>
          <p:cNvPr id="9" name="Shape 7"/>
          <p:cNvSpPr/>
          <p:nvPr/>
        </p:nvSpPr>
        <p:spPr>
          <a:xfrm>
            <a:off x="777240" y="1234440"/>
            <a:ext cx="2514600" cy="1371600"/>
          </a:xfrm>
          <a:prstGeom prst="roundRect">
            <a:avLst>
              <a:gd name="adj" fmla="val 8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941832" y="138074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1. Objective</a:t>
            </a:r>
            <a:endParaRPr lang="en-US" sz="1600" dirty="0"/>
          </a:p>
        </p:txBody>
      </p:sp>
      <p:sp>
        <p:nvSpPr>
          <p:cNvPr id="11" name="Text 9"/>
          <p:cNvSpPr/>
          <p:nvPr/>
        </p:nvSpPr>
        <p:spPr>
          <a:xfrm>
            <a:off x="941832" y="1737360"/>
            <a:ext cx="2185416" cy="7315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Protect cash flows and firm value; avoid using treasury as a profit-seeking trading desk.</a:t>
            </a:r>
            <a:endParaRPr lang="en-US" sz="1280" dirty="0"/>
          </a:p>
        </p:txBody>
      </p:sp>
      <p:sp>
        <p:nvSpPr>
          <p:cNvPr id="12" name="Shape 10"/>
          <p:cNvSpPr/>
          <p:nvPr/>
        </p:nvSpPr>
        <p:spPr>
          <a:xfrm>
            <a:off x="3520440" y="1234440"/>
            <a:ext cx="2514600" cy="1371600"/>
          </a:xfrm>
          <a:prstGeom prst="roundRect">
            <a:avLst>
              <a:gd name="adj" fmla="val 8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3685032" y="138074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2. Exposure scope</a:t>
            </a:r>
            <a:endParaRPr lang="en-US" sz="1600" dirty="0"/>
          </a:p>
        </p:txBody>
      </p:sp>
      <p:sp>
        <p:nvSpPr>
          <p:cNvPr id="14" name="Text 12"/>
          <p:cNvSpPr/>
          <p:nvPr/>
        </p:nvSpPr>
        <p:spPr>
          <a:xfrm>
            <a:off x="3685032" y="1737360"/>
            <a:ext cx="2185416" cy="7315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Define what can be hedged: booked exposure, forecast exposure, subsidiaries, loans.</a:t>
            </a:r>
            <a:endParaRPr lang="en-US" sz="1280" dirty="0"/>
          </a:p>
        </p:txBody>
      </p:sp>
      <p:sp>
        <p:nvSpPr>
          <p:cNvPr id="15" name="Shape 13"/>
          <p:cNvSpPr/>
          <p:nvPr/>
        </p:nvSpPr>
        <p:spPr>
          <a:xfrm>
            <a:off x="6263640" y="1234440"/>
            <a:ext cx="2514600" cy="1371600"/>
          </a:xfrm>
          <a:prstGeom prst="roundRect">
            <a:avLst>
              <a:gd name="adj" fmla="val 8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6428232" y="138074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3. Instruments</a:t>
            </a:r>
            <a:endParaRPr lang="en-US" sz="1600" dirty="0"/>
          </a:p>
        </p:txBody>
      </p:sp>
      <p:sp>
        <p:nvSpPr>
          <p:cNvPr id="17" name="Text 15"/>
          <p:cNvSpPr/>
          <p:nvPr/>
        </p:nvSpPr>
        <p:spPr>
          <a:xfrm>
            <a:off x="6428232" y="1737360"/>
            <a:ext cx="2185416" cy="7315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Approve permitted tools and limits: forwards, options, swaps, natural hedges.</a:t>
            </a:r>
            <a:endParaRPr lang="en-US" sz="1280" dirty="0"/>
          </a:p>
        </p:txBody>
      </p:sp>
      <p:sp>
        <p:nvSpPr>
          <p:cNvPr id="18" name="Shape 16"/>
          <p:cNvSpPr/>
          <p:nvPr/>
        </p:nvSpPr>
        <p:spPr>
          <a:xfrm>
            <a:off x="9006840" y="1234440"/>
            <a:ext cx="2331720" cy="1371600"/>
          </a:xfrm>
          <a:prstGeom prst="roundRect">
            <a:avLst>
              <a:gd name="adj" fmla="val 8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9" name="Text 17"/>
          <p:cNvSpPr/>
          <p:nvPr/>
        </p:nvSpPr>
        <p:spPr>
          <a:xfrm>
            <a:off x="9171432" y="1380744"/>
            <a:ext cx="2002536" cy="256032"/>
          </a:xfrm>
          <a:prstGeom prst="rect">
            <a:avLst/>
          </a:prstGeom>
          <a:noFill/>
          <a:ln/>
        </p:spPr>
        <p:txBody>
          <a:bodyPr wrap="square" lIns="0" tIns="0" rIns="0" bIns="0" rtlCol="0" anchor="ctr"/>
          <a:lstStyle/>
          <a:p>
            <a:pPr indent="0" marL="0">
              <a:buNone/>
            </a:pPr>
            <a:r>
              <a:rPr lang="en-US" sz="1600" b="1" dirty="0">
                <a:solidFill>
                  <a:srgbClr val="2F2A2D"/>
                </a:solidFill>
              </a:rPr>
              <a:t>4. Authority</a:t>
            </a:r>
            <a:endParaRPr lang="en-US" sz="1600" dirty="0"/>
          </a:p>
        </p:txBody>
      </p:sp>
      <p:sp>
        <p:nvSpPr>
          <p:cNvPr id="20" name="Text 18"/>
          <p:cNvSpPr/>
          <p:nvPr/>
        </p:nvSpPr>
        <p:spPr>
          <a:xfrm>
            <a:off x="9171432" y="1737360"/>
            <a:ext cx="2002536" cy="7315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State who can approve, execute and report hedges.</a:t>
            </a:r>
            <a:endParaRPr lang="en-US" sz="1280" dirty="0"/>
          </a:p>
        </p:txBody>
      </p:sp>
      <p:sp>
        <p:nvSpPr>
          <p:cNvPr id="21" name="Shape 19"/>
          <p:cNvSpPr/>
          <p:nvPr/>
        </p:nvSpPr>
        <p:spPr>
          <a:xfrm>
            <a:off x="1143000" y="3429000"/>
            <a:ext cx="3108960" cy="1143000"/>
          </a:xfrm>
          <a:prstGeom prst="roundRect">
            <a:avLst>
              <a:gd name="adj" fmla="val 96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22" name="Text 20"/>
          <p:cNvSpPr/>
          <p:nvPr/>
        </p:nvSpPr>
        <p:spPr>
          <a:xfrm>
            <a:off x="1307592" y="357530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5. Hedge ratio</a:t>
            </a:r>
            <a:endParaRPr lang="en-US" sz="1600" dirty="0"/>
          </a:p>
        </p:txBody>
      </p:sp>
      <p:sp>
        <p:nvSpPr>
          <p:cNvPr id="23" name="Text 21"/>
          <p:cNvSpPr/>
          <p:nvPr/>
        </p:nvSpPr>
        <p:spPr>
          <a:xfrm>
            <a:off x="1307592" y="3931920"/>
            <a:ext cx="2779776" cy="5029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Set how much of each exposure can or must be hedged.</a:t>
            </a:r>
            <a:endParaRPr lang="en-US" sz="1280" dirty="0"/>
          </a:p>
        </p:txBody>
      </p:sp>
      <p:sp>
        <p:nvSpPr>
          <p:cNvPr id="24" name="Shape 22"/>
          <p:cNvSpPr/>
          <p:nvPr/>
        </p:nvSpPr>
        <p:spPr>
          <a:xfrm>
            <a:off x="4526280" y="3429000"/>
            <a:ext cx="3108960" cy="1143000"/>
          </a:xfrm>
          <a:prstGeom prst="roundRect">
            <a:avLst>
              <a:gd name="adj" fmla="val 96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25" name="Text 23"/>
          <p:cNvSpPr/>
          <p:nvPr/>
        </p:nvSpPr>
        <p:spPr>
          <a:xfrm>
            <a:off x="4690872" y="357530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6. Reporting</a:t>
            </a:r>
            <a:endParaRPr lang="en-US" sz="1600" dirty="0"/>
          </a:p>
        </p:txBody>
      </p:sp>
      <p:sp>
        <p:nvSpPr>
          <p:cNvPr id="26" name="Text 24"/>
          <p:cNvSpPr/>
          <p:nvPr/>
        </p:nvSpPr>
        <p:spPr>
          <a:xfrm>
            <a:off x="4690872" y="3931920"/>
            <a:ext cx="2779776" cy="5029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Track exposures, hedge performance, gains/losses and policy exceptions.</a:t>
            </a:r>
            <a:endParaRPr lang="en-US" sz="1280" dirty="0"/>
          </a:p>
        </p:txBody>
      </p:sp>
      <p:sp>
        <p:nvSpPr>
          <p:cNvPr id="27" name="Shape 25"/>
          <p:cNvSpPr/>
          <p:nvPr/>
        </p:nvSpPr>
        <p:spPr>
          <a:xfrm>
            <a:off x="7909560" y="3429000"/>
            <a:ext cx="3108960" cy="1143000"/>
          </a:xfrm>
          <a:prstGeom prst="roundRect">
            <a:avLst>
              <a:gd name="adj" fmla="val 96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28" name="Text 26"/>
          <p:cNvSpPr/>
          <p:nvPr/>
        </p:nvSpPr>
        <p:spPr>
          <a:xfrm>
            <a:off x="8074152" y="357530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7. Review</a:t>
            </a:r>
            <a:endParaRPr lang="en-US" sz="1600" dirty="0"/>
          </a:p>
        </p:txBody>
      </p:sp>
      <p:sp>
        <p:nvSpPr>
          <p:cNvPr id="29" name="Text 27"/>
          <p:cNvSpPr/>
          <p:nvPr/>
        </p:nvSpPr>
        <p:spPr>
          <a:xfrm>
            <a:off x="8074152" y="3931920"/>
            <a:ext cx="2779776" cy="5029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Update policy when markets, products or countries change.</a:t>
            </a:r>
            <a:endParaRPr lang="en-US" sz="128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Class activity: choose the exposure and response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Use this to test whether students can classify exposure before choosing a hedge.</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18</a:t>
            </a:r>
            <a:endParaRPr lang="en-US" sz="900" dirty="0"/>
          </a:p>
        </p:txBody>
      </p:sp>
      <p:sp>
        <p:nvSpPr>
          <p:cNvPr id="9" name="Shape 7"/>
          <p:cNvSpPr/>
          <p:nvPr/>
        </p:nvSpPr>
        <p:spPr>
          <a:xfrm>
            <a:off x="868680" y="1508760"/>
            <a:ext cx="3154680" cy="1874520"/>
          </a:xfrm>
          <a:prstGeom prst="roundRect">
            <a:avLst>
              <a:gd name="adj" fmla="val 5854"/>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1033272" y="1655064"/>
            <a:ext cx="2825496" cy="256032"/>
          </a:xfrm>
          <a:prstGeom prst="rect">
            <a:avLst/>
          </a:prstGeom>
          <a:noFill/>
          <a:ln/>
        </p:spPr>
        <p:txBody>
          <a:bodyPr wrap="square" lIns="0" tIns="0" rIns="0" bIns="0" rtlCol="0" anchor="ctr"/>
          <a:lstStyle/>
          <a:p>
            <a:pPr indent="0" marL="0">
              <a:buNone/>
            </a:pPr>
            <a:r>
              <a:rPr lang="en-US" sz="1600" b="1" dirty="0">
                <a:solidFill>
                  <a:srgbClr val="2F2A2D"/>
                </a:solidFill>
              </a:rPr>
              <a:t>Case A</a:t>
            </a:r>
            <a:endParaRPr lang="en-US" sz="1600" dirty="0"/>
          </a:p>
        </p:txBody>
      </p:sp>
      <p:sp>
        <p:nvSpPr>
          <p:cNvPr id="11" name="Text 9"/>
          <p:cNvSpPr/>
          <p:nvPr/>
        </p:nvSpPr>
        <p:spPr>
          <a:xfrm>
            <a:off x="1033272" y="2011680"/>
            <a:ext cx="2825496" cy="12344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 firm exported goods to Kenya and will receive USD 30,000 in 60 days.</a:t>
            </a:r>
            <a:endParaRPr lang="en-US" sz="1280" dirty="0"/>
          </a:p>
        </p:txBody>
      </p:sp>
      <p:sp>
        <p:nvSpPr>
          <p:cNvPr id="12" name="Shape 10"/>
          <p:cNvSpPr/>
          <p:nvPr/>
        </p:nvSpPr>
        <p:spPr>
          <a:xfrm>
            <a:off x="4572000" y="1508760"/>
            <a:ext cx="3154680" cy="1874520"/>
          </a:xfrm>
          <a:prstGeom prst="roundRect">
            <a:avLst>
              <a:gd name="adj" fmla="val 5854"/>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4736592" y="1655064"/>
            <a:ext cx="2825496" cy="256032"/>
          </a:xfrm>
          <a:prstGeom prst="rect">
            <a:avLst/>
          </a:prstGeom>
          <a:noFill/>
          <a:ln/>
        </p:spPr>
        <p:txBody>
          <a:bodyPr wrap="square" lIns="0" tIns="0" rIns="0" bIns="0" rtlCol="0" anchor="ctr"/>
          <a:lstStyle/>
          <a:p>
            <a:pPr indent="0" marL="0">
              <a:buNone/>
            </a:pPr>
            <a:r>
              <a:rPr lang="en-US" sz="1600" b="1" dirty="0">
                <a:solidFill>
                  <a:srgbClr val="2F2A2D"/>
                </a:solidFill>
              </a:rPr>
              <a:t>Case B</a:t>
            </a:r>
            <a:endParaRPr lang="en-US" sz="1600" dirty="0"/>
          </a:p>
        </p:txBody>
      </p:sp>
      <p:sp>
        <p:nvSpPr>
          <p:cNvPr id="14" name="Text 12"/>
          <p:cNvSpPr/>
          <p:nvPr/>
        </p:nvSpPr>
        <p:spPr>
          <a:xfrm>
            <a:off x="4736592" y="2011680"/>
            <a:ext cx="2825496" cy="12344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 parent company must consolidate a Tanzanian subsidiary’s statements into UGX.</a:t>
            </a:r>
            <a:endParaRPr lang="en-US" sz="1280" dirty="0"/>
          </a:p>
        </p:txBody>
      </p:sp>
      <p:sp>
        <p:nvSpPr>
          <p:cNvPr id="15" name="Shape 13"/>
          <p:cNvSpPr/>
          <p:nvPr/>
        </p:nvSpPr>
        <p:spPr>
          <a:xfrm>
            <a:off x="8275320" y="1508760"/>
            <a:ext cx="3154680" cy="1874520"/>
          </a:xfrm>
          <a:prstGeom prst="roundRect">
            <a:avLst>
              <a:gd name="adj" fmla="val 5854"/>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8439912" y="1655064"/>
            <a:ext cx="2825496" cy="256032"/>
          </a:xfrm>
          <a:prstGeom prst="rect">
            <a:avLst/>
          </a:prstGeom>
          <a:noFill/>
          <a:ln/>
        </p:spPr>
        <p:txBody>
          <a:bodyPr wrap="square" lIns="0" tIns="0" rIns="0" bIns="0" rtlCol="0" anchor="ctr"/>
          <a:lstStyle/>
          <a:p>
            <a:pPr indent="0" marL="0">
              <a:buNone/>
            </a:pPr>
            <a:r>
              <a:rPr lang="en-US" sz="1600" b="1" dirty="0">
                <a:solidFill>
                  <a:srgbClr val="2F2A2D"/>
                </a:solidFill>
              </a:rPr>
              <a:t>Case C</a:t>
            </a:r>
            <a:endParaRPr lang="en-US" sz="1600" dirty="0"/>
          </a:p>
        </p:txBody>
      </p:sp>
      <p:sp>
        <p:nvSpPr>
          <p:cNvPr id="17" name="Text 15"/>
          <p:cNvSpPr/>
          <p:nvPr/>
        </p:nvSpPr>
        <p:spPr>
          <a:xfrm>
            <a:off x="8439912" y="2011680"/>
            <a:ext cx="2825496" cy="12344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 stronger UGX makes a Ugandan exporter’s products more expensive than competitors in Rwanda.</a:t>
            </a:r>
            <a:endParaRPr lang="en-US" sz="1280" dirty="0"/>
          </a:p>
        </p:txBody>
      </p:sp>
      <p:sp>
        <p:nvSpPr>
          <p:cNvPr id="18" name="Text 16"/>
          <p:cNvSpPr/>
          <p:nvPr/>
        </p:nvSpPr>
        <p:spPr>
          <a:xfrm>
            <a:off x="914400" y="3977640"/>
            <a:ext cx="10058400" cy="320040"/>
          </a:xfrm>
          <a:prstGeom prst="rect">
            <a:avLst/>
          </a:prstGeom>
          <a:noFill/>
          <a:ln/>
        </p:spPr>
        <p:txBody>
          <a:bodyPr wrap="square" lIns="0" tIns="0" rIns="0" bIns="0" rtlCol="0" anchor="ctr"/>
          <a:lstStyle/>
          <a:p>
            <a:pPr algn="ctr" indent="0" marL="0">
              <a:buNone/>
            </a:pPr>
            <a:r>
              <a:rPr lang="en-US" sz="2400" b="1" dirty="0">
                <a:solidFill>
                  <a:srgbClr val="2F2A2D"/>
                </a:solidFill>
              </a:rPr>
              <a:t>Discussion prompts</a:t>
            </a:r>
            <a:endParaRPr lang="en-US" sz="2400" dirty="0"/>
          </a:p>
        </p:txBody>
      </p:sp>
      <p:sp>
        <p:nvSpPr>
          <p:cNvPr id="19" name="Text 17"/>
          <p:cNvSpPr/>
          <p:nvPr/>
        </p:nvSpPr>
        <p:spPr>
          <a:xfrm>
            <a:off x="1828800" y="4526280"/>
            <a:ext cx="8412480" cy="1097280"/>
          </a:xfrm>
          <a:prstGeom prst="rect">
            <a:avLst/>
          </a:prstGeom>
          <a:noFill/>
          <a:ln/>
        </p:spPr>
        <p:txBody>
          <a:bodyPr wrap="square" lIns="889" tIns="889" rIns="889" bIns="889" rtlCol="0" anchor="ctr">
            <a:normAutofit/>
          </a:bodyPr>
          <a:lstStyle/>
          <a:p>
            <a:r>
              <a:rPr lang="en-US" sz="2000" dirty="0">
                <a:solidFill>
                  <a:srgbClr val="2F2A2D"/>
                </a:solidFill>
              </a:rPr>
              <a:t>What type of exposure is it?</a:t>
            </a:r>
            <a:endParaRPr lang="en-US" sz="2000" dirty="0"/>
          </a:p>
          <a:p>
            <a:r>
              <a:rPr lang="en-US" sz="2000" dirty="0">
                <a:solidFill>
                  <a:srgbClr val="2F2A2D"/>
                </a:solidFill>
              </a:rPr>
              <a:t>Is the effect mainly cash flow, accounting or competitiveness?</a:t>
            </a:r>
            <a:endParaRPr lang="en-US" sz="2000" dirty="0"/>
          </a:p>
          <a:p>
            <a:r>
              <a:rPr lang="en-US" sz="2000" dirty="0">
                <a:solidFill>
                  <a:srgbClr val="2F2A2D"/>
                </a:solidFill>
              </a:rPr>
              <a:t>Which response is most reasonable and why?</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Key takeaways</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Students should leave with these distinctions clearly separated.</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19</a:t>
            </a:r>
            <a:endParaRPr lang="en-US" sz="900" dirty="0"/>
          </a:p>
        </p:txBody>
      </p:sp>
      <p:sp>
        <p:nvSpPr>
          <p:cNvPr id="9" name="Shape 7"/>
          <p:cNvSpPr/>
          <p:nvPr/>
        </p:nvSpPr>
        <p:spPr>
          <a:xfrm>
            <a:off x="777240" y="1325880"/>
            <a:ext cx="3154680" cy="1508760"/>
          </a:xfrm>
          <a:prstGeom prst="roundRect">
            <a:avLst>
              <a:gd name="adj" fmla="val 7273"/>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941832" y="1472184"/>
            <a:ext cx="2825496" cy="256032"/>
          </a:xfrm>
          <a:prstGeom prst="rect">
            <a:avLst/>
          </a:prstGeom>
          <a:noFill/>
          <a:ln/>
        </p:spPr>
        <p:txBody>
          <a:bodyPr wrap="square" lIns="0" tIns="0" rIns="0" bIns="0" rtlCol="0" anchor="ctr"/>
          <a:lstStyle/>
          <a:p>
            <a:pPr indent="0" marL="0">
              <a:buNone/>
            </a:pPr>
            <a:r>
              <a:rPr lang="en-US" sz="1600" b="1" dirty="0">
                <a:solidFill>
                  <a:srgbClr val="2F2A2D"/>
                </a:solidFill>
              </a:rPr>
              <a:t>Transaction exposure</a:t>
            </a:r>
            <a:endParaRPr lang="en-US" sz="1600" dirty="0"/>
          </a:p>
        </p:txBody>
      </p:sp>
      <p:sp>
        <p:nvSpPr>
          <p:cNvPr id="11" name="Text 9"/>
          <p:cNvSpPr/>
          <p:nvPr/>
        </p:nvSpPr>
        <p:spPr>
          <a:xfrm>
            <a:off x="941832" y="1828800"/>
            <a:ext cx="2825496" cy="86868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Contracted foreign-currency cash flows. Usually managed with forwards, money market hedges, options, netting or natural hedges.</a:t>
            </a:r>
            <a:endParaRPr lang="en-US" sz="1280" dirty="0"/>
          </a:p>
        </p:txBody>
      </p:sp>
      <p:sp>
        <p:nvSpPr>
          <p:cNvPr id="12" name="Shape 10"/>
          <p:cNvSpPr/>
          <p:nvPr/>
        </p:nvSpPr>
        <p:spPr>
          <a:xfrm>
            <a:off x="4526280" y="1325880"/>
            <a:ext cx="3154680" cy="1508760"/>
          </a:xfrm>
          <a:prstGeom prst="roundRect">
            <a:avLst>
              <a:gd name="adj" fmla="val 7273"/>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4690872" y="1472184"/>
            <a:ext cx="2825496" cy="256032"/>
          </a:xfrm>
          <a:prstGeom prst="rect">
            <a:avLst/>
          </a:prstGeom>
          <a:noFill/>
          <a:ln/>
        </p:spPr>
        <p:txBody>
          <a:bodyPr wrap="square" lIns="0" tIns="0" rIns="0" bIns="0" rtlCol="0" anchor="ctr"/>
          <a:lstStyle/>
          <a:p>
            <a:pPr indent="0" marL="0">
              <a:buNone/>
            </a:pPr>
            <a:r>
              <a:rPr lang="en-US" sz="1600" b="1" dirty="0">
                <a:solidFill>
                  <a:srgbClr val="2F2A2D"/>
                </a:solidFill>
              </a:rPr>
              <a:t>Translation exposure</a:t>
            </a:r>
            <a:endParaRPr lang="en-US" sz="1600" dirty="0"/>
          </a:p>
        </p:txBody>
      </p:sp>
      <p:sp>
        <p:nvSpPr>
          <p:cNvPr id="14" name="Text 12"/>
          <p:cNvSpPr/>
          <p:nvPr/>
        </p:nvSpPr>
        <p:spPr>
          <a:xfrm>
            <a:off x="4690872" y="1828800"/>
            <a:ext cx="2825496" cy="86868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Accounting impact of converting subsidiary statements into the parent’s reporting currency. Manage carefully.</a:t>
            </a:r>
            <a:endParaRPr lang="en-US" sz="1280" dirty="0"/>
          </a:p>
        </p:txBody>
      </p:sp>
      <p:sp>
        <p:nvSpPr>
          <p:cNvPr id="15" name="Shape 13"/>
          <p:cNvSpPr/>
          <p:nvPr/>
        </p:nvSpPr>
        <p:spPr>
          <a:xfrm>
            <a:off x="8275320" y="1325880"/>
            <a:ext cx="2834640" cy="1508760"/>
          </a:xfrm>
          <a:prstGeom prst="roundRect">
            <a:avLst>
              <a:gd name="adj" fmla="val 7273"/>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8439912" y="1472184"/>
            <a:ext cx="2505456" cy="256032"/>
          </a:xfrm>
          <a:prstGeom prst="rect">
            <a:avLst/>
          </a:prstGeom>
          <a:noFill/>
          <a:ln/>
        </p:spPr>
        <p:txBody>
          <a:bodyPr wrap="square" lIns="0" tIns="0" rIns="0" bIns="0" rtlCol="0" anchor="ctr"/>
          <a:lstStyle/>
          <a:p>
            <a:pPr indent="0" marL="0">
              <a:buNone/>
            </a:pPr>
            <a:r>
              <a:rPr lang="en-US" sz="1600" b="1" dirty="0">
                <a:solidFill>
                  <a:srgbClr val="2F2A2D"/>
                </a:solidFill>
              </a:rPr>
              <a:t>Operating exposure</a:t>
            </a:r>
            <a:endParaRPr lang="en-US" sz="1600" dirty="0"/>
          </a:p>
        </p:txBody>
      </p:sp>
      <p:sp>
        <p:nvSpPr>
          <p:cNvPr id="17" name="Text 15"/>
          <p:cNvSpPr/>
          <p:nvPr/>
        </p:nvSpPr>
        <p:spPr>
          <a:xfrm>
            <a:off x="8439912" y="1828800"/>
            <a:ext cx="2505456" cy="86868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Long-term effect on future cash flows, prices, costs and competitiveness. Managed strategically.</a:t>
            </a:r>
            <a:endParaRPr lang="en-US" sz="1280" dirty="0"/>
          </a:p>
        </p:txBody>
      </p:sp>
      <p:sp>
        <p:nvSpPr>
          <p:cNvPr id="18" name="Text 16"/>
          <p:cNvSpPr/>
          <p:nvPr/>
        </p:nvSpPr>
        <p:spPr>
          <a:xfrm>
            <a:off x="914400" y="4160520"/>
            <a:ext cx="10149840" cy="621792"/>
          </a:xfrm>
          <a:prstGeom prst="rect">
            <a:avLst/>
          </a:prstGeom>
          <a:noFill/>
          <a:ln/>
        </p:spPr>
        <p:txBody>
          <a:bodyPr wrap="square" lIns="254" tIns="254" rIns="254" bIns="254" rtlCol="0" anchor="ctr">
            <a:normAutofit/>
          </a:bodyPr>
          <a:lstStyle/>
          <a:p>
            <a:pPr algn="ctr" indent="0" marL="0">
              <a:buNone/>
            </a:pPr>
            <a:r>
              <a:rPr lang="en-US" sz="2700" b="1" dirty="0">
                <a:solidFill>
                  <a:srgbClr val="9B7C87"/>
                </a:solidFill>
              </a:rPr>
              <a:t>Do not ask “Should we hedge?” before asking “What exactly is exposed?”</a:t>
            </a:r>
            <a:endParaRPr lang="en-US" sz="2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Session roadmap</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By the end of this lesson, students should be able to distinguish exposure types and choose management responses.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02</a:t>
            </a:r>
            <a:endParaRPr lang="en-US" sz="900" dirty="0"/>
          </a:p>
        </p:txBody>
      </p:sp>
      <p:sp>
        <p:nvSpPr>
          <p:cNvPr id="9" name="Shape 7"/>
          <p:cNvSpPr/>
          <p:nvPr/>
        </p:nvSpPr>
        <p:spPr>
          <a:xfrm>
            <a:off x="777240" y="1417320"/>
            <a:ext cx="251460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941832" y="156362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1. Define exposure</a:t>
            </a:r>
            <a:endParaRPr lang="en-US" sz="1600" dirty="0"/>
          </a:p>
        </p:txBody>
      </p:sp>
      <p:sp>
        <p:nvSpPr>
          <p:cNvPr id="11" name="Text 9"/>
          <p:cNvSpPr/>
          <p:nvPr/>
        </p:nvSpPr>
        <p:spPr>
          <a:xfrm>
            <a:off x="941832" y="1920240"/>
            <a:ext cx="218541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Explain why firms are exposed when cash flows, assets, liabilities or operations are linked to foreign currency.</a:t>
            </a:r>
            <a:endParaRPr lang="en-US" sz="1280" dirty="0"/>
          </a:p>
        </p:txBody>
      </p:sp>
      <p:sp>
        <p:nvSpPr>
          <p:cNvPr id="12" name="Shape 10"/>
          <p:cNvSpPr/>
          <p:nvPr/>
        </p:nvSpPr>
        <p:spPr>
          <a:xfrm>
            <a:off x="3566160" y="1417320"/>
            <a:ext cx="251460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3730752" y="156362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2. Separate the types</a:t>
            </a:r>
            <a:endParaRPr lang="en-US" sz="1600" dirty="0"/>
          </a:p>
        </p:txBody>
      </p:sp>
      <p:sp>
        <p:nvSpPr>
          <p:cNvPr id="14" name="Text 12"/>
          <p:cNvSpPr/>
          <p:nvPr/>
        </p:nvSpPr>
        <p:spPr>
          <a:xfrm>
            <a:off x="3730752" y="1920240"/>
            <a:ext cx="218541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Transaction, translation and operating exposure affect the firm in different ways.</a:t>
            </a:r>
            <a:endParaRPr lang="en-US" sz="1280" dirty="0"/>
          </a:p>
        </p:txBody>
      </p:sp>
      <p:sp>
        <p:nvSpPr>
          <p:cNvPr id="15" name="Shape 13"/>
          <p:cNvSpPr/>
          <p:nvPr/>
        </p:nvSpPr>
        <p:spPr>
          <a:xfrm>
            <a:off x="6355080" y="1417320"/>
            <a:ext cx="251460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6519672" y="1563624"/>
            <a:ext cx="2185416" cy="256032"/>
          </a:xfrm>
          <a:prstGeom prst="rect">
            <a:avLst/>
          </a:prstGeom>
          <a:noFill/>
          <a:ln/>
        </p:spPr>
        <p:txBody>
          <a:bodyPr wrap="square" lIns="0" tIns="0" rIns="0" bIns="0" rtlCol="0" anchor="ctr"/>
          <a:lstStyle/>
          <a:p>
            <a:pPr indent="0" marL="0">
              <a:buNone/>
            </a:pPr>
            <a:r>
              <a:rPr lang="en-US" sz="1600" b="1" dirty="0">
                <a:solidFill>
                  <a:srgbClr val="2F2A2D"/>
                </a:solidFill>
              </a:rPr>
              <a:t>3. Measure the risk</a:t>
            </a:r>
            <a:endParaRPr lang="en-US" sz="1600" dirty="0"/>
          </a:p>
        </p:txBody>
      </p:sp>
      <p:sp>
        <p:nvSpPr>
          <p:cNvPr id="17" name="Text 15"/>
          <p:cNvSpPr/>
          <p:nvPr/>
        </p:nvSpPr>
        <p:spPr>
          <a:xfrm>
            <a:off x="6519672" y="1920240"/>
            <a:ext cx="218541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Identify what is exposed, when settlement/reporting occurs and how exchange rates can change value.</a:t>
            </a:r>
            <a:endParaRPr lang="en-US" sz="1280" dirty="0"/>
          </a:p>
        </p:txBody>
      </p:sp>
      <p:sp>
        <p:nvSpPr>
          <p:cNvPr id="18" name="Shape 16"/>
          <p:cNvSpPr/>
          <p:nvPr/>
        </p:nvSpPr>
        <p:spPr>
          <a:xfrm>
            <a:off x="9144000" y="1417320"/>
            <a:ext cx="233172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9" name="Text 17"/>
          <p:cNvSpPr/>
          <p:nvPr/>
        </p:nvSpPr>
        <p:spPr>
          <a:xfrm>
            <a:off x="9308592" y="1563624"/>
            <a:ext cx="2002536" cy="256032"/>
          </a:xfrm>
          <a:prstGeom prst="rect">
            <a:avLst/>
          </a:prstGeom>
          <a:noFill/>
          <a:ln/>
        </p:spPr>
        <p:txBody>
          <a:bodyPr wrap="square" lIns="0" tIns="0" rIns="0" bIns="0" rtlCol="0" anchor="ctr"/>
          <a:lstStyle/>
          <a:p>
            <a:pPr indent="0" marL="0">
              <a:buNone/>
            </a:pPr>
            <a:r>
              <a:rPr lang="en-US" sz="1600" b="1" dirty="0">
                <a:solidFill>
                  <a:srgbClr val="2F2A2D"/>
                </a:solidFill>
              </a:rPr>
              <a:t>4. Manage it</a:t>
            </a:r>
            <a:endParaRPr lang="en-US" sz="1600" dirty="0"/>
          </a:p>
        </p:txBody>
      </p:sp>
      <p:sp>
        <p:nvSpPr>
          <p:cNvPr id="20" name="Text 18"/>
          <p:cNvSpPr/>
          <p:nvPr/>
        </p:nvSpPr>
        <p:spPr>
          <a:xfrm>
            <a:off x="9308592" y="1920240"/>
            <a:ext cx="200253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Use hedging, matching, diversification, policy controls and strategic decisions.</a:t>
            </a:r>
            <a:endParaRPr lang="en-US" sz="1280" dirty="0"/>
          </a:p>
        </p:txBody>
      </p:sp>
      <p:sp>
        <p:nvSpPr>
          <p:cNvPr id="21" name="Text 19"/>
          <p:cNvSpPr/>
          <p:nvPr/>
        </p:nvSpPr>
        <p:spPr>
          <a:xfrm>
            <a:off x="960120" y="3246120"/>
            <a:ext cx="9966960" cy="2057400"/>
          </a:xfrm>
          <a:prstGeom prst="rect">
            <a:avLst/>
          </a:prstGeom>
          <a:noFill/>
          <a:ln/>
        </p:spPr>
        <p:txBody>
          <a:bodyPr wrap="square" lIns="889" tIns="889" rIns="889" bIns="889" rtlCol="0" anchor="ctr">
            <a:normAutofit/>
          </a:bodyPr>
          <a:lstStyle/>
          <a:p>
            <a:r>
              <a:rPr lang="en-US" sz="1800" dirty="0">
                <a:solidFill>
                  <a:srgbClr val="2F2A2D"/>
                </a:solidFill>
              </a:rPr>
              <a:t>Transaction exposure: contracted cash flows</a:t>
            </a:r>
            <a:endParaRPr lang="en-US" sz="1800" dirty="0"/>
          </a:p>
          <a:p>
            <a:r>
              <a:rPr lang="en-US" sz="1800" dirty="0">
                <a:solidFill>
                  <a:srgbClr val="2F2A2D"/>
                </a:solidFill>
              </a:rPr>
              <a:t>Translation exposure: consolidated financial statements</a:t>
            </a:r>
            <a:endParaRPr lang="en-US" sz="1800" dirty="0"/>
          </a:p>
          <a:p>
            <a:r>
              <a:rPr lang="en-US" sz="1800" dirty="0">
                <a:solidFill>
                  <a:srgbClr val="2F2A2D"/>
                </a:solidFill>
              </a:rPr>
              <a:t>Operating exposure: long-term competitive cash flows</a:t>
            </a:r>
            <a:endParaRPr lang="en-US" sz="1800" dirty="0"/>
          </a:p>
          <a:p>
            <a:r>
              <a:rPr lang="en-US" sz="1800" dirty="0">
                <a:solidFill>
                  <a:srgbClr val="2F2A2D"/>
                </a:solidFill>
              </a:rPr>
              <a:t>Management: financial, operating and strategic tools</a:t>
            </a:r>
            <a:endParaRPr lang="en-US"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References and reading guide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Use these chapters to deepen the lecture examples and calculations.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20</a:t>
            </a:r>
            <a:endParaRPr lang="en-US" sz="900" dirty="0"/>
          </a:p>
        </p:txBody>
      </p:sp>
      <p:sp>
        <p:nvSpPr>
          <p:cNvPr id="9" name="Text 7"/>
          <p:cNvSpPr/>
          <p:nvPr/>
        </p:nvSpPr>
        <p:spPr>
          <a:xfrm>
            <a:off x="914400" y="1371600"/>
            <a:ext cx="10241280" cy="3886200"/>
          </a:xfrm>
          <a:prstGeom prst="rect">
            <a:avLst/>
          </a:prstGeom>
          <a:noFill/>
          <a:ln/>
        </p:spPr>
        <p:txBody>
          <a:bodyPr wrap="square" lIns="889" tIns="889" rIns="889" bIns="889" rtlCol="0" anchor="ctr">
            <a:normAutofit/>
          </a:bodyPr>
          <a:lstStyle/>
          <a:p>
            <a:r>
              <a:rPr lang="en-US" sz="1700" dirty="0">
                <a:solidFill>
                  <a:srgbClr val="2F2A2D"/>
                </a:solidFill>
              </a:rPr>
              <a:t>Eiteman, Stonehill &amp; Moffett, Multinational Business Finance, 14th Global Edition: Part 3, Foreign Exchange Exposure.</a:t>
            </a:r>
            <a:endParaRPr lang="en-US" sz="1700" dirty="0"/>
          </a:p>
          <a:p>
            <a:r>
              <a:rPr lang="en-US" sz="1700" dirty="0">
                <a:solidFill>
                  <a:srgbClr val="2F2A2D"/>
                </a:solidFill>
              </a:rPr>
              <a:t>Chapter 10: Transaction Exposure; Chapter 11: Translation Exposure; Chapter 12: Operating Exposure.</a:t>
            </a:r>
            <a:endParaRPr lang="en-US" sz="1700" dirty="0"/>
          </a:p>
          <a:p>
            <a:r>
              <a:rPr lang="en-US" sz="1700" dirty="0">
                <a:solidFill>
                  <a:srgbClr val="2F2A2D"/>
                </a:solidFill>
              </a:rPr>
              <a:t>The uploaded PDF’s page numbering places these topics around book pages 294–370. The “pg 251–278” range in the request appears to fall earlier in the uploaded edition, before the exposure chapters.</a:t>
            </a:r>
            <a:endParaRPr lang="en-US" sz="1700" dirty="0"/>
          </a:p>
          <a:p>
            <a:r>
              <a:rPr lang="en-US" sz="1700" dirty="0">
                <a:solidFill>
                  <a:srgbClr val="2F2A2D"/>
                </a:solidFill>
              </a:rPr>
              <a:t>Madura, International Financial Management, 11th Edition: use as supplementary reading for transaction, economic and translation exposure plus hedging tools.</a:t>
            </a:r>
            <a:endParaRPr lang="en-US" sz="1700" dirty="0"/>
          </a:p>
        </p:txBody>
      </p:sp>
      <p:sp>
        <p:nvSpPr>
          <p:cNvPr id="10" name="Text 8"/>
          <p:cNvSpPr/>
          <p:nvPr/>
        </p:nvSpPr>
        <p:spPr>
          <a:xfrm>
            <a:off x="1051560" y="5577840"/>
            <a:ext cx="9966960" cy="457200"/>
          </a:xfrm>
          <a:prstGeom prst="rect">
            <a:avLst/>
          </a:prstGeom>
          <a:noFill/>
          <a:ln/>
        </p:spPr>
        <p:txBody>
          <a:bodyPr wrap="square" rtlCol="0" anchor="ctr"/>
          <a:lstStyle/>
          <a:p>
            <a:pPr algn="ctr" indent="0" marL="0">
              <a:buNone/>
            </a:pPr>
            <a:r>
              <a:rPr lang="en-US" sz="1700" b="1" dirty="0">
                <a:solidFill>
                  <a:srgbClr val="9B7C87"/>
                </a:solidFill>
              </a:rPr>
              <a:t>Instructor note: Add local currency examples and current exchange rates during delivery to make the session more practical.</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What is foreign exchange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Exposure is the potential for exchange-rate movements to change a firm’s performance or value.</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03</a:t>
            </a:r>
            <a:endParaRPr lang="en-US" sz="900" dirty="0"/>
          </a:p>
        </p:txBody>
      </p:sp>
      <p:sp>
        <p:nvSpPr>
          <p:cNvPr id="9" name="Shape 7"/>
          <p:cNvSpPr/>
          <p:nvPr/>
        </p:nvSpPr>
        <p:spPr>
          <a:xfrm>
            <a:off x="868680" y="1417320"/>
            <a:ext cx="3383280" cy="1417320"/>
          </a:xfrm>
          <a:prstGeom prst="roundRect">
            <a:avLst>
              <a:gd name="adj" fmla="val 7742"/>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1033272" y="1563624"/>
            <a:ext cx="3054096" cy="256032"/>
          </a:xfrm>
          <a:prstGeom prst="rect">
            <a:avLst/>
          </a:prstGeom>
          <a:noFill/>
          <a:ln/>
        </p:spPr>
        <p:txBody>
          <a:bodyPr wrap="square" lIns="0" tIns="0" rIns="0" bIns="0" rtlCol="0" anchor="ctr"/>
          <a:lstStyle/>
          <a:p>
            <a:pPr indent="0" marL="0">
              <a:buNone/>
            </a:pPr>
            <a:r>
              <a:rPr lang="en-US" sz="1600" b="1" dirty="0">
                <a:solidFill>
                  <a:srgbClr val="2F2A2D"/>
                </a:solidFill>
              </a:rPr>
              <a:t>Core definition</a:t>
            </a:r>
            <a:endParaRPr lang="en-US" sz="1600" dirty="0"/>
          </a:p>
        </p:txBody>
      </p:sp>
      <p:sp>
        <p:nvSpPr>
          <p:cNvPr id="11" name="Text 9"/>
          <p:cNvSpPr/>
          <p:nvPr/>
        </p:nvSpPr>
        <p:spPr>
          <a:xfrm>
            <a:off x="1033272" y="1920240"/>
            <a:ext cx="3054096" cy="7772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Potential change in profitability, net cash flow or market value caused by exchange-rate movements.</a:t>
            </a:r>
            <a:endParaRPr lang="en-US" sz="1280" dirty="0"/>
          </a:p>
        </p:txBody>
      </p:sp>
      <p:sp>
        <p:nvSpPr>
          <p:cNvPr id="12" name="Shape 10"/>
          <p:cNvSpPr/>
          <p:nvPr/>
        </p:nvSpPr>
        <p:spPr>
          <a:xfrm>
            <a:off x="4526280" y="1417320"/>
            <a:ext cx="3246120" cy="1417320"/>
          </a:xfrm>
          <a:prstGeom prst="roundRect">
            <a:avLst>
              <a:gd name="adj" fmla="val 7742"/>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4690872" y="1563624"/>
            <a:ext cx="2916936" cy="256032"/>
          </a:xfrm>
          <a:prstGeom prst="rect">
            <a:avLst/>
          </a:prstGeom>
          <a:noFill/>
          <a:ln/>
        </p:spPr>
        <p:txBody>
          <a:bodyPr wrap="square" lIns="0" tIns="0" rIns="0" bIns="0" rtlCol="0" anchor="ctr"/>
          <a:lstStyle/>
          <a:p>
            <a:pPr indent="0" marL="0">
              <a:buNone/>
            </a:pPr>
            <a:r>
              <a:rPr lang="en-US" sz="1600" b="1" dirty="0">
                <a:solidFill>
                  <a:srgbClr val="2F2A2D"/>
                </a:solidFill>
              </a:rPr>
              <a:t>What creates it?</a:t>
            </a:r>
            <a:endParaRPr lang="en-US" sz="1600" dirty="0"/>
          </a:p>
        </p:txBody>
      </p:sp>
      <p:sp>
        <p:nvSpPr>
          <p:cNvPr id="14" name="Text 12"/>
          <p:cNvSpPr/>
          <p:nvPr/>
        </p:nvSpPr>
        <p:spPr>
          <a:xfrm>
            <a:off x="4690872" y="1920240"/>
            <a:ext cx="2916936" cy="7772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Foreign-currency receivables, payables, loans, subsidiaries, exports, imports and foreign competitors.</a:t>
            </a:r>
            <a:endParaRPr lang="en-US" sz="1280" dirty="0"/>
          </a:p>
        </p:txBody>
      </p:sp>
      <p:sp>
        <p:nvSpPr>
          <p:cNvPr id="15" name="Shape 13"/>
          <p:cNvSpPr/>
          <p:nvPr/>
        </p:nvSpPr>
        <p:spPr>
          <a:xfrm>
            <a:off x="8046720" y="1417320"/>
            <a:ext cx="2971800" cy="1417320"/>
          </a:xfrm>
          <a:prstGeom prst="roundRect">
            <a:avLst>
              <a:gd name="adj" fmla="val 7742"/>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8211312" y="1563624"/>
            <a:ext cx="2642616" cy="256032"/>
          </a:xfrm>
          <a:prstGeom prst="rect">
            <a:avLst/>
          </a:prstGeom>
          <a:noFill/>
          <a:ln/>
        </p:spPr>
        <p:txBody>
          <a:bodyPr wrap="square" lIns="0" tIns="0" rIns="0" bIns="0" rtlCol="0" anchor="ctr"/>
          <a:lstStyle/>
          <a:p>
            <a:pPr indent="0" marL="0">
              <a:buNone/>
            </a:pPr>
            <a:r>
              <a:rPr lang="en-US" sz="1600" b="1" dirty="0">
                <a:solidFill>
                  <a:srgbClr val="2F2A2D"/>
                </a:solidFill>
              </a:rPr>
              <a:t>Managerial task</a:t>
            </a:r>
            <a:endParaRPr lang="en-US" sz="1600" dirty="0"/>
          </a:p>
        </p:txBody>
      </p:sp>
      <p:sp>
        <p:nvSpPr>
          <p:cNvPr id="17" name="Text 15"/>
          <p:cNvSpPr/>
          <p:nvPr/>
        </p:nvSpPr>
        <p:spPr>
          <a:xfrm>
            <a:off x="8211312" y="1920240"/>
            <a:ext cx="2642616" cy="7772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Measure the exposure and manage it in a way that supports firm value.</a:t>
            </a:r>
            <a:endParaRPr lang="en-US" sz="1280" dirty="0"/>
          </a:p>
        </p:txBody>
      </p:sp>
      <p:sp>
        <p:nvSpPr>
          <p:cNvPr id="18" name="Text 16"/>
          <p:cNvSpPr/>
          <p:nvPr/>
        </p:nvSpPr>
        <p:spPr>
          <a:xfrm>
            <a:off x="914400" y="3429000"/>
            <a:ext cx="10058400" cy="411480"/>
          </a:xfrm>
          <a:prstGeom prst="rect">
            <a:avLst/>
          </a:prstGeom>
          <a:noFill/>
          <a:ln/>
        </p:spPr>
        <p:txBody>
          <a:bodyPr wrap="square" lIns="0" tIns="0" rIns="0" bIns="0" rtlCol="0" anchor="ctr"/>
          <a:lstStyle/>
          <a:p>
            <a:pPr algn="ctr" indent="0" marL="0">
              <a:buNone/>
            </a:pPr>
            <a:r>
              <a:rPr lang="en-US" sz="2600" b="1" dirty="0">
                <a:solidFill>
                  <a:srgbClr val="2F2A2D"/>
                </a:solidFill>
              </a:rPr>
              <a:t>Exchange rates do not affect every firm in the same way.</a:t>
            </a:r>
            <a:endParaRPr lang="en-US" sz="2600" dirty="0"/>
          </a:p>
        </p:txBody>
      </p:sp>
      <p:sp>
        <p:nvSpPr>
          <p:cNvPr id="19" name="Text 17"/>
          <p:cNvSpPr/>
          <p:nvPr/>
        </p:nvSpPr>
        <p:spPr>
          <a:xfrm>
            <a:off x="1051560" y="4069080"/>
            <a:ext cx="9784080" cy="713232"/>
          </a:xfrm>
          <a:prstGeom prst="rect">
            <a:avLst/>
          </a:prstGeom>
          <a:noFill/>
          <a:ln/>
        </p:spPr>
        <p:txBody>
          <a:bodyPr wrap="square" lIns="381" tIns="381" rIns="381" bIns="381" rtlCol="0" anchor="ctr">
            <a:normAutofit/>
          </a:bodyPr>
          <a:lstStyle/>
          <a:p>
            <a:pPr algn="ctr" indent="0" marL="0">
              <a:buNone/>
            </a:pPr>
            <a:r>
              <a:rPr lang="en-US" sz="1800" dirty="0">
                <a:solidFill>
                  <a:srgbClr val="6D6264"/>
                </a:solidFill>
              </a:rPr>
              <a:t>The impact depends on currency of invoice, cost structure, subsidiaries, competitors, contracts, and the firm’s ability to adjust prices or sourcing.</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The three types of foreign exchange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Think of exposure in layers: booked cash flows, accounting reports, and future competitiveness.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04</a:t>
            </a:r>
            <a:endParaRPr lang="en-US" sz="900" dirty="0"/>
          </a:p>
        </p:txBody>
      </p:sp>
      <p:sp>
        <p:nvSpPr>
          <p:cNvPr id="9" name="Shape 7"/>
          <p:cNvSpPr/>
          <p:nvPr/>
        </p:nvSpPr>
        <p:spPr>
          <a:xfrm>
            <a:off x="2057400" y="3566160"/>
            <a:ext cx="1005840" cy="0"/>
          </a:xfrm>
          <a:prstGeom prst="line">
            <a:avLst/>
          </a:prstGeom>
          <a:noFill/>
          <a:ln w="25400">
            <a:solidFill>
              <a:srgbClr val="9B7C87"/>
            </a:solidFill>
            <a:prstDash val="solid"/>
            <a:headEnd type="none"/>
            <a:tailEnd type="triangle"/>
          </a:ln>
        </p:spPr>
      </p:sp>
      <p:sp>
        <p:nvSpPr>
          <p:cNvPr id="10" name="Shape 8"/>
          <p:cNvSpPr/>
          <p:nvPr/>
        </p:nvSpPr>
        <p:spPr>
          <a:xfrm>
            <a:off x="5486400" y="3566160"/>
            <a:ext cx="1005840" cy="0"/>
          </a:xfrm>
          <a:prstGeom prst="line">
            <a:avLst/>
          </a:prstGeom>
          <a:noFill/>
          <a:ln w="25400">
            <a:solidFill>
              <a:srgbClr val="9B7C87"/>
            </a:solidFill>
            <a:prstDash val="solid"/>
            <a:headEnd type="none"/>
            <a:tailEnd type="triangle"/>
          </a:ln>
        </p:spPr>
      </p:sp>
      <p:sp>
        <p:nvSpPr>
          <p:cNvPr id="11" name="Shape 9"/>
          <p:cNvSpPr/>
          <p:nvPr/>
        </p:nvSpPr>
        <p:spPr>
          <a:xfrm>
            <a:off x="8915400" y="3566160"/>
            <a:ext cx="1005840" cy="0"/>
          </a:xfrm>
          <a:prstGeom prst="line">
            <a:avLst/>
          </a:prstGeom>
          <a:noFill/>
          <a:ln w="25400">
            <a:solidFill>
              <a:srgbClr val="9B7C87"/>
            </a:solidFill>
            <a:prstDash val="solid"/>
            <a:headEnd type="none"/>
            <a:tailEnd type="triangle"/>
          </a:ln>
        </p:spPr>
      </p:sp>
      <p:sp>
        <p:nvSpPr>
          <p:cNvPr id="12" name="Shape 10"/>
          <p:cNvSpPr/>
          <p:nvPr/>
        </p:nvSpPr>
        <p:spPr>
          <a:xfrm>
            <a:off x="731520" y="2331720"/>
            <a:ext cx="2743200" cy="1874520"/>
          </a:xfrm>
          <a:prstGeom prst="roundRect">
            <a:avLst>
              <a:gd name="adj" fmla="val 5854"/>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896112" y="2478024"/>
            <a:ext cx="2414016" cy="256032"/>
          </a:xfrm>
          <a:prstGeom prst="rect">
            <a:avLst/>
          </a:prstGeom>
          <a:noFill/>
          <a:ln/>
        </p:spPr>
        <p:txBody>
          <a:bodyPr wrap="square" lIns="0" tIns="0" rIns="0" bIns="0" rtlCol="0" anchor="ctr"/>
          <a:lstStyle/>
          <a:p>
            <a:pPr indent="0" marL="0">
              <a:buNone/>
            </a:pPr>
            <a:r>
              <a:rPr lang="en-US" sz="1600" b="1" dirty="0">
                <a:solidFill>
                  <a:srgbClr val="2F2A2D"/>
                </a:solidFill>
              </a:rPr>
              <a:t>Transaction</a:t>
            </a:r>
            <a:endParaRPr lang="en-US" sz="1600" dirty="0"/>
          </a:p>
        </p:txBody>
      </p:sp>
      <p:sp>
        <p:nvSpPr>
          <p:cNvPr id="14" name="Text 12"/>
          <p:cNvSpPr/>
          <p:nvPr/>
        </p:nvSpPr>
        <p:spPr>
          <a:xfrm>
            <a:off x="896112" y="2834640"/>
            <a:ext cx="2414016" cy="12344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Change in value of existing foreign-currency receivables, payables or loans before settlement.</a:t>
            </a:r>
            <a:endParaRPr lang="en-US" sz="1280" dirty="0"/>
          </a:p>
        </p:txBody>
      </p:sp>
      <p:sp>
        <p:nvSpPr>
          <p:cNvPr id="15" name="Shape 13"/>
          <p:cNvSpPr/>
          <p:nvPr/>
        </p:nvSpPr>
        <p:spPr>
          <a:xfrm>
            <a:off x="3794760" y="2331720"/>
            <a:ext cx="2743200" cy="1874520"/>
          </a:xfrm>
          <a:prstGeom prst="roundRect">
            <a:avLst>
              <a:gd name="adj" fmla="val 5854"/>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3959352" y="2478024"/>
            <a:ext cx="2414016" cy="256032"/>
          </a:xfrm>
          <a:prstGeom prst="rect">
            <a:avLst/>
          </a:prstGeom>
          <a:noFill/>
          <a:ln/>
        </p:spPr>
        <p:txBody>
          <a:bodyPr wrap="square" lIns="0" tIns="0" rIns="0" bIns="0" rtlCol="0" anchor="ctr"/>
          <a:lstStyle/>
          <a:p>
            <a:pPr indent="0" marL="0">
              <a:buNone/>
            </a:pPr>
            <a:r>
              <a:rPr lang="en-US" sz="1600" b="1" dirty="0">
                <a:solidFill>
                  <a:srgbClr val="2F2A2D"/>
                </a:solidFill>
              </a:rPr>
              <a:t>Translation</a:t>
            </a:r>
            <a:endParaRPr lang="en-US" sz="1600" dirty="0"/>
          </a:p>
        </p:txBody>
      </p:sp>
      <p:sp>
        <p:nvSpPr>
          <p:cNvPr id="17" name="Text 15"/>
          <p:cNvSpPr/>
          <p:nvPr/>
        </p:nvSpPr>
        <p:spPr>
          <a:xfrm>
            <a:off x="3959352" y="2834640"/>
            <a:ext cx="2414016" cy="12344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Change in reported parent equity or income when foreign subsidiary statements are translated.</a:t>
            </a:r>
            <a:endParaRPr lang="en-US" sz="1280" dirty="0"/>
          </a:p>
        </p:txBody>
      </p:sp>
      <p:sp>
        <p:nvSpPr>
          <p:cNvPr id="18" name="Shape 16"/>
          <p:cNvSpPr/>
          <p:nvPr/>
        </p:nvSpPr>
        <p:spPr>
          <a:xfrm>
            <a:off x="6858000" y="2331720"/>
            <a:ext cx="2743200" cy="1874520"/>
          </a:xfrm>
          <a:prstGeom prst="roundRect">
            <a:avLst>
              <a:gd name="adj" fmla="val 5854"/>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9" name="Text 17"/>
          <p:cNvSpPr/>
          <p:nvPr/>
        </p:nvSpPr>
        <p:spPr>
          <a:xfrm>
            <a:off x="7022592" y="2478024"/>
            <a:ext cx="2414016" cy="256032"/>
          </a:xfrm>
          <a:prstGeom prst="rect">
            <a:avLst/>
          </a:prstGeom>
          <a:noFill/>
          <a:ln/>
        </p:spPr>
        <p:txBody>
          <a:bodyPr wrap="square" lIns="0" tIns="0" rIns="0" bIns="0" rtlCol="0" anchor="ctr"/>
          <a:lstStyle/>
          <a:p>
            <a:pPr indent="0" marL="0">
              <a:buNone/>
            </a:pPr>
            <a:r>
              <a:rPr lang="en-US" sz="1600" b="1" dirty="0">
                <a:solidFill>
                  <a:srgbClr val="2F2A2D"/>
                </a:solidFill>
              </a:rPr>
              <a:t>Operating</a:t>
            </a:r>
            <a:endParaRPr lang="en-US" sz="1600" dirty="0"/>
          </a:p>
        </p:txBody>
      </p:sp>
      <p:sp>
        <p:nvSpPr>
          <p:cNvPr id="20" name="Text 18"/>
          <p:cNvSpPr/>
          <p:nvPr/>
        </p:nvSpPr>
        <p:spPr>
          <a:xfrm>
            <a:off x="7022592" y="2834640"/>
            <a:ext cx="2414016" cy="123444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Change in present value of expected future operating cash flows and competitiveness.</a:t>
            </a:r>
            <a:endParaRPr lang="en-US" sz="1280" dirty="0"/>
          </a:p>
        </p:txBody>
      </p:sp>
      <p:sp>
        <p:nvSpPr>
          <p:cNvPr id="21" name="Shape 19"/>
          <p:cNvSpPr/>
          <p:nvPr/>
        </p:nvSpPr>
        <p:spPr>
          <a:xfrm>
            <a:off x="9921240" y="2697480"/>
            <a:ext cx="1417320" cy="1143000"/>
          </a:xfrm>
          <a:prstGeom prst="roundRect">
            <a:avLst>
              <a:gd name="adj" fmla="val 9600"/>
            </a:avLst>
          </a:prstGeom>
          <a:solidFill>
            <a:srgbClr val="2F2A2D"/>
          </a:solidFill>
          <a:ln w="12700">
            <a:solidFill>
              <a:srgbClr val="2F2A2D"/>
            </a:solidFill>
            <a:prstDash val="solid"/>
          </a:ln>
        </p:spPr>
      </p:sp>
      <p:sp>
        <p:nvSpPr>
          <p:cNvPr id="22" name="Text 20"/>
          <p:cNvSpPr/>
          <p:nvPr/>
        </p:nvSpPr>
        <p:spPr>
          <a:xfrm>
            <a:off x="10104120" y="2907792"/>
            <a:ext cx="1005840" cy="502920"/>
          </a:xfrm>
          <a:prstGeom prst="rect">
            <a:avLst/>
          </a:prstGeom>
          <a:noFill/>
          <a:ln/>
        </p:spPr>
        <p:txBody>
          <a:bodyPr wrap="square" lIns="0" tIns="0" rIns="0" bIns="0" rtlCol="0" anchor="ctr"/>
          <a:lstStyle/>
          <a:p>
            <a:pPr algn="ctr" indent="0" marL="0">
              <a:buNone/>
            </a:pPr>
            <a:r>
              <a:rPr lang="en-US" sz="1800" b="1" dirty="0">
                <a:solidFill>
                  <a:srgbClr val="FFFFFF"/>
                </a:solidFill>
              </a:rPr>
              <a:t>Firm</a:t>
            </a:r>
            <a:endParaRPr lang="en-US" sz="1800" dirty="0"/>
          </a:p>
          <a:p>
            <a:pPr algn="ctr" indent="0" marL="0">
              <a:buNone/>
            </a:pPr>
            <a:r>
              <a:rPr lang="en-US" sz="1800" b="1" dirty="0">
                <a:solidFill>
                  <a:srgbClr val="FFFFFF"/>
                </a:solidFill>
              </a:rPr>
              <a:t>value</a:t>
            </a:r>
            <a:endParaRPr lang="en-US" sz="1800" dirty="0"/>
          </a:p>
        </p:txBody>
      </p:sp>
      <p:sp>
        <p:nvSpPr>
          <p:cNvPr id="23" name="Text 21"/>
          <p:cNvSpPr/>
          <p:nvPr/>
        </p:nvSpPr>
        <p:spPr>
          <a:xfrm>
            <a:off x="1234440" y="4526280"/>
            <a:ext cx="5029200" cy="274320"/>
          </a:xfrm>
          <a:prstGeom prst="rect">
            <a:avLst/>
          </a:prstGeom>
          <a:noFill/>
          <a:ln/>
        </p:spPr>
        <p:txBody>
          <a:bodyPr wrap="square" rtlCol="0" anchor="ctr"/>
          <a:lstStyle/>
          <a:p>
            <a:pPr algn="ctr" indent="0" marL="0">
              <a:buNone/>
            </a:pPr>
            <a:r>
              <a:rPr lang="en-US" sz="1200" b="1" dirty="0">
                <a:solidFill>
                  <a:srgbClr val="9B7C87"/>
                </a:solidFill>
              </a:rPr>
              <a:t>Accounting exposure</a:t>
            </a:r>
            <a:endParaRPr lang="en-US" sz="1200" dirty="0"/>
          </a:p>
        </p:txBody>
      </p:sp>
      <p:sp>
        <p:nvSpPr>
          <p:cNvPr id="24" name="Shape 22"/>
          <p:cNvSpPr/>
          <p:nvPr/>
        </p:nvSpPr>
        <p:spPr>
          <a:xfrm>
            <a:off x="1005840" y="4443984"/>
            <a:ext cx="5120640" cy="0"/>
          </a:xfrm>
          <a:prstGeom prst="line">
            <a:avLst/>
          </a:prstGeom>
          <a:noFill/>
          <a:ln w="19050">
            <a:solidFill>
              <a:srgbClr val="9B7C87"/>
            </a:solidFill>
            <a:prstDash val="solid"/>
          </a:ln>
        </p:spPr>
      </p:sp>
      <p:sp>
        <p:nvSpPr>
          <p:cNvPr id="25" name="Text 23"/>
          <p:cNvSpPr/>
          <p:nvPr/>
        </p:nvSpPr>
        <p:spPr>
          <a:xfrm>
            <a:off x="6858000" y="4526280"/>
            <a:ext cx="2743200" cy="274320"/>
          </a:xfrm>
          <a:prstGeom prst="rect">
            <a:avLst/>
          </a:prstGeom>
          <a:noFill/>
          <a:ln/>
        </p:spPr>
        <p:txBody>
          <a:bodyPr wrap="square" rtlCol="0" anchor="ctr"/>
          <a:lstStyle/>
          <a:p>
            <a:pPr algn="ctr" indent="0" marL="0">
              <a:buNone/>
            </a:pPr>
            <a:r>
              <a:rPr lang="en-US" sz="1200" b="1" dirty="0">
                <a:solidFill>
                  <a:srgbClr val="2E7D67"/>
                </a:solidFill>
              </a:rPr>
              <a:t>Economic exposure</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Transaction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The risk sits between the date a foreign-currency transaction is agreed and the date it is settled.</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05</a:t>
            </a:r>
            <a:endParaRPr lang="en-US" sz="900" dirty="0"/>
          </a:p>
        </p:txBody>
      </p:sp>
      <p:sp>
        <p:nvSpPr>
          <p:cNvPr id="9" name="Shape 7"/>
          <p:cNvSpPr/>
          <p:nvPr/>
        </p:nvSpPr>
        <p:spPr>
          <a:xfrm>
            <a:off x="1097280" y="3017520"/>
            <a:ext cx="9875520" cy="0"/>
          </a:xfrm>
          <a:prstGeom prst="line">
            <a:avLst/>
          </a:prstGeom>
          <a:noFill/>
          <a:ln w="25400">
            <a:solidFill>
              <a:srgbClr val="2F2A2D"/>
            </a:solidFill>
            <a:prstDash val="solid"/>
          </a:ln>
        </p:spPr>
      </p:sp>
      <p:sp>
        <p:nvSpPr>
          <p:cNvPr id="10" name="Shape 8"/>
          <p:cNvSpPr/>
          <p:nvPr/>
        </p:nvSpPr>
        <p:spPr>
          <a:xfrm>
            <a:off x="987552" y="2907792"/>
            <a:ext cx="219456" cy="219456"/>
          </a:xfrm>
          <a:prstGeom prst="ellipse">
            <a:avLst/>
          </a:prstGeom>
          <a:solidFill>
            <a:srgbClr val="E46791"/>
          </a:solidFill>
          <a:ln w="5080">
            <a:solidFill>
              <a:srgbClr val="2F2A2D"/>
            </a:solidFill>
            <a:prstDash val="solid"/>
          </a:ln>
        </p:spPr>
      </p:sp>
      <p:sp>
        <p:nvSpPr>
          <p:cNvPr id="11" name="Text 9"/>
          <p:cNvSpPr/>
          <p:nvPr/>
        </p:nvSpPr>
        <p:spPr>
          <a:xfrm>
            <a:off x="594360" y="3246120"/>
            <a:ext cx="1325880" cy="411480"/>
          </a:xfrm>
          <a:prstGeom prst="rect">
            <a:avLst/>
          </a:prstGeom>
          <a:noFill/>
          <a:ln/>
        </p:spPr>
        <p:txBody>
          <a:bodyPr wrap="square" lIns="0" tIns="0" rIns="0" bIns="0" rtlCol="0" anchor="ctr">
            <a:normAutofit/>
          </a:bodyPr>
          <a:lstStyle/>
          <a:p>
            <a:pPr algn="ctr" indent="0" marL="0">
              <a:buNone/>
            </a:pPr>
            <a:r>
              <a:rPr lang="en-US" sz="1250" dirty="0">
                <a:solidFill>
                  <a:srgbClr val="2F2A2D"/>
                </a:solidFill>
              </a:rPr>
              <a:t>Sale/import agreed</a:t>
            </a:r>
            <a:endParaRPr lang="en-US" sz="1250" dirty="0"/>
          </a:p>
        </p:txBody>
      </p:sp>
      <p:sp>
        <p:nvSpPr>
          <p:cNvPr id="12" name="Shape 10"/>
          <p:cNvSpPr/>
          <p:nvPr/>
        </p:nvSpPr>
        <p:spPr>
          <a:xfrm>
            <a:off x="3730752" y="2907792"/>
            <a:ext cx="219456" cy="219456"/>
          </a:xfrm>
          <a:prstGeom prst="ellipse">
            <a:avLst/>
          </a:prstGeom>
          <a:solidFill>
            <a:srgbClr val="E46791"/>
          </a:solidFill>
          <a:ln w="5080">
            <a:solidFill>
              <a:srgbClr val="2F2A2D"/>
            </a:solidFill>
            <a:prstDash val="solid"/>
          </a:ln>
        </p:spPr>
      </p:sp>
      <p:sp>
        <p:nvSpPr>
          <p:cNvPr id="13" name="Text 11"/>
          <p:cNvSpPr/>
          <p:nvPr/>
        </p:nvSpPr>
        <p:spPr>
          <a:xfrm>
            <a:off x="3337560" y="3246120"/>
            <a:ext cx="1325880" cy="411480"/>
          </a:xfrm>
          <a:prstGeom prst="rect">
            <a:avLst/>
          </a:prstGeom>
          <a:noFill/>
          <a:ln/>
        </p:spPr>
        <p:txBody>
          <a:bodyPr wrap="square" lIns="0" tIns="0" rIns="0" bIns="0" rtlCol="0" anchor="ctr">
            <a:normAutofit/>
          </a:bodyPr>
          <a:lstStyle/>
          <a:p>
            <a:pPr algn="ctr" indent="0" marL="0">
              <a:buNone/>
            </a:pPr>
            <a:r>
              <a:rPr lang="en-US" sz="1250" dirty="0">
                <a:solidFill>
                  <a:srgbClr val="2F2A2D"/>
                </a:solidFill>
              </a:rPr>
              <a:t>Invoice booked</a:t>
            </a:r>
            <a:endParaRPr lang="en-US" sz="1250" dirty="0"/>
          </a:p>
        </p:txBody>
      </p:sp>
      <p:sp>
        <p:nvSpPr>
          <p:cNvPr id="14" name="Shape 12"/>
          <p:cNvSpPr/>
          <p:nvPr/>
        </p:nvSpPr>
        <p:spPr>
          <a:xfrm>
            <a:off x="6473952" y="2907792"/>
            <a:ext cx="219456" cy="219456"/>
          </a:xfrm>
          <a:prstGeom prst="ellipse">
            <a:avLst/>
          </a:prstGeom>
          <a:solidFill>
            <a:srgbClr val="FAB938"/>
          </a:solidFill>
          <a:ln w="5080">
            <a:solidFill>
              <a:srgbClr val="2F2A2D"/>
            </a:solidFill>
            <a:prstDash val="solid"/>
          </a:ln>
        </p:spPr>
      </p:sp>
      <p:sp>
        <p:nvSpPr>
          <p:cNvPr id="15" name="Text 13"/>
          <p:cNvSpPr/>
          <p:nvPr/>
        </p:nvSpPr>
        <p:spPr>
          <a:xfrm>
            <a:off x="6080760" y="3246120"/>
            <a:ext cx="1325880" cy="411480"/>
          </a:xfrm>
          <a:prstGeom prst="rect">
            <a:avLst/>
          </a:prstGeom>
          <a:noFill/>
          <a:ln/>
        </p:spPr>
        <p:txBody>
          <a:bodyPr wrap="square" lIns="0" tIns="0" rIns="0" bIns="0" rtlCol="0" anchor="ctr">
            <a:normAutofit/>
          </a:bodyPr>
          <a:lstStyle/>
          <a:p>
            <a:pPr algn="ctr" indent="0" marL="0">
              <a:buNone/>
            </a:pPr>
            <a:r>
              <a:rPr lang="en-US" sz="1250" dirty="0">
                <a:solidFill>
                  <a:srgbClr val="2F2A2D"/>
                </a:solidFill>
              </a:rPr>
              <a:t>Exchange rate changes</a:t>
            </a:r>
            <a:endParaRPr lang="en-US" sz="1250" dirty="0"/>
          </a:p>
        </p:txBody>
      </p:sp>
      <p:sp>
        <p:nvSpPr>
          <p:cNvPr id="16" name="Shape 14"/>
          <p:cNvSpPr/>
          <p:nvPr/>
        </p:nvSpPr>
        <p:spPr>
          <a:xfrm>
            <a:off x="9582912" y="2907792"/>
            <a:ext cx="219456" cy="219456"/>
          </a:xfrm>
          <a:prstGeom prst="ellipse">
            <a:avLst/>
          </a:prstGeom>
          <a:solidFill>
            <a:srgbClr val="E46791"/>
          </a:solidFill>
          <a:ln w="5080">
            <a:solidFill>
              <a:srgbClr val="2F2A2D"/>
            </a:solidFill>
            <a:prstDash val="solid"/>
          </a:ln>
        </p:spPr>
      </p:sp>
      <p:sp>
        <p:nvSpPr>
          <p:cNvPr id="17" name="Text 15"/>
          <p:cNvSpPr/>
          <p:nvPr/>
        </p:nvSpPr>
        <p:spPr>
          <a:xfrm>
            <a:off x="9189720" y="3246120"/>
            <a:ext cx="1325880" cy="411480"/>
          </a:xfrm>
          <a:prstGeom prst="rect">
            <a:avLst/>
          </a:prstGeom>
          <a:noFill/>
          <a:ln/>
        </p:spPr>
        <p:txBody>
          <a:bodyPr wrap="square" lIns="0" tIns="0" rIns="0" bIns="0" rtlCol="0" anchor="ctr">
            <a:normAutofit/>
          </a:bodyPr>
          <a:lstStyle/>
          <a:p>
            <a:pPr algn="ctr" indent="0" marL="0">
              <a:buNone/>
            </a:pPr>
            <a:r>
              <a:rPr lang="en-US" sz="1250" dirty="0">
                <a:solidFill>
                  <a:srgbClr val="2F2A2D"/>
                </a:solidFill>
              </a:rPr>
              <a:t>Cash settlement</a:t>
            </a:r>
            <a:endParaRPr lang="en-US" sz="1250" dirty="0"/>
          </a:p>
        </p:txBody>
      </p:sp>
      <p:sp>
        <p:nvSpPr>
          <p:cNvPr id="18" name="Text 16"/>
          <p:cNvSpPr/>
          <p:nvPr/>
        </p:nvSpPr>
        <p:spPr>
          <a:xfrm>
            <a:off x="3886200" y="2212848"/>
            <a:ext cx="3840480" cy="411480"/>
          </a:xfrm>
          <a:prstGeom prst="rect">
            <a:avLst/>
          </a:prstGeom>
          <a:noFill/>
          <a:ln/>
        </p:spPr>
        <p:txBody>
          <a:bodyPr wrap="square" lIns="0" tIns="0" rIns="0" bIns="0" rtlCol="0" anchor="ctr"/>
          <a:lstStyle/>
          <a:p>
            <a:pPr algn="ctr" indent="0" marL="0">
              <a:buNone/>
            </a:pPr>
            <a:r>
              <a:rPr lang="en-US" sz="2400" b="1" dirty="0">
                <a:solidFill>
                  <a:srgbClr val="2F2A2D"/>
                </a:solidFill>
              </a:rPr>
              <a:t>Exposure window</a:t>
            </a:r>
            <a:endParaRPr lang="en-US" sz="2400" dirty="0"/>
          </a:p>
        </p:txBody>
      </p:sp>
      <p:sp>
        <p:nvSpPr>
          <p:cNvPr id="19" name="Shape 17"/>
          <p:cNvSpPr/>
          <p:nvPr/>
        </p:nvSpPr>
        <p:spPr>
          <a:xfrm>
            <a:off x="3840480" y="2651760"/>
            <a:ext cx="5943600" cy="0"/>
          </a:xfrm>
          <a:prstGeom prst="line">
            <a:avLst/>
          </a:prstGeom>
          <a:noFill/>
          <a:ln w="38100">
            <a:solidFill>
              <a:srgbClr val="9B7C87"/>
            </a:solidFill>
            <a:prstDash val="solid"/>
            <a:headEnd type="triangle"/>
            <a:tailEnd type="triangle"/>
          </a:ln>
        </p:spPr>
      </p:sp>
      <p:sp>
        <p:nvSpPr>
          <p:cNvPr id="20" name="Shape 18"/>
          <p:cNvSpPr/>
          <p:nvPr/>
        </p:nvSpPr>
        <p:spPr>
          <a:xfrm>
            <a:off x="914400" y="4572000"/>
            <a:ext cx="3108960" cy="914400"/>
          </a:xfrm>
          <a:prstGeom prst="roundRect">
            <a:avLst>
              <a:gd name="adj" fmla="val 12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21" name="Text 19"/>
          <p:cNvSpPr/>
          <p:nvPr/>
        </p:nvSpPr>
        <p:spPr>
          <a:xfrm>
            <a:off x="1078992" y="471830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Typical examples</a:t>
            </a:r>
            <a:endParaRPr lang="en-US" sz="1600" dirty="0"/>
          </a:p>
        </p:txBody>
      </p:sp>
      <p:sp>
        <p:nvSpPr>
          <p:cNvPr id="22" name="Text 20"/>
          <p:cNvSpPr/>
          <p:nvPr/>
        </p:nvSpPr>
        <p:spPr>
          <a:xfrm>
            <a:off x="1078992" y="5074920"/>
            <a:ext cx="2779776" cy="2743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Export receivable, import payable, foreign-currency loan, royalty due.</a:t>
            </a:r>
            <a:endParaRPr lang="en-US" sz="1280" dirty="0"/>
          </a:p>
        </p:txBody>
      </p:sp>
      <p:sp>
        <p:nvSpPr>
          <p:cNvPr id="23" name="Shape 21"/>
          <p:cNvSpPr/>
          <p:nvPr/>
        </p:nvSpPr>
        <p:spPr>
          <a:xfrm>
            <a:off x="4434840" y="4572000"/>
            <a:ext cx="3108960" cy="914400"/>
          </a:xfrm>
          <a:prstGeom prst="roundRect">
            <a:avLst>
              <a:gd name="adj" fmla="val 12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24" name="Text 22"/>
          <p:cNvSpPr/>
          <p:nvPr/>
        </p:nvSpPr>
        <p:spPr>
          <a:xfrm>
            <a:off x="4599432" y="471830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Why it matters</a:t>
            </a:r>
            <a:endParaRPr lang="en-US" sz="1600" dirty="0"/>
          </a:p>
        </p:txBody>
      </p:sp>
      <p:sp>
        <p:nvSpPr>
          <p:cNvPr id="25" name="Text 23"/>
          <p:cNvSpPr/>
          <p:nvPr/>
        </p:nvSpPr>
        <p:spPr>
          <a:xfrm>
            <a:off x="4599432" y="5074920"/>
            <a:ext cx="2779776" cy="2743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 later exchange rate may change the home-currency value of the cash flow.</a:t>
            </a:r>
            <a:endParaRPr lang="en-US" sz="1280" dirty="0"/>
          </a:p>
        </p:txBody>
      </p:sp>
      <p:sp>
        <p:nvSpPr>
          <p:cNvPr id="26" name="Shape 24"/>
          <p:cNvSpPr/>
          <p:nvPr/>
        </p:nvSpPr>
        <p:spPr>
          <a:xfrm>
            <a:off x="7955280" y="4572000"/>
            <a:ext cx="3108960" cy="914400"/>
          </a:xfrm>
          <a:prstGeom prst="roundRect">
            <a:avLst>
              <a:gd name="adj" fmla="val 12000"/>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27" name="Text 25"/>
          <p:cNvSpPr/>
          <p:nvPr/>
        </p:nvSpPr>
        <p:spPr>
          <a:xfrm>
            <a:off x="8119872" y="4718304"/>
            <a:ext cx="2779776" cy="256032"/>
          </a:xfrm>
          <a:prstGeom prst="rect">
            <a:avLst/>
          </a:prstGeom>
          <a:noFill/>
          <a:ln/>
        </p:spPr>
        <p:txBody>
          <a:bodyPr wrap="square" lIns="0" tIns="0" rIns="0" bIns="0" rtlCol="0" anchor="ctr"/>
          <a:lstStyle/>
          <a:p>
            <a:pPr indent="0" marL="0">
              <a:buNone/>
            </a:pPr>
            <a:r>
              <a:rPr lang="en-US" sz="1600" b="1" dirty="0">
                <a:solidFill>
                  <a:srgbClr val="2F2A2D"/>
                </a:solidFill>
              </a:rPr>
              <a:t>Result</a:t>
            </a:r>
            <a:endParaRPr lang="en-US" sz="1600" dirty="0"/>
          </a:p>
        </p:txBody>
      </p:sp>
      <p:sp>
        <p:nvSpPr>
          <p:cNvPr id="28" name="Text 26"/>
          <p:cNvSpPr/>
          <p:nvPr/>
        </p:nvSpPr>
        <p:spPr>
          <a:xfrm>
            <a:off x="8119872" y="5074920"/>
            <a:ext cx="2779776" cy="2743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 realized foreign exchange gain or loss when the transaction settles.</a:t>
            </a:r>
            <a:endParaRPr lang="en-US" sz="128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Transaction exposure example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A simple case helps students see the cash-flow effect.</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06</a:t>
            </a:r>
            <a:endParaRPr lang="en-US" sz="900" dirty="0"/>
          </a:p>
        </p:txBody>
      </p:sp>
      <p:sp>
        <p:nvSpPr>
          <p:cNvPr id="9" name="Text 7"/>
          <p:cNvSpPr/>
          <p:nvPr/>
        </p:nvSpPr>
        <p:spPr>
          <a:xfrm>
            <a:off x="914400" y="1463040"/>
            <a:ext cx="10058400" cy="384048"/>
          </a:xfrm>
          <a:prstGeom prst="rect">
            <a:avLst/>
          </a:prstGeom>
          <a:noFill/>
          <a:ln/>
        </p:spPr>
        <p:txBody>
          <a:bodyPr wrap="square" lIns="0" tIns="0" rIns="0" bIns="0" rtlCol="0" anchor="ctr"/>
          <a:lstStyle/>
          <a:p>
            <a:pPr algn="ctr" indent="0" marL="0">
              <a:buNone/>
            </a:pPr>
            <a:r>
              <a:rPr lang="en-US" sz="2500" b="1" dirty="0">
                <a:solidFill>
                  <a:srgbClr val="2F2A2D"/>
                </a:solidFill>
              </a:rPr>
              <a:t>A Ugandan importer must pay USD 50,000 in 90 days.</a:t>
            </a:r>
            <a:endParaRPr lang="en-US" sz="2500" dirty="0"/>
          </a:p>
        </p:txBody>
      </p:sp>
      <p:sp>
        <p:nvSpPr>
          <p:cNvPr id="10" name="Shape 8"/>
          <p:cNvSpPr/>
          <p:nvPr/>
        </p:nvSpPr>
        <p:spPr>
          <a:xfrm>
            <a:off x="1005840" y="2240280"/>
            <a:ext cx="292608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1" name="Text 9"/>
          <p:cNvSpPr/>
          <p:nvPr/>
        </p:nvSpPr>
        <p:spPr>
          <a:xfrm>
            <a:off x="1170432" y="2386584"/>
            <a:ext cx="2596896" cy="256032"/>
          </a:xfrm>
          <a:prstGeom prst="rect">
            <a:avLst/>
          </a:prstGeom>
          <a:noFill/>
          <a:ln/>
        </p:spPr>
        <p:txBody>
          <a:bodyPr wrap="square" lIns="0" tIns="0" rIns="0" bIns="0" rtlCol="0" anchor="ctr"/>
          <a:lstStyle/>
          <a:p>
            <a:pPr indent="0" marL="0">
              <a:buNone/>
            </a:pPr>
            <a:r>
              <a:rPr lang="en-US" sz="1600" b="1" dirty="0">
                <a:solidFill>
                  <a:srgbClr val="2F2A2D"/>
                </a:solidFill>
              </a:rPr>
              <a:t>Today’s planning rate</a:t>
            </a:r>
            <a:endParaRPr lang="en-US" sz="1600" dirty="0"/>
          </a:p>
        </p:txBody>
      </p:sp>
      <p:sp>
        <p:nvSpPr>
          <p:cNvPr id="12" name="Text 10"/>
          <p:cNvSpPr/>
          <p:nvPr/>
        </p:nvSpPr>
        <p:spPr>
          <a:xfrm>
            <a:off x="1170432" y="2743200"/>
            <a:ext cx="259689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UGX 3,800 per USD</a:t>
            </a:r>
            <a:endParaRPr lang="en-US" sz="1280" dirty="0"/>
          </a:p>
          <a:p>
            <a:pPr indent="0" marL="0">
              <a:buNone/>
            </a:pPr>
            <a:r>
              <a:rPr lang="en-US" sz="1280" dirty="0">
                <a:solidFill>
                  <a:srgbClr val="6D6264"/>
                </a:solidFill>
              </a:rPr>
              <a:t>Expected payment = UGX 190,000,000</a:t>
            </a:r>
            <a:endParaRPr lang="en-US" sz="1280" dirty="0"/>
          </a:p>
        </p:txBody>
      </p:sp>
      <p:sp>
        <p:nvSpPr>
          <p:cNvPr id="13" name="Shape 11"/>
          <p:cNvSpPr/>
          <p:nvPr/>
        </p:nvSpPr>
        <p:spPr>
          <a:xfrm>
            <a:off x="4617720" y="2240280"/>
            <a:ext cx="292608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4" name="Text 12"/>
          <p:cNvSpPr/>
          <p:nvPr/>
        </p:nvSpPr>
        <p:spPr>
          <a:xfrm>
            <a:off x="4782312" y="2386584"/>
            <a:ext cx="2596896" cy="256032"/>
          </a:xfrm>
          <a:prstGeom prst="rect">
            <a:avLst/>
          </a:prstGeom>
          <a:noFill/>
          <a:ln/>
        </p:spPr>
        <p:txBody>
          <a:bodyPr wrap="square" lIns="0" tIns="0" rIns="0" bIns="0" rtlCol="0" anchor="ctr"/>
          <a:lstStyle/>
          <a:p>
            <a:pPr indent="0" marL="0">
              <a:buNone/>
            </a:pPr>
            <a:r>
              <a:rPr lang="en-US" sz="1600" b="1" dirty="0">
                <a:solidFill>
                  <a:srgbClr val="2F2A2D"/>
                </a:solidFill>
              </a:rPr>
              <a:t>If UGX weakens</a:t>
            </a:r>
            <a:endParaRPr lang="en-US" sz="1600" dirty="0"/>
          </a:p>
        </p:txBody>
      </p:sp>
      <p:sp>
        <p:nvSpPr>
          <p:cNvPr id="15" name="Text 13"/>
          <p:cNvSpPr/>
          <p:nvPr/>
        </p:nvSpPr>
        <p:spPr>
          <a:xfrm>
            <a:off x="4782312" y="2743200"/>
            <a:ext cx="259689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UGX 4,000 per USD</a:t>
            </a:r>
            <a:endParaRPr lang="en-US" sz="1280" dirty="0"/>
          </a:p>
          <a:p>
            <a:pPr indent="0" marL="0">
              <a:buNone/>
            </a:pPr>
            <a:r>
              <a:rPr lang="en-US" sz="1280" dirty="0">
                <a:solidFill>
                  <a:srgbClr val="6D6264"/>
                </a:solidFill>
              </a:rPr>
              <a:t>Actual payment = UGX 200,000,000</a:t>
            </a:r>
            <a:endParaRPr lang="en-US" sz="1280" dirty="0"/>
          </a:p>
        </p:txBody>
      </p:sp>
      <p:sp>
        <p:nvSpPr>
          <p:cNvPr id="16" name="Shape 14"/>
          <p:cNvSpPr/>
          <p:nvPr/>
        </p:nvSpPr>
        <p:spPr>
          <a:xfrm>
            <a:off x="8229600" y="2240280"/>
            <a:ext cx="2926080" cy="1325880"/>
          </a:xfrm>
          <a:prstGeom prst="roundRect">
            <a:avLst>
              <a:gd name="adj" fmla="val 8276"/>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7" name="Text 15"/>
          <p:cNvSpPr/>
          <p:nvPr/>
        </p:nvSpPr>
        <p:spPr>
          <a:xfrm>
            <a:off x="8394192" y="2386584"/>
            <a:ext cx="2596896" cy="256032"/>
          </a:xfrm>
          <a:prstGeom prst="rect">
            <a:avLst/>
          </a:prstGeom>
          <a:noFill/>
          <a:ln/>
        </p:spPr>
        <p:txBody>
          <a:bodyPr wrap="square" lIns="0" tIns="0" rIns="0" bIns="0" rtlCol="0" anchor="ctr"/>
          <a:lstStyle/>
          <a:p>
            <a:pPr indent="0" marL="0">
              <a:buNone/>
            </a:pPr>
            <a:r>
              <a:rPr lang="en-US" sz="1600" b="1" dirty="0">
                <a:solidFill>
                  <a:srgbClr val="2F2A2D"/>
                </a:solidFill>
              </a:rPr>
              <a:t>Exposure loss</a:t>
            </a:r>
            <a:endParaRPr lang="en-US" sz="1600" dirty="0"/>
          </a:p>
        </p:txBody>
      </p:sp>
      <p:sp>
        <p:nvSpPr>
          <p:cNvPr id="18" name="Text 16"/>
          <p:cNvSpPr/>
          <p:nvPr/>
        </p:nvSpPr>
        <p:spPr>
          <a:xfrm>
            <a:off x="8394192" y="2743200"/>
            <a:ext cx="2596896" cy="68580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Extra UGX 10,000,000</a:t>
            </a:r>
            <a:endParaRPr lang="en-US" sz="1280" dirty="0"/>
          </a:p>
          <a:p>
            <a:pPr indent="0" marL="0">
              <a:buNone/>
            </a:pPr>
            <a:r>
              <a:rPr lang="en-US" sz="1280" dirty="0">
                <a:solidFill>
                  <a:srgbClr val="6D6264"/>
                </a:solidFill>
              </a:rPr>
              <a:t>This reduces margin and cash flow.</a:t>
            </a:r>
            <a:endParaRPr lang="en-US" sz="1280" dirty="0"/>
          </a:p>
        </p:txBody>
      </p:sp>
      <p:sp>
        <p:nvSpPr>
          <p:cNvPr id="19" name="Text 17"/>
          <p:cNvSpPr/>
          <p:nvPr/>
        </p:nvSpPr>
        <p:spPr>
          <a:xfrm>
            <a:off x="1188720" y="4315968"/>
            <a:ext cx="9784080" cy="438912"/>
          </a:xfrm>
          <a:prstGeom prst="rect">
            <a:avLst/>
          </a:prstGeom>
          <a:noFill/>
          <a:ln/>
        </p:spPr>
        <p:txBody>
          <a:bodyPr wrap="square" lIns="0" tIns="0" rIns="0" bIns="0" rtlCol="0" anchor="ctr"/>
          <a:lstStyle/>
          <a:p>
            <a:pPr algn="ctr" indent="0" marL="0">
              <a:buNone/>
            </a:pPr>
            <a:r>
              <a:rPr lang="en-US" sz="2000" b="1" dirty="0">
                <a:solidFill>
                  <a:srgbClr val="9B7C87"/>
                </a:solidFill>
              </a:rPr>
              <a:t>The business did not change — the exchange rate changed the local-currency cost.</a:t>
            </a:r>
            <a:endParaRPr lang="en-US" sz="2000" dirty="0"/>
          </a:p>
        </p:txBody>
      </p:sp>
      <p:sp>
        <p:nvSpPr>
          <p:cNvPr id="20" name="Text 18"/>
          <p:cNvSpPr/>
          <p:nvPr/>
        </p:nvSpPr>
        <p:spPr>
          <a:xfrm>
            <a:off x="1234440" y="4983480"/>
            <a:ext cx="9601200" cy="658368"/>
          </a:xfrm>
          <a:prstGeom prst="rect">
            <a:avLst/>
          </a:prstGeom>
          <a:noFill/>
          <a:ln/>
        </p:spPr>
        <p:txBody>
          <a:bodyPr wrap="square" lIns="254" tIns="254" rIns="254" bIns="254" rtlCol="0" anchor="ctr"/>
          <a:lstStyle/>
          <a:p>
            <a:pPr algn="ctr" indent="0" marL="0">
              <a:buNone/>
            </a:pPr>
            <a:r>
              <a:rPr lang="en-US" sz="1700" dirty="0">
                <a:solidFill>
                  <a:srgbClr val="6D6264"/>
                </a:solidFill>
              </a:rPr>
              <a:t>For an exporter receiving USD, the direction of risk is the opposite: a weaker UGX may increase local-currency receipts, while a stronger UGX reduces them.</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Measuring transaction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The starting point is not the hedge — it is the exposure schedule.</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07</a:t>
            </a:r>
            <a:endParaRPr lang="en-US" sz="900" dirty="0"/>
          </a:p>
        </p:txBody>
      </p:sp>
      <p:sp>
        <p:nvSpPr>
          <p:cNvPr id="9" name="Text 7"/>
          <p:cNvSpPr/>
          <p:nvPr/>
        </p:nvSpPr>
        <p:spPr>
          <a:xfrm>
            <a:off x="914400" y="1417320"/>
            <a:ext cx="5486400" cy="4114800"/>
          </a:xfrm>
          <a:prstGeom prst="rect">
            <a:avLst/>
          </a:prstGeom>
          <a:noFill/>
          <a:ln/>
        </p:spPr>
        <p:txBody>
          <a:bodyPr wrap="square" lIns="889" tIns="889" rIns="889" bIns="889" rtlCol="0" anchor="ctr">
            <a:normAutofit/>
          </a:bodyPr>
          <a:lstStyle/>
          <a:p>
            <a:r>
              <a:rPr lang="en-US" sz="1800" dirty="0">
                <a:solidFill>
                  <a:srgbClr val="2F2A2D"/>
                </a:solidFill>
              </a:rPr>
              <a:t>Identify every foreign-currency receivable and payable</a:t>
            </a:r>
            <a:endParaRPr lang="en-US" sz="1800" dirty="0"/>
          </a:p>
          <a:p>
            <a:r>
              <a:rPr lang="en-US" sz="1800" dirty="0">
                <a:solidFill>
                  <a:srgbClr val="2F2A2D"/>
                </a:solidFill>
              </a:rPr>
              <a:t>Group by currency, amount and settlement date</a:t>
            </a:r>
            <a:endParaRPr lang="en-US" sz="1800" dirty="0"/>
          </a:p>
          <a:p>
            <a:r>
              <a:rPr lang="en-US" sz="1800" dirty="0">
                <a:solidFill>
                  <a:srgbClr val="2F2A2D"/>
                </a:solidFill>
              </a:rPr>
              <a:t>Net inflows and outflows in the same currency where policy allows</a:t>
            </a:r>
            <a:endParaRPr lang="en-US" sz="1800" dirty="0"/>
          </a:p>
          <a:p>
            <a:r>
              <a:rPr lang="en-US" sz="1800" dirty="0">
                <a:solidFill>
                  <a:srgbClr val="2F2A2D"/>
                </a:solidFill>
              </a:rPr>
              <a:t>Estimate possible home-currency values under different exchange rates</a:t>
            </a:r>
            <a:endParaRPr lang="en-US" sz="1800" dirty="0"/>
          </a:p>
          <a:p>
            <a:r>
              <a:rPr lang="en-US" sz="1800" dirty="0">
                <a:solidFill>
                  <a:srgbClr val="2F2A2D"/>
                </a:solidFill>
              </a:rPr>
              <a:t>Decide whether the remaining exposure is acceptable or should be hedged</a:t>
            </a:r>
            <a:endParaRPr lang="en-US" sz="1800" dirty="0"/>
          </a:p>
        </p:txBody>
      </p:sp>
      <p:sp>
        <p:nvSpPr>
          <p:cNvPr id="10" name="Shape 8"/>
          <p:cNvSpPr/>
          <p:nvPr/>
        </p:nvSpPr>
        <p:spPr>
          <a:xfrm>
            <a:off x="6720840" y="1417320"/>
            <a:ext cx="4251960" cy="3886200"/>
          </a:xfrm>
          <a:prstGeom prst="roundRect">
            <a:avLst>
              <a:gd name="adj" fmla="val 1882"/>
            </a:avLst>
          </a:prstGeom>
          <a:solidFill>
            <a:srgbClr val="FFFFFF"/>
          </a:solidFill>
          <a:ln w="12700">
            <a:solidFill>
              <a:srgbClr val="D8CCD0"/>
            </a:solidFill>
            <a:prstDash val="solid"/>
          </a:ln>
        </p:spPr>
      </p:sp>
      <p:sp>
        <p:nvSpPr>
          <p:cNvPr id="11" name="Text 9"/>
          <p:cNvSpPr/>
          <p:nvPr/>
        </p:nvSpPr>
        <p:spPr>
          <a:xfrm>
            <a:off x="6995160" y="1691640"/>
            <a:ext cx="3657600" cy="292608"/>
          </a:xfrm>
          <a:prstGeom prst="rect">
            <a:avLst/>
          </a:prstGeom>
          <a:noFill/>
          <a:ln/>
        </p:spPr>
        <p:txBody>
          <a:bodyPr wrap="square" lIns="0" tIns="0" rIns="0" bIns="0" rtlCol="0" anchor="ctr"/>
          <a:lstStyle/>
          <a:p>
            <a:pPr algn="ctr" indent="0" marL="0">
              <a:buNone/>
            </a:pPr>
            <a:r>
              <a:rPr lang="en-US" sz="1900" b="1" dirty="0">
                <a:solidFill>
                  <a:srgbClr val="2F2A2D"/>
                </a:solidFill>
              </a:rPr>
              <a:t>Exposure schedule</a:t>
            </a:r>
            <a:endParaRPr lang="en-US" sz="1900" dirty="0"/>
          </a:p>
        </p:txBody>
      </p:sp>
      <p:sp>
        <p:nvSpPr>
          <p:cNvPr id="12" name="Shape 10"/>
          <p:cNvSpPr/>
          <p:nvPr/>
        </p:nvSpPr>
        <p:spPr>
          <a:xfrm>
            <a:off x="7040880" y="2240280"/>
            <a:ext cx="1143000" cy="384048"/>
          </a:xfrm>
          <a:prstGeom prst="rect">
            <a:avLst/>
          </a:prstGeom>
          <a:solidFill>
            <a:srgbClr val="F2EEEA"/>
          </a:solidFill>
          <a:ln w="6350">
            <a:solidFill>
              <a:srgbClr val="D8CCD0"/>
            </a:solidFill>
            <a:prstDash val="solid"/>
          </a:ln>
        </p:spPr>
      </p:sp>
      <p:sp>
        <p:nvSpPr>
          <p:cNvPr id="13" name="Text 11"/>
          <p:cNvSpPr/>
          <p:nvPr/>
        </p:nvSpPr>
        <p:spPr>
          <a:xfrm>
            <a:off x="7086600" y="2322576"/>
            <a:ext cx="1051560" cy="182880"/>
          </a:xfrm>
          <a:prstGeom prst="rect">
            <a:avLst/>
          </a:prstGeom>
          <a:noFill/>
          <a:ln/>
        </p:spPr>
        <p:txBody>
          <a:bodyPr wrap="square" lIns="0" tIns="0" rIns="0" bIns="0" rtlCol="0" anchor="ctr"/>
          <a:lstStyle/>
          <a:p>
            <a:pPr algn="ctr" indent="0" marL="0">
              <a:buNone/>
            </a:pPr>
            <a:r>
              <a:rPr lang="en-US" sz="1050" b="1" dirty="0">
                <a:solidFill>
                  <a:srgbClr val="2F2A2D"/>
                </a:solidFill>
              </a:rPr>
              <a:t>Currency</a:t>
            </a:r>
            <a:endParaRPr lang="en-US" sz="1050" dirty="0"/>
          </a:p>
        </p:txBody>
      </p:sp>
      <p:sp>
        <p:nvSpPr>
          <p:cNvPr id="14" name="Shape 12"/>
          <p:cNvSpPr/>
          <p:nvPr/>
        </p:nvSpPr>
        <p:spPr>
          <a:xfrm>
            <a:off x="8183880" y="2240280"/>
            <a:ext cx="1234440" cy="384048"/>
          </a:xfrm>
          <a:prstGeom prst="rect">
            <a:avLst/>
          </a:prstGeom>
          <a:solidFill>
            <a:srgbClr val="F2EEEA"/>
          </a:solidFill>
          <a:ln w="6350">
            <a:solidFill>
              <a:srgbClr val="D8CCD0"/>
            </a:solidFill>
            <a:prstDash val="solid"/>
          </a:ln>
        </p:spPr>
      </p:sp>
      <p:sp>
        <p:nvSpPr>
          <p:cNvPr id="15" name="Text 13"/>
          <p:cNvSpPr/>
          <p:nvPr/>
        </p:nvSpPr>
        <p:spPr>
          <a:xfrm>
            <a:off x="8229600" y="2322576"/>
            <a:ext cx="1143000" cy="182880"/>
          </a:xfrm>
          <a:prstGeom prst="rect">
            <a:avLst/>
          </a:prstGeom>
          <a:noFill/>
          <a:ln/>
        </p:spPr>
        <p:txBody>
          <a:bodyPr wrap="square" lIns="0" tIns="0" rIns="0" bIns="0" rtlCol="0" anchor="ctr"/>
          <a:lstStyle/>
          <a:p>
            <a:pPr algn="ctr" indent="0" marL="0">
              <a:buNone/>
            </a:pPr>
            <a:r>
              <a:rPr lang="en-US" sz="1050" b="1" dirty="0">
                <a:solidFill>
                  <a:srgbClr val="2F2A2D"/>
                </a:solidFill>
              </a:rPr>
              <a:t>30 days</a:t>
            </a:r>
            <a:endParaRPr lang="en-US" sz="1050" dirty="0"/>
          </a:p>
        </p:txBody>
      </p:sp>
      <p:sp>
        <p:nvSpPr>
          <p:cNvPr id="16" name="Shape 14"/>
          <p:cNvSpPr/>
          <p:nvPr/>
        </p:nvSpPr>
        <p:spPr>
          <a:xfrm>
            <a:off x="9418320" y="2240280"/>
            <a:ext cx="1234440" cy="384048"/>
          </a:xfrm>
          <a:prstGeom prst="rect">
            <a:avLst/>
          </a:prstGeom>
          <a:solidFill>
            <a:srgbClr val="F2EEEA"/>
          </a:solidFill>
          <a:ln w="6350">
            <a:solidFill>
              <a:srgbClr val="D8CCD0"/>
            </a:solidFill>
            <a:prstDash val="solid"/>
          </a:ln>
        </p:spPr>
      </p:sp>
      <p:sp>
        <p:nvSpPr>
          <p:cNvPr id="17" name="Text 15"/>
          <p:cNvSpPr/>
          <p:nvPr/>
        </p:nvSpPr>
        <p:spPr>
          <a:xfrm>
            <a:off x="9464040" y="2322576"/>
            <a:ext cx="1143000" cy="182880"/>
          </a:xfrm>
          <a:prstGeom prst="rect">
            <a:avLst/>
          </a:prstGeom>
          <a:noFill/>
          <a:ln/>
        </p:spPr>
        <p:txBody>
          <a:bodyPr wrap="square" lIns="0" tIns="0" rIns="0" bIns="0" rtlCol="0" anchor="ctr"/>
          <a:lstStyle/>
          <a:p>
            <a:pPr algn="ctr" indent="0" marL="0">
              <a:buNone/>
            </a:pPr>
            <a:r>
              <a:rPr lang="en-US" sz="1050" b="1" dirty="0">
                <a:solidFill>
                  <a:srgbClr val="2F2A2D"/>
                </a:solidFill>
              </a:rPr>
              <a:t>90 days</a:t>
            </a:r>
            <a:endParaRPr lang="en-US" sz="1050" dirty="0"/>
          </a:p>
        </p:txBody>
      </p:sp>
      <p:sp>
        <p:nvSpPr>
          <p:cNvPr id="18" name="Shape 16"/>
          <p:cNvSpPr/>
          <p:nvPr/>
        </p:nvSpPr>
        <p:spPr>
          <a:xfrm>
            <a:off x="7040880" y="2624328"/>
            <a:ext cx="1143000" cy="384048"/>
          </a:xfrm>
          <a:prstGeom prst="rect">
            <a:avLst/>
          </a:prstGeom>
          <a:solidFill>
            <a:srgbClr val="FAF8F6"/>
          </a:solidFill>
          <a:ln w="6350">
            <a:solidFill>
              <a:srgbClr val="D8CCD0"/>
            </a:solidFill>
            <a:prstDash val="solid"/>
          </a:ln>
        </p:spPr>
      </p:sp>
      <p:sp>
        <p:nvSpPr>
          <p:cNvPr id="19" name="Text 17"/>
          <p:cNvSpPr/>
          <p:nvPr/>
        </p:nvSpPr>
        <p:spPr>
          <a:xfrm>
            <a:off x="7086600" y="2706624"/>
            <a:ext cx="1051560" cy="182880"/>
          </a:xfrm>
          <a:prstGeom prst="rect">
            <a:avLst/>
          </a:prstGeom>
          <a:noFill/>
          <a:ln/>
        </p:spPr>
        <p:txBody>
          <a:bodyPr wrap="square" lIns="0" tIns="0" rIns="0" bIns="0" rtlCol="0" anchor="ctr"/>
          <a:lstStyle/>
          <a:p>
            <a:pPr algn="ctr" indent="0" marL="0">
              <a:buNone/>
            </a:pPr>
            <a:r>
              <a:rPr lang="en-US" sz="1050" dirty="0">
                <a:solidFill>
                  <a:srgbClr val="2F2A2D"/>
                </a:solidFill>
              </a:rPr>
              <a:t>USD</a:t>
            </a:r>
            <a:endParaRPr lang="en-US" sz="1050" dirty="0"/>
          </a:p>
        </p:txBody>
      </p:sp>
      <p:sp>
        <p:nvSpPr>
          <p:cNvPr id="20" name="Shape 18"/>
          <p:cNvSpPr/>
          <p:nvPr/>
        </p:nvSpPr>
        <p:spPr>
          <a:xfrm>
            <a:off x="8183880" y="2624328"/>
            <a:ext cx="1234440" cy="384048"/>
          </a:xfrm>
          <a:prstGeom prst="rect">
            <a:avLst/>
          </a:prstGeom>
          <a:solidFill>
            <a:srgbClr val="FAF8F6"/>
          </a:solidFill>
          <a:ln w="6350">
            <a:solidFill>
              <a:srgbClr val="D8CCD0"/>
            </a:solidFill>
            <a:prstDash val="solid"/>
          </a:ln>
        </p:spPr>
      </p:sp>
      <p:sp>
        <p:nvSpPr>
          <p:cNvPr id="21" name="Text 19"/>
          <p:cNvSpPr/>
          <p:nvPr/>
        </p:nvSpPr>
        <p:spPr>
          <a:xfrm>
            <a:off x="8229600" y="2706624"/>
            <a:ext cx="1143000" cy="182880"/>
          </a:xfrm>
          <a:prstGeom prst="rect">
            <a:avLst/>
          </a:prstGeom>
          <a:noFill/>
          <a:ln/>
        </p:spPr>
        <p:txBody>
          <a:bodyPr wrap="square" lIns="0" tIns="0" rIns="0" bIns="0" rtlCol="0" anchor="ctr"/>
          <a:lstStyle/>
          <a:p>
            <a:pPr algn="ctr" indent="0" marL="0">
              <a:buNone/>
            </a:pPr>
            <a:r>
              <a:rPr lang="en-US" sz="1050" dirty="0">
                <a:solidFill>
                  <a:srgbClr val="2F2A2D"/>
                </a:solidFill>
              </a:rPr>
              <a:t>+20,000</a:t>
            </a:r>
            <a:endParaRPr lang="en-US" sz="1050" dirty="0"/>
          </a:p>
        </p:txBody>
      </p:sp>
      <p:sp>
        <p:nvSpPr>
          <p:cNvPr id="22" name="Shape 20"/>
          <p:cNvSpPr/>
          <p:nvPr/>
        </p:nvSpPr>
        <p:spPr>
          <a:xfrm>
            <a:off x="9418320" y="2624328"/>
            <a:ext cx="1234440" cy="384048"/>
          </a:xfrm>
          <a:prstGeom prst="rect">
            <a:avLst/>
          </a:prstGeom>
          <a:solidFill>
            <a:srgbClr val="FAF8F6"/>
          </a:solidFill>
          <a:ln w="6350">
            <a:solidFill>
              <a:srgbClr val="D8CCD0"/>
            </a:solidFill>
            <a:prstDash val="solid"/>
          </a:ln>
        </p:spPr>
      </p:sp>
      <p:sp>
        <p:nvSpPr>
          <p:cNvPr id="23" name="Text 21"/>
          <p:cNvSpPr/>
          <p:nvPr/>
        </p:nvSpPr>
        <p:spPr>
          <a:xfrm>
            <a:off x="9464040" y="2706624"/>
            <a:ext cx="1143000" cy="182880"/>
          </a:xfrm>
          <a:prstGeom prst="rect">
            <a:avLst/>
          </a:prstGeom>
          <a:noFill/>
          <a:ln/>
        </p:spPr>
        <p:txBody>
          <a:bodyPr wrap="square" lIns="0" tIns="0" rIns="0" bIns="0" rtlCol="0" anchor="ctr"/>
          <a:lstStyle/>
          <a:p>
            <a:pPr algn="ctr" indent="0" marL="0">
              <a:buNone/>
            </a:pPr>
            <a:r>
              <a:rPr lang="en-US" sz="1050" dirty="0">
                <a:solidFill>
                  <a:srgbClr val="2F2A2D"/>
                </a:solidFill>
              </a:rPr>
              <a:t>-50,000</a:t>
            </a:r>
            <a:endParaRPr lang="en-US" sz="1050" dirty="0"/>
          </a:p>
        </p:txBody>
      </p:sp>
      <p:sp>
        <p:nvSpPr>
          <p:cNvPr id="24" name="Shape 22"/>
          <p:cNvSpPr/>
          <p:nvPr/>
        </p:nvSpPr>
        <p:spPr>
          <a:xfrm>
            <a:off x="7040880" y="3008376"/>
            <a:ext cx="1143000" cy="384048"/>
          </a:xfrm>
          <a:prstGeom prst="rect">
            <a:avLst/>
          </a:prstGeom>
          <a:solidFill>
            <a:srgbClr val="FAF8F6"/>
          </a:solidFill>
          <a:ln w="6350">
            <a:solidFill>
              <a:srgbClr val="D8CCD0"/>
            </a:solidFill>
            <a:prstDash val="solid"/>
          </a:ln>
        </p:spPr>
      </p:sp>
      <p:sp>
        <p:nvSpPr>
          <p:cNvPr id="25" name="Text 23"/>
          <p:cNvSpPr/>
          <p:nvPr/>
        </p:nvSpPr>
        <p:spPr>
          <a:xfrm>
            <a:off x="7086600" y="3090672"/>
            <a:ext cx="1051560" cy="182880"/>
          </a:xfrm>
          <a:prstGeom prst="rect">
            <a:avLst/>
          </a:prstGeom>
          <a:noFill/>
          <a:ln/>
        </p:spPr>
        <p:txBody>
          <a:bodyPr wrap="square" lIns="0" tIns="0" rIns="0" bIns="0" rtlCol="0" anchor="ctr"/>
          <a:lstStyle/>
          <a:p>
            <a:pPr algn="ctr" indent="0" marL="0">
              <a:buNone/>
            </a:pPr>
            <a:r>
              <a:rPr lang="en-US" sz="1050" dirty="0">
                <a:solidFill>
                  <a:srgbClr val="2F2A2D"/>
                </a:solidFill>
              </a:rPr>
              <a:t>EUR</a:t>
            </a:r>
            <a:endParaRPr lang="en-US" sz="1050" dirty="0"/>
          </a:p>
        </p:txBody>
      </p:sp>
      <p:sp>
        <p:nvSpPr>
          <p:cNvPr id="26" name="Shape 24"/>
          <p:cNvSpPr/>
          <p:nvPr/>
        </p:nvSpPr>
        <p:spPr>
          <a:xfrm>
            <a:off x="8183880" y="3008376"/>
            <a:ext cx="1234440" cy="384048"/>
          </a:xfrm>
          <a:prstGeom prst="rect">
            <a:avLst/>
          </a:prstGeom>
          <a:solidFill>
            <a:srgbClr val="FAF8F6"/>
          </a:solidFill>
          <a:ln w="6350">
            <a:solidFill>
              <a:srgbClr val="D8CCD0"/>
            </a:solidFill>
            <a:prstDash val="solid"/>
          </a:ln>
        </p:spPr>
      </p:sp>
      <p:sp>
        <p:nvSpPr>
          <p:cNvPr id="27" name="Text 25"/>
          <p:cNvSpPr/>
          <p:nvPr/>
        </p:nvSpPr>
        <p:spPr>
          <a:xfrm>
            <a:off x="8229600" y="3090672"/>
            <a:ext cx="1143000" cy="182880"/>
          </a:xfrm>
          <a:prstGeom prst="rect">
            <a:avLst/>
          </a:prstGeom>
          <a:noFill/>
          <a:ln/>
        </p:spPr>
        <p:txBody>
          <a:bodyPr wrap="square" lIns="0" tIns="0" rIns="0" bIns="0" rtlCol="0" anchor="ctr"/>
          <a:lstStyle/>
          <a:p>
            <a:pPr algn="ctr" indent="0" marL="0">
              <a:buNone/>
            </a:pPr>
            <a:r>
              <a:rPr lang="en-US" sz="1050" dirty="0">
                <a:solidFill>
                  <a:srgbClr val="2F2A2D"/>
                </a:solidFill>
              </a:rPr>
              <a:t>-10,000</a:t>
            </a:r>
            <a:endParaRPr lang="en-US" sz="1050" dirty="0"/>
          </a:p>
        </p:txBody>
      </p:sp>
      <p:sp>
        <p:nvSpPr>
          <p:cNvPr id="28" name="Shape 26"/>
          <p:cNvSpPr/>
          <p:nvPr/>
        </p:nvSpPr>
        <p:spPr>
          <a:xfrm>
            <a:off x="9418320" y="3008376"/>
            <a:ext cx="1234440" cy="384048"/>
          </a:xfrm>
          <a:prstGeom prst="rect">
            <a:avLst/>
          </a:prstGeom>
          <a:solidFill>
            <a:srgbClr val="FAF8F6"/>
          </a:solidFill>
          <a:ln w="6350">
            <a:solidFill>
              <a:srgbClr val="D8CCD0"/>
            </a:solidFill>
            <a:prstDash val="solid"/>
          </a:ln>
        </p:spPr>
      </p:sp>
      <p:sp>
        <p:nvSpPr>
          <p:cNvPr id="29" name="Text 27"/>
          <p:cNvSpPr/>
          <p:nvPr/>
        </p:nvSpPr>
        <p:spPr>
          <a:xfrm>
            <a:off x="9464040" y="3090672"/>
            <a:ext cx="1143000" cy="182880"/>
          </a:xfrm>
          <a:prstGeom prst="rect">
            <a:avLst/>
          </a:prstGeom>
          <a:noFill/>
          <a:ln/>
        </p:spPr>
        <p:txBody>
          <a:bodyPr wrap="square" lIns="0" tIns="0" rIns="0" bIns="0" rtlCol="0" anchor="ctr"/>
          <a:lstStyle/>
          <a:p>
            <a:pPr algn="ctr" indent="0" marL="0">
              <a:buNone/>
            </a:pPr>
            <a:r>
              <a:rPr lang="en-US" sz="1050" dirty="0">
                <a:solidFill>
                  <a:srgbClr val="2F2A2D"/>
                </a:solidFill>
              </a:rPr>
              <a:t>0</a:t>
            </a:r>
            <a:endParaRPr lang="en-US" sz="1050" dirty="0"/>
          </a:p>
        </p:txBody>
      </p:sp>
      <p:sp>
        <p:nvSpPr>
          <p:cNvPr id="30" name="Shape 28"/>
          <p:cNvSpPr/>
          <p:nvPr/>
        </p:nvSpPr>
        <p:spPr>
          <a:xfrm>
            <a:off x="7040880" y="3392424"/>
            <a:ext cx="1143000" cy="384048"/>
          </a:xfrm>
          <a:prstGeom prst="rect">
            <a:avLst/>
          </a:prstGeom>
          <a:solidFill>
            <a:srgbClr val="FAF8F6"/>
          </a:solidFill>
          <a:ln w="6350">
            <a:solidFill>
              <a:srgbClr val="D8CCD0"/>
            </a:solidFill>
            <a:prstDash val="solid"/>
          </a:ln>
        </p:spPr>
      </p:sp>
      <p:sp>
        <p:nvSpPr>
          <p:cNvPr id="31" name="Text 29"/>
          <p:cNvSpPr/>
          <p:nvPr/>
        </p:nvSpPr>
        <p:spPr>
          <a:xfrm>
            <a:off x="7086600" y="3474720"/>
            <a:ext cx="1051560" cy="182880"/>
          </a:xfrm>
          <a:prstGeom prst="rect">
            <a:avLst/>
          </a:prstGeom>
          <a:noFill/>
          <a:ln/>
        </p:spPr>
        <p:txBody>
          <a:bodyPr wrap="square" lIns="0" tIns="0" rIns="0" bIns="0" rtlCol="0" anchor="ctr"/>
          <a:lstStyle/>
          <a:p>
            <a:pPr algn="ctr" indent="0" marL="0">
              <a:buNone/>
            </a:pPr>
            <a:r>
              <a:rPr lang="en-US" sz="1050" dirty="0">
                <a:solidFill>
                  <a:srgbClr val="2F2A2D"/>
                </a:solidFill>
              </a:rPr>
              <a:t>GBP</a:t>
            </a:r>
            <a:endParaRPr lang="en-US" sz="1050" dirty="0"/>
          </a:p>
        </p:txBody>
      </p:sp>
      <p:sp>
        <p:nvSpPr>
          <p:cNvPr id="32" name="Shape 30"/>
          <p:cNvSpPr/>
          <p:nvPr/>
        </p:nvSpPr>
        <p:spPr>
          <a:xfrm>
            <a:off x="8183880" y="3392424"/>
            <a:ext cx="1234440" cy="384048"/>
          </a:xfrm>
          <a:prstGeom prst="rect">
            <a:avLst/>
          </a:prstGeom>
          <a:solidFill>
            <a:srgbClr val="FAF8F6"/>
          </a:solidFill>
          <a:ln w="6350">
            <a:solidFill>
              <a:srgbClr val="D8CCD0"/>
            </a:solidFill>
            <a:prstDash val="solid"/>
          </a:ln>
        </p:spPr>
      </p:sp>
      <p:sp>
        <p:nvSpPr>
          <p:cNvPr id="33" name="Text 31"/>
          <p:cNvSpPr/>
          <p:nvPr/>
        </p:nvSpPr>
        <p:spPr>
          <a:xfrm>
            <a:off x="8229600" y="3474720"/>
            <a:ext cx="1143000" cy="182880"/>
          </a:xfrm>
          <a:prstGeom prst="rect">
            <a:avLst/>
          </a:prstGeom>
          <a:noFill/>
          <a:ln/>
        </p:spPr>
        <p:txBody>
          <a:bodyPr wrap="square" lIns="0" tIns="0" rIns="0" bIns="0" rtlCol="0" anchor="ctr"/>
          <a:lstStyle/>
          <a:p>
            <a:pPr algn="ctr" indent="0" marL="0">
              <a:buNone/>
            </a:pPr>
            <a:r>
              <a:rPr lang="en-US" sz="1050" dirty="0">
                <a:solidFill>
                  <a:srgbClr val="2F2A2D"/>
                </a:solidFill>
              </a:rPr>
              <a:t>0</a:t>
            </a:r>
            <a:endParaRPr lang="en-US" sz="1050" dirty="0"/>
          </a:p>
        </p:txBody>
      </p:sp>
      <p:sp>
        <p:nvSpPr>
          <p:cNvPr id="34" name="Shape 32"/>
          <p:cNvSpPr/>
          <p:nvPr/>
        </p:nvSpPr>
        <p:spPr>
          <a:xfrm>
            <a:off x="9418320" y="3392424"/>
            <a:ext cx="1234440" cy="384048"/>
          </a:xfrm>
          <a:prstGeom prst="rect">
            <a:avLst/>
          </a:prstGeom>
          <a:solidFill>
            <a:srgbClr val="FAF8F6"/>
          </a:solidFill>
          <a:ln w="6350">
            <a:solidFill>
              <a:srgbClr val="D8CCD0"/>
            </a:solidFill>
            <a:prstDash val="solid"/>
          </a:ln>
        </p:spPr>
      </p:sp>
      <p:sp>
        <p:nvSpPr>
          <p:cNvPr id="35" name="Text 33"/>
          <p:cNvSpPr/>
          <p:nvPr/>
        </p:nvSpPr>
        <p:spPr>
          <a:xfrm>
            <a:off x="9464040" y="3474720"/>
            <a:ext cx="1143000" cy="182880"/>
          </a:xfrm>
          <a:prstGeom prst="rect">
            <a:avLst/>
          </a:prstGeom>
          <a:noFill/>
          <a:ln/>
        </p:spPr>
        <p:txBody>
          <a:bodyPr wrap="square" lIns="0" tIns="0" rIns="0" bIns="0" rtlCol="0" anchor="ctr"/>
          <a:lstStyle/>
          <a:p>
            <a:pPr algn="ctr" indent="0" marL="0">
              <a:buNone/>
            </a:pPr>
            <a:r>
              <a:rPr lang="en-US" sz="1050" dirty="0">
                <a:solidFill>
                  <a:srgbClr val="2F2A2D"/>
                </a:solidFill>
              </a:rPr>
              <a:t>+15,000</a:t>
            </a:r>
            <a:endParaRPr lang="en-US" sz="1050" dirty="0"/>
          </a:p>
        </p:txBody>
      </p:sp>
      <p:sp>
        <p:nvSpPr>
          <p:cNvPr id="36" name="Text 34"/>
          <p:cNvSpPr/>
          <p:nvPr/>
        </p:nvSpPr>
        <p:spPr>
          <a:xfrm>
            <a:off x="7086600" y="4343400"/>
            <a:ext cx="3474720" cy="548640"/>
          </a:xfrm>
          <a:prstGeom prst="rect">
            <a:avLst/>
          </a:prstGeom>
          <a:noFill/>
          <a:ln/>
        </p:spPr>
        <p:txBody>
          <a:bodyPr wrap="square" rtlCol="0" anchor="ctr"/>
          <a:lstStyle/>
          <a:p>
            <a:pPr algn="ctr" indent="0" marL="0">
              <a:buNone/>
            </a:pPr>
            <a:r>
              <a:rPr lang="en-US" sz="1300" dirty="0">
                <a:solidFill>
                  <a:srgbClr val="6D6264"/>
                </a:solidFill>
              </a:rPr>
              <a:t>Positive = expected receipt</a:t>
            </a:r>
            <a:endParaRPr lang="en-US" sz="1300" dirty="0"/>
          </a:p>
          <a:p>
            <a:pPr algn="ctr" indent="0" marL="0">
              <a:buNone/>
            </a:pPr>
            <a:r>
              <a:rPr lang="en-US" sz="1300" dirty="0">
                <a:solidFill>
                  <a:srgbClr val="6D6264"/>
                </a:solidFill>
              </a:rPr>
              <a:t>Negative = expected payment</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Contractual hedges for transaction exposure</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These instruments use markets to lock in, offset or insure future currency cash flows.</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08</a:t>
            </a:r>
            <a:endParaRPr lang="en-US" sz="900" dirty="0"/>
          </a:p>
        </p:txBody>
      </p:sp>
      <p:sp>
        <p:nvSpPr>
          <p:cNvPr id="9" name="Shape 7"/>
          <p:cNvSpPr/>
          <p:nvPr/>
        </p:nvSpPr>
        <p:spPr>
          <a:xfrm>
            <a:off x="685800" y="1325880"/>
            <a:ext cx="260604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850392" y="1472184"/>
            <a:ext cx="2276856" cy="256032"/>
          </a:xfrm>
          <a:prstGeom prst="rect">
            <a:avLst/>
          </a:prstGeom>
          <a:noFill/>
          <a:ln/>
        </p:spPr>
        <p:txBody>
          <a:bodyPr wrap="square" lIns="0" tIns="0" rIns="0" bIns="0" rtlCol="0" anchor="ctr"/>
          <a:lstStyle/>
          <a:p>
            <a:pPr indent="0" marL="0">
              <a:buNone/>
            </a:pPr>
            <a:r>
              <a:rPr lang="en-US" sz="1600" b="1" dirty="0">
                <a:solidFill>
                  <a:srgbClr val="2F2A2D"/>
                </a:solidFill>
              </a:rPr>
              <a:t>Forward hedge</a:t>
            </a:r>
            <a:endParaRPr lang="en-US" sz="1600" dirty="0"/>
          </a:p>
        </p:txBody>
      </p:sp>
      <p:sp>
        <p:nvSpPr>
          <p:cNvPr id="11" name="Text 9"/>
          <p:cNvSpPr/>
          <p:nvPr/>
        </p:nvSpPr>
        <p:spPr>
          <a:xfrm>
            <a:off x="850392" y="1828800"/>
            <a:ext cx="227685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Agree today to buy or sell foreign currency at a fixed future rate. Removes uncertainty but also removes upside.</a:t>
            </a:r>
            <a:endParaRPr lang="en-US" sz="1280" dirty="0"/>
          </a:p>
        </p:txBody>
      </p:sp>
      <p:sp>
        <p:nvSpPr>
          <p:cNvPr id="12" name="Shape 10"/>
          <p:cNvSpPr/>
          <p:nvPr/>
        </p:nvSpPr>
        <p:spPr>
          <a:xfrm>
            <a:off x="3520440" y="1325880"/>
            <a:ext cx="260604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3685032" y="1472184"/>
            <a:ext cx="2276856" cy="256032"/>
          </a:xfrm>
          <a:prstGeom prst="rect">
            <a:avLst/>
          </a:prstGeom>
          <a:noFill/>
          <a:ln/>
        </p:spPr>
        <p:txBody>
          <a:bodyPr wrap="square" lIns="0" tIns="0" rIns="0" bIns="0" rtlCol="0" anchor="ctr"/>
          <a:lstStyle/>
          <a:p>
            <a:pPr indent="0" marL="0">
              <a:buNone/>
            </a:pPr>
            <a:r>
              <a:rPr lang="en-US" sz="1600" b="1" dirty="0">
                <a:solidFill>
                  <a:srgbClr val="2F2A2D"/>
                </a:solidFill>
              </a:rPr>
              <a:t>Money market hedge</a:t>
            </a:r>
            <a:endParaRPr lang="en-US" sz="1600" dirty="0"/>
          </a:p>
        </p:txBody>
      </p:sp>
      <p:sp>
        <p:nvSpPr>
          <p:cNvPr id="14" name="Text 12"/>
          <p:cNvSpPr/>
          <p:nvPr/>
        </p:nvSpPr>
        <p:spPr>
          <a:xfrm>
            <a:off x="3685032" y="1828800"/>
            <a:ext cx="227685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Borrow and lend in two currencies to create a locked-in domestic-currency value.</a:t>
            </a:r>
            <a:endParaRPr lang="en-US" sz="1280" dirty="0"/>
          </a:p>
        </p:txBody>
      </p:sp>
      <p:sp>
        <p:nvSpPr>
          <p:cNvPr id="15" name="Shape 13"/>
          <p:cNvSpPr/>
          <p:nvPr/>
        </p:nvSpPr>
        <p:spPr>
          <a:xfrm>
            <a:off x="6355080" y="1325880"/>
            <a:ext cx="260604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6519672" y="1472184"/>
            <a:ext cx="2276856" cy="256032"/>
          </a:xfrm>
          <a:prstGeom prst="rect">
            <a:avLst/>
          </a:prstGeom>
          <a:noFill/>
          <a:ln/>
        </p:spPr>
        <p:txBody>
          <a:bodyPr wrap="square" lIns="0" tIns="0" rIns="0" bIns="0" rtlCol="0" anchor="ctr"/>
          <a:lstStyle/>
          <a:p>
            <a:pPr indent="0" marL="0">
              <a:buNone/>
            </a:pPr>
            <a:r>
              <a:rPr lang="en-US" sz="1600" b="1" dirty="0">
                <a:solidFill>
                  <a:srgbClr val="2F2A2D"/>
                </a:solidFill>
              </a:rPr>
              <a:t>Futures hedge</a:t>
            </a:r>
            <a:endParaRPr lang="en-US" sz="1600" dirty="0"/>
          </a:p>
        </p:txBody>
      </p:sp>
      <p:sp>
        <p:nvSpPr>
          <p:cNvPr id="17" name="Text 15"/>
          <p:cNvSpPr/>
          <p:nvPr/>
        </p:nvSpPr>
        <p:spPr>
          <a:xfrm>
            <a:off x="6519672" y="1828800"/>
            <a:ext cx="227685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Standardized exchange-traded contracts. Useful where contract sizes and maturity dates fit.</a:t>
            </a:r>
            <a:endParaRPr lang="en-US" sz="1280" dirty="0"/>
          </a:p>
        </p:txBody>
      </p:sp>
      <p:sp>
        <p:nvSpPr>
          <p:cNvPr id="18" name="Shape 16"/>
          <p:cNvSpPr/>
          <p:nvPr/>
        </p:nvSpPr>
        <p:spPr>
          <a:xfrm>
            <a:off x="9189720" y="1325880"/>
            <a:ext cx="242316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9" name="Text 17"/>
          <p:cNvSpPr/>
          <p:nvPr/>
        </p:nvSpPr>
        <p:spPr>
          <a:xfrm>
            <a:off x="9354312" y="1472184"/>
            <a:ext cx="2093976" cy="256032"/>
          </a:xfrm>
          <a:prstGeom prst="rect">
            <a:avLst/>
          </a:prstGeom>
          <a:noFill/>
          <a:ln/>
        </p:spPr>
        <p:txBody>
          <a:bodyPr wrap="square" lIns="0" tIns="0" rIns="0" bIns="0" rtlCol="0" anchor="ctr"/>
          <a:lstStyle/>
          <a:p>
            <a:pPr indent="0" marL="0">
              <a:buNone/>
            </a:pPr>
            <a:r>
              <a:rPr lang="en-US" sz="1600" b="1" dirty="0">
                <a:solidFill>
                  <a:srgbClr val="2F2A2D"/>
                </a:solidFill>
              </a:rPr>
              <a:t>Options hedge</a:t>
            </a:r>
            <a:endParaRPr lang="en-US" sz="1600" dirty="0"/>
          </a:p>
        </p:txBody>
      </p:sp>
      <p:sp>
        <p:nvSpPr>
          <p:cNvPr id="20" name="Text 18"/>
          <p:cNvSpPr/>
          <p:nvPr/>
        </p:nvSpPr>
        <p:spPr>
          <a:xfrm>
            <a:off x="9354312" y="1828800"/>
            <a:ext cx="209397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Right, not obligation, to buy or sell currency. Provides protection while preserving upside, but has a premium.</a:t>
            </a:r>
            <a:endParaRPr lang="en-US" sz="1280" dirty="0"/>
          </a:p>
        </p:txBody>
      </p:sp>
      <p:sp>
        <p:nvSpPr>
          <p:cNvPr id="21" name="Text 19"/>
          <p:cNvSpPr/>
          <p:nvPr/>
        </p:nvSpPr>
        <p:spPr>
          <a:xfrm>
            <a:off x="914400" y="3913632"/>
            <a:ext cx="2011680" cy="274320"/>
          </a:xfrm>
          <a:prstGeom prst="rect">
            <a:avLst/>
          </a:prstGeom>
          <a:noFill/>
          <a:ln/>
        </p:spPr>
        <p:txBody>
          <a:bodyPr wrap="square" lIns="0" tIns="0" rIns="0" bIns="0" rtlCol="0" anchor="ctr"/>
          <a:lstStyle/>
          <a:p>
            <a:pPr indent="0" marL="0">
              <a:buNone/>
            </a:pPr>
            <a:r>
              <a:rPr lang="en-US" sz="1700" b="1" dirty="0">
                <a:solidFill>
                  <a:srgbClr val="2F2A2D"/>
                </a:solidFill>
              </a:rPr>
              <a:t>Unhedged position</a:t>
            </a:r>
            <a:endParaRPr lang="en-US" sz="1700" dirty="0"/>
          </a:p>
        </p:txBody>
      </p:sp>
      <p:sp>
        <p:nvSpPr>
          <p:cNvPr id="22" name="Text 20"/>
          <p:cNvSpPr/>
          <p:nvPr/>
        </p:nvSpPr>
        <p:spPr>
          <a:xfrm>
            <a:off x="3154680" y="3803904"/>
            <a:ext cx="7452360" cy="502920"/>
          </a:xfrm>
          <a:prstGeom prst="rect">
            <a:avLst/>
          </a:prstGeom>
          <a:noFill/>
          <a:ln/>
        </p:spPr>
        <p:txBody>
          <a:bodyPr wrap="square" lIns="254" tIns="254" rIns="254" bIns="254" rtlCol="0" anchor="ctr"/>
          <a:lstStyle/>
          <a:p>
            <a:pPr indent="0" marL="0">
              <a:buNone/>
            </a:pPr>
            <a:r>
              <a:rPr lang="en-US" sz="1700" dirty="0">
                <a:solidFill>
                  <a:srgbClr val="6D6264"/>
                </a:solidFill>
              </a:rPr>
              <a:t>Accept the exchange-rate risk. This may be reasonable if the exposure is small, naturally offset, or within policy tolerance.</a:t>
            </a:r>
            <a:endParaRPr lang="en-US" sz="1700" dirty="0"/>
          </a:p>
        </p:txBody>
      </p:sp>
      <p:sp>
        <p:nvSpPr>
          <p:cNvPr id="23" name="Text 21"/>
          <p:cNvSpPr/>
          <p:nvPr/>
        </p:nvSpPr>
        <p:spPr>
          <a:xfrm>
            <a:off x="914400" y="5074920"/>
            <a:ext cx="10241280" cy="411480"/>
          </a:xfrm>
          <a:prstGeom prst="rect">
            <a:avLst/>
          </a:prstGeom>
          <a:noFill/>
          <a:ln/>
        </p:spPr>
        <p:txBody>
          <a:bodyPr wrap="square" lIns="0" tIns="0" rIns="0" bIns="0" rtlCol="0" anchor="ctr"/>
          <a:lstStyle/>
          <a:p>
            <a:pPr algn="ctr" indent="0" marL="0">
              <a:buNone/>
            </a:pPr>
            <a:r>
              <a:rPr lang="en-US" sz="2400" b="1" dirty="0">
                <a:solidFill>
                  <a:srgbClr val="9B7C87"/>
                </a:solidFill>
              </a:rPr>
              <a:t>Key trade-off: certainty versus flexibility versus cost.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8F6"/>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AF8F6"/>
          </a:solidFill>
          <a:ln w="12700">
            <a:solidFill>
              <a:srgbClr val="FAF8F6"/>
            </a:solidFill>
            <a:prstDash val="solid"/>
          </a:ln>
        </p:spPr>
      </p:sp>
      <p:sp>
        <p:nvSpPr>
          <p:cNvPr id="3" name="Shape 1"/>
          <p:cNvSpPr/>
          <p:nvPr/>
        </p:nvSpPr>
        <p:spPr>
          <a:xfrm>
            <a:off x="0" y="0"/>
            <a:ext cx="164592" cy="6858000"/>
          </a:xfrm>
          <a:prstGeom prst="rect">
            <a:avLst/>
          </a:prstGeom>
          <a:solidFill>
            <a:srgbClr val="E46791"/>
          </a:solidFill>
          <a:ln w="12700">
            <a:solidFill>
              <a:srgbClr val="E46791"/>
            </a:solidFill>
            <a:prstDash val="solid"/>
          </a:ln>
        </p:spPr>
      </p:sp>
      <p:sp>
        <p:nvSpPr>
          <p:cNvPr id="4" name="Shape 2"/>
          <p:cNvSpPr/>
          <p:nvPr/>
        </p:nvSpPr>
        <p:spPr>
          <a:xfrm>
            <a:off x="164592" y="0"/>
            <a:ext cx="45720" cy="6858000"/>
          </a:xfrm>
          <a:prstGeom prst="rect">
            <a:avLst/>
          </a:prstGeom>
          <a:solidFill>
            <a:srgbClr val="FAB938"/>
          </a:solidFill>
          <a:ln w="12700">
            <a:solidFill>
              <a:srgbClr val="FAB938"/>
            </a:solidFill>
            <a:prstDash val="solid"/>
          </a:ln>
        </p:spPr>
      </p:sp>
      <p:sp>
        <p:nvSpPr>
          <p:cNvPr id="5" name="Text 3"/>
          <p:cNvSpPr/>
          <p:nvPr/>
        </p:nvSpPr>
        <p:spPr>
          <a:xfrm>
            <a:off x="658368" y="384048"/>
            <a:ext cx="10881360" cy="438912"/>
          </a:xfrm>
          <a:prstGeom prst="rect">
            <a:avLst/>
          </a:prstGeom>
          <a:noFill/>
          <a:ln/>
        </p:spPr>
        <p:txBody>
          <a:bodyPr wrap="square" lIns="0" tIns="0" rIns="0" bIns="0" rtlCol="0" anchor="ctr"/>
          <a:lstStyle/>
          <a:p>
            <a:pPr indent="0" marL="0">
              <a:buNone/>
            </a:pPr>
            <a:r>
              <a:rPr lang="en-US" sz="3000" b="1" dirty="0">
                <a:solidFill>
                  <a:srgbClr val="2F2A2D"/>
                </a:solidFill>
                <a:latin typeface="Aptos Display" pitchFamily="34" charset="0"/>
                <a:ea typeface="Aptos Display" pitchFamily="34" charset="-122"/>
                <a:cs typeface="Aptos Display" pitchFamily="34" charset="-120"/>
              </a:rPr>
              <a:t>Natural, operating and financial hedges</a:t>
            </a:r>
            <a:endParaRPr lang="en-US" sz="3000" dirty="0"/>
          </a:p>
        </p:txBody>
      </p:sp>
      <p:sp>
        <p:nvSpPr>
          <p:cNvPr id="6" name="Text 4"/>
          <p:cNvSpPr/>
          <p:nvPr/>
        </p:nvSpPr>
        <p:spPr>
          <a:xfrm>
            <a:off x="676656" y="859536"/>
            <a:ext cx="10424160" cy="256032"/>
          </a:xfrm>
          <a:prstGeom prst="rect">
            <a:avLst/>
          </a:prstGeom>
          <a:noFill/>
          <a:ln/>
        </p:spPr>
        <p:txBody>
          <a:bodyPr wrap="square" lIns="0" tIns="0" rIns="0" bIns="0" rtlCol="0" anchor="ctr"/>
          <a:lstStyle/>
          <a:p>
            <a:pPr indent="0" marL="0">
              <a:buNone/>
            </a:pPr>
            <a:r>
              <a:rPr lang="en-US" sz="1100" dirty="0">
                <a:solidFill>
                  <a:srgbClr val="6D6264"/>
                </a:solidFill>
              </a:rPr>
              <a:t>Not all hedging requires a derivative contract.</a:t>
            </a:r>
            <a:endParaRPr lang="en-US" sz="1100" dirty="0"/>
          </a:p>
        </p:txBody>
      </p:sp>
      <p:sp>
        <p:nvSpPr>
          <p:cNvPr id="7" name="Text 5"/>
          <p:cNvSpPr/>
          <p:nvPr/>
        </p:nvSpPr>
        <p:spPr>
          <a:xfrm>
            <a:off x="658368" y="6473952"/>
            <a:ext cx="3200400" cy="164592"/>
          </a:xfrm>
          <a:prstGeom prst="rect">
            <a:avLst/>
          </a:prstGeom>
          <a:noFill/>
          <a:ln/>
        </p:spPr>
        <p:txBody>
          <a:bodyPr wrap="square" lIns="0" tIns="0" rIns="0" bIns="0" rtlCol="0" anchor="ctr"/>
          <a:lstStyle/>
          <a:p>
            <a:pPr indent="0" marL="0">
              <a:buNone/>
            </a:pPr>
            <a:r>
              <a:rPr lang="en-US" sz="750" dirty="0">
                <a:solidFill>
                  <a:srgbClr val="6D6264"/>
                </a:solidFill>
              </a:rPr>
              <a:t>Foreign Exchange Exposure</a:t>
            </a:r>
            <a:endParaRPr lang="en-US" sz="750" dirty="0"/>
          </a:p>
        </p:txBody>
      </p:sp>
      <p:sp>
        <p:nvSpPr>
          <p:cNvPr id="8" name="Text 6"/>
          <p:cNvSpPr/>
          <p:nvPr/>
        </p:nvSpPr>
        <p:spPr>
          <a:xfrm>
            <a:off x="11384280" y="6446520"/>
            <a:ext cx="320040" cy="228600"/>
          </a:xfrm>
          <a:prstGeom prst="rect">
            <a:avLst/>
          </a:prstGeom>
          <a:noFill/>
          <a:ln/>
        </p:spPr>
        <p:txBody>
          <a:bodyPr wrap="square" lIns="0" tIns="0" rIns="0" bIns="0" rtlCol="0" anchor="ctr"/>
          <a:lstStyle/>
          <a:p>
            <a:pPr algn="r" indent="0" marL="0">
              <a:buNone/>
            </a:pPr>
            <a:r>
              <a:rPr lang="en-US" sz="900" dirty="0">
                <a:solidFill>
                  <a:srgbClr val="6D6264"/>
                </a:solidFill>
              </a:rPr>
              <a:t>09</a:t>
            </a:r>
            <a:endParaRPr lang="en-US" sz="900" dirty="0"/>
          </a:p>
        </p:txBody>
      </p:sp>
      <p:sp>
        <p:nvSpPr>
          <p:cNvPr id="9" name="Shape 7"/>
          <p:cNvSpPr/>
          <p:nvPr/>
        </p:nvSpPr>
        <p:spPr>
          <a:xfrm>
            <a:off x="777240" y="1325880"/>
            <a:ext cx="333756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0" name="Text 8"/>
          <p:cNvSpPr/>
          <p:nvPr/>
        </p:nvSpPr>
        <p:spPr>
          <a:xfrm>
            <a:off x="941832" y="1472184"/>
            <a:ext cx="3008376" cy="256032"/>
          </a:xfrm>
          <a:prstGeom prst="rect">
            <a:avLst/>
          </a:prstGeom>
          <a:noFill/>
          <a:ln/>
        </p:spPr>
        <p:txBody>
          <a:bodyPr wrap="square" lIns="0" tIns="0" rIns="0" bIns="0" rtlCol="0" anchor="ctr"/>
          <a:lstStyle/>
          <a:p>
            <a:pPr indent="0" marL="0">
              <a:buNone/>
            </a:pPr>
            <a:r>
              <a:rPr lang="en-US" sz="1600" b="1" dirty="0">
                <a:solidFill>
                  <a:srgbClr val="2F2A2D"/>
                </a:solidFill>
              </a:rPr>
              <a:t>Natural hedge</a:t>
            </a:r>
            <a:endParaRPr lang="en-US" sz="1600" dirty="0"/>
          </a:p>
        </p:txBody>
      </p:sp>
      <p:sp>
        <p:nvSpPr>
          <p:cNvPr id="11" name="Text 9"/>
          <p:cNvSpPr/>
          <p:nvPr/>
        </p:nvSpPr>
        <p:spPr>
          <a:xfrm>
            <a:off x="941832" y="1828800"/>
            <a:ext cx="300837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Foreign-currency inflows and outflows offset through normal business. Example: USD sales used to pay USD suppliers.</a:t>
            </a:r>
            <a:endParaRPr lang="en-US" sz="1280" dirty="0"/>
          </a:p>
        </p:txBody>
      </p:sp>
      <p:sp>
        <p:nvSpPr>
          <p:cNvPr id="12" name="Shape 10"/>
          <p:cNvSpPr/>
          <p:nvPr/>
        </p:nvSpPr>
        <p:spPr>
          <a:xfrm>
            <a:off x="4434840" y="1325880"/>
            <a:ext cx="333756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3" name="Text 11"/>
          <p:cNvSpPr/>
          <p:nvPr/>
        </p:nvSpPr>
        <p:spPr>
          <a:xfrm>
            <a:off x="4599432" y="1472184"/>
            <a:ext cx="3008376" cy="256032"/>
          </a:xfrm>
          <a:prstGeom prst="rect">
            <a:avLst/>
          </a:prstGeom>
          <a:noFill/>
          <a:ln/>
        </p:spPr>
        <p:txBody>
          <a:bodyPr wrap="square" lIns="0" tIns="0" rIns="0" bIns="0" rtlCol="0" anchor="ctr"/>
          <a:lstStyle/>
          <a:p>
            <a:pPr indent="0" marL="0">
              <a:buNone/>
            </a:pPr>
            <a:r>
              <a:rPr lang="en-US" sz="1600" b="1" dirty="0">
                <a:solidFill>
                  <a:srgbClr val="2F2A2D"/>
                </a:solidFill>
              </a:rPr>
              <a:t>Operating hedge</a:t>
            </a:r>
            <a:endParaRPr lang="en-US" sz="1600" dirty="0"/>
          </a:p>
        </p:txBody>
      </p:sp>
      <p:sp>
        <p:nvSpPr>
          <p:cNvPr id="14" name="Text 12"/>
          <p:cNvSpPr/>
          <p:nvPr/>
        </p:nvSpPr>
        <p:spPr>
          <a:xfrm>
            <a:off x="4599432" y="1828800"/>
            <a:ext cx="300837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Adjust operations: invoice currency, sourcing, leading/lagging payments, or risk-sharing agreements.</a:t>
            </a:r>
            <a:endParaRPr lang="en-US" sz="1280" dirty="0"/>
          </a:p>
        </p:txBody>
      </p:sp>
      <p:sp>
        <p:nvSpPr>
          <p:cNvPr id="15" name="Shape 13"/>
          <p:cNvSpPr/>
          <p:nvPr/>
        </p:nvSpPr>
        <p:spPr>
          <a:xfrm>
            <a:off x="8092440" y="1325880"/>
            <a:ext cx="2926080" cy="1600200"/>
          </a:xfrm>
          <a:prstGeom prst="roundRect">
            <a:avLst>
              <a:gd name="adj" fmla="val 6857"/>
            </a:avLst>
          </a:prstGeom>
          <a:solidFill>
            <a:srgbClr val="FFFFFF"/>
          </a:solidFill>
          <a:ln w="12700">
            <a:solidFill>
              <a:srgbClr val="D8CCD0">
                <a:alpha val="80000"/>
              </a:srgbClr>
            </a:solidFill>
            <a:prstDash val="solid"/>
          </a:ln>
          <a:effectLst>
            <a:outerShdw sx="100000" sy="100000" kx="0" ky="0" algn="bl" rotWithShape="0" blurRad="12700" dist="50800" dir="2700000">
              <a:srgbClr val="B8ADA8">
                <a:alpha val="18000"/>
              </a:srgbClr>
            </a:outerShdw>
          </a:effectLst>
        </p:spPr>
      </p:sp>
      <p:sp>
        <p:nvSpPr>
          <p:cNvPr id="16" name="Text 14"/>
          <p:cNvSpPr/>
          <p:nvPr/>
        </p:nvSpPr>
        <p:spPr>
          <a:xfrm>
            <a:off x="8257032" y="1472184"/>
            <a:ext cx="2596896" cy="256032"/>
          </a:xfrm>
          <a:prstGeom prst="rect">
            <a:avLst/>
          </a:prstGeom>
          <a:noFill/>
          <a:ln/>
        </p:spPr>
        <p:txBody>
          <a:bodyPr wrap="square" lIns="0" tIns="0" rIns="0" bIns="0" rtlCol="0" anchor="ctr"/>
          <a:lstStyle/>
          <a:p>
            <a:pPr indent="0" marL="0">
              <a:buNone/>
            </a:pPr>
            <a:r>
              <a:rPr lang="en-US" sz="1600" b="1" dirty="0">
                <a:solidFill>
                  <a:srgbClr val="2F2A2D"/>
                </a:solidFill>
              </a:rPr>
              <a:t>Financial hedge</a:t>
            </a:r>
            <a:endParaRPr lang="en-US" sz="1600" dirty="0"/>
          </a:p>
        </p:txBody>
      </p:sp>
      <p:sp>
        <p:nvSpPr>
          <p:cNvPr id="17" name="Text 15"/>
          <p:cNvSpPr/>
          <p:nvPr/>
        </p:nvSpPr>
        <p:spPr>
          <a:xfrm>
            <a:off x="8257032" y="1828800"/>
            <a:ext cx="2596896" cy="960120"/>
          </a:xfrm>
          <a:prstGeom prst="rect">
            <a:avLst/>
          </a:prstGeom>
          <a:noFill/>
          <a:ln/>
        </p:spPr>
        <p:txBody>
          <a:bodyPr wrap="square" lIns="254" tIns="254" rIns="254" bIns="254" rtlCol="0" anchor="ctr">
            <a:normAutofit/>
          </a:bodyPr>
          <a:lstStyle/>
          <a:p>
            <a:pPr indent="0" marL="0">
              <a:buNone/>
            </a:pPr>
            <a:r>
              <a:rPr lang="en-US" sz="1280" dirty="0">
                <a:solidFill>
                  <a:srgbClr val="6D6264"/>
                </a:solidFill>
              </a:rPr>
              <a:t>Use foreign-currency loans, swaps or derivatives to create offsetting financing cash flows.</a:t>
            </a:r>
            <a:endParaRPr lang="en-US" sz="1280" dirty="0"/>
          </a:p>
        </p:txBody>
      </p:sp>
      <p:sp>
        <p:nvSpPr>
          <p:cNvPr id="18" name="Text 16"/>
          <p:cNvSpPr/>
          <p:nvPr/>
        </p:nvSpPr>
        <p:spPr>
          <a:xfrm>
            <a:off x="914400" y="3611880"/>
            <a:ext cx="10058400" cy="365760"/>
          </a:xfrm>
          <a:prstGeom prst="rect">
            <a:avLst/>
          </a:prstGeom>
          <a:noFill/>
          <a:ln/>
        </p:spPr>
        <p:txBody>
          <a:bodyPr wrap="square" lIns="0" tIns="0" rIns="0" bIns="0" rtlCol="0" anchor="ctr"/>
          <a:lstStyle/>
          <a:p>
            <a:pPr algn="ctr" indent="0" marL="0">
              <a:buNone/>
            </a:pPr>
            <a:r>
              <a:rPr lang="en-US" sz="2500" b="1" dirty="0">
                <a:solidFill>
                  <a:srgbClr val="2F2A2D"/>
                </a:solidFill>
              </a:rPr>
              <a:t>Why this matters for management</a:t>
            </a:r>
            <a:endParaRPr lang="en-US" sz="2500" dirty="0"/>
          </a:p>
        </p:txBody>
      </p:sp>
      <p:sp>
        <p:nvSpPr>
          <p:cNvPr id="19" name="Text 17"/>
          <p:cNvSpPr/>
          <p:nvPr/>
        </p:nvSpPr>
        <p:spPr>
          <a:xfrm>
            <a:off x="1051560" y="4160520"/>
            <a:ext cx="9966960" cy="1417320"/>
          </a:xfrm>
          <a:prstGeom prst="rect">
            <a:avLst/>
          </a:prstGeom>
          <a:noFill/>
          <a:ln/>
        </p:spPr>
        <p:txBody>
          <a:bodyPr wrap="square" lIns="889" tIns="889" rIns="889" bIns="889" rtlCol="0" anchor="ctr">
            <a:normAutofit/>
          </a:bodyPr>
          <a:lstStyle/>
          <a:p>
            <a:r>
              <a:rPr lang="en-US" sz="1800" dirty="0">
                <a:solidFill>
                  <a:srgbClr val="2F2A2D"/>
                </a:solidFill>
              </a:rPr>
              <a:t>A derivative can hedge a contract, but it may not fix a weak business model.</a:t>
            </a:r>
            <a:endParaRPr lang="en-US" sz="1800" dirty="0"/>
          </a:p>
          <a:p>
            <a:r>
              <a:rPr lang="en-US" sz="1800" dirty="0">
                <a:solidFill>
                  <a:srgbClr val="2F2A2D"/>
                </a:solidFill>
              </a:rPr>
              <a:t>A natural hedge can reduce recurring exposure without repeated short-term contracts.</a:t>
            </a:r>
            <a:endParaRPr lang="en-US" sz="1800" dirty="0"/>
          </a:p>
          <a:p>
            <a:r>
              <a:rPr lang="en-US" sz="1800" dirty="0">
                <a:solidFill>
                  <a:srgbClr val="2F2A2D"/>
                </a:solidFill>
              </a:rPr>
              <a:t>Operating hedges require coordination between finance, sales, purchasing and operations.</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MUBS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Exchange Exposure</dc:title>
  <dc:subject>Foreign Exchange Exposure</dc:subject>
  <dc:creator>OpenAI</dc:creator>
  <cp:lastModifiedBy>OpenAI</cp:lastModifiedBy>
  <cp:revision>1</cp:revision>
  <dcterms:created xsi:type="dcterms:W3CDTF">2026-05-12T05:28:15Z</dcterms:created>
  <dcterms:modified xsi:type="dcterms:W3CDTF">2026-05-12T05:28:15Z</dcterms:modified>
</cp:coreProperties>
</file>