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9"/>
  </p:notesMasterIdLst>
  <p:sldIdLst>
    <p:sldId id="256" r:id="rId2"/>
    <p:sldId id="257" r:id="rId3"/>
    <p:sldId id="266" r:id="rId4"/>
    <p:sldId id="258" r:id="rId5"/>
    <p:sldId id="268" r:id="rId6"/>
    <p:sldId id="259" r:id="rId7"/>
    <p:sldId id="281" r:id="rId8"/>
    <p:sldId id="267" r:id="rId9"/>
    <p:sldId id="260" r:id="rId10"/>
    <p:sldId id="269" r:id="rId11"/>
    <p:sldId id="277" r:id="rId12"/>
    <p:sldId id="278" r:id="rId13"/>
    <p:sldId id="280" r:id="rId14"/>
    <p:sldId id="261" r:id="rId15"/>
    <p:sldId id="262" r:id="rId16"/>
    <p:sldId id="263" r:id="rId17"/>
    <p:sldId id="276" r:id="rId18"/>
    <p:sldId id="287" r:id="rId19"/>
    <p:sldId id="270" r:id="rId20"/>
    <p:sldId id="271" r:id="rId21"/>
    <p:sldId id="283" r:id="rId22"/>
    <p:sldId id="285" r:id="rId23"/>
    <p:sldId id="273" r:id="rId24"/>
    <p:sldId id="286" r:id="rId25"/>
    <p:sldId id="264" r:id="rId26"/>
    <p:sldId id="274" r:id="rId27"/>
    <p:sldId id="275" r:id="rId28"/>
  </p:sldIdLst>
  <p:sldSz cx="14630400" cy="8229600"/>
  <p:notesSz cx="8229600" cy="14630400"/>
  <p:embeddedFontLst>
    <p:embeddedFont>
      <p:font typeface="Raleway"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Source Sans Pro" panose="020B0503030403020204" pitchFamily="34" charset="0"/>
      <p:regular r:id="rId38"/>
      <p:bold r:id="rId39"/>
      <p:italic r:id="rId40"/>
      <p:boldItalic r:id="rId41"/>
    </p:embeddedFont>
  </p:embeddedFontLst>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0" d="100"/>
          <a:sy n="6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575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315E-8F04-248B-CB9D-7ECEDA9B851E}"/>
              </a:ext>
            </a:extLst>
          </p:cNvPr>
          <p:cNvSpPr>
            <a:spLocks noGrp="1"/>
          </p:cNvSpPr>
          <p:nvPr>
            <p:ph type="title"/>
          </p:nvPr>
        </p:nvSpPr>
        <p:spPr>
          <a:xfrm>
            <a:off x="1007746" y="438150"/>
            <a:ext cx="12618720" cy="1590676"/>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DCBBB02A-6DE8-6885-96DA-4E1CFBE1ED39}"/>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E3C553B1-126E-0D35-C3E3-D1741CF498DA}"/>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A2A94FD0-608C-8869-051E-7357CFB3C161}"/>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ECEF2454-9D1C-4786-A867-4A22ACAD3CAA}"/>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7" name="Date Placeholder 6">
            <a:extLst>
              <a:ext uri="{FF2B5EF4-FFF2-40B4-BE49-F238E27FC236}">
                <a16:creationId xmlns:a16="http://schemas.microsoft.com/office/drawing/2014/main" id="{D6C76A0B-493C-78AB-4179-09FB71CFCED4}"/>
              </a:ext>
            </a:extLst>
          </p:cNvPr>
          <p:cNvSpPr>
            <a:spLocks noGrp="1"/>
          </p:cNvSpPr>
          <p:nvPr>
            <p:ph type="dt" sz="half" idx="10"/>
          </p:nvPr>
        </p:nvSpPr>
        <p:spPr/>
        <p:txBody>
          <a:bodyPr/>
          <a:lstStyle/>
          <a:p>
            <a:fld id="{5C8F27C7-1D90-439B-B4ED-841DDCBC4DDE}" type="datetimeFigureOut">
              <a:rPr lang="en-DK" smtClean="0"/>
              <a:t>12/02/2025</a:t>
            </a:fld>
            <a:endParaRPr lang="en-DK"/>
          </a:p>
        </p:txBody>
      </p:sp>
      <p:sp>
        <p:nvSpPr>
          <p:cNvPr id="8" name="Footer Placeholder 7">
            <a:extLst>
              <a:ext uri="{FF2B5EF4-FFF2-40B4-BE49-F238E27FC236}">
                <a16:creationId xmlns:a16="http://schemas.microsoft.com/office/drawing/2014/main" id="{43692DDA-91F7-BBB5-D2E0-41046FF46488}"/>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0420731F-124E-39BB-E9A1-CA7978090ED7}"/>
              </a:ext>
            </a:extLst>
          </p:cNvPr>
          <p:cNvSpPr>
            <a:spLocks noGrp="1"/>
          </p:cNvSpPr>
          <p:nvPr>
            <p:ph type="sldNum" sz="quarter" idx="12"/>
          </p:nvPr>
        </p:nvSpPr>
        <p:spPr/>
        <p:txBody>
          <a:bodyPr/>
          <a:lstStyle/>
          <a:p>
            <a:fld id="{61FE9087-F650-4575-B11F-F3B095DD6978}" type="slidenum">
              <a:rPr lang="en-DK" smtClean="0"/>
              <a:t>‹#›</a:t>
            </a:fld>
            <a:endParaRPr lang="en-DK"/>
          </a:p>
        </p:txBody>
      </p:sp>
    </p:spTree>
    <p:extLst>
      <p:ext uri="{BB962C8B-B14F-4D97-AF65-F5344CB8AC3E}">
        <p14:creationId xmlns:p14="http://schemas.microsoft.com/office/powerpoint/2010/main" val="339604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techtarget.com/searchnetworking/definition/dynamic-and-static"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techtarget.com/searchdatamanagement/definition/databas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techtarget.com/searchdatacenter/definition/workload"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www.example.com/"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plesk.com/pricing/?pscd=try.plesk.com&amp;ps_partner_key=d2lsbHdlYXRoZXJseTUxMTU&amp;ps_xid=6wVaursDaKuIh6&amp;gsxid=6wVaursDaKuIh6&amp;gspk=d2lsbHdlYXRoZXJseTUxMTU&amp;gad_source=1&amp;gclid=CjwKCAiAqrG9BhAVEiwAaPu5zg9czs1Kaek3JHxsbXJiUwA_pRsswvo0R8OnhfksVuMcEbRICoyIjxoCDKIQAvD_BwE" TargetMode="External"/><Relationship Id="rId2" Type="http://schemas.openxmlformats.org/officeDocument/2006/relationships/hyperlink" Target="https://cpanel.net/"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8408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Introduction to Web Servers &amp; Hosting</a:t>
            </a:r>
            <a:endParaRPr lang="en-US" sz="4450" dirty="0"/>
          </a:p>
        </p:txBody>
      </p:sp>
      <p:sp>
        <p:nvSpPr>
          <p:cNvPr id="4" name="Text 1"/>
          <p:cNvSpPr/>
          <p:nvPr/>
        </p:nvSpPr>
        <p:spPr>
          <a:xfrm>
            <a:off x="793790" y="3941802"/>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This presentation explores web servers and hosting. We'll cover server components and types. Discover popular software like Apache and Nginx. Learn about essential features and protocols. Finally, we'll cover hosting basics to get your website online.</a:t>
            </a:r>
            <a:endParaRPr lang="en-US" sz="1750" dirty="0"/>
          </a:p>
        </p:txBody>
      </p:sp>
      <p:sp>
        <p:nvSpPr>
          <p:cNvPr id="5" name="Shape 2"/>
          <p:cNvSpPr/>
          <p:nvPr/>
        </p:nvSpPr>
        <p:spPr>
          <a:xfrm>
            <a:off x="793790" y="5665470"/>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1F72B-CC0E-70BD-6D3E-45A6FEEF9E88}"/>
              </a:ext>
            </a:extLst>
          </p:cNvPr>
          <p:cNvSpPr txBox="1"/>
          <p:nvPr/>
        </p:nvSpPr>
        <p:spPr>
          <a:xfrm>
            <a:off x="1431984" y="2089631"/>
            <a:ext cx="12335773" cy="4154984"/>
          </a:xfrm>
          <a:prstGeom prst="rect">
            <a:avLst/>
          </a:prstGeom>
          <a:noFill/>
        </p:spPr>
        <p:txBody>
          <a:bodyPr wrap="square">
            <a:spAutoFit/>
          </a:bodyPr>
          <a:lstStyle/>
          <a:p>
            <a:pPr>
              <a:buFont typeface="Arial" panose="020B0604020202020204" pitchFamily="34" charset="0"/>
              <a:buChar char="•"/>
            </a:pPr>
            <a:r>
              <a:rPr lang="af-ZA" sz="4400" dirty="0"/>
              <a:t>A web server processes and delivers web content using HTTP/HTTPS.</a:t>
            </a:r>
          </a:p>
          <a:p>
            <a:pPr>
              <a:buFont typeface="Arial" panose="020B0604020202020204" pitchFamily="34" charset="0"/>
              <a:buChar char="•"/>
            </a:pPr>
            <a:r>
              <a:rPr lang="af-ZA" sz="4400" dirty="0"/>
              <a:t>It serves static files (HTML, CSS, JavaScript) and dynamic content (PHP, Python, Node.js).</a:t>
            </a:r>
          </a:p>
          <a:p>
            <a:pPr>
              <a:buFont typeface="Arial" panose="020B0604020202020204" pitchFamily="34" charset="0"/>
              <a:buChar char="•"/>
            </a:pPr>
            <a:r>
              <a:rPr lang="af-ZA" sz="4400" dirty="0"/>
              <a:t>It ensures security, load balancing, and content caching.</a:t>
            </a:r>
          </a:p>
        </p:txBody>
      </p:sp>
      <p:sp>
        <p:nvSpPr>
          <p:cNvPr id="5" name="TextBox 4">
            <a:extLst>
              <a:ext uri="{FF2B5EF4-FFF2-40B4-BE49-F238E27FC236}">
                <a16:creationId xmlns:a16="http://schemas.microsoft.com/office/drawing/2014/main" id="{2A644B92-D0E9-15E7-588B-59A171FD1FA6}"/>
              </a:ext>
            </a:extLst>
          </p:cNvPr>
          <p:cNvSpPr txBox="1"/>
          <p:nvPr/>
        </p:nvSpPr>
        <p:spPr>
          <a:xfrm>
            <a:off x="1690776" y="1014406"/>
            <a:ext cx="9282023" cy="1015663"/>
          </a:xfrm>
          <a:prstGeom prst="rect">
            <a:avLst/>
          </a:prstGeom>
          <a:noFill/>
        </p:spPr>
        <p:txBody>
          <a:bodyPr wrap="square">
            <a:spAutoFit/>
          </a:bodyPr>
          <a:lstStyle/>
          <a:p>
            <a:r>
              <a:rPr lang="af-ZA" sz="6000" b="1" dirty="0"/>
              <a:t>Overview of Web Servers</a:t>
            </a:r>
          </a:p>
        </p:txBody>
      </p:sp>
    </p:spTree>
    <p:extLst>
      <p:ext uri="{BB962C8B-B14F-4D97-AF65-F5344CB8AC3E}">
        <p14:creationId xmlns:p14="http://schemas.microsoft.com/office/powerpoint/2010/main" val="1759676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AC297B-7764-E390-5DDC-BE2E7826F791}"/>
              </a:ext>
            </a:extLst>
          </p:cNvPr>
          <p:cNvSpPr txBox="1"/>
          <p:nvPr/>
        </p:nvSpPr>
        <p:spPr>
          <a:xfrm>
            <a:off x="1203158" y="1724601"/>
            <a:ext cx="11004884" cy="3801041"/>
          </a:xfrm>
          <a:prstGeom prst="rect">
            <a:avLst/>
          </a:prstGeom>
          <a:noFill/>
        </p:spPr>
        <p:txBody>
          <a:bodyPr wrap="square">
            <a:spAutoFit/>
          </a:bodyPr>
          <a:lstStyle/>
          <a:p>
            <a:pPr marL="457200" indent="-457200" algn="l">
              <a:spcBef>
                <a:spcPts val="600"/>
              </a:spcBef>
              <a:buFont typeface="Arial" panose="020B0604020202020204" pitchFamily="34" charset="0"/>
              <a:buChar char="•"/>
            </a:pPr>
            <a:r>
              <a:rPr lang="en-GB" sz="3300" b="0" i="0" dirty="0">
                <a:effectLst/>
                <a:latin typeface="Arial" panose="020B0604020202020204" pitchFamily="34" charset="0"/>
              </a:rPr>
              <a:t>A web server can be used to serve either </a:t>
            </a:r>
            <a:r>
              <a:rPr lang="en-GB" sz="3300" b="0" i="0" u="sng" dirty="0">
                <a:effectLst/>
                <a:latin typeface="Arial" panose="020B0604020202020204" pitchFamily="34" charset="0"/>
                <a:hlinkClick r:id="rId2">
                  <a:extLst>
                    <a:ext uri="{A12FA001-AC4F-418D-AE19-62706E023703}">
                      <ahyp:hlinkClr xmlns:ahyp="http://schemas.microsoft.com/office/drawing/2018/hyperlinkcolor" val="tx"/>
                    </a:ext>
                  </a:extLst>
                </a:hlinkClick>
              </a:rPr>
              <a:t>static or dynamic</a:t>
            </a:r>
            <a:r>
              <a:rPr lang="en-GB" sz="3300" b="0" i="0" dirty="0">
                <a:effectLst/>
                <a:latin typeface="Arial" panose="020B0604020202020204" pitchFamily="34" charset="0"/>
              </a:rPr>
              <a:t> content. </a:t>
            </a:r>
          </a:p>
          <a:p>
            <a:pPr marL="457200" indent="-457200" algn="l">
              <a:spcBef>
                <a:spcPts val="600"/>
              </a:spcBef>
              <a:buFont typeface="Arial" panose="020B0604020202020204" pitchFamily="34" charset="0"/>
              <a:buChar char="•"/>
            </a:pPr>
            <a:r>
              <a:rPr lang="en-GB" sz="3300" b="0" i="1" dirty="0">
                <a:effectLst/>
                <a:latin typeface="Arial" panose="020B0604020202020204" pitchFamily="34" charset="0"/>
              </a:rPr>
              <a:t>Static</a:t>
            </a:r>
            <a:r>
              <a:rPr lang="en-GB" sz="3300" b="0" i="0" dirty="0">
                <a:effectLst/>
                <a:latin typeface="Arial" panose="020B0604020202020204" pitchFamily="34" charset="0"/>
              </a:rPr>
              <a:t> refers to the content being shown as is, while </a:t>
            </a:r>
            <a:r>
              <a:rPr lang="en-GB" sz="3300" b="0" i="1" dirty="0">
                <a:effectLst/>
                <a:latin typeface="Arial" panose="020B0604020202020204" pitchFamily="34" charset="0"/>
              </a:rPr>
              <a:t>dynamic</a:t>
            </a:r>
            <a:r>
              <a:rPr lang="en-GB" sz="3300" b="0" i="0" dirty="0">
                <a:effectLst/>
                <a:latin typeface="Arial" panose="020B0604020202020204" pitchFamily="34" charset="0"/>
              </a:rPr>
              <a:t> content can be updated and changed. </a:t>
            </a:r>
          </a:p>
          <a:p>
            <a:pPr marL="457200" indent="-457200" algn="l">
              <a:spcBef>
                <a:spcPts val="600"/>
              </a:spcBef>
              <a:buFont typeface="Arial" panose="020B0604020202020204" pitchFamily="34" charset="0"/>
              <a:buChar char="•"/>
            </a:pPr>
            <a:r>
              <a:rPr lang="en-GB" sz="3300" b="0" i="0" dirty="0">
                <a:effectLst/>
                <a:latin typeface="Arial" panose="020B0604020202020204" pitchFamily="34" charset="0"/>
              </a:rPr>
              <a:t>A static web server consists of a computer and HTTP software. It is considered static because the server sends prewritten hosted files as is to a browser. </a:t>
            </a:r>
          </a:p>
        </p:txBody>
      </p:sp>
      <p:sp>
        <p:nvSpPr>
          <p:cNvPr id="5" name="TextBox 4">
            <a:extLst>
              <a:ext uri="{FF2B5EF4-FFF2-40B4-BE49-F238E27FC236}">
                <a16:creationId xmlns:a16="http://schemas.microsoft.com/office/drawing/2014/main" id="{E170BFCA-B764-A4AF-B882-5A9DCC2D049C}"/>
              </a:ext>
            </a:extLst>
          </p:cNvPr>
          <p:cNvSpPr txBox="1"/>
          <p:nvPr/>
        </p:nvSpPr>
        <p:spPr>
          <a:xfrm>
            <a:off x="1828799" y="-112476"/>
            <a:ext cx="11598443" cy="938719"/>
          </a:xfrm>
          <a:prstGeom prst="rect">
            <a:avLst/>
          </a:prstGeom>
          <a:noFill/>
        </p:spPr>
        <p:txBody>
          <a:bodyPr wrap="square">
            <a:spAutoFit/>
          </a:bodyPr>
          <a:lstStyle/>
          <a:p>
            <a:pPr algn="l"/>
            <a:r>
              <a:rPr lang="en-GB" sz="5500" b="1" i="0" dirty="0">
                <a:solidFill>
                  <a:srgbClr val="323232"/>
                </a:solidFill>
                <a:effectLst/>
                <a:latin typeface="Arial" panose="020B0604020202020204" pitchFamily="34" charset="0"/>
              </a:rPr>
              <a:t>Dynamic vs. static web servers</a:t>
            </a:r>
          </a:p>
        </p:txBody>
      </p:sp>
    </p:spTree>
    <p:extLst>
      <p:ext uri="{BB962C8B-B14F-4D97-AF65-F5344CB8AC3E}">
        <p14:creationId xmlns:p14="http://schemas.microsoft.com/office/powerpoint/2010/main" val="10791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E066-D08F-4940-A2EE-19E9B197DF6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38B612-8008-EF01-0B7A-EBCF6B241919}"/>
              </a:ext>
            </a:extLst>
          </p:cNvPr>
          <p:cNvSpPr txBox="1"/>
          <p:nvPr/>
        </p:nvSpPr>
        <p:spPr>
          <a:xfrm>
            <a:off x="1203158" y="1724601"/>
            <a:ext cx="11004884" cy="6417141"/>
          </a:xfrm>
          <a:prstGeom prst="rect">
            <a:avLst/>
          </a:prstGeom>
          <a:noFill/>
        </p:spPr>
        <p:txBody>
          <a:bodyPr wrap="square">
            <a:spAutoFit/>
          </a:bodyPr>
          <a:lstStyle/>
          <a:p>
            <a:pPr marL="457200" indent="-457200" algn="l">
              <a:spcBef>
                <a:spcPts val="600"/>
              </a:spcBef>
              <a:buFont typeface="Arial" panose="020B0604020202020204" pitchFamily="34" charset="0"/>
              <a:buChar char="•"/>
            </a:pPr>
            <a:r>
              <a:rPr lang="en-GB" sz="3600" b="0" i="0" dirty="0">
                <a:effectLst/>
                <a:latin typeface="Arial" panose="020B0604020202020204" pitchFamily="34" charset="0"/>
              </a:rPr>
              <a:t>A dynamic web browser consists of a web server and other software, such as an application server and </a:t>
            </a:r>
            <a:r>
              <a:rPr lang="en-GB" sz="3600" b="0" i="0" u="sng" dirty="0">
                <a:effectLst/>
                <a:latin typeface="Arial" panose="020B0604020202020204" pitchFamily="34" charset="0"/>
                <a:hlinkClick r:id="rId2">
                  <a:extLst>
                    <a:ext uri="{A12FA001-AC4F-418D-AE19-62706E023703}">
                      <ahyp:hlinkClr xmlns:ahyp="http://schemas.microsoft.com/office/drawing/2018/hyperlinkcolor" val="tx"/>
                    </a:ext>
                  </a:extLst>
                </a:hlinkClick>
              </a:rPr>
              <a:t>database</a:t>
            </a:r>
            <a:r>
              <a:rPr lang="en-GB" sz="3600" b="0" i="0" dirty="0">
                <a:effectLst/>
                <a:latin typeface="Arial" panose="020B0604020202020204" pitchFamily="34" charset="0"/>
              </a:rPr>
              <a:t>.</a:t>
            </a:r>
          </a:p>
          <a:p>
            <a:pPr marL="457200" indent="-457200" algn="l">
              <a:spcBef>
                <a:spcPts val="600"/>
              </a:spcBef>
              <a:buFont typeface="Arial" panose="020B0604020202020204" pitchFamily="34" charset="0"/>
              <a:buChar char="•"/>
            </a:pPr>
            <a:r>
              <a:rPr lang="en-GB" sz="3600" b="0" i="0" dirty="0">
                <a:effectLst/>
                <a:latin typeface="Arial" panose="020B0604020202020204" pitchFamily="34" charset="0"/>
              </a:rPr>
              <a:t> It is considered dynamic because the application server can be used to update any hosted files before they are sent to a browser. </a:t>
            </a:r>
          </a:p>
          <a:p>
            <a:pPr marL="457200" indent="-457200" algn="l">
              <a:spcBef>
                <a:spcPts val="600"/>
              </a:spcBef>
              <a:buFont typeface="Arial" panose="020B0604020202020204" pitchFamily="34" charset="0"/>
              <a:buChar char="•"/>
            </a:pPr>
            <a:r>
              <a:rPr lang="en-GB" sz="3600" b="0" i="0" dirty="0">
                <a:effectLst/>
                <a:latin typeface="Arial" panose="020B0604020202020204" pitchFamily="34" charset="0"/>
              </a:rPr>
              <a:t>The web server can generate content by requesting it in real time from the underlying database. </a:t>
            </a:r>
          </a:p>
          <a:p>
            <a:pPr marL="457200" indent="-457200" algn="l">
              <a:spcBef>
                <a:spcPts val="600"/>
              </a:spcBef>
              <a:buFont typeface="Arial" panose="020B0604020202020204" pitchFamily="34" charset="0"/>
              <a:buChar char="•"/>
            </a:pPr>
            <a:r>
              <a:rPr lang="en-GB" sz="3600" b="0" i="0" dirty="0">
                <a:effectLst/>
                <a:latin typeface="Arial" panose="020B0604020202020204" pitchFamily="34" charset="0"/>
              </a:rPr>
              <a:t>Also, this content is delivered based on a user's specific input or other variables.</a:t>
            </a:r>
            <a:endParaRPr lang="en-GB" sz="3300" b="0" i="0" dirty="0">
              <a:effectLst/>
              <a:latin typeface="Arial" panose="020B0604020202020204" pitchFamily="34" charset="0"/>
            </a:endParaRPr>
          </a:p>
        </p:txBody>
      </p:sp>
      <p:sp>
        <p:nvSpPr>
          <p:cNvPr id="5" name="TextBox 4">
            <a:extLst>
              <a:ext uri="{FF2B5EF4-FFF2-40B4-BE49-F238E27FC236}">
                <a16:creationId xmlns:a16="http://schemas.microsoft.com/office/drawing/2014/main" id="{14B73C8D-84E3-2374-FD70-0474F072A122}"/>
              </a:ext>
            </a:extLst>
          </p:cNvPr>
          <p:cNvSpPr txBox="1"/>
          <p:nvPr/>
        </p:nvSpPr>
        <p:spPr>
          <a:xfrm>
            <a:off x="1828799" y="-112476"/>
            <a:ext cx="11598443" cy="938719"/>
          </a:xfrm>
          <a:prstGeom prst="rect">
            <a:avLst/>
          </a:prstGeom>
          <a:noFill/>
        </p:spPr>
        <p:txBody>
          <a:bodyPr wrap="square">
            <a:spAutoFit/>
          </a:bodyPr>
          <a:lstStyle/>
          <a:p>
            <a:pPr algn="l"/>
            <a:r>
              <a:rPr lang="en-GB" sz="5500" b="1" i="0" dirty="0">
                <a:solidFill>
                  <a:srgbClr val="323232"/>
                </a:solidFill>
                <a:effectLst/>
                <a:latin typeface="Arial" panose="020B0604020202020204" pitchFamily="34" charset="0"/>
              </a:rPr>
              <a:t>Dynamic vs. static web servers</a:t>
            </a:r>
          </a:p>
        </p:txBody>
      </p:sp>
    </p:spTree>
    <p:extLst>
      <p:ext uri="{BB962C8B-B14F-4D97-AF65-F5344CB8AC3E}">
        <p14:creationId xmlns:p14="http://schemas.microsoft.com/office/powerpoint/2010/main" val="99073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AD736-0ABC-1F88-FF63-B516FD93E96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B206E3A-7A21-5051-EC1A-D109D55E6B94}"/>
              </a:ext>
            </a:extLst>
          </p:cNvPr>
          <p:cNvSpPr txBox="1"/>
          <p:nvPr/>
        </p:nvSpPr>
        <p:spPr>
          <a:xfrm>
            <a:off x="994610" y="959409"/>
            <a:ext cx="12432632" cy="6863417"/>
          </a:xfrm>
          <a:prstGeom prst="rect">
            <a:avLst/>
          </a:prstGeom>
          <a:noFill/>
        </p:spPr>
        <p:txBody>
          <a:bodyPr wrap="square">
            <a:spAutoFit/>
          </a:bodyPr>
          <a:lstStyle/>
          <a:p>
            <a:pPr algn="l">
              <a:spcBef>
                <a:spcPts val="750"/>
              </a:spcBef>
              <a:spcAft>
                <a:spcPts val="750"/>
              </a:spcAft>
              <a:buFont typeface="Arial" panose="020B0604020202020204" pitchFamily="34" charset="0"/>
              <a:buChar char="•"/>
            </a:pPr>
            <a:r>
              <a:rPr lang="en-GB" sz="3600" b="0" i="0" dirty="0">
                <a:effectLst/>
                <a:latin typeface="Arial" panose="020B0604020202020204" pitchFamily="34" charset="0"/>
              </a:rPr>
              <a:t>What the website is used for and whether the web server can support those needs.</a:t>
            </a:r>
          </a:p>
          <a:p>
            <a:pPr algn="l">
              <a:spcBef>
                <a:spcPts val="750"/>
              </a:spcBef>
              <a:spcAft>
                <a:spcPts val="750"/>
              </a:spcAft>
              <a:buFont typeface="Arial" panose="020B0604020202020204" pitchFamily="34" charset="0"/>
              <a:buChar char="•"/>
            </a:pPr>
            <a:r>
              <a:rPr lang="en-GB" sz="3600" b="0" i="0" dirty="0">
                <a:effectLst/>
                <a:latin typeface="Arial" panose="020B0604020202020204" pitchFamily="34" charset="0"/>
              </a:rPr>
              <a:t>How well it works with the OS and other servers.</a:t>
            </a:r>
          </a:p>
          <a:p>
            <a:pPr algn="l">
              <a:spcBef>
                <a:spcPts val="750"/>
              </a:spcBef>
              <a:spcAft>
                <a:spcPts val="750"/>
              </a:spcAft>
              <a:buFont typeface="Arial" panose="020B0604020202020204" pitchFamily="34" charset="0"/>
              <a:buChar char="•"/>
            </a:pPr>
            <a:r>
              <a:rPr lang="en-GB" sz="3600" b="0" i="0" dirty="0">
                <a:effectLst/>
                <a:latin typeface="Arial" panose="020B0604020202020204" pitchFamily="34" charset="0"/>
              </a:rPr>
              <a:t>Its hosting environment.</a:t>
            </a:r>
          </a:p>
          <a:p>
            <a:pPr algn="l">
              <a:spcBef>
                <a:spcPts val="750"/>
              </a:spcBef>
              <a:spcAft>
                <a:spcPts val="750"/>
              </a:spcAft>
              <a:buFont typeface="Arial" panose="020B0604020202020204" pitchFamily="34" charset="0"/>
              <a:buChar char="•"/>
            </a:pPr>
            <a:r>
              <a:rPr lang="en-GB" sz="3600" b="0" i="0" dirty="0">
                <a:effectLst/>
                <a:latin typeface="Arial" panose="020B0604020202020204" pitchFamily="34" charset="0"/>
              </a:rPr>
              <a:t>Its ability to handle server-side programming.</a:t>
            </a:r>
          </a:p>
          <a:p>
            <a:pPr algn="l">
              <a:spcBef>
                <a:spcPts val="750"/>
              </a:spcBef>
              <a:spcAft>
                <a:spcPts val="750"/>
              </a:spcAft>
              <a:buFont typeface="Arial" panose="020B0604020202020204" pitchFamily="34" charset="0"/>
              <a:buChar char="•"/>
            </a:pPr>
            <a:r>
              <a:rPr lang="en-GB" sz="3600" b="0" i="0" dirty="0">
                <a:effectLst/>
                <a:latin typeface="Arial" panose="020B0604020202020204" pitchFamily="34" charset="0"/>
              </a:rPr>
              <a:t>Whether it can handle sudden spikes in </a:t>
            </a:r>
            <a:r>
              <a:rPr lang="en-GB" sz="3600" b="0" i="0" u="sng" dirty="0">
                <a:effectLst/>
                <a:latin typeface="Arial" panose="020B0604020202020204" pitchFamily="34" charset="0"/>
                <a:hlinkClick r:id="rId2">
                  <a:extLst>
                    <a:ext uri="{A12FA001-AC4F-418D-AE19-62706E023703}">
                      <ahyp:hlinkClr xmlns:ahyp="http://schemas.microsoft.com/office/drawing/2018/hyperlinkcolor" val="tx"/>
                    </a:ext>
                  </a:extLst>
                </a:hlinkClick>
              </a:rPr>
              <a:t>workloads</a:t>
            </a:r>
            <a:r>
              <a:rPr lang="en-GB" sz="3600" b="0" i="0" dirty="0">
                <a:effectLst/>
                <a:latin typeface="Arial" panose="020B0604020202020204" pitchFamily="34" charset="0"/>
              </a:rPr>
              <a:t> without impacting performance (scalability).</a:t>
            </a:r>
          </a:p>
          <a:p>
            <a:pPr algn="l">
              <a:spcBef>
                <a:spcPts val="750"/>
              </a:spcBef>
              <a:spcAft>
                <a:spcPts val="750"/>
              </a:spcAft>
              <a:buFont typeface="Arial" panose="020B0604020202020204" pitchFamily="34" charset="0"/>
              <a:buChar char="•"/>
            </a:pPr>
            <a:r>
              <a:rPr lang="en-GB" sz="3600" b="0" i="0" dirty="0">
                <a:effectLst/>
                <a:latin typeface="Arial" panose="020B0604020202020204" pitchFamily="34" charset="0"/>
              </a:rPr>
              <a:t>Security characteristics.</a:t>
            </a:r>
          </a:p>
          <a:p>
            <a:pPr algn="l">
              <a:spcBef>
                <a:spcPts val="750"/>
              </a:spcBef>
              <a:spcAft>
                <a:spcPts val="750"/>
              </a:spcAft>
              <a:buFont typeface="Arial" panose="020B0604020202020204" pitchFamily="34" charset="0"/>
              <a:buChar char="•"/>
            </a:pPr>
            <a:r>
              <a:rPr lang="en-GB" sz="3600" b="0" i="0" dirty="0">
                <a:effectLst/>
                <a:latin typeface="Arial" panose="020B0604020202020204" pitchFamily="34" charset="0"/>
              </a:rPr>
              <a:t>Publishing, search engine and site-building tools that come with </a:t>
            </a:r>
          </a:p>
        </p:txBody>
      </p:sp>
      <p:sp>
        <p:nvSpPr>
          <p:cNvPr id="5" name="TextBox 4">
            <a:extLst>
              <a:ext uri="{FF2B5EF4-FFF2-40B4-BE49-F238E27FC236}">
                <a16:creationId xmlns:a16="http://schemas.microsoft.com/office/drawing/2014/main" id="{F215B682-560E-CD20-14A2-9F7E656CFECA}"/>
              </a:ext>
            </a:extLst>
          </p:cNvPr>
          <p:cNvSpPr txBox="1"/>
          <p:nvPr/>
        </p:nvSpPr>
        <p:spPr>
          <a:xfrm>
            <a:off x="1828799" y="-112476"/>
            <a:ext cx="11598443" cy="1015663"/>
          </a:xfrm>
          <a:prstGeom prst="rect">
            <a:avLst/>
          </a:prstGeom>
          <a:noFill/>
        </p:spPr>
        <p:txBody>
          <a:bodyPr wrap="square">
            <a:spAutoFit/>
          </a:bodyPr>
          <a:lstStyle/>
          <a:p>
            <a:pPr algn="l"/>
            <a:r>
              <a:rPr lang="en-GB" sz="6000" b="1" i="0" dirty="0">
                <a:solidFill>
                  <a:srgbClr val="323232"/>
                </a:solidFill>
                <a:effectLst/>
                <a:latin typeface="Arial" panose="020B0604020202020204" pitchFamily="34" charset="0"/>
              </a:rPr>
              <a:t>How to choose a web server</a:t>
            </a:r>
          </a:p>
        </p:txBody>
      </p:sp>
    </p:spTree>
    <p:extLst>
      <p:ext uri="{BB962C8B-B14F-4D97-AF65-F5344CB8AC3E}">
        <p14:creationId xmlns:p14="http://schemas.microsoft.com/office/powerpoint/2010/main" val="3148425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04812"/>
          </a:xfrm>
          <a:prstGeom prst="rect">
            <a:avLst/>
          </a:prstGeom>
        </p:spPr>
      </p:pic>
      <p:sp>
        <p:nvSpPr>
          <p:cNvPr id="3" name="Text 0"/>
          <p:cNvSpPr/>
          <p:nvPr/>
        </p:nvSpPr>
        <p:spPr>
          <a:xfrm>
            <a:off x="645319" y="2812613"/>
            <a:ext cx="11823263" cy="576263"/>
          </a:xfrm>
          <a:prstGeom prst="rect">
            <a:avLst/>
          </a:prstGeom>
          <a:noFill/>
          <a:ln/>
        </p:spPr>
        <p:txBody>
          <a:bodyPr wrap="none" lIns="0" tIns="0" rIns="0" bIns="0" rtlCol="0" anchor="t"/>
          <a:lstStyle/>
          <a:p>
            <a:pPr marL="0" indent="0">
              <a:lnSpc>
                <a:spcPts val="4500"/>
              </a:lnSpc>
              <a:buNone/>
            </a:pPr>
            <a:r>
              <a:rPr lang="en-US" sz="3600" dirty="0">
                <a:solidFill>
                  <a:srgbClr val="1B1B27"/>
                </a:solidFill>
                <a:latin typeface="Raleway" pitchFamily="34" charset="0"/>
                <a:ea typeface="Raleway" pitchFamily="34" charset="-122"/>
                <a:cs typeface="Raleway" pitchFamily="34" charset="-120"/>
              </a:rPr>
              <a:t>Top Web Server Software: Apache, Nginx, IIS, LiteSpeed</a:t>
            </a:r>
            <a:endParaRPr lang="en-US" sz="3600" dirty="0"/>
          </a:p>
        </p:txBody>
      </p:sp>
      <p:sp>
        <p:nvSpPr>
          <p:cNvPr id="4" name="Shape 1"/>
          <p:cNvSpPr/>
          <p:nvPr/>
        </p:nvSpPr>
        <p:spPr>
          <a:xfrm>
            <a:off x="7303770" y="3665458"/>
            <a:ext cx="22860" cy="4056340"/>
          </a:xfrm>
          <a:prstGeom prst="roundRect">
            <a:avLst>
              <a:gd name="adj" fmla="val 338780"/>
            </a:avLst>
          </a:prstGeom>
          <a:solidFill>
            <a:srgbClr val="C7C7D0"/>
          </a:solidFill>
          <a:ln/>
        </p:spPr>
      </p:sp>
      <p:sp>
        <p:nvSpPr>
          <p:cNvPr id="5" name="Shape 2"/>
          <p:cNvSpPr/>
          <p:nvPr/>
        </p:nvSpPr>
        <p:spPr>
          <a:xfrm>
            <a:off x="6485334" y="4068842"/>
            <a:ext cx="645319" cy="22860"/>
          </a:xfrm>
          <a:prstGeom prst="roundRect">
            <a:avLst>
              <a:gd name="adj" fmla="val 338780"/>
            </a:avLst>
          </a:prstGeom>
          <a:solidFill>
            <a:srgbClr val="C7C7D0"/>
          </a:solidFill>
          <a:ln/>
        </p:spPr>
      </p:sp>
      <p:sp>
        <p:nvSpPr>
          <p:cNvPr id="6" name="Shape 3"/>
          <p:cNvSpPr/>
          <p:nvPr/>
        </p:nvSpPr>
        <p:spPr>
          <a:xfrm>
            <a:off x="7107793" y="3872865"/>
            <a:ext cx="414814" cy="414814"/>
          </a:xfrm>
          <a:prstGeom prst="roundRect">
            <a:avLst>
              <a:gd name="adj" fmla="val 18670"/>
            </a:avLst>
          </a:prstGeom>
          <a:solidFill>
            <a:srgbClr val="E1E1EA"/>
          </a:solidFill>
          <a:ln w="7620">
            <a:solidFill>
              <a:srgbClr val="C7C7D0"/>
            </a:solidFill>
            <a:prstDash val="solid"/>
          </a:ln>
        </p:spPr>
      </p:sp>
      <p:sp>
        <p:nvSpPr>
          <p:cNvPr id="7" name="Text 4"/>
          <p:cNvSpPr/>
          <p:nvPr/>
        </p:nvSpPr>
        <p:spPr>
          <a:xfrm>
            <a:off x="7256026" y="3941921"/>
            <a:ext cx="118348" cy="276582"/>
          </a:xfrm>
          <a:prstGeom prst="rect">
            <a:avLst/>
          </a:prstGeom>
          <a:noFill/>
          <a:ln/>
        </p:spPr>
        <p:txBody>
          <a:bodyPr wrap="none" lIns="0" tIns="0" rIns="0" bIns="0" rtlCol="0" anchor="t"/>
          <a:lstStyle/>
          <a:p>
            <a:pPr marL="0" indent="0" algn="ctr">
              <a:lnSpc>
                <a:spcPts val="2150"/>
              </a:lnSpc>
              <a:buNone/>
            </a:pPr>
            <a:r>
              <a:rPr lang="en-US" sz="2150" dirty="0">
                <a:solidFill>
                  <a:srgbClr val="3C3939"/>
                </a:solidFill>
                <a:latin typeface="Raleway" pitchFamily="34" charset="0"/>
                <a:ea typeface="Raleway" pitchFamily="34" charset="-122"/>
                <a:cs typeface="Raleway" pitchFamily="34" charset="-120"/>
              </a:rPr>
              <a:t>1</a:t>
            </a:r>
            <a:endParaRPr lang="en-US" sz="2150" dirty="0"/>
          </a:p>
        </p:txBody>
      </p:sp>
      <p:sp>
        <p:nvSpPr>
          <p:cNvPr id="8" name="Text 5"/>
          <p:cNvSpPr/>
          <p:nvPr/>
        </p:nvSpPr>
        <p:spPr>
          <a:xfrm>
            <a:off x="3996333" y="3849767"/>
            <a:ext cx="2304812" cy="288131"/>
          </a:xfrm>
          <a:prstGeom prst="rect">
            <a:avLst/>
          </a:prstGeom>
          <a:noFill/>
          <a:ln/>
        </p:spPr>
        <p:txBody>
          <a:bodyPr wrap="none" lIns="0" tIns="0" rIns="0" bIns="0" rtlCol="0" anchor="t"/>
          <a:lstStyle/>
          <a:p>
            <a:pPr marL="0" indent="0" algn="r">
              <a:lnSpc>
                <a:spcPts val="2250"/>
              </a:lnSpc>
              <a:buNone/>
            </a:pPr>
            <a:r>
              <a:rPr lang="en-US" sz="1800" dirty="0">
                <a:solidFill>
                  <a:srgbClr val="3C3939"/>
                </a:solidFill>
                <a:latin typeface="Raleway" pitchFamily="34" charset="0"/>
                <a:ea typeface="Raleway" pitchFamily="34" charset="-122"/>
                <a:cs typeface="Raleway" pitchFamily="34" charset="-120"/>
              </a:rPr>
              <a:t>Apache</a:t>
            </a:r>
            <a:endParaRPr lang="en-US" sz="1800" dirty="0"/>
          </a:p>
        </p:txBody>
      </p:sp>
      <p:sp>
        <p:nvSpPr>
          <p:cNvPr id="9" name="Text 6"/>
          <p:cNvSpPr/>
          <p:nvPr/>
        </p:nvSpPr>
        <p:spPr>
          <a:xfrm>
            <a:off x="645319" y="4248507"/>
            <a:ext cx="5655826" cy="295037"/>
          </a:xfrm>
          <a:prstGeom prst="rect">
            <a:avLst/>
          </a:prstGeom>
          <a:noFill/>
          <a:ln/>
        </p:spPr>
        <p:txBody>
          <a:bodyPr wrap="none" lIns="0" tIns="0" rIns="0" bIns="0" rtlCol="0" anchor="t"/>
          <a:lstStyle/>
          <a:p>
            <a:pPr marL="0" indent="0" algn="r">
              <a:lnSpc>
                <a:spcPts val="2300"/>
              </a:lnSpc>
              <a:buNone/>
            </a:pPr>
            <a:r>
              <a:rPr lang="en-US" sz="1450" dirty="0">
                <a:solidFill>
                  <a:srgbClr val="3C3939"/>
                </a:solidFill>
                <a:latin typeface="Roboto" pitchFamily="34" charset="0"/>
                <a:ea typeface="Roboto" pitchFamily="34" charset="-122"/>
                <a:cs typeface="Roboto" pitchFamily="34" charset="-120"/>
              </a:rPr>
              <a:t>Popular open-source server. It is known for its flexibility.</a:t>
            </a:r>
            <a:endParaRPr lang="en-US" sz="1450" dirty="0"/>
          </a:p>
        </p:txBody>
      </p:sp>
      <p:sp>
        <p:nvSpPr>
          <p:cNvPr id="10" name="Shape 7"/>
          <p:cNvSpPr/>
          <p:nvPr/>
        </p:nvSpPr>
        <p:spPr>
          <a:xfrm>
            <a:off x="7499747" y="4990624"/>
            <a:ext cx="645319" cy="22860"/>
          </a:xfrm>
          <a:prstGeom prst="roundRect">
            <a:avLst>
              <a:gd name="adj" fmla="val 338780"/>
            </a:avLst>
          </a:prstGeom>
          <a:solidFill>
            <a:srgbClr val="C7C7D0"/>
          </a:solidFill>
          <a:ln/>
        </p:spPr>
      </p:sp>
      <p:sp>
        <p:nvSpPr>
          <p:cNvPr id="11" name="Shape 8"/>
          <p:cNvSpPr/>
          <p:nvPr/>
        </p:nvSpPr>
        <p:spPr>
          <a:xfrm>
            <a:off x="7107793" y="4794647"/>
            <a:ext cx="414814" cy="414814"/>
          </a:xfrm>
          <a:prstGeom prst="roundRect">
            <a:avLst>
              <a:gd name="adj" fmla="val 18670"/>
            </a:avLst>
          </a:prstGeom>
          <a:solidFill>
            <a:srgbClr val="E1E1EA"/>
          </a:solidFill>
          <a:ln w="7620">
            <a:solidFill>
              <a:srgbClr val="C7C7D0"/>
            </a:solidFill>
            <a:prstDash val="solid"/>
          </a:ln>
        </p:spPr>
      </p:sp>
      <p:sp>
        <p:nvSpPr>
          <p:cNvPr id="12" name="Text 9"/>
          <p:cNvSpPr/>
          <p:nvPr/>
        </p:nvSpPr>
        <p:spPr>
          <a:xfrm>
            <a:off x="7243167" y="4863703"/>
            <a:ext cx="144066" cy="276582"/>
          </a:xfrm>
          <a:prstGeom prst="rect">
            <a:avLst/>
          </a:prstGeom>
          <a:noFill/>
          <a:ln/>
        </p:spPr>
        <p:txBody>
          <a:bodyPr wrap="none" lIns="0" tIns="0" rIns="0" bIns="0" rtlCol="0" anchor="t"/>
          <a:lstStyle/>
          <a:p>
            <a:pPr marL="0" indent="0" algn="ctr">
              <a:lnSpc>
                <a:spcPts val="2150"/>
              </a:lnSpc>
              <a:buNone/>
            </a:pPr>
            <a:r>
              <a:rPr lang="en-US" sz="2150" dirty="0">
                <a:solidFill>
                  <a:srgbClr val="3C3939"/>
                </a:solidFill>
                <a:latin typeface="Raleway" pitchFamily="34" charset="0"/>
                <a:ea typeface="Raleway" pitchFamily="34" charset="-122"/>
                <a:cs typeface="Raleway" pitchFamily="34" charset="-120"/>
              </a:rPr>
              <a:t>2</a:t>
            </a:r>
            <a:endParaRPr lang="en-US" sz="2150" dirty="0"/>
          </a:p>
        </p:txBody>
      </p:sp>
      <p:sp>
        <p:nvSpPr>
          <p:cNvPr id="13" name="Text 10"/>
          <p:cNvSpPr/>
          <p:nvPr/>
        </p:nvSpPr>
        <p:spPr>
          <a:xfrm>
            <a:off x="8329255" y="4771549"/>
            <a:ext cx="2304812" cy="288131"/>
          </a:xfrm>
          <a:prstGeom prst="rect">
            <a:avLst/>
          </a:prstGeom>
          <a:noFill/>
          <a:ln/>
        </p:spPr>
        <p:txBody>
          <a:bodyPr wrap="none" lIns="0" tIns="0" rIns="0" bIns="0" rtlCol="0" anchor="t"/>
          <a:lstStyle/>
          <a:p>
            <a:pPr marL="0" indent="0" algn="l">
              <a:lnSpc>
                <a:spcPts val="2250"/>
              </a:lnSpc>
              <a:buNone/>
            </a:pPr>
            <a:r>
              <a:rPr lang="en-US" sz="1800" dirty="0">
                <a:solidFill>
                  <a:srgbClr val="3C3939"/>
                </a:solidFill>
                <a:latin typeface="Raleway" pitchFamily="34" charset="0"/>
                <a:ea typeface="Raleway" pitchFamily="34" charset="-122"/>
                <a:cs typeface="Raleway" pitchFamily="34" charset="-120"/>
              </a:rPr>
              <a:t>Nginx</a:t>
            </a:r>
            <a:endParaRPr lang="en-US" sz="1800" dirty="0"/>
          </a:p>
        </p:txBody>
      </p:sp>
      <p:sp>
        <p:nvSpPr>
          <p:cNvPr id="14" name="Text 11"/>
          <p:cNvSpPr/>
          <p:nvPr/>
        </p:nvSpPr>
        <p:spPr>
          <a:xfrm>
            <a:off x="8329255" y="5170289"/>
            <a:ext cx="5655826" cy="295037"/>
          </a:xfrm>
          <a:prstGeom prst="rect">
            <a:avLst/>
          </a:prstGeom>
          <a:noFill/>
          <a:ln/>
        </p:spPr>
        <p:txBody>
          <a:bodyPr wrap="none" lIns="0" tIns="0" rIns="0" bIns="0" rtlCol="0" anchor="t"/>
          <a:lstStyle/>
          <a:p>
            <a:pPr marL="0" indent="0" algn="l">
              <a:lnSpc>
                <a:spcPts val="2300"/>
              </a:lnSpc>
              <a:buNone/>
            </a:pPr>
            <a:r>
              <a:rPr lang="en-US" sz="1450" dirty="0">
                <a:solidFill>
                  <a:srgbClr val="3C3939"/>
                </a:solidFill>
                <a:latin typeface="Roboto" pitchFamily="34" charset="0"/>
                <a:ea typeface="Roboto" pitchFamily="34" charset="-122"/>
                <a:cs typeface="Roboto" pitchFamily="34" charset="-120"/>
              </a:rPr>
              <a:t>High-performance server. It's used as a reverse proxy.</a:t>
            </a:r>
            <a:endParaRPr lang="en-US" sz="1450" dirty="0"/>
          </a:p>
        </p:txBody>
      </p:sp>
      <p:sp>
        <p:nvSpPr>
          <p:cNvPr id="15" name="Shape 12"/>
          <p:cNvSpPr/>
          <p:nvPr/>
        </p:nvSpPr>
        <p:spPr>
          <a:xfrm>
            <a:off x="6485334" y="5820251"/>
            <a:ext cx="645319" cy="22860"/>
          </a:xfrm>
          <a:prstGeom prst="roundRect">
            <a:avLst>
              <a:gd name="adj" fmla="val 338780"/>
            </a:avLst>
          </a:prstGeom>
          <a:solidFill>
            <a:srgbClr val="C7C7D0"/>
          </a:solidFill>
          <a:ln/>
        </p:spPr>
      </p:sp>
      <p:sp>
        <p:nvSpPr>
          <p:cNvPr id="16" name="Shape 13"/>
          <p:cNvSpPr/>
          <p:nvPr/>
        </p:nvSpPr>
        <p:spPr>
          <a:xfrm>
            <a:off x="7107793" y="5624274"/>
            <a:ext cx="414814" cy="414814"/>
          </a:xfrm>
          <a:prstGeom prst="roundRect">
            <a:avLst>
              <a:gd name="adj" fmla="val 18670"/>
            </a:avLst>
          </a:prstGeom>
          <a:solidFill>
            <a:srgbClr val="E1E1EA"/>
          </a:solidFill>
          <a:ln w="7620">
            <a:solidFill>
              <a:srgbClr val="C7C7D0"/>
            </a:solidFill>
            <a:prstDash val="solid"/>
          </a:ln>
        </p:spPr>
      </p:sp>
      <p:sp>
        <p:nvSpPr>
          <p:cNvPr id="17" name="Text 14"/>
          <p:cNvSpPr/>
          <p:nvPr/>
        </p:nvSpPr>
        <p:spPr>
          <a:xfrm>
            <a:off x="7241381" y="5693331"/>
            <a:ext cx="147637" cy="276582"/>
          </a:xfrm>
          <a:prstGeom prst="rect">
            <a:avLst/>
          </a:prstGeom>
          <a:noFill/>
          <a:ln/>
        </p:spPr>
        <p:txBody>
          <a:bodyPr wrap="none" lIns="0" tIns="0" rIns="0" bIns="0" rtlCol="0" anchor="t"/>
          <a:lstStyle/>
          <a:p>
            <a:pPr marL="0" indent="0" algn="ctr">
              <a:lnSpc>
                <a:spcPts val="2150"/>
              </a:lnSpc>
              <a:buNone/>
            </a:pPr>
            <a:r>
              <a:rPr lang="en-US" sz="2150" dirty="0">
                <a:solidFill>
                  <a:srgbClr val="3C3939"/>
                </a:solidFill>
                <a:latin typeface="Raleway" pitchFamily="34" charset="0"/>
                <a:ea typeface="Raleway" pitchFamily="34" charset="-122"/>
                <a:cs typeface="Raleway" pitchFamily="34" charset="-120"/>
              </a:rPr>
              <a:t>3</a:t>
            </a:r>
            <a:endParaRPr lang="en-US" sz="2150" dirty="0"/>
          </a:p>
        </p:txBody>
      </p:sp>
      <p:sp>
        <p:nvSpPr>
          <p:cNvPr id="18" name="Text 15"/>
          <p:cNvSpPr/>
          <p:nvPr/>
        </p:nvSpPr>
        <p:spPr>
          <a:xfrm>
            <a:off x="3996333" y="5601176"/>
            <a:ext cx="2304812" cy="288131"/>
          </a:xfrm>
          <a:prstGeom prst="rect">
            <a:avLst/>
          </a:prstGeom>
          <a:noFill/>
          <a:ln/>
        </p:spPr>
        <p:txBody>
          <a:bodyPr wrap="none" lIns="0" tIns="0" rIns="0" bIns="0" rtlCol="0" anchor="t"/>
          <a:lstStyle/>
          <a:p>
            <a:pPr marL="0" indent="0" algn="r">
              <a:lnSpc>
                <a:spcPts val="2250"/>
              </a:lnSpc>
              <a:buNone/>
            </a:pPr>
            <a:r>
              <a:rPr lang="en-US" sz="1800" dirty="0">
                <a:solidFill>
                  <a:srgbClr val="3C3939"/>
                </a:solidFill>
                <a:latin typeface="Raleway" pitchFamily="34" charset="0"/>
                <a:ea typeface="Raleway" pitchFamily="34" charset="-122"/>
                <a:cs typeface="Raleway" pitchFamily="34" charset="-120"/>
              </a:rPr>
              <a:t>IIS</a:t>
            </a:r>
            <a:endParaRPr lang="en-US" sz="1800" dirty="0"/>
          </a:p>
        </p:txBody>
      </p:sp>
      <p:sp>
        <p:nvSpPr>
          <p:cNvPr id="19" name="Text 16"/>
          <p:cNvSpPr/>
          <p:nvPr/>
        </p:nvSpPr>
        <p:spPr>
          <a:xfrm>
            <a:off x="645319" y="5999917"/>
            <a:ext cx="5655826" cy="295037"/>
          </a:xfrm>
          <a:prstGeom prst="rect">
            <a:avLst/>
          </a:prstGeom>
          <a:noFill/>
          <a:ln/>
        </p:spPr>
        <p:txBody>
          <a:bodyPr wrap="none" lIns="0" tIns="0" rIns="0" bIns="0" rtlCol="0" anchor="t"/>
          <a:lstStyle/>
          <a:p>
            <a:pPr marL="0" indent="0" algn="r">
              <a:lnSpc>
                <a:spcPts val="2300"/>
              </a:lnSpc>
              <a:buNone/>
            </a:pPr>
            <a:r>
              <a:rPr lang="en-US" sz="1450" dirty="0">
                <a:solidFill>
                  <a:srgbClr val="3C3939"/>
                </a:solidFill>
                <a:latin typeface="Roboto" pitchFamily="34" charset="0"/>
                <a:ea typeface="Roboto" pitchFamily="34" charset="-122"/>
                <a:cs typeface="Roboto" pitchFamily="34" charset="-120"/>
              </a:rPr>
              <a:t>Microsoft's web server. It integrates with Windows.</a:t>
            </a:r>
            <a:endParaRPr lang="en-US" sz="1450" dirty="0"/>
          </a:p>
        </p:txBody>
      </p:sp>
      <p:sp>
        <p:nvSpPr>
          <p:cNvPr id="20" name="Shape 17"/>
          <p:cNvSpPr/>
          <p:nvPr/>
        </p:nvSpPr>
        <p:spPr>
          <a:xfrm>
            <a:off x="7499747" y="6649998"/>
            <a:ext cx="645319" cy="22860"/>
          </a:xfrm>
          <a:prstGeom prst="roundRect">
            <a:avLst>
              <a:gd name="adj" fmla="val 338780"/>
            </a:avLst>
          </a:prstGeom>
          <a:solidFill>
            <a:srgbClr val="C7C7D0"/>
          </a:solidFill>
          <a:ln/>
        </p:spPr>
      </p:sp>
      <p:sp>
        <p:nvSpPr>
          <p:cNvPr id="21" name="Shape 18"/>
          <p:cNvSpPr/>
          <p:nvPr/>
        </p:nvSpPr>
        <p:spPr>
          <a:xfrm>
            <a:off x="7107793" y="6454021"/>
            <a:ext cx="414814" cy="414814"/>
          </a:xfrm>
          <a:prstGeom prst="roundRect">
            <a:avLst>
              <a:gd name="adj" fmla="val 18670"/>
            </a:avLst>
          </a:prstGeom>
          <a:solidFill>
            <a:srgbClr val="E1E1EA"/>
          </a:solidFill>
          <a:ln w="7620">
            <a:solidFill>
              <a:srgbClr val="C7C7D0"/>
            </a:solidFill>
            <a:prstDash val="solid"/>
          </a:ln>
        </p:spPr>
      </p:sp>
      <p:sp>
        <p:nvSpPr>
          <p:cNvPr id="22" name="Text 19"/>
          <p:cNvSpPr/>
          <p:nvPr/>
        </p:nvSpPr>
        <p:spPr>
          <a:xfrm>
            <a:off x="7239714" y="6523077"/>
            <a:ext cx="150971" cy="276582"/>
          </a:xfrm>
          <a:prstGeom prst="rect">
            <a:avLst/>
          </a:prstGeom>
          <a:noFill/>
          <a:ln/>
        </p:spPr>
        <p:txBody>
          <a:bodyPr wrap="none" lIns="0" tIns="0" rIns="0" bIns="0" rtlCol="0" anchor="t"/>
          <a:lstStyle/>
          <a:p>
            <a:pPr marL="0" indent="0" algn="ctr">
              <a:lnSpc>
                <a:spcPts val="2150"/>
              </a:lnSpc>
              <a:buNone/>
            </a:pPr>
            <a:r>
              <a:rPr lang="en-US" sz="2150" dirty="0">
                <a:solidFill>
                  <a:srgbClr val="3C3939"/>
                </a:solidFill>
                <a:latin typeface="Raleway" pitchFamily="34" charset="0"/>
                <a:ea typeface="Raleway" pitchFamily="34" charset="-122"/>
                <a:cs typeface="Raleway" pitchFamily="34" charset="-120"/>
              </a:rPr>
              <a:t>4</a:t>
            </a:r>
            <a:endParaRPr lang="en-US" sz="2150" dirty="0"/>
          </a:p>
        </p:txBody>
      </p:sp>
      <p:sp>
        <p:nvSpPr>
          <p:cNvPr id="23" name="Text 20"/>
          <p:cNvSpPr/>
          <p:nvPr/>
        </p:nvSpPr>
        <p:spPr>
          <a:xfrm>
            <a:off x="8329255" y="6430923"/>
            <a:ext cx="2304812" cy="288131"/>
          </a:xfrm>
          <a:prstGeom prst="rect">
            <a:avLst/>
          </a:prstGeom>
          <a:noFill/>
          <a:ln/>
        </p:spPr>
        <p:txBody>
          <a:bodyPr wrap="none" lIns="0" tIns="0" rIns="0" bIns="0" rtlCol="0" anchor="t"/>
          <a:lstStyle/>
          <a:p>
            <a:pPr marL="0" indent="0" algn="l">
              <a:lnSpc>
                <a:spcPts val="2250"/>
              </a:lnSpc>
              <a:buNone/>
            </a:pPr>
            <a:r>
              <a:rPr lang="en-US" sz="1800" dirty="0">
                <a:solidFill>
                  <a:srgbClr val="3C3939"/>
                </a:solidFill>
                <a:latin typeface="Raleway" pitchFamily="34" charset="0"/>
                <a:ea typeface="Raleway" pitchFamily="34" charset="-122"/>
                <a:cs typeface="Raleway" pitchFamily="34" charset="-120"/>
              </a:rPr>
              <a:t>LiteSpeed</a:t>
            </a:r>
            <a:endParaRPr lang="en-US" sz="1800" dirty="0"/>
          </a:p>
        </p:txBody>
      </p:sp>
      <p:sp>
        <p:nvSpPr>
          <p:cNvPr id="24" name="Text 21"/>
          <p:cNvSpPr/>
          <p:nvPr/>
        </p:nvSpPr>
        <p:spPr>
          <a:xfrm>
            <a:off x="8329255" y="6829663"/>
            <a:ext cx="5655826" cy="295037"/>
          </a:xfrm>
          <a:prstGeom prst="rect">
            <a:avLst/>
          </a:prstGeom>
          <a:noFill/>
          <a:ln/>
        </p:spPr>
        <p:txBody>
          <a:bodyPr wrap="none" lIns="0" tIns="0" rIns="0" bIns="0" rtlCol="0" anchor="t"/>
          <a:lstStyle/>
          <a:p>
            <a:pPr marL="0" indent="0" algn="l">
              <a:lnSpc>
                <a:spcPts val="2300"/>
              </a:lnSpc>
              <a:buNone/>
            </a:pPr>
            <a:r>
              <a:rPr lang="en-US" sz="1450" dirty="0">
                <a:solidFill>
                  <a:srgbClr val="3C3939"/>
                </a:solidFill>
                <a:latin typeface="Roboto" pitchFamily="34" charset="0"/>
                <a:ea typeface="Roboto" pitchFamily="34" charset="-122"/>
                <a:cs typeface="Roboto" pitchFamily="34" charset="-120"/>
              </a:rPr>
              <a:t>Commercial server. Known for its speed and performance.</a:t>
            </a:r>
            <a:endParaRPr lang="en-US" sz="14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432590" y="14241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Essential Features That Define a Great Web Server</a:t>
            </a:r>
            <a:endParaRPr lang="en-US" sz="4450" dirty="0"/>
          </a:p>
        </p:txBody>
      </p:sp>
      <p:pic>
        <p:nvPicPr>
          <p:cNvPr id="4" name="Image 1" descr="preencoded.png"/>
          <p:cNvPicPr>
            <a:picLocks noChangeAspect="1"/>
          </p:cNvPicPr>
          <p:nvPr/>
        </p:nvPicPr>
        <p:blipFill>
          <a:blip r:embed="rId4"/>
          <a:stretch>
            <a:fillRect/>
          </a:stretch>
        </p:blipFill>
        <p:spPr>
          <a:xfrm>
            <a:off x="6280190" y="1347761"/>
            <a:ext cx="1134070" cy="1360884"/>
          </a:xfrm>
          <a:prstGeom prst="rect">
            <a:avLst/>
          </a:prstGeom>
        </p:spPr>
      </p:pic>
      <p:sp>
        <p:nvSpPr>
          <p:cNvPr id="5" name="Text 1"/>
          <p:cNvSpPr/>
          <p:nvPr/>
        </p:nvSpPr>
        <p:spPr>
          <a:xfrm>
            <a:off x="7754422" y="157457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Security</a:t>
            </a:r>
            <a:endParaRPr lang="en-US" sz="2200" dirty="0"/>
          </a:p>
        </p:txBody>
      </p:sp>
      <p:sp>
        <p:nvSpPr>
          <p:cNvPr id="6" name="Text 2"/>
          <p:cNvSpPr/>
          <p:nvPr/>
        </p:nvSpPr>
        <p:spPr>
          <a:xfrm>
            <a:off x="7754422" y="2064993"/>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Protection against attacks. Includes SSL/TLS support.</a:t>
            </a:r>
            <a:endParaRPr lang="en-US" sz="1750" dirty="0"/>
          </a:p>
        </p:txBody>
      </p:sp>
      <p:pic>
        <p:nvPicPr>
          <p:cNvPr id="7" name="Image 2" descr="preencoded.png"/>
          <p:cNvPicPr>
            <a:picLocks noChangeAspect="1"/>
          </p:cNvPicPr>
          <p:nvPr/>
        </p:nvPicPr>
        <p:blipFill>
          <a:blip r:embed="rId5"/>
          <a:stretch>
            <a:fillRect/>
          </a:stretch>
        </p:blipFill>
        <p:spPr>
          <a:xfrm>
            <a:off x="6280190" y="2708645"/>
            <a:ext cx="1134070" cy="1360884"/>
          </a:xfrm>
          <a:prstGeom prst="rect">
            <a:avLst/>
          </a:prstGeom>
        </p:spPr>
      </p:pic>
      <p:sp>
        <p:nvSpPr>
          <p:cNvPr id="8" name="Text 3"/>
          <p:cNvSpPr/>
          <p:nvPr/>
        </p:nvSpPr>
        <p:spPr>
          <a:xfrm>
            <a:off x="7754422" y="293545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Performance</a:t>
            </a:r>
            <a:endParaRPr lang="en-US" sz="2200" dirty="0"/>
          </a:p>
        </p:txBody>
      </p:sp>
      <p:sp>
        <p:nvSpPr>
          <p:cNvPr id="9" name="Text 4"/>
          <p:cNvSpPr/>
          <p:nvPr/>
        </p:nvSpPr>
        <p:spPr>
          <a:xfrm>
            <a:off x="7754422" y="3425878"/>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Fast response times. Efficient resource utilization.</a:t>
            </a:r>
            <a:endParaRPr lang="en-US" sz="1750" dirty="0"/>
          </a:p>
        </p:txBody>
      </p:sp>
      <p:pic>
        <p:nvPicPr>
          <p:cNvPr id="10" name="Image 3" descr="preencoded.png"/>
          <p:cNvPicPr>
            <a:picLocks noChangeAspect="1"/>
          </p:cNvPicPr>
          <p:nvPr/>
        </p:nvPicPr>
        <p:blipFill>
          <a:blip r:embed="rId6"/>
          <a:stretch>
            <a:fillRect/>
          </a:stretch>
        </p:blipFill>
        <p:spPr>
          <a:xfrm>
            <a:off x="6280190" y="4069529"/>
            <a:ext cx="1134070" cy="1360884"/>
          </a:xfrm>
          <a:prstGeom prst="rect">
            <a:avLst/>
          </a:prstGeom>
        </p:spPr>
      </p:pic>
      <p:sp>
        <p:nvSpPr>
          <p:cNvPr id="11" name="Text 5"/>
          <p:cNvSpPr/>
          <p:nvPr/>
        </p:nvSpPr>
        <p:spPr>
          <a:xfrm>
            <a:off x="7754422" y="42963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Scalability</a:t>
            </a:r>
            <a:endParaRPr lang="en-US" sz="2200" dirty="0"/>
          </a:p>
        </p:txBody>
      </p:sp>
      <p:sp>
        <p:nvSpPr>
          <p:cNvPr id="12" name="Text 6"/>
          <p:cNvSpPr/>
          <p:nvPr/>
        </p:nvSpPr>
        <p:spPr>
          <a:xfrm>
            <a:off x="7754422" y="4786762"/>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Ability to handle traffic spikes. Support for load balancing.</a:t>
            </a:r>
            <a:endParaRPr lang="en-US" sz="1750" dirty="0"/>
          </a:p>
        </p:txBody>
      </p:sp>
      <p:pic>
        <p:nvPicPr>
          <p:cNvPr id="13" name="Image 3" descr="preencoded.png">
            <a:extLst>
              <a:ext uri="{FF2B5EF4-FFF2-40B4-BE49-F238E27FC236}">
                <a16:creationId xmlns:a16="http://schemas.microsoft.com/office/drawing/2014/main" id="{7007057B-4901-1C53-D9A6-F46D8AC131F1}"/>
              </a:ext>
            </a:extLst>
          </p:cNvPr>
          <p:cNvPicPr>
            <a:picLocks noChangeAspect="1"/>
          </p:cNvPicPr>
          <p:nvPr/>
        </p:nvPicPr>
        <p:blipFill>
          <a:blip r:embed="rId6"/>
          <a:stretch>
            <a:fillRect/>
          </a:stretch>
        </p:blipFill>
        <p:spPr>
          <a:xfrm>
            <a:off x="6280190" y="5538209"/>
            <a:ext cx="1134070" cy="1360884"/>
          </a:xfrm>
          <a:prstGeom prst="rect">
            <a:avLst/>
          </a:prstGeom>
        </p:spPr>
      </p:pic>
      <p:sp>
        <p:nvSpPr>
          <p:cNvPr id="15" name="TextBox 14">
            <a:extLst>
              <a:ext uri="{FF2B5EF4-FFF2-40B4-BE49-F238E27FC236}">
                <a16:creationId xmlns:a16="http://schemas.microsoft.com/office/drawing/2014/main" id="{5906F55F-EF64-95B7-00CE-1B2A71A986DA}"/>
              </a:ext>
            </a:extLst>
          </p:cNvPr>
          <p:cNvSpPr txBox="1"/>
          <p:nvPr/>
        </p:nvSpPr>
        <p:spPr>
          <a:xfrm>
            <a:off x="7727818" y="5517740"/>
            <a:ext cx="7315200" cy="369332"/>
          </a:xfrm>
          <a:prstGeom prst="rect">
            <a:avLst/>
          </a:prstGeom>
          <a:noFill/>
        </p:spPr>
        <p:txBody>
          <a:bodyPr wrap="square">
            <a:spAutoFit/>
          </a:bodyPr>
          <a:lstStyle/>
          <a:p>
            <a:r>
              <a:rPr lang="en-GB" b="1" dirty="0">
                <a:latin typeface="Raleway" pitchFamily="2" charset="0"/>
              </a:rPr>
              <a:t>Virtual Hosting:</a:t>
            </a:r>
            <a:r>
              <a:rPr lang="en-GB" dirty="0">
                <a:latin typeface="Raleway" pitchFamily="2" charset="0"/>
              </a:rPr>
              <a:t>.</a:t>
            </a:r>
          </a:p>
        </p:txBody>
      </p:sp>
      <p:sp>
        <p:nvSpPr>
          <p:cNvPr id="17" name="TextBox 16">
            <a:extLst>
              <a:ext uri="{FF2B5EF4-FFF2-40B4-BE49-F238E27FC236}">
                <a16:creationId xmlns:a16="http://schemas.microsoft.com/office/drawing/2014/main" id="{4F439A71-A61A-F962-FA9A-D1AB60E552CD}"/>
              </a:ext>
            </a:extLst>
          </p:cNvPr>
          <p:cNvSpPr txBox="1"/>
          <p:nvPr/>
        </p:nvSpPr>
        <p:spPr>
          <a:xfrm>
            <a:off x="7727818" y="6016732"/>
            <a:ext cx="7427342" cy="369332"/>
          </a:xfrm>
          <a:prstGeom prst="rect">
            <a:avLst/>
          </a:prstGeom>
          <a:noFill/>
        </p:spPr>
        <p:txBody>
          <a:bodyPr wrap="square">
            <a:spAutoFit/>
          </a:bodyPr>
          <a:lstStyle/>
          <a:p>
            <a:r>
              <a:rPr lang="en-GB" dirty="0">
                <a:latin typeface="Raleway" pitchFamily="2" charset="0"/>
              </a:rPr>
              <a:t>Host multiple websites on one server</a:t>
            </a:r>
            <a:endParaRPr lang="en-DK" dirty="0">
              <a:latin typeface="Raleway" pitchFamily="2" charset="0"/>
            </a:endParaRPr>
          </a:p>
        </p:txBody>
      </p:sp>
      <p:pic>
        <p:nvPicPr>
          <p:cNvPr id="18" name="Image 3" descr="preencoded.png">
            <a:extLst>
              <a:ext uri="{FF2B5EF4-FFF2-40B4-BE49-F238E27FC236}">
                <a16:creationId xmlns:a16="http://schemas.microsoft.com/office/drawing/2014/main" id="{1B0C16F8-0B67-7432-8599-663BD1D0341F}"/>
              </a:ext>
            </a:extLst>
          </p:cNvPr>
          <p:cNvPicPr>
            <a:picLocks noChangeAspect="1"/>
          </p:cNvPicPr>
          <p:nvPr/>
        </p:nvPicPr>
        <p:blipFill>
          <a:blip r:embed="rId6"/>
          <a:stretch>
            <a:fillRect/>
          </a:stretch>
        </p:blipFill>
        <p:spPr>
          <a:xfrm>
            <a:off x="6297443" y="6972383"/>
            <a:ext cx="1134070" cy="1360884"/>
          </a:xfrm>
          <a:prstGeom prst="rect">
            <a:avLst/>
          </a:prstGeom>
        </p:spPr>
      </p:pic>
      <p:sp>
        <p:nvSpPr>
          <p:cNvPr id="20" name="TextBox 19">
            <a:extLst>
              <a:ext uri="{FF2B5EF4-FFF2-40B4-BE49-F238E27FC236}">
                <a16:creationId xmlns:a16="http://schemas.microsoft.com/office/drawing/2014/main" id="{1F544DB1-A382-CED0-4208-3792E7866957}"/>
              </a:ext>
            </a:extLst>
          </p:cNvPr>
          <p:cNvSpPr txBox="1"/>
          <p:nvPr/>
        </p:nvSpPr>
        <p:spPr>
          <a:xfrm>
            <a:off x="7754422" y="6972383"/>
            <a:ext cx="7573992" cy="369332"/>
          </a:xfrm>
          <a:prstGeom prst="rect">
            <a:avLst/>
          </a:prstGeom>
          <a:noFill/>
        </p:spPr>
        <p:txBody>
          <a:bodyPr wrap="square">
            <a:spAutoFit/>
          </a:bodyPr>
          <a:lstStyle/>
          <a:p>
            <a:r>
              <a:rPr lang="en-GB" b="1" dirty="0">
                <a:latin typeface="Raleway" pitchFamily="2" charset="0"/>
              </a:rPr>
              <a:t>Logging &amp; Monitoring:</a:t>
            </a:r>
            <a:endParaRPr lang="en-GB" dirty="0">
              <a:latin typeface="Raleway" pitchFamily="2" charset="0"/>
            </a:endParaRPr>
          </a:p>
        </p:txBody>
      </p:sp>
      <p:sp>
        <p:nvSpPr>
          <p:cNvPr id="22" name="TextBox 21">
            <a:extLst>
              <a:ext uri="{FF2B5EF4-FFF2-40B4-BE49-F238E27FC236}">
                <a16:creationId xmlns:a16="http://schemas.microsoft.com/office/drawing/2014/main" id="{0F83957D-B24E-D461-B28F-718D14E85AFA}"/>
              </a:ext>
            </a:extLst>
          </p:cNvPr>
          <p:cNvSpPr txBox="1"/>
          <p:nvPr/>
        </p:nvSpPr>
        <p:spPr>
          <a:xfrm>
            <a:off x="7702665" y="7474555"/>
            <a:ext cx="7660256" cy="369332"/>
          </a:xfrm>
          <a:prstGeom prst="rect">
            <a:avLst/>
          </a:prstGeom>
          <a:noFill/>
        </p:spPr>
        <p:txBody>
          <a:bodyPr wrap="square">
            <a:spAutoFit/>
          </a:bodyPr>
          <a:lstStyle/>
          <a:p>
            <a:r>
              <a:rPr lang="en-GB" dirty="0">
                <a:latin typeface="Raleway" pitchFamily="2" charset="0"/>
              </a:rPr>
              <a:t>Track server activities and performance.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516499"/>
            <a:ext cx="1262086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Understanding HTTP/HTTPS and SSH Protocols</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sp>
        <p:nvSpPr>
          <p:cNvPr id="4" name="Text 1"/>
          <p:cNvSpPr/>
          <p:nvPr/>
        </p:nvSpPr>
        <p:spPr>
          <a:xfrm>
            <a:off x="3993713" y="3267551"/>
            <a:ext cx="121325" cy="453509"/>
          </a:xfrm>
          <a:prstGeom prst="rect">
            <a:avLst/>
          </a:prstGeom>
          <a:noFill/>
          <a:ln/>
        </p:spPr>
        <p:txBody>
          <a:bodyPr wrap="none" lIns="0" tIns="0" rIns="0" bIns="0" rtlCol="0" anchor="t"/>
          <a:lstStyle/>
          <a:p>
            <a:pPr marL="0" indent="0" algn="ctr">
              <a:lnSpc>
                <a:spcPts val="3550"/>
              </a:lnSpc>
              <a:buNone/>
            </a:pPr>
            <a:r>
              <a:rPr lang="en-US" sz="2200" dirty="0">
                <a:solidFill>
                  <a:srgbClr val="3C3939"/>
                </a:solidFill>
                <a:latin typeface="Raleway" pitchFamily="34" charset="0"/>
                <a:ea typeface="Raleway" pitchFamily="34" charset="-122"/>
                <a:cs typeface="Raleway" pitchFamily="34" charset="-120"/>
              </a:rPr>
              <a:t>1</a:t>
            </a:r>
            <a:endParaRPr lang="en-US" sz="2200" dirty="0"/>
          </a:p>
        </p:txBody>
      </p:sp>
      <p:sp>
        <p:nvSpPr>
          <p:cNvPr id="5" name="Text 2"/>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SSH</a:t>
            </a:r>
            <a:endParaRPr lang="en-US" sz="2200" dirty="0"/>
          </a:p>
        </p:txBody>
      </p:sp>
      <p:sp>
        <p:nvSpPr>
          <p:cNvPr id="6" name="Text 3"/>
          <p:cNvSpPr/>
          <p:nvPr/>
        </p:nvSpPr>
        <p:spPr>
          <a:xfrm>
            <a:off x="5357217" y="3396139"/>
            <a:ext cx="6509266"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Secure remote access to the server. Uses encryption for security.</a:t>
            </a:r>
            <a:endParaRPr lang="en-US" sz="1750" dirty="0"/>
          </a:p>
        </p:txBody>
      </p:sp>
      <p:sp>
        <p:nvSpPr>
          <p:cNvPr id="7" name="Shape 4"/>
          <p:cNvSpPr/>
          <p:nvPr/>
        </p:nvSpPr>
        <p:spPr>
          <a:xfrm>
            <a:off x="5187077" y="3998952"/>
            <a:ext cx="8592860" cy="15240"/>
          </a:xfrm>
          <a:prstGeom prst="roundRect">
            <a:avLst>
              <a:gd name="adj" fmla="val 625116"/>
            </a:avLst>
          </a:prstGeom>
          <a:solidFill>
            <a:srgbClr val="C7C7D0"/>
          </a:solidFill>
          <a:ln/>
        </p:spPr>
      </p:sp>
      <p:pic>
        <p:nvPicPr>
          <p:cNvPr id="8" name="Image 1" descr="preencoded.png"/>
          <p:cNvPicPr>
            <a:picLocks noChangeAspect="1"/>
          </p:cNvPicPr>
          <p:nvPr/>
        </p:nvPicPr>
        <p:blipFill>
          <a:blip r:embed="rId4"/>
          <a:stretch>
            <a:fillRect/>
          </a:stretch>
        </p:blipFill>
        <p:spPr>
          <a:xfrm>
            <a:off x="1902381" y="4042529"/>
            <a:ext cx="4304109" cy="1306949"/>
          </a:xfrm>
          <a:prstGeom prst="rect">
            <a:avLst/>
          </a:prstGeom>
        </p:spPr>
      </p:pic>
      <p:sp>
        <p:nvSpPr>
          <p:cNvPr id="9" name="Text 5"/>
          <p:cNvSpPr/>
          <p:nvPr/>
        </p:nvSpPr>
        <p:spPr>
          <a:xfrm>
            <a:off x="3980498" y="4469249"/>
            <a:ext cx="147637" cy="453509"/>
          </a:xfrm>
          <a:prstGeom prst="rect">
            <a:avLst/>
          </a:prstGeom>
          <a:noFill/>
          <a:ln/>
        </p:spPr>
        <p:txBody>
          <a:bodyPr wrap="none" lIns="0" tIns="0" rIns="0" bIns="0" rtlCol="0" anchor="t"/>
          <a:lstStyle/>
          <a:p>
            <a:pPr marL="0" indent="0" algn="ctr">
              <a:lnSpc>
                <a:spcPts val="3550"/>
              </a:lnSpc>
              <a:buNone/>
            </a:pPr>
            <a:r>
              <a:rPr lang="en-US" sz="2200" dirty="0">
                <a:solidFill>
                  <a:srgbClr val="3C3939"/>
                </a:solidFill>
                <a:latin typeface="Raleway" pitchFamily="34" charset="0"/>
                <a:ea typeface="Raleway" pitchFamily="34" charset="-122"/>
                <a:cs typeface="Raleway" pitchFamily="34" charset="-120"/>
              </a:rPr>
              <a:t>2</a:t>
            </a:r>
            <a:endParaRPr lang="en-US" sz="2200" dirty="0"/>
          </a:p>
        </p:txBody>
      </p:sp>
      <p:sp>
        <p:nvSpPr>
          <p:cNvPr id="10" name="Text 6"/>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HTTPS</a:t>
            </a:r>
            <a:endParaRPr lang="en-US" sz="2200" dirty="0"/>
          </a:p>
        </p:txBody>
      </p:sp>
      <p:sp>
        <p:nvSpPr>
          <p:cNvPr id="11" name="Text 7"/>
          <p:cNvSpPr/>
          <p:nvPr/>
        </p:nvSpPr>
        <p:spPr>
          <a:xfrm>
            <a:off x="6433304" y="4759762"/>
            <a:ext cx="5927407"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Secure HTTP. Uses SSL/TLS for encrypted communication.</a:t>
            </a:r>
            <a:endParaRPr lang="en-US" sz="1750" dirty="0"/>
          </a:p>
        </p:txBody>
      </p:sp>
      <p:sp>
        <p:nvSpPr>
          <p:cNvPr id="12" name="Shape 8"/>
          <p:cNvSpPr/>
          <p:nvPr/>
        </p:nvSpPr>
        <p:spPr>
          <a:xfrm>
            <a:off x="6263164" y="5362575"/>
            <a:ext cx="7516773" cy="15240"/>
          </a:xfrm>
          <a:prstGeom prst="roundRect">
            <a:avLst>
              <a:gd name="adj" fmla="val 625116"/>
            </a:avLst>
          </a:prstGeom>
          <a:solidFill>
            <a:srgbClr val="C7C7D0"/>
          </a:solidFill>
          <a:ln/>
        </p:spPr>
      </p:sp>
      <p:pic>
        <p:nvPicPr>
          <p:cNvPr id="13" name="Image 2" descr="preencoded.png"/>
          <p:cNvPicPr>
            <a:picLocks noChangeAspect="1"/>
          </p:cNvPicPr>
          <p:nvPr/>
        </p:nvPicPr>
        <p:blipFill>
          <a:blip r:embed="rId5"/>
          <a:stretch>
            <a:fillRect/>
          </a:stretch>
        </p:blipFill>
        <p:spPr>
          <a:xfrm>
            <a:off x="826294" y="5406152"/>
            <a:ext cx="6456164" cy="1306949"/>
          </a:xfrm>
          <a:prstGeom prst="rect">
            <a:avLst/>
          </a:prstGeom>
        </p:spPr>
      </p:pic>
      <p:sp>
        <p:nvSpPr>
          <p:cNvPr id="14" name="Text 9"/>
          <p:cNvSpPr/>
          <p:nvPr/>
        </p:nvSpPr>
        <p:spPr>
          <a:xfrm>
            <a:off x="3978593" y="5832872"/>
            <a:ext cx="151328" cy="453509"/>
          </a:xfrm>
          <a:prstGeom prst="rect">
            <a:avLst/>
          </a:prstGeom>
          <a:noFill/>
          <a:ln/>
        </p:spPr>
        <p:txBody>
          <a:bodyPr wrap="none" lIns="0" tIns="0" rIns="0" bIns="0" rtlCol="0" anchor="t"/>
          <a:lstStyle/>
          <a:p>
            <a:pPr marL="0" indent="0" algn="ctr">
              <a:lnSpc>
                <a:spcPts val="3550"/>
              </a:lnSpc>
              <a:buNone/>
            </a:pPr>
            <a:r>
              <a:rPr lang="en-US" sz="2200" dirty="0">
                <a:solidFill>
                  <a:srgbClr val="3C3939"/>
                </a:solidFill>
                <a:latin typeface="Raleway" pitchFamily="34" charset="0"/>
                <a:ea typeface="Raleway" pitchFamily="34" charset="-122"/>
                <a:cs typeface="Raleway" pitchFamily="34" charset="-120"/>
              </a:rPr>
              <a:t>3</a:t>
            </a:r>
            <a:endParaRPr lang="en-US" sz="2200" dirty="0"/>
          </a:p>
        </p:txBody>
      </p:sp>
      <p:sp>
        <p:nvSpPr>
          <p:cNvPr id="15" name="Text 10"/>
          <p:cNvSpPr/>
          <p:nvPr/>
        </p:nvSpPr>
        <p:spPr>
          <a:xfrm>
            <a:off x="7509272" y="5632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HTTP</a:t>
            </a:r>
            <a:endParaRPr lang="en-US" sz="2200" dirty="0"/>
          </a:p>
        </p:txBody>
      </p:sp>
      <p:sp>
        <p:nvSpPr>
          <p:cNvPr id="16" name="Text 11"/>
          <p:cNvSpPr/>
          <p:nvPr/>
        </p:nvSpPr>
        <p:spPr>
          <a:xfrm>
            <a:off x="7509272" y="6123384"/>
            <a:ext cx="5853470"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The foundation of web data communication. Unencrypted.</a:t>
            </a:r>
            <a:endParaRPr lang="en-US" sz="17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654504-6887-69B8-C707-2C1474954295}"/>
              </a:ext>
            </a:extLst>
          </p:cNvPr>
          <p:cNvPicPr>
            <a:picLocks noChangeAspect="1"/>
          </p:cNvPicPr>
          <p:nvPr/>
        </p:nvPicPr>
        <p:blipFill>
          <a:blip r:embed="rId2"/>
          <a:stretch>
            <a:fillRect/>
          </a:stretch>
        </p:blipFill>
        <p:spPr>
          <a:xfrm>
            <a:off x="689811" y="249989"/>
            <a:ext cx="13314947" cy="7767053"/>
          </a:xfrm>
          <a:prstGeom prst="rect">
            <a:avLst/>
          </a:prstGeom>
        </p:spPr>
      </p:pic>
    </p:spTree>
    <p:extLst>
      <p:ext uri="{BB962C8B-B14F-4D97-AF65-F5344CB8AC3E}">
        <p14:creationId xmlns:p14="http://schemas.microsoft.com/office/powerpoint/2010/main" val="282083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0BB51-BAC5-57AC-90FD-E49A2E820E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E8019F-E239-247C-454D-05615FD3B192}"/>
              </a:ext>
            </a:extLst>
          </p:cNvPr>
          <p:cNvSpPr txBox="1"/>
          <p:nvPr/>
        </p:nvSpPr>
        <p:spPr>
          <a:xfrm>
            <a:off x="1563651" y="1437100"/>
            <a:ext cx="11214339" cy="5016758"/>
          </a:xfrm>
          <a:prstGeom prst="rect">
            <a:avLst/>
          </a:prstGeom>
          <a:noFill/>
        </p:spPr>
        <p:txBody>
          <a:bodyPr wrap="square">
            <a:spAutoFit/>
          </a:bodyPr>
          <a:lstStyle/>
          <a:p>
            <a:pPr marL="457200" indent="-457200">
              <a:buFont typeface="Wingdings" panose="05000000000000000000" pitchFamily="2" charset="2"/>
              <a:buChar char="Ø"/>
            </a:pPr>
            <a:r>
              <a:rPr lang="en-GB" sz="3200" dirty="0"/>
              <a:t>Hosting means placing resources—such as software applications, files, or entire operating systems—on a machine (often called a host) that’s connected to a network. </a:t>
            </a:r>
          </a:p>
          <a:p>
            <a:pPr marL="457200" indent="-457200">
              <a:buFont typeface="Wingdings" panose="05000000000000000000" pitchFamily="2" charset="2"/>
              <a:buChar char="Ø"/>
            </a:pPr>
            <a:endParaRPr lang="en-GB" sz="3200" dirty="0"/>
          </a:p>
          <a:p>
            <a:pPr marL="457200" indent="-457200">
              <a:buFont typeface="Wingdings" panose="05000000000000000000" pitchFamily="2" charset="2"/>
              <a:buChar char="Ø"/>
            </a:pPr>
            <a:r>
              <a:rPr lang="en-GB" sz="3200" b="1" dirty="0"/>
              <a:t>What is a Host?</a:t>
            </a:r>
            <a:br>
              <a:rPr lang="en-GB" sz="3200" dirty="0"/>
            </a:br>
            <a:r>
              <a:rPr lang="en-GB" sz="3200" dirty="0"/>
              <a:t>A host is any computer or device that’s assigned an IP address and connected to a network. It can be a </a:t>
            </a:r>
            <a:r>
              <a:rPr lang="en-GB" sz="3200" dirty="0">
                <a:solidFill>
                  <a:srgbClr val="FF0000"/>
                </a:solidFill>
              </a:rPr>
              <a:t>dedicated physical machine, a virtual machine (VM), or even a containerized environment</a:t>
            </a:r>
            <a:r>
              <a:rPr lang="en-GB" sz="3200" dirty="0"/>
              <a:t>. The host’s role is to run services and manage requests from clients.</a:t>
            </a:r>
          </a:p>
        </p:txBody>
      </p:sp>
      <p:sp>
        <p:nvSpPr>
          <p:cNvPr id="5" name="TextBox 4">
            <a:extLst>
              <a:ext uri="{FF2B5EF4-FFF2-40B4-BE49-F238E27FC236}">
                <a16:creationId xmlns:a16="http://schemas.microsoft.com/office/drawing/2014/main" id="{BA5B3E59-9BF5-699A-DEBB-14401945DCE7}"/>
              </a:ext>
            </a:extLst>
          </p:cNvPr>
          <p:cNvSpPr txBox="1"/>
          <p:nvPr/>
        </p:nvSpPr>
        <p:spPr>
          <a:xfrm>
            <a:off x="1897811" y="410556"/>
            <a:ext cx="7315200" cy="1015663"/>
          </a:xfrm>
          <a:prstGeom prst="rect">
            <a:avLst/>
          </a:prstGeom>
          <a:noFill/>
        </p:spPr>
        <p:txBody>
          <a:bodyPr wrap="square">
            <a:spAutoFit/>
          </a:bodyPr>
          <a:lstStyle/>
          <a:p>
            <a:r>
              <a:rPr lang="en-GB" sz="6000" b="1" dirty="0"/>
              <a:t>Hosting Fundamentals</a:t>
            </a:r>
          </a:p>
        </p:txBody>
      </p:sp>
    </p:spTree>
    <p:extLst>
      <p:ext uri="{BB962C8B-B14F-4D97-AF65-F5344CB8AC3E}">
        <p14:creationId xmlns:p14="http://schemas.microsoft.com/office/powerpoint/2010/main" val="3749772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CFFE51-9448-600A-B581-FCD9CCEC2F9D}"/>
              </a:ext>
            </a:extLst>
          </p:cNvPr>
          <p:cNvSpPr txBox="1"/>
          <p:nvPr/>
        </p:nvSpPr>
        <p:spPr>
          <a:xfrm>
            <a:off x="1708030" y="1214039"/>
            <a:ext cx="11214339" cy="4524315"/>
          </a:xfrm>
          <a:prstGeom prst="rect">
            <a:avLst/>
          </a:prstGeom>
          <a:noFill/>
        </p:spPr>
        <p:txBody>
          <a:bodyPr wrap="square">
            <a:spAutoFit/>
          </a:bodyPr>
          <a:lstStyle/>
          <a:p>
            <a:pPr marL="457200" indent="-457200" algn="just">
              <a:buFont typeface="Arial" panose="020B0604020202020204" pitchFamily="34" charset="0"/>
              <a:buChar char="•"/>
            </a:pPr>
            <a:endParaRPr lang="en-GB" sz="3200" b="1" dirty="0"/>
          </a:p>
          <a:p>
            <a:pPr marL="457200" indent="-457200" algn="just">
              <a:buFont typeface="Wingdings" panose="05000000000000000000" pitchFamily="2" charset="2"/>
              <a:buChar char="Ø"/>
            </a:pPr>
            <a:r>
              <a:rPr lang="en-GB" sz="3200" b="1" dirty="0"/>
              <a:t>What Services and Resources can be hosted?</a:t>
            </a:r>
            <a:br>
              <a:rPr lang="en-GB" sz="3200" dirty="0"/>
            </a:br>
            <a:r>
              <a:rPr lang="en-GB" sz="3200" dirty="0"/>
              <a:t>These can range from running a business application, storing files, managing emails, or even processing data for complex tasks. </a:t>
            </a:r>
          </a:p>
          <a:p>
            <a:pPr marL="457200" indent="-457200" algn="just">
              <a:buFont typeface="Wingdings" panose="05000000000000000000" pitchFamily="2" charset="2"/>
              <a:buChar char="Ø"/>
            </a:pPr>
            <a:endParaRPr lang="en-GB" sz="3200" b="1" dirty="0"/>
          </a:p>
          <a:p>
            <a:pPr marL="457200" indent="-457200" algn="just">
              <a:buFont typeface="Wingdings" panose="05000000000000000000" pitchFamily="2" charset="2"/>
              <a:buChar char="Ø"/>
            </a:pPr>
            <a:r>
              <a:rPr lang="en-GB" sz="3200" b="1" dirty="0"/>
              <a:t>Hosting</a:t>
            </a:r>
            <a:r>
              <a:rPr lang="en-GB" sz="3200" dirty="0"/>
              <a:t> refers to the process of providing </a:t>
            </a:r>
            <a:r>
              <a:rPr lang="en-GB" sz="3200" dirty="0">
                <a:solidFill>
                  <a:srgbClr val="FF0000"/>
                </a:solidFill>
              </a:rPr>
              <a:t>storage space, computing resources, and network connectivity </a:t>
            </a:r>
            <a:r>
              <a:rPr lang="en-GB" sz="3200" dirty="0"/>
              <a:t>for websites, applications, or services to be accessible on the internet</a:t>
            </a:r>
          </a:p>
        </p:txBody>
      </p:sp>
      <p:sp>
        <p:nvSpPr>
          <p:cNvPr id="5" name="TextBox 4">
            <a:extLst>
              <a:ext uri="{FF2B5EF4-FFF2-40B4-BE49-F238E27FC236}">
                <a16:creationId xmlns:a16="http://schemas.microsoft.com/office/drawing/2014/main" id="{162D9FAC-C107-7145-CBFE-207288C0962B}"/>
              </a:ext>
            </a:extLst>
          </p:cNvPr>
          <p:cNvSpPr txBox="1"/>
          <p:nvPr/>
        </p:nvSpPr>
        <p:spPr>
          <a:xfrm>
            <a:off x="1897811" y="410556"/>
            <a:ext cx="7315200" cy="1015663"/>
          </a:xfrm>
          <a:prstGeom prst="rect">
            <a:avLst/>
          </a:prstGeom>
          <a:noFill/>
        </p:spPr>
        <p:txBody>
          <a:bodyPr wrap="square">
            <a:spAutoFit/>
          </a:bodyPr>
          <a:lstStyle/>
          <a:p>
            <a:r>
              <a:rPr lang="en-GB" sz="6000" b="1" dirty="0"/>
              <a:t>Hosting Fundamentals</a:t>
            </a:r>
          </a:p>
        </p:txBody>
      </p:sp>
    </p:spTree>
    <p:extLst>
      <p:ext uri="{BB962C8B-B14F-4D97-AF65-F5344CB8AC3E}">
        <p14:creationId xmlns:p14="http://schemas.microsoft.com/office/powerpoint/2010/main" val="290393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28412"/>
            <a:ext cx="11472267"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What are Computer Servers and Their Role?</a:t>
            </a:r>
            <a:endParaRPr lang="en-US" sz="4450" dirty="0"/>
          </a:p>
        </p:txBody>
      </p:sp>
      <p:sp>
        <p:nvSpPr>
          <p:cNvPr id="4" name="Text 2"/>
          <p:cNvSpPr/>
          <p:nvPr/>
        </p:nvSpPr>
        <p:spPr>
          <a:xfrm>
            <a:off x="1242363" y="2128111"/>
            <a:ext cx="11214180" cy="4246809"/>
          </a:xfrm>
          <a:prstGeom prst="rect">
            <a:avLst/>
          </a:prstGeom>
          <a:noFill/>
          <a:ln/>
        </p:spPr>
        <p:txBody>
          <a:bodyPr wrap="square" lIns="0" tIns="0" rIns="0" bIns="0" rtlCol="0" anchor="t"/>
          <a:lstStyle/>
          <a:p>
            <a:pPr>
              <a:buFont typeface="Arial" panose="020B0604020202020204" pitchFamily="34" charset="0"/>
              <a:buChar char="•"/>
            </a:pPr>
            <a:r>
              <a:rPr lang="en-GB" sz="4000" dirty="0"/>
              <a:t>A computer server is a system that provides data, resources, or services to other computers over a network.</a:t>
            </a:r>
          </a:p>
          <a:p>
            <a:pPr>
              <a:buFont typeface="Arial" panose="020B0604020202020204" pitchFamily="34" charset="0"/>
              <a:buChar char="•"/>
            </a:pPr>
            <a:endParaRPr lang="en-GB" sz="4000" dirty="0"/>
          </a:p>
          <a:p>
            <a:pPr>
              <a:buFont typeface="Arial" panose="020B0604020202020204" pitchFamily="34" charset="0"/>
              <a:buChar char="•"/>
            </a:pPr>
            <a:r>
              <a:rPr lang="en-US" sz="4000" dirty="0">
                <a:solidFill>
                  <a:srgbClr val="3C3939"/>
                </a:solidFill>
                <a:latin typeface="Roboto" pitchFamily="34" charset="0"/>
                <a:ea typeface="Roboto" pitchFamily="34" charset="-122"/>
                <a:cs typeface="Roboto" pitchFamily="34" charset="-120"/>
              </a:rPr>
              <a:t>Servers are centralized computers. They manage resources. They provide services to other devices.</a:t>
            </a:r>
          </a:p>
          <a:p>
            <a:pPr>
              <a:buFont typeface="Arial" panose="020B0604020202020204" pitchFamily="34" charset="0"/>
              <a:buChar char="•"/>
            </a:pPr>
            <a:endParaRPr lang="en-US" sz="4000" dirty="0">
              <a:solidFill>
                <a:srgbClr val="3C3939"/>
              </a:solidFill>
              <a:latin typeface="Roboto" pitchFamily="34" charset="0"/>
              <a:ea typeface="Roboto" pitchFamily="34" charset="-122"/>
              <a:cs typeface="Roboto"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D9F4-C93A-6A4F-A6C5-0D0706B064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6F686F-A861-89D8-8A0F-8CA43B37B710}"/>
              </a:ext>
            </a:extLst>
          </p:cNvPr>
          <p:cNvSpPr txBox="1"/>
          <p:nvPr/>
        </p:nvSpPr>
        <p:spPr>
          <a:xfrm>
            <a:off x="474452" y="1571180"/>
            <a:ext cx="13681495" cy="6247864"/>
          </a:xfrm>
          <a:prstGeom prst="rect">
            <a:avLst/>
          </a:prstGeom>
          <a:noFill/>
        </p:spPr>
        <p:txBody>
          <a:bodyPr wrap="square">
            <a:spAutoFit/>
          </a:bodyPr>
          <a:lstStyle/>
          <a:p>
            <a:pPr marL="742950" lvl="1" indent="-285750">
              <a:buFont typeface="Arial" panose="020B0604020202020204" pitchFamily="34" charset="0"/>
              <a:buChar char="•"/>
            </a:pPr>
            <a:r>
              <a:rPr lang="en-GB" sz="4000" b="1" dirty="0"/>
              <a:t>Shared Hosting:</a:t>
            </a:r>
            <a:r>
              <a:rPr lang="en-GB" sz="4000" dirty="0"/>
              <a:t> Multiple websites on one server (cost-effective, limited resources).</a:t>
            </a:r>
          </a:p>
          <a:p>
            <a:pPr marL="742950" lvl="1" indent="-285750">
              <a:buFont typeface="Arial" panose="020B0604020202020204" pitchFamily="34" charset="0"/>
              <a:buChar char="•"/>
            </a:pPr>
            <a:r>
              <a:rPr lang="en-GB" sz="4000" b="1" dirty="0"/>
              <a:t>VPS Hosting:</a:t>
            </a:r>
            <a:r>
              <a:rPr lang="en-GB" sz="4000" dirty="0"/>
              <a:t> Virtual server with dedicated resources.</a:t>
            </a:r>
          </a:p>
          <a:p>
            <a:pPr marL="742950" lvl="1" indent="-285750">
              <a:buFont typeface="Arial" panose="020B0604020202020204" pitchFamily="34" charset="0"/>
              <a:buChar char="•"/>
            </a:pPr>
            <a:r>
              <a:rPr lang="en-GB" sz="4000" b="1" dirty="0"/>
              <a:t>Dedicated Hosting:</a:t>
            </a:r>
            <a:r>
              <a:rPr lang="en-GB" sz="4000" dirty="0"/>
              <a:t> Entire server for one client (high performance, high cost).</a:t>
            </a:r>
          </a:p>
          <a:p>
            <a:pPr marL="742950" lvl="1" indent="-285750">
              <a:buFont typeface="Arial" panose="020B0604020202020204" pitchFamily="34" charset="0"/>
              <a:buChar char="•"/>
            </a:pPr>
            <a:r>
              <a:rPr lang="en-GB" sz="4000" b="1" dirty="0"/>
              <a:t>Cloud Hosting:</a:t>
            </a:r>
            <a:r>
              <a:rPr lang="en-GB" sz="4000" dirty="0"/>
              <a:t> Distributed resources for scalability.</a:t>
            </a:r>
          </a:p>
          <a:p>
            <a:pPr marL="742950" lvl="1" indent="-285750">
              <a:buFont typeface="Arial" panose="020B0604020202020204" pitchFamily="34" charset="0"/>
              <a:buChar char="•"/>
            </a:pPr>
            <a:r>
              <a:rPr lang="en-GB" sz="4000" b="1" dirty="0"/>
              <a:t>Container-Based </a:t>
            </a:r>
            <a:r>
              <a:rPr lang="en-GB" sz="4000" b="1" dirty="0" err="1"/>
              <a:t>Hosting:</a:t>
            </a:r>
            <a:r>
              <a:rPr lang="en-GB" sz="4000" dirty="0" err="1"/>
              <a:t>Containers</a:t>
            </a:r>
            <a:r>
              <a:rPr lang="en-GB" sz="4000" dirty="0"/>
              <a:t> (using technologies like Docker) allow applications to run in isolated environments on the same operating system.</a:t>
            </a:r>
          </a:p>
          <a:p>
            <a:pPr lvl="1">
              <a:buFont typeface="Arial" panose="020B0604020202020204" pitchFamily="34" charset="0"/>
              <a:buChar char="•"/>
            </a:pPr>
            <a:r>
              <a:rPr lang="af-ZA" sz="4000" b="1" dirty="0"/>
              <a:t>Managed Hosting</a:t>
            </a:r>
            <a:endParaRPr lang="en-GB" sz="4000" b="1" dirty="0"/>
          </a:p>
        </p:txBody>
      </p:sp>
      <p:sp>
        <p:nvSpPr>
          <p:cNvPr id="5" name="TextBox 4">
            <a:extLst>
              <a:ext uri="{FF2B5EF4-FFF2-40B4-BE49-F238E27FC236}">
                <a16:creationId xmlns:a16="http://schemas.microsoft.com/office/drawing/2014/main" id="{916B1FCD-0B7A-B194-5546-F36CC56580CC}"/>
              </a:ext>
            </a:extLst>
          </p:cNvPr>
          <p:cNvSpPr txBox="1"/>
          <p:nvPr/>
        </p:nvSpPr>
        <p:spPr>
          <a:xfrm>
            <a:off x="1897811" y="410556"/>
            <a:ext cx="10374400" cy="1015663"/>
          </a:xfrm>
          <a:prstGeom prst="rect">
            <a:avLst/>
          </a:prstGeom>
          <a:noFill/>
        </p:spPr>
        <p:txBody>
          <a:bodyPr wrap="square">
            <a:spAutoFit/>
          </a:bodyPr>
          <a:lstStyle/>
          <a:p>
            <a:r>
              <a:rPr lang="af-ZA" sz="6000" b="1" dirty="0"/>
              <a:t>Types of Hosting Environments</a:t>
            </a:r>
            <a:endParaRPr lang="en-GB" sz="6000" b="1" dirty="0"/>
          </a:p>
        </p:txBody>
      </p:sp>
    </p:spTree>
    <p:extLst>
      <p:ext uri="{BB962C8B-B14F-4D97-AF65-F5344CB8AC3E}">
        <p14:creationId xmlns:p14="http://schemas.microsoft.com/office/powerpoint/2010/main" val="1909397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38068-D982-4B60-B8A0-61BA752EAA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1CE9E9-415C-E378-F43D-7852A97387A9}"/>
              </a:ext>
            </a:extLst>
          </p:cNvPr>
          <p:cNvSpPr txBox="1"/>
          <p:nvPr/>
        </p:nvSpPr>
        <p:spPr>
          <a:xfrm>
            <a:off x="1242203" y="1426219"/>
            <a:ext cx="11783684" cy="5016758"/>
          </a:xfrm>
          <a:prstGeom prst="rect">
            <a:avLst/>
          </a:prstGeom>
          <a:noFill/>
        </p:spPr>
        <p:txBody>
          <a:bodyPr wrap="square">
            <a:spAutoFit/>
          </a:bodyPr>
          <a:lstStyle/>
          <a:p>
            <a:pPr>
              <a:buFont typeface="Arial" panose="020B0604020202020204" pitchFamily="34" charset="0"/>
              <a:buChar char="•"/>
            </a:pPr>
            <a:r>
              <a:rPr lang="en-GB" sz="4000" b="1" dirty="0"/>
              <a:t>Domain Names </a:t>
            </a:r>
            <a:r>
              <a:rPr lang="en-GB" sz="4000" dirty="0"/>
              <a:t>like </a:t>
            </a:r>
            <a:r>
              <a:rPr lang="en-GB" sz="4000" dirty="0">
                <a:hlinkClick r:id="rId2"/>
              </a:rPr>
              <a:t>www.example.com</a:t>
            </a:r>
            <a:r>
              <a:rPr lang="en-GB" sz="4000" dirty="0"/>
              <a:t>is a human-friendly address that points to your website’s server.</a:t>
            </a:r>
          </a:p>
          <a:p>
            <a:r>
              <a:rPr lang="en-GB" sz="4000" dirty="0"/>
              <a:t> </a:t>
            </a:r>
          </a:p>
          <a:p>
            <a:pPr>
              <a:buFont typeface="Arial" panose="020B0604020202020204" pitchFamily="34" charset="0"/>
              <a:buChar char="•"/>
            </a:pPr>
            <a:r>
              <a:rPr lang="en-GB" sz="4000" b="1" dirty="0"/>
              <a:t>Domain Name System :</a:t>
            </a:r>
            <a:br>
              <a:rPr lang="en-GB" sz="4000" dirty="0"/>
            </a:br>
            <a:r>
              <a:rPr lang="en-GB" sz="4000" dirty="0"/>
              <a:t>The DNS is like the internet’s phonebook. When you enter a domain name into your browser, the DNS translates it into the corresponding IP address of the server where your website is hosted.</a:t>
            </a:r>
          </a:p>
        </p:txBody>
      </p:sp>
      <p:sp>
        <p:nvSpPr>
          <p:cNvPr id="5" name="TextBox 4">
            <a:extLst>
              <a:ext uri="{FF2B5EF4-FFF2-40B4-BE49-F238E27FC236}">
                <a16:creationId xmlns:a16="http://schemas.microsoft.com/office/drawing/2014/main" id="{AB76FF85-CE57-17AE-A5EF-3C5EEEDEC154}"/>
              </a:ext>
            </a:extLst>
          </p:cNvPr>
          <p:cNvSpPr txBox="1"/>
          <p:nvPr/>
        </p:nvSpPr>
        <p:spPr>
          <a:xfrm>
            <a:off x="1897811" y="410556"/>
            <a:ext cx="9219368" cy="1015663"/>
          </a:xfrm>
          <a:prstGeom prst="rect">
            <a:avLst/>
          </a:prstGeom>
          <a:noFill/>
        </p:spPr>
        <p:txBody>
          <a:bodyPr wrap="square">
            <a:spAutoFit/>
          </a:bodyPr>
          <a:lstStyle/>
          <a:p>
            <a:r>
              <a:rPr lang="af-ZA" sz="6000" b="1" dirty="0"/>
              <a:t>Domain Names and DNS</a:t>
            </a:r>
            <a:endParaRPr lang="en-GB" sz="6000" b="1" dirty="0"/>
          </a:p>
        </p:txBody>
      </p:sp>
    </p:spTree>
    <p:extLst>
      <p:ext uri="{BB962C8B-B14F-4D97-AF65-F5344CB8AC3E}">
        <p14:creationId xmlns:p14="http://schemas.microsoft.com/office/powerpoint/2010/main" val="94759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CDC73-BA3E-14C1-A101-88B56DEFAA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E1A32A-6FBE-1B05-7F74-7A0591D8F2D4}"/>
              </a:ext>
            </a:extLst>
          </p:cNvPr>
          <p:cNvSpPr txBox="1"/>
          <p:nvPr/>
        </p:nvSpPr>
        <p:spPr>
          <a:xfrm>
            <a:off x="1242203" y="1426219"/>
            <a:ext cx="11214339" cy="6986528"/>
          </a:xfrm>
          <a:prstGeom prst="rect">
            <a:avLst/>
          </a:prstGeom>
          <a:noFill/>
        </p:spPr>
        <p:txBody>
          <a:bodyPr wrap="square">
            <a:spAutoFit/>
          </a:bodyPr>
          <a:lstStyle/>
          <a:p>
            <a:r>
              <a:rPr lang="en-GB" sz="3200" dirty="0"/>
              <a:t>The physical infrastructure behind hosting is critical:</a:t>
            </a:r>
          </a:p>
          <a:p>
            <a:pPr marL="514350" indent="-514350">
              <a:buFont typeface="+mj-lt"/>
              <a:buAutoNum type="arabicPeriod"/>
            </a:pPr>
            <a:r>
              <a:rPr lang="en-GB" sz="3200" b="1" dirty="0"/>
              <a:t>Server Hardware:</a:t>
            </a:r>
          </a:p>
          <a:p>
            <a:pPr marL="914400" lvl="1" indent="-457200">
              <a:buFont typeface="Arial" panose="020B0604020202020204" pitchFamily="34" charset="0"/>
              <a:buChar char="•"/>
            </a:pPr>
            <a:r>
              <a:rPr lang="en-GB" sz="3200" dirty="0"/>
              <a:t>High-performance servers are designed to run continuously and handle multiple requests simultaneously. </a:t>
            </a:r>
          </a:p>
          <a:p>
            <a:pPr marL="914400" lvl="1" indent="-457200">
              <a:buFont typeface="Arial" panose="020B0604020202020204" pitchFamily="34" charset="0"/>
              <a:buChar char="•"/>
            </a:pPr>
            <a:r>
              <a:rPr lang="en-GB" sz="3200" dirty="0"/>
              <a:t>They are built with redundancy in mind—using RAID configurations, backup power supplies, and high-quality cooling systems</a:t>
            </a:r>
          </a:p>
          <a:p>
            <a:pPr marL="514350" indent="-514350">
              <a:buFont typeface="+mj-lt"/>
              <a:buAutoNum type="arabicPeriod"/>
            </a:pPr>
            <a:r>
              <a:rPr lang="en-GB" sz="3200" b="1" dirty="0"/>
              <a:t>Data Centers:</a:t>
            </a:r>
            <a:endParaRPr lang="en-GB" sz="3200" dirty="0"/>
          </a:p>
          <a:p>
            <a:pPr marL="914400" lvl="1" indent="-457200">
              <a:buFont typeface="Arial" panose="020B0604020202020204" pitchFamily="34" charset="0"/>
              <a:buChar char="•"/>
            </a:pPr>
            <a:r>
              <a:rPr lang="en-GB" sz="3200" dirty="0"/>
              <a:t>Data centers house these servers and provide a controlled environment with stable power, high-speed internet connectivity, and robust security measures. </a:t>
            </a:r>
          </a:p>
          <a:p>
            <a:pPr marL="914400" lvl="1" indent="-457200">
              <a:buFont typeface="Arial" panose="020B0604020202020204" pitchFamily="34" charset="0"/>
              <a:buChar char="•"/>
            </a:pPr>
            <a:r>
              <a:rPr lang="en-GB" sz="3200" dirty="0"/>
              <a:t>The location of a data center can affect website performance due to latency, so many providers offer options to host servers closer to your target audience.</a:t>
            </a:r>
          </a:p>
        </p:txBody>
      </p:sp>
      <p:sp>
        <p:nvSpPr>
          <p:cNvPr id="5" name="TextBox 4">
            <a:extLst>
              <a:ext uri="{FF2B5EF4-FFF2-40B4-BE49-F238E27FC236}">
                <a16:creationId xmlns:a16="http://schemas.microsoft.com/office/drawing/2014/main" id="{F5F4FEA0-60D2-3C6F-22B3-5148BD2FDB7A}"/>
              </a:ext>
            </a:extLst>
          </p:cNvPr>
          <p:cNvSpPr txBox="1"/>
          <p:nvPr/>
        </p:nvSpPr>
        <p:spPr>
          <a:xfrm>
            <a:off x="1897810" y="410556"/>
            <a:ext cx="11705895" cy="1015663"/>
          </a:xfrm>
          <a:prstGeom prst="rect">
            <a:avLst/>
          </a:prstGeom>
          <a:noFill/>
        </p:spPr>
        <p:txBody>
          <a:bodyPr wrap="square">
            <a:spAutoFit/>
          </a:bodyPr>
          <a:lstStyle/>
          <a:p>
            <a:r>
              <a:rPr lang="en-GB" sz="6000" b="1" dirty="0"/>
              <a:t>Server Hardware and Data Centers</a:t>
            </a:r>
          </a:p>
        </p:txBody>
      </p:sp>
    </p:spTree>
    <p:extLst>
      <p:ext uri="{BB962C8B-B14F-4D97-AF65-F5344CB8AC3E}">
        <p14:creationId xmlns:p14="http://schemas.microsoft.com/office/powerpoint/2010/main" val="3227157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773DA-4E12-741B-5066-D9975DBFD0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1BC4B74-0B25-DD3A-50D0-D9EFAA57C129}"/>
              </a:ext>
            </a:extLst>
          </p:cNvPr>
          <p:cNvSpPr txBox="1"/>
          <p:nvPr/>
        </p:nvSpPr>
        <p:spPr>
          <a:xfrm>
            <a:off x="1242203" y="1426219"/>
            <a:ext cx="11214339" cy="6986528"/>
          </a:xfrm>
          <a:prstGeom prst="rect">
            <a:avLst/>
          </a:prstGeom>
          <a:noFill/>
        </p:spPr>
        <p:txBody>
          <a:bodyPr wrap="square">
            <a:spAutoFit/>
          </a:bodyPr>
          <a:lstStyle/>
          <a:p>
            <a:pPr>
              <a:buFont typeface="Arial" panose="020B0604020202020204" pitchFamily="34" charset="0"/>
              <a:buChar char="•"/>
            </a:pPr>
            <a:r>
              <a:rPr lang="en-GB" sz="3200" b="1" dirty="0"/>
              <a:t>Domain Name System (DNS):</a:t>
            </a:r>
            <a:r>
              <a:rPr lang="en-GB" sz="3200" dirty="0"/>
              <a:t> The DNS translates human-readable domain names (e.g., example.com) into IP addresses that computers use to locate and connect to websites.</a:t>
            </a:r>
          </a:p>
          <a:p>
            <a:endParaRPr lang="en-GB" sz="3200" dirty="0"/>
          </a:p>
          <a:p>
            <a:pPr>
              <a:buFont typeface="Arial" panose="020B0604020202020204" pitchFamily="34" charset="0"/>
              <a:buChar char="•"/>
            </a:pPr>
            <a:r>
              <a:rPr lang="en-GB" sz="3200" b="1" dirty="0"/>
              <a:t>SSL Certificates:</a:t>
            </a:r>
            <a:r>
              <a:rPr lang="en-GB" sz="3200" dirty="0"/>
              <a:t> Secure Socket Layer (SSL) certificates encrypt data exchanged between users and a website, ensuring secure communication and boosting trust.</a:t>
            </a:r>
          </a:p>
          <a:p>
            <a:endParaRPr lang="en-GB" sz="3200" dirty="0"/>
          </a:p>
          <a:p>
            <a:pPr>
              <a:buFont typeface="Arial" panose="020B0604020202020204" pitchFamily="34" charset="0"/>
              <a:buChar char="•"/>
            </a:pPr>
            <a:r>
              <a:rPr lang="en-GB" sz="3200" b="1" dirty="0"/>
              <a:t>Bandwidth &amp; Storage:</a:t>
            </a:r>
            <a:r>
              <a:rPr lang="en-GB" sz="3200" dirty="0"/>
              <a:t> Determines how much data can be transferred and stored on the hosting server.</a:t>
            </a:r>
          </a:p>
          <a:p>
            <a:endParaRPr lang="en-GB" sz="3200" dirty="0"/>
          </a:p>
          <a:p>
            <a:pPr>
              <a:buFont typeface="Arial" panose="020B0604020202020204" pitchFamily="34" charset="0"/>
              <a:buChar char="•"/>
            </a:pPr>
            <a:r>
              <a:rPr lang="en-GB" sz="3200" b="1" dirty="0"/>
              <a:t>Control Panels (cPanel, Plesk):</a:t>
            </a:r>
            <a:r>
              <a:rPr lang="en-GB" sz="3200" dirty="0"/>
              <a:t> Provide a user-friendly interface for managing server resources, emails, databases, and security settings.</a:t>
            </a:r>
          </a:p>
        </p:txBody>
      </p:sp>
      <p:sp>
        <p:nvSpPr>
          <p:cNvPr id="5" name="TextBox 4">
            <a:extLst>
              <a:ext uri="{FF2B5EF4-FFF2-40B4-BE49-F238E27FC236}">
                <a16:creationId xmlns:a16="http://schemas.microsoft.com/office/drawing/2014/main" id="{CBDE8DBE-5561-46C4-46EE-B24DDAC3CB41}"/>
              </a:ext>
            </a:extLst>
          </p:cNvPr>
          <p:cNvSpPr txBox="1"/>
          <p:nvPr/>
        </p:nvSpPr>
        <p:spPr>
          <a:xfrm>
            <a:off x="1897810" y="410556"/>
            <a:ext cx="9954883" cy="1015663"/>
          </a:xfrm>
          <a:prstGeom prst="rect">
            <a:avLst/>
          </a:prstGeom>
          <a:noFill/>
        </p:spPr>
        <p:txBody>
          <a:bodyPr wrap="square">
            <a:spAutoFit/>
          </a:bodyPr>
          <a:lstStyle/>
          <a:p>
            <a:r>
              <a:rPr lang="en-GB" sz="6000" b="1" dirty="0"/>
              <a:t>Key Hosting Components:</a:t>
            </a:r>
          </a:p>
        </p:txBody>
      </p:sp>
    </p:spTree>
    <p:extLst>
      <p:ext uri="{BB962C8B-B14F-4D97-AF65-F5344CB8AC3E}">
        <p14:creationId xmlns:p14="http://schemas.microsoft.com/office/powerpoint/2010/main" val="699402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B95E0-E774-91DD-8E1B-D84D5831F0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D53495F-7B0C-E0C9-6253-AB88B71C80B6}"/>
              </a:ext>
            </a:extLst>
          </p:cNvPr>
          <p:cNvSpPr txBox="1"/>
          <p:nvPr/>
        </p:nvSpPr>
        <p:spPr>
          <a:xfrm>
            <a:off x="1434708" y="1015663"/>
            <a:ext cx="11214339" cy="7478970"/>
          </a:xfrm>
          <a:prstGeom prst="rect">
            <a:avLst/>
          </a:prstGeom>
          <a:noFill/>
        </p:spPr>
        <p:txBody>
          <a:bodyPr wrap="square">
            <a:spAutoFit/>
          </a:bodyPr>
          <a:lstStyle/>
          <a:p>
            <a:pPr marL="457200" indent="-457200">
              <a:buFont typeface="Wingdings" panose="05000000000000000000" pitchFamily="2" charset="2"/>
              <a:buChar char="Ø"/>
            </a:pPr>
            <a:r>
              <a:rPr lang="en-GB" sz="3200" dirty="0"/>
              <a:t>To simplify the administration of hosting environments, many providers offer control panels such as:</a:t>
            </a:r>
          </a:p>
          <a:p>
            <a:pPr marL="1371600" lvl="2" indent="-457200">
              <a:buFont typeface="Arial" panose="020B0604020202020204" pitchFamily="34" charset="0"/>
              <a:buChar char="•"/>
            </a:pPr>
            <a:r>
              <a:rPr lang="en-GB" sz="3200" dirty="0"/>
              <a:t> </a:t>
            </a:r>
            <a:r>
              <a:rPr lang="en-GB" sz="3200" dirty="0">
                <a:solidFill>
                  <a:srgbClr val="FF0000"/>
                </a:solidFill>
                <a:hlinkClick r:id="rId2"/>
              </a:rPr>
              <a:t>cPanel</a:t>
            </a:r>
            <a:endParaRPr lang="en-GB" sz="3200" dirty="0">
              <a:solidFill>
                <a:srgbClr val="FF0000"/>
              </a:solidFill>
            </a:endParaRPr>
          </a:p>
          <a:p>
            <a:pPr marL="1371600" lvl="2" indent="-457200">
              <a:buFont typeface="Arial" panose="020B0604020202020204" pitchFamily="34" charset="0"/>
              <a:buChar char="•"/>
            </a:pPr>
            <a:r>
              <a:rPr lang="en-GB" sz="3200" dirty="0">
                <a:solidFill>
                  <a:srgbClr val="FF0000"/>
                </a:solidFill>
                <a:hlinkClick r:id="rId3"/>
              </a:rPr>
              <a:t>Plesk</a:t>
            </a:r>
            <a:endParaRPr lang="en-GB" sz="3200" dirty="0">
              <a:solidFill>
                <a:srgbClr val="FF0000"/>
              </a:solidFill>
            </a:endParaRPr>
          </a:p>
          <a:p>
            <a:pPr marL="1371600" lvl="2" indent="-457200">
              <a:buFont typeface="Arial" panose="020B0604020202020204" pitchFamily="34" charset="0"/>
              <a:buChar char="•"/>
            </a:pPr>
            <a:r>
              <a:rPr lang="en-GB" sz="3200" dirty="0">
                <a:solidFill>
                  <a:srgbClr val="FF0000"/>
                </a:solidFill>
              </a:rPr>
              <a:t> custom dashboards. </a:t>
            </a:r>
          </a:p>
          <a:p>
            <a:pPr marL="457200" indent="-457200">
              <a:buFont typeface="Wingdings" panose="05000000000000000000" pitchFamily="2" charset="2"/>
              <a:buChar char="Ø"/>
            </a:pPr>
            <a:r>
              <a:rPr lang="en-GB" sz="3200" dirty="0"/>
              <a:t>These interfaces allow users to </a:t>
            </a:r>
            <a:r>
              <a:rPr lang="en-GB" sz="3200" b="1" i="1" dirty="0"/>
              <a:t>manage domains, email accounts, databases, and server settings</a:t>
            </a:r>
            <a:r>
              <a:rPr lang="en-GB" sz="3200" dirty="0"/>
              <a:t> without interacting directly with the command line. </a:t>
            </a:r>
          </a:p>
          <a:p>
            <a:endParaRPr lang="en-GB" sz="3200" dirty="0"/>
          </a:p>
          <a:p>
            <a:pPr marL="457200" indent="-457200">
              <a:buFont typeface="Wingdings" panose="05000000000000000000" pitchFamily="2" charset="2"/>
              <a:buChar char="Ø"/>
            </a:pPr>
            <a:r>
              <a:rPr lang="en-GB" sz="3200" dirty="0"/>
              <a:t>They provide a user-friendly way to perform essential tasks like:</a:t>
            </a:r>
          </a:p>
          <a:p>
            <a:pPr lvl="2">
              <a:buFont typeface="Arial" panose="020B0604020202020204" pitchFamily="34" charset="0"/>
              <a:buChar char="•"/>
            </a:pPr>
            <a:r>
              <a:rPr lang="en-GB" sz="3200" dirty="0"/>
              <a:t>Setting up new websites or subdomains.</a:t>
            </a:r>
          </a:p>
          <a:p>
            <a:pPr lvl="2">
              <a:buFont typeface="Arial" panose="020B0604020202020204" pitchFamily="34" charset="0"/>
              <a:buChar char="•"/>
            </a:pPr>
            <a:r>
              <a:rPr lang="en-GB" sz="3200" dirty="0"/>
              <a:t>Configuring email accounts and spam filters.</a:t>
            </a:r>
          </a:p>
          <a:p>
            <a:pPr lvl="2">
              <a:buFont typeface="Arial" panose="020B0604020202020204" pitchFamily="34" charset="0"/>
              <a:buChar char="•"/>
            </a:pPr>
            <a:r>
              <a:rPr lang="en-GB" sz="3200" dirty="0"/>
              <a:t>Managing databases and application settings.</a:t>
            </a:r>
          </a:p>
          <a:p>
            <a:pPr lvl="2">
              <a:buFont typeface="Arial" panose="020B0604020202020204" pitchFamily="34" charset="0"/>
              <a:buChar char="•"/>
            </a:pPr>
            <a:r>
              <a:rPr lang="en-GB" sz="3200" dirty="0"/>
              <a:t>Monitoring resource usage and traffic.</a:t>
            </a:r>
          </a:p>
          <a:p>
            <a:endParaRPr lang="en-GB" sz="3200" b="1" dirty="0"/>
          </a:p>
        </p:txBody>
      </p:sp>
      <p:sp>
        <p:nvSpPr>
          <p:cNvPr id="5" name="TextBox 4">
            <a:extLst>
              <a:ext uri="{FF2B5EF4-FFF2-40B4-BE49-F238E27FC236}">
                <a16:creationId xmlns:a16="http://schemas.microsoft.com/office/drawing/2014/main" id="{57433474-4C86-B8A2-6507-898442571249}"/>
              </a:ext>
            </a:extLst>
          </p:cNvPr>
          <p:cNvSpPr txBox="1"/>
          <p:nvPr/>
        </p:nvSpPr>
        <p:spPr>
          <a:xfrm>
            <a:off x="1625094" y="0"/>
            <a:ext cx="12732590" cy="1015663"/>
          </a:xfrm>
          <a:prstGeom prst="rect">
            <a:avLst/>
          </a:prstGeom>
          <a:noFill/>
        </p:spPr>
        <p:txBody>
          <a:bodyPr wrap="square">
            <a:spAutoFit/>
          </a:bodyPr>
          <a:lstStyle/>
          <a:p>
            <a:r>
              <a:rPr lang="en-GB" sz="6000" b="1" dirty="0"/>
              <a:t>Control Panels and Management Tools</a:t>
            </a:r>
          </a:p>
        </p:txBody>
      </p:sp>
    </p:spTree>
    <p:extLst>
      <p:ext uri="{BB962C8B-B14F-4D97-AF65-F5344CB8AC3E}">
        <p14:creationId xmlns:p14="http://schemas.microsoft.com/office/powerpoint/2010/main" val="1028198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96660"/>
            <a:ext cx="130428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Hosting Fundamentals: Getting Your Website Online</a:t>
            </a:r>
            <a:endParaRPr lang="en-US" sz="4450" dirty="0"/>
          </a:p>
        </p:txBody>
      </p:sp>
      <p:sp>
        <p:nvSpPr>
          <p:cNvPr id="3" name="Text 1"/>
          <p:cNvSpPr/>
          <p:nvPr/>
        </p:nvSpPr>
        <p:spPr>
          <a:xfrm>
            <a:off x="1743789" y="444222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C3939"/>
                </a:solidFill>
                <a:latin typeface="Raleway" pitchFamily="34" charset="0"/>
                <a:ea typeface="Raleway" pitchFamily="34" charset="-122"/>
                <a:cs typeface="Raleway" pitchFamily="34" charset="-120"/>
              </a:rPr>
              <a:t>Domain</a:t>
            </a:r>
            <a:endParaRPr lang="en-US" sz="2200" dirty="0"/>
          </a:p>
        </p:txBody>
      </p:sp>
      <p:sp>
        <p:nvSpPr>
          <p:cNvPr id="4" name="Text 2"/>
          <p:cNvSpPr/>
          <p:nvPr/>
        </p:nvSpPr>
        <p:spPr>
          <a:xfrm>
            <a:off x="793790" y="4932640"/>
            <a:ext cx="3785235" cy="725805"/>
          </a:xfrm>
          <a:prstGeom prst="rect">
            <a:avLst/>
          </a:prstGeom>
          <a:noFill/>
          <a:ln/>
        </p:spPr>
        <p:txBody>
          <a:bodyPr wrap="square" lIns="0" tIns="0" rIns="0" bIns="0" rtlCol="0" anchor="t"/>
          <a:lstStyle/>
          <a:p>
            <a:pPr marL="0" indent="0" algn="r">
              <a:lnSpc>
                <a:spcPts val="2850"/>
              </a:lnSpc>
              <a:buNone/>
            </a:pPr>
            <a:r>
              <a:rPr lang="en-US" sz="1750" dirty="0">
                <a:solidFill>
                  <a:srgbClr val="3C3939"/>
                </a:solidFill>
                <a:latin typeface="Roboto" pitchFamily="34" charset="0"/>
                <a:ea typeface="Roboto" pitchFamily="34" charset="-122"/>
                <a:cs typeface="Roboto" pitchFamily="34" charset="-120"/>
              </a:rPr>
              <a:t>Choose and register a unique domain name.</a:t>
            </a:r>
            <a:endParaRPr lang="en-US" sz="1750" dirty="0"/>
          </a:p>
        </p:txBody>
      </p:sp>
      <p:pic>
        <p:nvPicPr>
          <p:cNvPr id="5" name="Image 0" descr="preencoded.png"/>
          <p:cNvPicPr>
            <a:picLocks noChangeAspect="1"/>
          </p:cNvPicPr>
          <p:nvPr/>
        </p:nvPicPr>
        <p:blipFill>
          <a:blip r:embed="rId3"/>
          <a:stretch>
            <a:fillRect/>
          </a:stretch>
        </p:blipFill>
        <p:spPr>
          <a:xfrm>
            <a:off x="5032653" y="2767846"/>
            <a:ext cx="4564975" cy="4564975"/>
          </a:xfrm>
          <a:prstGeom prst="rect">
            <a:avLst/>
          </a:prstGeom>
        </p:spPr>
      </p:pic>
      <p:sp>
        <p:nvSpPr>
          <p:cNvPr id="6" name="Text 3"/>
          <p:cNvSpPr/>
          <p:nvPr/>
        </p:nvSpPr>
        <p:spPr>
          <a:xfrm>
            <a:off x="5680353" y="4548783"/>
            <a:ext cx="121325"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1</a:t>
            </a:r>
            <a:endParaRPr lang="en-US" sz="2200" dirty="0"/>
          </a:p>
        </p:txBody>
      </p:sp>
      <p:sp>
        <p:nvSpPr>
          <p:cNvPr id="7" name="Text 4"/>
          <p:cNvSpPr/>
          <p:nvPr/>
        </p:nvSpPr>
        <p:spPr>
          <a:xfrm>
            <a:off x="9937790" y="321587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Hosting</a:t>
            </a:r>
            <a:endParaRPr lang="en-US" sz="2200" dirty="0"/>
          </a:p>
        </p:txBody>
      </p:sp>
      <p:sp>
        <p:nvSpPr>
          <p:cNvPr id="8" name="Text 5"/>
          <p:cNvSpPr/>
          <p:nvPr/>
        </p:nvSpPr>
        <p:spPr>
          <a:xfrm>
            <a:off x="9937790" y="370629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Select a hosting provider. Choose a suitable plan.</a:t>
            </a:r>
            <a:endParaRPr lang="en-US" sz="1750" dirty="0"/>
          </a:p>
        </p:txBody>
      </p:sp>
      <p:pic>
        <p:nvPicPr>
          <p:cNvPr id="9" name="Image 1" descr="preencoded.png"/>
          <p:cNvPicPr>
            <a:picLocks noChangeAspect="1"/>
          </p:cNvPicPr>
          <p:nvPr/>
        </p:nvPicPr>
        <p:blipFill>
          <a:blip r:embed="rId4"/>
          <a:stretch>
            <a:fillRect/>
          </a:stretch>
        </p:blipFill>
        <p:spPr>
          <a:xfrm>
            <a:off x="5032653" y="2767846"/>
            <a:ext cx="4564975" cy="4564975"/>
          </a:xfrm>
          <a:prstGeom prst="rect">
            <a:avLst/>
          </a:prstGeom>
        </p:spPr>
      </p:pic>
      <p:sp>
        <p:nvSpPr>
          <p:cNvPr id="10" name="Text 6"/>
          <p:cNvSpPr/>
          <p:nvPr/>
        </p:nvSpPr>
        <p:spPr>
          <a:xfrm>
            <a:off x="8266152" y="3597712"/>
            <a:ext cx="147637"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2</a:t>
            </a:r>
            <a:endParaRPr lang="en-US" sz="2200" dirty="0"/>
          </a:p>
        </p:txBody>
      </p:sp>
      <p:sp>
        <p:nvSpPr>
          <p:cNvPr id="11" name="Text 7"/>
          <p:cNvSpPr/>
          <p:nvPr/>
        </p:nvSpPr>
        <p:spPr>
          <a:xfrm>
            <a:off x="9937790" y="56684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Deployment</a:t>
            </a:r>
            <a:endParaRPr lang="en-US" sz="2200" dirty="0"/>
          </a:p>
        </p:txBody>
      </p:sp>
      <p:sp>
        <p:nvSpPr>
          <p:cNvPr id="12" name="Text 8"/>
          <p:cNvSpPr/>
          <p:nvPr/>
        </p:nvSpPr>
        <p:spPr>
          <a:xfrm>
            <a:off x="9937790" y="615886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Upload website files to the server. Configure settings.</a:t>
            </a:r>
            <a:endParaRPr lang="en-US" sz="1750" dirty="0"/>
          </a:p>
        </p:txBody>
      </p:sp>
      <p:pic>
        <p:nvPicPr>
          <p:cNvPr id="13" name="Image 2" descr="preencoded.png"/>
          <p:cNvPicPr>
            <a:picLocks noChangeAspect="1"/>
          </p:cNvPicPr>
          <p:nvPr/>
        </p:nvPicPr>
        <p:blipFill>
          <a:blip r:embed="rId5"/>
          <a:stretch>
            <a:fillRect/>
          </a:stretch>
        </p:blipFill>
        <p:spPr>
          <a:xfrm>
            <a:off x="5032653" y="2767846"/>
            <a:ext cx="4564975" cy="4564975"/>
          </a:xfrm>
          <a:prstGeom prst="rect">
            <a:avLst/>
          </a:prstGeom>
        </p:spPr>
      </p:pic>
      <p:sp>
        <p:nvSpPr>
          <p:cNvPr id="14" name="Text 9"/>
          <p:cNvSpPr/>
          <p:nvPr/>
        </p:nvSpPr>
        <p:spPr>
          <a:xfrm>
            <a:off x="7788473" y="6323886"/>
            <a:ext cx="151328" cy="453509"/>
          </a:xfrm>
          <a:prstGeom prst="rect">
            <a:avLst/>
          </a:prstGeom>
          <a:noFill/>
          <a:ln/>
        </p:spPr>
        <p:txBody>
          <a:bodyPr wrap="none" lIns="0" tIns="0" rIns="0" bIns="0" rtlCol="0" anchor="t"/>
          <a:lstStyle/>
          <a:p>
            <a:pPr marL="0" indent="0">
              <a:lnSpc>
                <a:spcPts val="3550"/>
              </a:lnSpc>
              <a:buNone/>
            </a:pPr>
            <a:r>
              <a:rPr lang="en-US" sz="2200" dirty="0">
                <a:solidFill>
                  <a:srgbClr val="3C3939"/>
                </a:solidFill>
                <a:latin typeface="Raleway" pitchFamily="34" charset="0"/>
                <a:ea typeface="Raleway" pitchFamily="34" charset="-122"/>
                <a:cs typeface="Raleway" pitchFamily="34" charset="-120"/>
              </a:rPr>
              <a:t>3</a:t>
            </a:r>
            <a:endParaRPr lang="en-US"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A9BB54-0EF4-5316-0802-BD0416E19442}"/>
              </a:ext>
            </a:extLst>
          </p:cNvPr>
          <p:cNvSpPr txBox="1"/>
          <p:nvPr/>
        </p:nvSpPr>
        <p:spPr>
          <a:xfrm>
            <a:off x="1552755" y="1760309"/>
            <a:ext cx="10886536" cy="4247317"/>
          </a:xfrm>
          <a:prstGeom prst="rect">
            <a:avLst/>
          </a:prstGeom>
          <a:noFill/>
        </p:spPr>
        <p:txBody>
          <a:bodyPr wrap="square">
            <a:spAutoFit/>
          </a:bodyPr>
          <a:lstStyle/>
          <a:p>
            <a:r>
              <a:rPr lang="en-GB" sz="3000" b="1" dirty="0"/>
              <a:t>Instructions:</a:t>
            </a:r>
            <a:br>
              <a:rPr lang="en-GB" sz="3000" dirty="0"/>
            </a:br>
            <a:r>
              <a:rPr lang="en-GB" sz="3000" dirty="0"/>
              <a:t>Follow the steps below to set up a web server on your local machine or a cloud environment.</a:t>
            </a:r>
          </a:p>
          <a:p>
            <a:r>
              <a:rPr lang="en-GB" sz="3000"/>
              <a:t>S</a:t>
            </a:r>
            <a:endParaRPr lang="en-GB" sz="3000" dirty="0"/>
          </a:p>
          <a:p>
            <a:r>
              <a:rPr lang="en-GB" sz="3000" b="1" dirty="0"/>
              <a:t>Step 1: Install a Web Server</a:t>
            </a:r>
          </a:p>
          <a:p>
            <a:pPr>
              <a:buFont typeface="Arial" panose="020B0604020202020204" pitchFamily="34" charset="0"/>
              <a:buChar char="•"/>
            </a:pPr>
            <a:r>
              <a:rPr lang="en-GB" sz="3000" dirty="0"/>
              <a:t>Choose and install </a:t>
            </a:r>
            <a:r>
              <a:rPr lang="en-GB" sz="3000" b="1" dirty="0"/>
              <a:t>Apache</a:t>
            </a:r>
            <a:r>
              <a:rPr lang="en-GB" sz="3000" dirty="0"/>
              <a:t> on your system (Linux, Windows, or macOS).</a:t>
            </a:r>
          </a:p>
          <a:p>
            <a:pPr>
              <a:buFont typeface="Arial" panose="020B0604020202020204" pitchFamily="34" charset="0"/>
              <a:buChar char="•"/>
            </a:pPr>
            <a:r>
              <a:rPr lang="en-GB" sz="3000" dirty="0"/>
              <a:t>Verify the installation by starting the web server and checking its status.</a:t>
            </a:r>
          </a:p>
        </p:txBody>
      </p:sp>
      <p:sp>
        <p:nvSpPr>
          <p:cNvPr id="4" name="TextBox 3">
            <a:extLst>
              <a:ext uri="{FF2B5EF4-FFF2-40B4-BE49-F238E27FC236}">
                <a16:creationId xmlns:a16="http://schemas.microsoft.com/office/drawing/2014/main" id="{EB351732-BDB3-3444-9DCC-DB80E4AD867F}"/>
              </a:ext>
            </a:extLst>
          </p:cNvPr>
          <p:cNvSpPr txBox="1"/>
          <p:nvPr/>
        </p:nvSpPr>
        <p:spPr>
          <a:xfrm>
            <a:off x="2380891" y="258792"/>
            <a:ext cx="9782354" cy="1446550"/>
          </a:xfrm>
          <a:prstGeom prst="rect">
            <a:avLst/>
          </a:prstGeom>
          <a:noFill/>
        </p:spPr>
        <p:txBody>
          <a:bodyPr wrap="square" rtlCol="0">
            <a:spAutoFit/>
          </a:bodyPr>
          <a:lstStyle/>
          <a:p>
            <a:r>
              <a:rPr lang="en-GB" sz="4400" dirty="0"/>
              <a:t>ASSIGNMENT-</a:t>
            </a:r>
            <a:r>
              <a:rPr lang="en-GB" sz="4400" b="1" dirty="0"/>
              <a:t>Setting Up a Web Server</a:t>
            </a:r>
          </a:p>
          <a:p>
            <a:endParaRPr lang="en-DK" sz="4400" dirty="0"/>
          </a:p>
        </p:txBody>
      </p:sp>
    </p:spTree>
    <p:extLst>
      <p:ext uri="{BB962C8B-B14F-4D97-AF65-F5344CB8AC3E}">
        <p14:creationId xmlns:p14="http://schemas.microsoft.com/office/powerpoint/2010/main" val="549223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8C2610-0914-37D8-94EF-EA7953F6B762}"/>
              </a:ext>
            </a:extLst>
          </p:cNvPr>
          <p:cNvSpPr txBox="1"/>
          <p:nvPr/>
        </p:nvSpPr>
        <p:spPr>
          <a:xfrm>
            <a:off x="0" y="743635"/>
            <a:ext cx="14986000" cy="4401205"/>
          </a:xfrm>
          <a:prstGeom prst="rect">
            <a:avLst/>
          </a:prstGeom>
          <a:noFill/>
        </p:spPr>
        <p:txBody>
          <a:bodyPr wrap="square">
            <a:spAutoFit/>
          </a:bodyPr>
          <a:lstStyle/>
          <a:p>
            <a:pPr algn="l"/>
            <a:r>
              <a:rPr lang="en-GB" sz="7000" b="1" i="1" dirty="0">
                <a:solidFill>
                  <a:srgbClr val="0F1114"/>
                </a:solidFill>
                <a:effectLst/>
                <a:latin typeface="Source Sans Pro" panose="020B0503030403020204" pitchFamily="34" charset="0"/>
              </a:rPr>
              <a:t>Learners who spend  one hour  learning on day 1 have an  80%  higher success rate for course completion...</a:t>
            </a:r>
          </a:p>
        </p:txBody>
      </p:sp>
    </p:spTree>
    <p:extLst>
      <p:ext uri="{BB962C8B-B14F-4D97-AF65-F5344CB8AC3E}">
        <p14:creationId xmlns:p14="http://schemas.microsoft.com/office/powerpoint/2010/main" val="900963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DADB93-E782-3E58-C59E-8591F8B478FE}"/>
              </a:ext>
            </a:extLst>
          </p:cNvPr>
          <p:cNvSpPr txBox="1"/>
          <p:nvPr/>
        </p:nvSpPr>
        <p:spPr>
          <a:xfrm>
            <a:off x="2035834" y="2434947"/>
            <a:ext cx="9523562" cy="4708981"/>
          </a:xfrm>
          <a:prstGeom prst="rect">
            <a:avLst/>
          </a:prstGeom>
          <a:noFill/>
        </p:spPr>
        <p:txBody>
          <a:bodyPr wrap="square">
            <a:spAutoFit/>
          </a:bodyPr>
          <a:lstStyle/>
          <a:p>
            <a:pPr marL="914400" indent="-914400">
              <a:buAutoNum type="arabicPeriod"/>
            </a:pPr>
            <a:r>
              <a:rPr lang="en-GB" sz="5000" dirty="0">
                <a:latin typeface="Times New Roman" panose="02020603050405020304" pitchFamily="18" charset="0"/>
                <a:cs typeface="Times New Roman" panose="02020603050405020304" pitchFamily="18" charset="0"/>
              </a:rPr>
              <a:t>Hosting websites</a:t>
            </a:r>
          </a:p>
          <a:p>
            <a:pPr marL="914400" indent="-914400">
              <a:buAutoNum type="arabicPeriod"/>
            </a:pPr>
            <a:r>
              <a:rPr lang="en-GB" sz="5000" dirty="0">
                <a:latin typeface="Times New Roman" panose="02020603050405020304" pitchFamily="18" charset="0"/>
                <a:cs typeface="Times New Roman" panose="02020603050405020304" pitchFamily="18" charset="0"/>
              </a:rPr>
              <a:t> managing databases</a:t>
            </a:r>
          </a:p>
          <a:p>
            <a:pPr marL="914400" indent="-914400">
              <a:buAutoNum type="arabicPeriod"/>
            </a:pPr>
            <a:r>
              <a:rPr lang="en-GB" sz="5000" dirty="0">
                <a:latin typeface="Times New Roman" panose="02020603050405020304" pitchFamily="18" charset="0"/>
                <a:cs typeface="Times New Roman" panose="02020603050405020304" pitchFamily="18" charset="0"/>
              </a:rPr>
              <a:t>processing requests</a:t>
            </a:r>
          </a:p>
          <a:p>
            <a:pPr marL="914400" indent="-914400">
              <a:buAutoNum type="arabicPeriod"/>
            </a:pPr>
            <a:r>
              <a:rPr lang="en-US" sz="5000" dirty="0">
                <a:solidFill>
                  <a:srgbClr val="1B1B27"/>
                </a:solidFill>
                <a:latin typeface="Times New Roman" panose="02020603050405020304" pitchFamily="18" charset="0"/>
                <a:ea typeface="Raleway" pitchFamily="34" charset="-122"/>
                <a:cs typeface="Times New Roman" panose="02020603050405020304" pitchFamily="18" charset="0"/>
              </a:rPr>
              <a:t>Data Storage</a:t>
            </a:r>
          </a:p>
          <a:p>
            <a:pPr marL="914400" indent="-914400">
              <a:buAutoNum type="arabicPeriod"/>
            </a:pPr>
            <a:r>
              <a:rPr lang="en-US" sz="5000" dirty="0">
                <a:solidFill>
                  <a:srgbClr val="1B1B27"/>
                </a:solidFill>
                <a:latin typeface="Times New Roman" panose="02020603050405020304" pitchFamily="18" charset="0"/>
                <a:ea typeface="Raleway" pitchFamily="34" charset="-122"/>
                <a:cs typeface="Times New Roman" panose="02020603050405020304" pitchFamily="18" charset="0"/>
              </a:rPr>
              <a:t>Network Management</a:t>
            </a:r>
          </a:p>
          <a:p>
            <a:pPr marL="914400" indent="-914400">
              <a:buAutoNum type="arabicPeriod"/>
            </a:pPr>
            <a:r>
              <a:rPr lang="en-US" sz="5000" dirty="0">
                <a:solidFill>
                  <a:srgbClr val="1B1B27"/>
                </a:solidFill>
                <a:latin typeface="Times New Roman" panose="02020603050405020304" pitchFamily="18" charset="0"/>
                <a:ea typeface="Raleway" pitchFamily="34" charset="-122"/>
                <a:cs typeface="Times New Roman" panose="02020603050405020304" pitchFamily="18" charset="0"/>
              </a:rPr>
              <a:t>Centralized Resource</a:t>
            </a:r>
            <a:endParaRPr lang="en-US" sz="5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72CC14A-CCFA-80B5-8551-C39FEEC626E5}"/>
              </a:ext>
            </a:extLst>
          </p:cNvPr>
          <p:cNvSpPr txBox="1"/>
          <p:nvPr/>
        </p:nvSpPr>
        <p:spPr>
          <a:xfrm>
            <a:off x="569343" y="772866"/>
            <a:ext cx="12163245" cy="1015663"/>
          </a:xfrm>
          <a:prstGeom prst="rect">
            <a:avLst/>
          </a:prstGeom>
          <a:noFill/>
        </p:spPr>
        <p:txBody>
          <a:bodyPr wrap="square">
            <a:spAutoFit/>
          </a:bodyPr>
          <a:lstStyle/>
          <a:p>
            <a:r>
              <a:rPr lang="en-GB" sz="6000" b="1" dirty="0"/>
              <a:t>Functions/roles of computer servers</a:t>
            </a:r>
          </a:p>
        </p:txBody>
      </p:sp>
    </p:spTree>
    <p:extLst>
      <p:ext uri="{BB962C8B-B14F-4D97-AF65-F5344CB8AC3E}">
        <p14:creationId xmlns:p14="http://schemas.microsoft.com/office/powerpoint/2010/main" val="83474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6970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Server Components</a:t>
            </a:r>
            <a:endParaRPr lang="en-US" sz="4450" dirty="0"/>
          </a:p>
        </p:txBody>
      </p:sp>
      <p:sp>
        <p:nvSpPr>
          <p:cNvPr id="4" name="Shape 1"/>
          <p:cNvSpPr/>
          <p:nvPr/>
        </p:nvSpPr>
        <p:spPr>
          <a:xfrm>
            <a:off x="793790" y="3482578"/>
            <a:ext cx="510302" cy="510302"/>
          </a:xfrm>
          <a:prstGeom prst="roundRect">
            <a:avLst>
              <a:gd name="adj" fmla="val 18669"/>
            </a:avLst>
          </a:prstGeom>
          <a:solidFill>
            <a:srgbClr val="E1E1EA"/>
          </a:solidFill>
          <a:ln w="7620">
            <a:solidFill>
              <a:srgbClr val="C7C7D0"/>
            </a:solidFill>
            <a:prstDash val="solid"/>
          </a:ln>
        </p:spPr>
      </p:sp>
      <p:sp>
        <p:nvSpPr>
          <p:cNvPr id="5" name="Text 2"/>
          <p:cNvSpPr/>
          <p:nvPr/>
        </p:nvSpPr>
        <p:spPr>
          <a:xfrm>
            <a:off x="976074" y="3567589"/>
            <a:ext cx="145613" cy="340281"/>
          </a:xfrm>
          <a:prstGeom prst="rect">
            <a:avLst/>
          </a:prstGeom>
          <a:noFill/>
          <a:ln/>
        </p:spPr>
        <p:txBody>
          <a:bodyPr wrap="none" lIns="0" tIns="0" rIns="0" bIns="0" rtlCol="0" anchor="t"/>
          <a:lstStyle/>
          <a:p>
            <a:pPr marL="0" indent="0" algn="ctr">
              <a:lnSpc>
                <a:spcPts val="2650"/>
              </a:lnSpc>
              <a:buNone/>
            </a:pPr>
            <a:r>
              <a:rPr lang="en-US" sz="2200" dirty="0">
                <a:solidFill>
                  <a:srgbClr val="3C3939"/>
                </a:solidFill>
                <a:latin typeface="Raleway" pitchFamily="34" charset="0"/>
                <a:ea typeface="Raleway" pitchFamily="34" charset="-122"/>
                <a:cs typeface="Raleway" pitchFamily="34" charset="-120"/>
              </a:rPr>
              <a:t>1</a:t>
            </a:r>
            <a:endParaRPr lang="en-US" sz="2200" dirty="0"/>
          </a:p>
        </p:txBody>
      </p:sp>
      <p:sp>
        <p:nvSpPr>
          <p:cNvPr id="6" name="Text 3"/>
          <p:cNvSpPr/>
          <p:nvPr/>
        </p:nvSpPr>
        <p:spPr>
          <a:xfrm>
            <a:off x="1530906" y="348257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CPU</a:t>
            </a:r>
            <a:endParaRPr lang="en-US" sz="2200" dirty="0"/>
          </a:p>
        </p:txBody>
      </p:sp>
      <p:sp>
        <p:nvSpPr>
          <p:cNvPr id="7" name="Text 4"/>
          <p:cNvSpPr/>
          <p:nvPr/>
        </p:nvSpPr>
        <p:spPr>
          <a:xfrm>
            <a:off x="1530906" y="3972997"/>
            <a:ext cx="2927747" cy="1088708"/>
          </a:xfrm>
          <a:prstGeom prst="rect">
            <a:avLst/>
          </a:prstGeom>
          <a:noFill/>
          <a:ln/>
        </p:spPr>
        <p:txBody>
          <a:bodyPr wrap="square" lIns="0" tIns="0" rIns="0" bIns="0" rtlCol="0" anchor="t"/>
          <a:lstStyle/>
          <a:p>
            <a:pPr marL="0" indent="0">
              <a:lnSpc>
                <a:spcPts val="2850"/>
              </a:lnSpc>
              <a:buNone/>
            </a:pPr>
            <a:r>
              <a:rPr lang="en-US" sz="2200" dirty="0">
                <a:solidFill>
                  <a:srgbClr val="3C3939"/>
                </a:solidFill>
                <a:latin typeface="Roboto" pitchFamily="34" charset="0"/>
                <a:ea typeface="Roboto" pitchFamily="34" charset="-122"/>
                <a:cs typeface="Roboto" pitchFamily="34" charset="-120"/>
              </a:rPr>
              <a:t>The central processing unit executes instructions. It is the server's brain.</a:t>
            </a:r>
            <a:endParaRPr lang="en-US" sz="2200" dirty="0"/>
          </a:p>
        </p:txBody>
      </p:sp>
      <p:sp>
        <p:nvSpPr>
          <p:cNvPr id="8" name="Shape 5"/>
          <p:cNvSpPr/>
          <p:nvPr/>
        </p:nvSpPr>
        <p:spPr>
          <a:xfrm>
            <a:off x="4685467" y="3482578"/>
            <a:ext cx="510302" cy="510302"/>
          </a:xfrm>
          <a:prstGeom prst="roundRect">
            <a:avLst>
              <a:gd name="adj" fmla="val 18669"/>
            </a:avLst>
          </a:prstGeom>
          <a:solidFill>
            <a:srgbClr val="E1E1EA"/>
          </a:solidFill>
          <a:ln w="7620">
            <a:solidFill>
              <a:srgbClr val="C7C7D0"/>
            </a:solidFill>
            <a:prstDash val="solid"/>
          </a:ln>
        </p:spPr>
      </p:sp>
      <p:sp>
        <p:nvSpPr>
          <p:cNvPr id="9" name="Text 6"/>
          <p:cNvSpPr/>
          <p:nvPr/>
        </p:nvSpPr>
        <p:spPr>
          <a:xfrm>
            <a:off x="4851916" y="3567589"/>
            <a:ext cx="177284" cy="340281"/>
          </a:xfrm>
          <a:prstGeom prst="rect">
            <a:avLst/>
          </a:prstGeom>
          <a:noFill/>
          <a:ln/>
        </p:spPr>
        <p:txBody>
          <a:bodyPr wrap="none" lIns="0" tIns="0" rIns="0" bIns="0" rtlCol="0" anchor="t"/>
          <a:lstStyle/>
          <a:p>
            <a:pPr marL="0" indent="0" algn="ctr">
              <a:lnSpc>
                <a:spcPts val="2650"/>
              </a:lnSpc>
              <a:buNone/>
            </a:pPr>
            <a:r>
              <a:rPr lang="en-US" sz="2200" dirty="0">
                <a:solidFill>
                  <a:srgbClr val="3C3939"/>
                </a:solidFill>
                <a:latin typeface="Raleway" pitchFamily="34" charset="0"/>
                <a:ea typeface="Raleway" pitchFamily="34" charset="-122"/>
                <a:cs typeface="Raleway" pitchFamily="34" charset="-120"/>
              </a:rPr>
              <a:t>2</a:t>
            </a:r>
            <a:endParaRPr lang="en-US" sz="2200" dirty="0"/>
          </a:p>
        </p:txBody>
      </p:sp>
      <p:sp>
        <p:nvSpPr>
          <p:cNvPr id="10" name="Text 7"/>
          <p:cNvSpPr/>
          <p:nvPr/>
        </p:nvSpPr>
        <p:spPr>
          <a:xfrm>
            <a:off x="5422583" y="348257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RAM</a:t>
            </a:r>
            <a:endParaRPr lang="en-US" sz="2200" dirty="0"/>
          </a:p>
        </p:txBody>
      </p:sp>
      <p:sp>
        <p:nvSpPr>
          <p:cNvPr id="11" name="Text 8"/>
          <p:cNvSpPr/>
          <p:nvPr/>
        </p:nvSpPr>
        <p:spPr>
          <a:xfrm>
            <a:off x="5422583" y="3972997"/>
            <a:ext cx="2927747" cy="1088708"/>
          </a:xfrm>
          <a:prstGeom prst="rect">
            <a:avLst/>
          </a:prstGeom>
          <a:noFill/>
          <a:ln/>
        </p:spPr>
        <p:txBody>
          <a:bodyPr wrap="square" lIns="0" tIns="0" rIns="0" bIns="0" rtlCol="0" anchor="t"/>
          <a:lstStyle/>
          <a:p>
            <a:pPr marL="0" indent="0">
              <a:lnSpc>
                <a:spcPts val="2850"/>
              </a:lnSpc>
              <a:buNone/>
            </a:pPr>
            <a:r>
              <a:rPr lang="en-US" sz="2200" dirty="0">
                <a:solidFill>
                  <a:srgbClr val="3C3939"/>
                </a:solidFill>
                <a:latin typeface="Roboto" pitchFamily="34" charset="0"/>
                <a:ea typeface="Roboto" pitchFamily="34" charset="-122"/>
                <a:cs typeface="Roboto" pitchFamily="34" charset="-120"/>
              </a:rPr>
              <a:t>Random access memory provides fast data access. It is for active processes.</a:t>
            </a:r>
            <a:endParaRPr lang="en-US" sz="2200" dirty="0"/>
          </a:p>
        </p:txBody>
      </p:sp>
      <p:sp>
        <p:nvSpPr>
          <p:cNvPr id="12" name="Shape 9"/>
          <p:cNvSpPr/>
          <p:nvPr/>
        </p:nvSpPr>
        <p:spPr>
          <a:xfrm>
            <a:off x="793790" y="5543669"/>
            <a:ext cx="510302" cy="510302"/>
          </a:xfrm>
          <a:prstGeom prst="roundRect">
            <a:avLst>
              <a:gd name="adj" fmla="val 18669"/>
            </a:avLst>
          </a:prstGeom>
          <a:solidFill>
            <a:srgbClr val="E1E1EA"/>
          </a:solidFill>
          <a:ln w="7620">
            <a:solidFill>
              <a:srgbClr val="C7C7D0"/>
            </a:solidFill>
            <a:prstDash val="solid"/>
          </a:ln>
        </p:spPr>
      </p:sp>
      <p:sp>
        <p:nvSpPr>
          <p:cNvPr id="13" name="Text 10"/>
          <p:cNvSpPr/>
          <p:nvPr/>
        </p:nvSpPr>
        <p:spPr>
          <a:xfrm>
            <a:off x="958096" y="5628680"/>
            <a:ext cx="181689" cy="340281"/>
          </a:xfrm>
          <a:prstGeom prst="rect">
            <a:avLst/>
          </a:prstGeom>
          <a:noFill/>
          <a:ln/>
        </p:spPr>
        <p:txBody>
          <a:bodyPr wrap="none" lIns="0" tIns="0" rIns="0" bIns="0" rtlCol="0" anchor="t"/>
          <a:lstStyle/>
          <a:p>
            <a:pPr marL="0" indent="0" algn="ctr">
              <a:lnSpc>
                <a:spcPts val="2650"/>
              </a:lnSpc>
              <a:buNone/>
            </a:pPr>
            <a:r>
              <a:rPr lang="en-US" sz="2200" dirty="0">
                <a:solidFill>
                  <a:srgbClr val="3C3939"/>
                </a:solidFill>
                <a:latin typeface="Raleway" pitchFamily="34" charset="0"/>
                <a:ea typeface="Raleway" pitchFamily="34" charset="-122"/>
                <a:cs typeface="Raleway" pitchFamily="34" charset="-120"/>
              </a:rPr>
              <a:t>3</a:t>
            </a:r>
            <a:endParaRPr lang="en-US" sz="2200" dirty="0"/>
          </a:p>
        </p:txBody>
      </p:sp>
      <p:sp>
        <p:nvSpPr>
          <p:cNvPr id="14" name="Text 11"/>
          <p:cNvSpPr/>
          <p:nvPr/>
        </p:nvSpPr>
        <p:spPr>
          <a:xfrm>
            <a:off x="1530906" y="554366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Storage</a:t>
            </a:r>
            <a:endParaRPr lang="en-US" sz="2200" dirty="0"/>
          </a:p>
        </p:txBody>
      </p:sp>
      <p:sp>
        <p:nvSpPr>
          <p:cNvPr id="15" name="Text 12"/>
          <p:cNvSpPr/>
          <p:nvPr/>
        </p:nvSpPr>
        <p:spPr>
          <a:xfrm>
            <a:off x="1530906" y="6034088"/>
            <a:ext cx="6819305" cy="725805"/>
          </a:xfrm>
          <a:prstGeom prst="rect">
            <a:avLst/>
          </a:prstGeom>
          <a:noFill/>
          <a:ln/>
        </p:spPr>
        <p:txBody>
          <a:bodyPr wrap="square" lIns="0" tIns="0" rIns="0" bIns="0" rtlCol="0" anchor="t"/>
          <a:lstStyle/>
          <a:p>
            <a:pPr marL="0" indent="0">
              <a:lnSpc>
                <a:spcPts val="2850"/>
              </a:lnSpc>
              <a:buNone/>
            </a:pPr>
            <a:r>
              <a:rPr lang="en-US" sz="2200" dirty="0">
                <a:solidFill>
                  <a:srgbClr val="3C3939"/>
                </a:solidFill>
                <a:latin typeface="Roboto" pitchFamily="34" charset="0"/>
                <a:ea typeface="Roboto" pitchFamily="34" charset="-122"/>
                <a:cs typeface="Roboto" pitchFamily="34" charset="-120"/>
              </a:rPr>
              <a:t>Hard drives or SSDs store data persistently. Storage includes the OS and applications.</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093CE3-C518-4B99-1B9E-2B2BDD3D32FC}"/>
              </a:ext>
            </a:extLst>
          </p:cNvPr>
          <p:cNvSpPr>
            <a:spLocks noGrp="1"/>
          </p:cNvSpPr>
          <p:nvPr>
            <p:ph type="title"/>
          </p:nvPr>
        </p:nvSpPr>
        <p:spPr/>
        <p:txBody>
          <a:bodyPr/>
          <a:lstStyle/>
          <a:p>
            <a:r>
              <a:rPr lang="af-ZA" sz="6000" b="1" dirty="0"/>
              <a:t>Server Components</a:t>
            </a:r>
            <a:br>
              <a:rPr lang="af-ZA" sz="6000" b="1" dirty="0"/>
            </a:br>
            <a:endParaRPr lang="en-DK" sz="6000" dirty="0"/>
          </a:p>
        </p:txBody>
      </p:sp>
      <p:sp>
        <p:nvSpPr>
          <p:cNvPr id="5" name="Text Placeholder 4">
            <a:extLst>
              <a:ext uri="{FF2B5EF4-FFF2-40B4-BE49-F238E27FC236}">
                <a16:creationId xmlns:a16="http://schemas.microsoft.com/office/drawing/2014/main" id="{82A4954D-C9D9-0F4E-F053-0EA22B863DDF}"/>
              </a:ext>
            </a:extLst>
          </p:cNvPr>
          <p:cNvSpPr>
            <a:spLocks noGrp="1"/>
          </p:cNvSpPr>
          <p:nvPr>
            <p:ph type="body" idx="1"/>
          </p:nvPr>
        </p:nvSpPr>
        <p:spPr/>
        <p:txBody>
          <a:bodyPr/>
          <a:lstStyle/>
          <a:p>
            <a:r>
              <a:rPr lang="af-ZA" sz="4000" b="1" dirty="0"/>
              <a:t>Hardware Components:</a:t>
            </a:r>
            <a:endParaRPr lang="af-ZA" sz="4000" dirty="0"/>
          </a:p>
          <a:p>
            <a:endParaRPr lang="en-DK" sz="4000" dirty="0"/>
          </a:p>
        </p:txBody>
      </p:sp>
      <p:sp>
        <p:nvSpPr>
          <p:cNvPr id="6" name="Content Placeholder 5">
            <a:extLst>
              <a:ext uri="{FF2B5EF4-FFF2-40B4-BE49-F238E27FC236}">
                <a16:creationId xmlns:a16="http://schemas.microsoft.com/office/drawing/2014/main" id="{63E118B7-68D3-6356-6673-C64821229AC0}"/>
              </a:ext>
            </a:extLst>
          </p:cNvPr>
          <p:cNvSpPr>
            <a:spLocks noGrp="1"/>
          </p:cNvSpPr>
          <p:nvPr>
            <p:ph sz="half" idx="2"/>
          </p:nvPr>
        </p:nvSpPr>
        <p:spPr>
          <a:xfrm>
            <a:off x="1007746" y="2743200"/>
            <a:ext cx="6189344" cy="4684396"/>
          </a:xfrm>
        </p:spPr>
        <p:txBody>
          <a:bodyPr>
            <a:noAutofit/>
          </a:bodyPr>
          <a:lstStyle/>
          <a:p>
            <a:pPr marL="891540" lvl="1" indent="-342900">
              <a:buFont typeface="Arial" panose="020B0604020202020204" pitchFamily="34" charset="0"/>
              <a:buChar char="•"/>
            </a:pPr>
            <a:r>
              <a:rPr lang="af-ZA" sz="3000" dirty="0"/>
              <a:t>CPU: Handles processing tasks.</a:t>
            </a:r>
          </a:p>
          <a:p>
            <a:pPr marL="891540" lvl="1" indent="-342900">
              <a:buFont typeface="Arial" panose="020B0604020202020204" pitchFamily="34" charset="0"/>
              <a:buChar char="•"/>
            </a:pPr>
            <a:r>
              <a:rPr lang="af-ZA" sz="3000" dirty="0"/>
              <a:t>RAM: Stores temporary data for fast access.</a:t>
            </a:r>
          </a:p>
          <a:p>
            <a:pPr marL="891540" lvl="1" indent="-342900">
              <a:buFont typeface="Arial" panose="020B0604020202020204" pitchFamily="34" charset="0"/>
              <a:buChar char="•"/>
            </a:pPr>
            <a:r>
              <a:rPr lang="af-ZA" sz="3000" dirty="0"/>
              <a:t>Storage (HDD/SSD): Holds website files and databases.</a:t>
            </a:r>
          </a:p>
          <a:p>
            <a:pPr marL="891540" lvl="1" indent="-342900">
              <a:buFont typeface="Arial" panose="020B0604020202020204" pitchFamily="34" charset="0"/>
              <a:buChar char="•"/>
            </a:pPr>
            <a:r>
              <a:rPr lang="af-ZA" sz="3000" dirty="0"/>
              <a:t>Network Interface Card (NIC): Connects to the internet.</a:t>
            </a:r>
          </a:p>
          <a:p>
            <a:pPr marL="891540" lvl="1" indent="-342900">
              <a:buFont typeface="Arial" panose="020B0604020202020204" pitchFamily="34" charset="0"/>
              <a:buChar char="•"/>
            </a:pPr>
            <a:r>
              <a:rPr lang="af-ZA" sz="3000" dirty="0"/>
              <a:t>Power Supply Unit (PSU): Provides electricity.</a:t>
            </a:r>
          </a:p>
          <a:p>
            <a:endParaRPr lang="en-DK" sz="3000" dirty="0"/>
          </a:p>
        </p:txBody>
      </p:sp>
      <p:sp>
        <p:nvSpPr>
          <p:cNvPr id="7" name="Text Placeholder 6">
            <a:extLst>
              <a:ext uri="{FF2B5EF4-FFF2-40B4-BE49-F238E27FC236}">
                <a16:creationId xmlns:a16="http://schemas.microsoft.com/office/drawing/2014/main" id="{36E9C814-217D-1683-6B81-02B826A436CE}"/>
              </a:ext>
            </a:extLst>
          </p:cNvPr>
          <p:cNvSpPr>
            <a:spLocks noGrp="1"/>
          </p:cNvSpPr>
          <p:nvPr>
            <p:ph type="body" sz="quarter" idx="3"/>
          </p:nvPr>
        </p:nvSpPr>
        <p:spPr/>
        <p:txBody>
          <a:bodyPr/>
          <a:lstStyle/>
          <a:p>
            <a:r>
              <a:rPr lang="af-ZA" sz="4000" b="1" dirty="0"/>
              <a:t>Software Components:</a:t>
            </a:r>
            <a:endParaRPr lang="af-ZA" sz="4000" dirty="0"/>
          </a:p>
          <a:p>
            <a:endParaRPr lang="en-DK" sz="4000" dirty="0"/>
          </a:p>
        </p:txBody>
      </p:sp>
      <p:sp>
        <p:nvSpPr>
          <p:cNvPr id="8" name="Content Placeholder 7">
            <a:extLst>
              <a:ext uri="{FF2B5EF4-FFF2-40B4-BE49-F238E27FC236}">
                <a16:creationId xmlns:a16="http://schemas.microsoft.com/office/drawing/2014/main" id="{5F2856F9-D1B0-EE9A-30A6-E79B5219D3CB}"/>
              </a:ext>
            </a:extLst>
          </p:cNvPr>
          <p:cNvSpPr>
            <a:spLocks noGrp="1"/>
          </p:cNvSpPr>
          <p:nvPr>
            <p:ph sz="quarter" idx="4"/>
          </p:nvPr>
        </p:nvSpPr>
        <p:spPr>
          <a:xfrm>
            <a:off x="7406640" y="2743200"/>
            <a:ext cx="6219826" cy="4684396"/>
          </a:xfrm>
        </p:spPr>
        <p:txBody>
          <a:bodyPr>
            <a:noAutofit/>
          </a:bodyPr>
          <a:lstStyle/>
          <a:p>
            <a:pPr marL="891540" lvl="1" indent="-342900">
              <a:buFont typeface="Arial" panose="020B0604020202020204" pitchFamily="34" charset="0"/>
              <a:buChar char="•"/>
            </a:pPr>
            <a:r>
              <a:rPr lang="af-ZA" sz="3000" dirty="0"/>
              <a:t>Operating System (Linux, Windows Server).</a:t>
            </a:r>
          </a:p>
          <a:p>
            <a:pPr marL="891540" lvl="1" indent="-342900">
              <a:buFont typeface="Arial" panose="020B0604020202020204" pitchFamily="34" charset="0"/>
              <a:buChar char="•"/>
            </a:pPr>
            <a:r>
              <a:rPr lang="af-ZA" sz="3000" dirty="0"/>
              <a:t>Web Server Software (Apache, Nginx, IIS).</a:t>
            </a:r>
          </a:p>
          <a:p>
            <a:pPr marL="891540" lvl="1" indent="-342900">
              <a:buFont typeface="Arial" panose="020B0604020202020204" pitchFamily="34" charset="0"/>
              <a:buChar char="•"/>
            </a:pPr>
            <a:r>
              <a:rPr lang="af-ZA" sz="3000" dirty="0"/>
              <a:t>Database Server (MySQL, PostgreSQL).</a:t>
            </a:r>
          </a:p>
          <a:p>
            <a:pPr marL="891540" lvl="1" indent="-342900">
              <a:buFont typeface="Arial" panose="020B0604020202020204" pitchFamily="34" charset="0"/>
              <a:buChar char="•"/>
            </a:pPr>
            <a:r>
              <a:rPr lang="af-ZA" sz="3000" dirty="0"/>
              <a:t>Security &amp; Firewall Systems.</a:t>
            </a:r>
          </a:p>
          <a:p>
            <a:endParaRPr lang="en-DK" sz="3000" dirty="0"/>
          </a:p>
        </p:txBody>
      </p:sp>
    </p:spTree>
    <p:extLst>
      <p:ext uri="{BB962C8B-B14F-4D97-AF65-F5344CB8AC3E}">
        <p14:creationId xmlns:p14="http://schemas.microsoft.com/office/powerpoint/2010/main" val="1499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55990"/>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Different Types of Servers: A Comprehensive Overview</a:t>
            </a:r>
            <a:endParaRPr lang="en-US" sz="4450" dirty="0"/>
          </a:p>
        </p:txBody>
      </p:sp>
      <p:sp>
        <p:nvSpPr>
          <p:cNvPr id="4" name="Shape 1"/>
          <p:cNvSpPr/>
          <p:nvPr/>
        </p:nvSpPr>
        <p:spPr>
          <a:xfrm>
            <a:off x="793790" y="3013710"/>
            <a:ext cx="3664863" cy="2047994"/>
          </a:xfrm>
          <a:prstGeom prst="roundRect">
            <a:avLst>
              <a:gd name="adj" fmla="val 4652"/>
            </a:avLst>
          </a:prstGeom>
          <a:solidFill>
            <a:srgbClr val="E1E1EA"/>
          </a:solidFill>
          <a:ln w="7620">
            <a:solidFill>
              <a:srgbClr val="C7C7D0"/>
            </a:solidFill>
            <a:prstDash val="solid"/>
          </a:ln>
        </p:spPr>
      </p:sp>
      <p:sp>
        <p:nvSpPr>
          <p:cNvPr id="5" name="Text 2"/>
          <p:cNvSpPr/>
          <p:nvPr/>
        </p:nvSpPr>
        <p:spPr>
          <a:xfrm>
            <a:off x="1028224" y="324814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Web Servers</a:t>
            </a:r>
            <a:endParaRPr lang="en-US" sz="2200" dirty="0"/>
          </a:p>
        </p:txBody>
      </p:sp>
      <p:sp>
        <p:nvSpPr>
          <p:cNvPr id="6" name="Text 3"/>
          <p:cNvSpPr/>
          <p:nvPr/>
        </p:nvSpPr>
        <p:spPr>
          <a:xfrm>
            <a:off x="1028224" y="3738563"/>
            <a:ext cx="3195995"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Deliver web content to clients. They handle HTTP requests.</a:t>
            </a:r>
            <a:endParaRPr lang="en-US" sz="1750" dirty="0"/>
          </a:p>
        </p:txBody>
      </p:sp>
      <p:sp>
        <p:nvSpPr>
          <p:cNvPr id="7" name="Shape 4"/>
          <p:cNvSpPr/>
          <p:nvPr/>
        </p:nvSpPr>
        <p:spPr>
          <a:xfrm>
            <a:off x="4685467" y="3013710"/>
            <a:ext cx="3664863" cy="2047994"/>
          </a:xfrm>
          <a:prstGeom prst="roundRect">
            <a:avLst>
              <a:gd name="adj" fmla="val 4652"/>
            </a:avLst>
          </a:prstGeom>
          <a:solidFill>
            <a:srgbClr val="E1E1EA"/>
          </a:solidFill>
          <a:ln w="7620">
            <a:solidFill>
              <a:srgbClr val="C7C7D0"/>
            </a:solidFill>
            <a:prstDash val="solid"/>
          </a:ln>
        </p:spPr>
      </p:sp>
      <p:sp>
        <p:nvSpPr>
          <p:cNvPr id="8" name="Text 5"/>
          <p:cNvSpPr/>
          <p:nvPr/>
        </p:nvSpPr>
        <p:spPr>
          <a:xfrm>
            <a:off x="4919901" y="324814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Database Servers</a:t>
            </a:r>
            <a:endParaRPr lang="en-US" sz="2200" dirty="0"/>
          </a:p>
        </p:txBody>
      </p:sp>
      <p:sp>
        <p:nvSpPr>
          <p:cNvPr id="9" name="Text 6"/>
          <p:cNvSpPr/>
          <p:nvPr/>
        </p:nvSpPr>
        <p:spPr>
          <a:xfrm>
            <a:off x="4919901" y="3738563"/>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Store and manage structured data. They are used by applications.</a:t>
            </a:r>
            <a:endParaRPr lang="en-US" sz="1750" dirty="0"/>
          </a:p>
        </p:txBody>
      </p:sp>
      <p:sp>
        <p:nvSpPr>
          <p:cNvPr id="10" name="Shape 7"/>
          <p:cNvSpPr/>
          <p:nvPr/>
        </p:nvSpPr>
        <p:spPr>
          <a:xfrm>
            <a:off x="793790" y="5288518"/>
            <a:ext cx="7556421" cy="1685092"/>
          </a:xfrm>
          <a:prstGeom prst="roundRect">
            <a:avLst>
              <a:gd name="adj" fmla="val 5654"/>
            </a:avLst>
          </a:prstGeom>
          <a:solidFill>
            <a:srgbClr val="E1E1EA"/>
          </a:solidFill>
          <a:ln w="7620">
            <a:solidFill>
              <a:srgbClr val="C7C7D0"/>
            </a:solidFill>
            <a:prstDash val="solid"/>
          </a:ln>
        </p:spPr>
      </p:sp>
      <p:sp>
        <p:nvSpPr>
          <p:cNvPr id="11" name="Text 8"/>
          <p:cNvSpPr/>
          <p:nvPr/>
        </p:nvSpPr>
        <p:spPr>
          <a:xfrm>
            <a:off x="1028224" y="552295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File Servers</a:t>
            </a:r>
            <a:endParaRPr lang="en-US" sz="2200" dirty="0"/>
          </a:p>
        </p:txBody>
      </p:sp>
      <p:sp>
        <p:nvSpPr>
          <p:cNvPr id="12" name="Text 9"/>
          <p:cNvSpPr/>
          <p:nvPr/>
        </p:nvSpPr>
        <p:spPr>
          <a:xfrm>
            <a:off x="1028224" y="6013371"/>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Provide centralized file storage and sharing. Access control is a key feature.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F95E-7FDF-6BBB-413B-96949100D11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C8ECB27-2BDB-309A-23E9-94F1565B5AEB}"/>
              </a:ext>
            </a:extLst>
          </p:cNvPr>
          <p:cNvSpPr txBox="1"/>
          <p:nvPr/>
        </p:nvSpPr>
        <p:spPr>
          <a:xfrm>
            <a:off x="879893" y="1733680"/>
            <a:ext cx="12274633" cy="5509200"/>
          </a:xfrm>
          <a:prstGeom prst="rect">
            <a:avLst/>
          </a:prstGeom>
          <a:noFill/>
        </p:spPr>
        <p:txBody>
          <a:bodyPr wrap="square">
            <a:spAutoFit/>
          </a:bodyPr>
          <a:lstStyle/>
          <a:p>
            <a:pPr>
              <a:buFont typeface="Arial" panose="020B0604020202020204" pitchFamily="34" charset="0"/>
              <a:buChar char="•"/>
            </a:pPr>
            <a:r>
              <a:rPr lang="en-GB" sz="4400" b="1" dirty="0"/>
              <a:t>Web Server:</a:t>
            </a:r>
            <a:r>
              <a:rPr lang="en-GB" sz="4400" dirty="0"/>
              <a:t> Hosts websites and serves web pages </a:t>
            </a:r>
            <a:r>
              <a:rPr lang="en-GB" sz="4400" dirty="0" err="1"/>
              <a:t>Eg</a:t>
            </a:r>
            <a:r>
              <a:rPr lang="en-GB" sz="4400" dirty="0"/>
              <a:t> </a:t>
            </a:r>
            <a:r>
              <a:rPr lang="en-GB" sz="4400" i="1" dirty="0" err="1"/>
              <a:t>Apache,NGINX,IIS</a:t>
            </a:r>
            <a:r>
              <a:rPr lang="en-GB" sz="4400" i="1" dirty="0"/>
              <a:t>.</a:t>
            </a:r>
          </a:p>
          <a:p>
            <a:pPr>
              <a:buFont typeface="Arial" panose="020B0604020202020204" pitchFamily="34" charset="0"/>
              <a:buChar char="•"/>
            </a:pPr>
            <a:r>
              <a:rPr lang="en-GB" sz="4400" b="1" dirty="0"/>
              <a:t>Database Server:</a:t>
            </a:r>
            <a:r>
              <a:rPr lang="en-GB" sz="4400" dirty="0"/>
              <a:t> Stores and manages structured data </a:t>
            </a:r>
            <a:r>
              <a:rPr lang="en-GB" sz="4400" dirty="0" err="1"/>
              <a:t>eg</a:t>
            </a:r>
            <a:r>
              <a:rPr lang="en-GB" sz="4400" dirty="0"/>
              <a:t> </a:t>
            </a:r>
            <a:r>
              <a:rPr lang="en-GB" sz="4400" i="1" dirty="0" err="1"/>
              <a:t>oracle,MySQL</a:t>
            </a:r>
            <a:r>
              <a:rPr lang="en-GB" sz="4400" i="1" dirty="0"/>
              <a:t>.</a:t>
            </a:r>
          </a:p>
          <a:p>
            <a:pPr>
              <a:buFont typeface="Arial" panose="020B0604020202020204" pitchFamily="34" charset="0"/>
              <a:buChar char="•"/>
            </a:pPr>
            <a:r>
              <a:rPr lang="en-GB" sz="4400" b="1" dirty="0"/>
              <a:t>Application Server:</a:t>
            </a:r>
            <a:r>
              <a:rPr lang="en-GB" sz="4400" dirty="0"/>
              <a:t> Runs applications and services </a:t>
            </a:r>
            <a:r>
              <a:rPr lang="en-GB" sz="4400" dirty="0" err="1"/>
              <a:t>eg</a:t>
            </a:r>
            <a:r>
              <a:rPr lang="en-GB" sz="4400" dirty="0"/>
              <a:t> </a:t>
            </a:r>
            <a:r>
              <a:rPr lang="en-GB" sz="4400" i="1" dirty="0" err="1"/>
              <a:t>Jboss,IBM</a:t>
            </a:r>
            <a:r>
              <a:rPr lang="en-GB" sz="4400" i="1" dirty="0"/>
              <a:t> web sphere.</a:t>
            </a:r>
          </a:p>
          <a:p>
            <a:pPr>
              <a:buFont typeface="Arial" panose="020B0604020202020204" pitchFamily="34" charset="0"/>
              <a:buChar char="•"/>
            </a:pPr>
            <a:r>
              <a:rPr lang="en-GB" sz="4400" b="1" dirty="0"/>
              <a:t>Mail Server:</a:t>
            </a:r>
            <a:r>
              <a:rPr lang="en-GB" sz="4400" dirty="0"/>
              <a:t> Handles email communication </a:t>
            </a:r>
            <a:r>
              <a:rPr lang="en-GB" sz="4400" dirty="0" err="1"/>
              <a:t>eg</a:t>
            </a:r>
            <a:r>
              <a:rPr lang="en-GB" sz="4400" dirty="0"/>
              <a:t> </a:t>
            </a:r>
            <a:r>
              <a:rPr lang="en-GB" sz="4400" i="1" dirty="0" err="1"/>
              <a:t>Sendmail</a:t>
            </a:r>
            <a:r>
              <a:rPr lang="en-GB" sz="4400" i="1" dirty="0"/>
              <a:t>, </a:t>
            </a:r>
            <a:r>
              <a:rPr lang="en-GB" sz="4400" i="1" dirty="0" err="1"/>
              <a:t>postfix,Microsoft</a:t>
            </a:r>
            <a:r>
              <a:rPr lang="en-GB" sz="4400" i="1" dirty="0"/>
              <a:t> exchange.</a:t>
            </a:r>
          </a:p>
        </p:txBody>
      </p:sp>
      <p:sp>
        <p:nvSpPr>
          <p:cNvPr id="5" name="TextBox 4">
            <a:extLst>
              <a:ext uri="{FF2B5EF4-FFF2-40B4-BE49-F238E27FC236}">
                <a16:creationId xmlns:a16="http://schemas.microsoft.com/office/drawing/2014/main" id="{26850533-BF9F-FEB5-03A0-3756320E4CFD}"/>
              </a:ext>
            </a:extLst>
          </p:cNvPr>
          <p:cNvSpPr txBox="1"/>
          <p:nvPr/>
        </p:nvSpPr>
        <p:spPr>
          <a:xfrm>
            <a:off x="2139351" y="203523"/>
            <a:ext cx="7315200" cy="938719"/>
          </a:xfrm>
          <a:prstGeom prst="rect">
            <a:avLst/>
          </a:prstGeom>
          <a:noFill/>
        </p:spPr>
        <p:txBody>
          <a:bodyPr wrap="square">
            <a:spAutoFit/>
          </a:bodyPr>
          <a:lstStyle/>
          <a:p>
            <a:r>
              <a:rPr lang="af-ZA" sz="5500" b="1" dirty="0"/>
              <a:t>Types of Servers</a:t>
            </a:r>
          </a:p>
        </p:txBody>
      </p:sp>
    </p:spTree>
    <p:extLst>
      <p:ext uri="{BB962C8B-B14F-4D97-AF65-F5344CB8AC3E}">
        <p14:creationId xmlns:p14="http://schemas.microsoft.com/office/powerpoint/2010/main" val="289593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28AA1D-E30F-B7E6-F9CF-4EA95FA3E320}"/>
              </a:ext>
            </a:extLst>
          </p:cNvPr>
          <p:cNvSpPr txBox="1"/>
          <p:nvPr/>
        </p:nvSpPr>
        <p:spPr>
          <a:xfrm>
            <a:off x="879893" y="2455575"/>
            <a:ext cx="12274633" cy="3477875"/>
          </a:xfrm>
          <a:prstGeom prst="rect">
            <a:avLst/>
          </a:prstGeom>
          <a:noFill/>
        </p:spPr>
        <p:txBody>
          <a:bodyPr wrap="square">
            <a:spAutoFit/>
          </a:bodyPr>
          <a:lstStyle/>
          <a:p>
            <a:pPr>
              <a:buFont typeface="Arial" panose="020B0604020202020204" pitchFamily="34" charset="0"/>
              <a:buChar char="•"/>
            </a:pPr>
            <a:r>
              <a:rPr lang="en-GB" sz="4400" b="1" dirty="0"/>
              <a:t>File Server:</a:t>
            </a:r>
            <a:r>
              <a:rPr lang="en-GB" sz="4400" dirty="0"/>
              <a:t> Stores and shares files across a network </a:t>
            </a:r>
            <a:r>
              <a:rPr lang="en-GB" sz="4400" dirty="0" err="1"/>
              <a:t>eg</a:t>
            </a:r>
            <a:r>
              <a:rPr lang="en-GB" sz="4400" dirty="0"/>
              <a:t> </a:t>
            </a:r>
            <a:r>
              <a:rPr lang="en-GB" sz="4400" i="1" dirty="0"/>
              <a:t>windows file server, network attached storage(NAS).</a:t>
            </a:r>
          </a:p>
          <a:p>
            <a:pPr>
              <a:buFont typeface="Arial" panose="020B0604020202020204" pitchFamily="34" charset="0"/>
              <a:buChar char="•"/>
            </a:pPr>
            <a:r>
              <a:rPr lang="en-GB" sz="4400" b="1" dirty="0"/>
              <a:t>Proxy Server:</a:t>
            </a:r>
            <a:r>
              <a:rPr lang="en-GB" sz="4400" dirty="0"/>
              <a:t> Acts as an intermediary for requests from clients </a:t>
            </a:r>
            <a:r>
              <a:rPr lang="en-GB" sz="4400" dirty="0" err="1"/>
              <a:t>eg</a:t>
            </a:r>
            <a:r>
              <a:rPr lang="en-GB" sz="4400" dirty="0"/>
              <a:t> </a:t>
            </a:r>
            <a:r>
              <a:rPr lang="en-GB" sz="4400" i="1" dirty="0"/>
              <a:t>Squid Proxy, </a:t>
            </a:r>
            <a:r>
              <a:rPr lang="en-GB" sz="4400" i="1" dirty="0" err="1"/>
              <a:t>HAproxy</a:t>
            </a:r>
            <a:r>
              <a:rPr lang="en-GB" sz="4400" i="1" dirty="0"/>
              <a:t>.</a:t>
            </a:r>
          </a:p>
        </p:txBody>
      </p:sp>
      <p:sp>
        <p:nvSpPr>
          <p:cNvPr id="5" name="TextBox 4">
            <a:extLst>
              <a:ext uri="{FF2B5EF4-FFF2-40B4-BE49-F238E27FC236}">
                <a16:creationId xmlns:a16="http://schemas.microsoft.com/office/drawing/2014/main" id="{76889539-3C45-D9F5-3DFC-FF8DB169D9F7}"/>
              </a:ext>
            </a:extLst>
          </p:cNvPr>
          <p:cNvSpPr txBox="1"/>
          <p:nvPr/>
        </p:nvSpPr>
        <p:spPr>
          <a:xfrm>
            <a:off x="2139351" y="203523"/>
            <a:ext cx="7315200" cy="938719"/>
          </a:xfrm>
          <a:prstGeom prst="rect">
            <a:avLst/>
          </a:prstGeom>
          <a:noFill/>
        </p:spPr>
        <p:txBody>
          <a:bodyPr wrap="square">
            <a:spAutoFit/>
          </a:bodyPr>
          <a:lstStyle/>
          <a:p>
            <a:r>
              <a:rPr lang="af-ZA" sz="5500" b="1" dirty="0"/>
              <a:t>Types of Servers</a:t>
            </a:r>
          </a:p>
        </p:txBody>
      </p:sp>
    </p:spTree>
    <p:extLst>
      <p:ext uri="{BB962C8B-B14F-4D97-AF65-F5344CB8AC3E}">
        <p14:creationId xmlns:p14="http://schemas.microsoft.com/office/powerpoint/2010/main" val="233615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86520"/>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Web Servers: How They Power the Internet</a:t>
            </a:r>
            <a:endParaRPr lang="en-US" sz="4450" dirty="0"/>
          </a:p>
        </p:txBody>
      </p:sp>
      <p:pic>
        <p:nvPicPr>
          <p:cNvPr id="4" name="Image 1" descr="preencoded.png"/>
          <p:cNvPicPr>
            <a:picLocks noChangeAspect="1"/>
          </p:cNvPicPr>
          <p:nvPr/>
        </p:nvPicPr>
        <p:blipFill>
          <a:blip r:embed="rId4"/>
          <a:stretch>
            <a:fillRect/>
          </a:stretch>
        </p:blipFill>
        <p:spPr>
          <a:xfrm>
            <a:off x="6280190" y="3444240"/>
            <a:ext cx="566976" cy="566976"/>
          </a:xfrm>
          <a:prstGeom prst="rect">
            <a:avLst/>
          </a:prstGeom>
        </p:spPr>
      </p:pic>
      <p:sp>
        <p:nvSpPr>
          <p:cNvPr id="5" name="Text 1"/>
          <p:cNvSpPr/>
          <p:nvPr/>
        </p:nvSpPr>
        <p:spPr>
          <a:xfrm>
            <a:off x="6280190" y="4238030"/>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Content Delivery</a:t>
            </a:r>
            <a:endParaRPr lang="en-US" sz="2200" dirty="0"/>
          </a:p>
        </p:txBody>
      </p:sp>
      <p:sp>
        <p:nvSpPr>
          <p:cNvPr id="6" name="Text 2"/>
          <p:cNvSpPr/>
          <p:nvPr/>
        </p:nvSpPr>
        <p:spPr>
          <a:xfrm>
            <a:off x="6280190" y="4728448"/>
            <a:ext cx="2291953"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Web servers deliver web pages. They also deliver images and videos.</a:t>
            </a:r>
            <a:endParaRPr lang="en-US" sz="1750" dirty="0"/>
          </a:p>
        </p:txBody>
      </p:sp>
      <p:pic>
        <p:nvPicPr>
          <p:cNvPr id="7" name="Image 2" descr="preencoded.png"/>
          <p:cNvPicPr>
            <a:picLocks noChangeAspect="1"/>
          </p:cNvPicPr>
          <p:nvPr/>
        </p:nvPicPr>
        <p:blipFill>
          <a:blip r:embed="rId5"/>
          <a:stretch>
            <a:fillRect/>
          </a:stretch>
        </p:blipFill>
        <p:spPr>
          <a:xfrm>
            <a:off x="8912304" y="3444240"/>
            <a:ext cx="566976" cy="566976"/>
          </a:xfrm>
          <a:prstGeom prst="rect">
            <a:avLst/>
          </a:prstGeom>
        </p:spPr>
      </p:pic>
      <p:sp>
        <p:nvSpPr>
          <p:cNvPr id="8" name="Text 3"/>
          <p:cNvSpPr/>
          <p:nvPr/>
        </p:nvSpPr>
        <p:spPr>
          <a:xfrm>
            <a:off x="8912304" y="4238030"/>
            <a:ext cx="2292072" cy="708660"/>
          </a:xfrm>
          <a:prstGeom prst="rect">
            <a:avLst/>
          </a:prstGeom>
          <a:noFill/>
          <a:ln/>
        </p:spPr>
        <p:txBody>
          <a:bodyPr wrap="squar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Request Handling</a:t>
            </a:r>
            <a:endParaRPr lang="en-US" sz="2200" dirty="0"/>
          </a:p>
        </p:txBody>
      </p:sp>
      <p:sp>
        <p:nvSpPr>
          <p:cNvPr id="9" name="Text 4"/>
          <p:cNvSpPr/>
          <p:nvPr/>
        </p:nvSpPr>
        <p:spPr>
          <a:xfrm>
            <a:off x="8912304" y="5082778"/>
            <a:ext cx="2292072"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They receive and process HTTP requests. Servers respond with content.</a:t>
            </a:r>
            <a:endParaRPr lang="en-US" sz="1750" dirty="0"/>
          </a:p>
        </p:txBody>
      </p:sp>
      <p:pic>
        <p:nvPicPr>
          <p:cNvPr id="10" name="Image 3" descr="preencoded.png"/>
          <p:cNvPicPr>
            <a:picLocks noChangeAspect="1"/>
          </p:cNvPicPr>
          <p:nvPr/>
        </p:nvPicPr>
        <p:blipFill>
          <a:blip r:embed="rId6"/>
          <a:stretch>
            <a:fillRect/>
          </a:stretch>
        </p:blipFill>
        <p:spPr>
          <a:xfrm>
            <a:off x="11544538" y="3444240"/>
            <a:ext cx="566976" cy="566976"/>
          </a:xfrm>
          <a:prstGeom prst="rect">
            <a:avLst/>
          </a:prstGeom>
        </p:spPr>
      </p:pic>
      <p:sp>
        <p:nvSpPr>
          <p:cNvPr id="11" name="Text 5"/>
          <p:cNvSpPr/>
          <p:nvPr/>
        </p:nvSpPr>
        <p:spPr>
          <a:xfrm>
            <a:off x="11544538" y="4238030"/>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Security</a:t>
            </a:r>
            <a:endParaRPr lang="en-US" sz="2200" dirty="0"/>
          </a:p>
        </p:txBody>
      </p:sp>
      <p:sp>
        <p:nvSpPr>
          <p:cNvPr id="12" name="Text 6"/>
          <p:cNvSpPr/>
          <p:nvPr/>
        </p:nvSpPr>
        <p:spPr>
          <a:xfrm>
            <a:off x="11544538" y="4728448"/>
            <a:ext cx="2291953" cy="1814513"/>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Web servers implement security measures. They protect against threats.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2015</TotalTime>
  <Words>1612</Words>
  <Application>Microsoft Office PowerPoint</Application>
  <PresentationFormat>Custom</PresentationFormat>
  <Paragraphs>186</Paragraphs>
  <Slides>27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Wingdings</vt:lpstr>
      <vt:lpstr>Arial</vt:lpstr>
      <vt:lpstr>Source Sans Pro</vt:lpstr>
      <vt:lpstr>Roboto</vt:lpstr>
      <vt:lpstr>Raleway</vt:lpstr>
      <vt:lpstr>Times New Roman</vt:lpstr>
      <vt:lpstr>Office Theme</vt:lpstr>
      <vt:lpstr>PowerPoint Presentation</vt:lpstr>
      <vt:lpstr>PowerPoint Presentation</vt:lpstr>
      <vt:lpstr>PowerPoint Presentation</vt:lpstr>
      <vt:lpstr>PowerPoint Presentation</vt:lpstr>
      <vt:lpstr>Server Components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hajarah ali</cp:lastModifiedBy>
  <cp:revision>8</cp:revision>
  <dcterms:created xsi:type="dcterms:W3CDTF">2025-02-09T09:45:49Z</dcterms:created>
  <dcterms:modified xsi:type="dcterms:W3CDTF">2025-02-13T06:19:51Z</dcterms:modified>
</cp:coreProperties>
</file>