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58" r:id="rId5"/>
    <p:sldId id="260" r:id="rId6"/>
    <p:sldId id="262" r:id="rId7"/>
    <p:sldId id="263" r:id="rId8"/>
    <p:sldId id="264" r:id="rId9"/>
    <p:sldId id="309" r:id="rId10"/>
    <p:sldId id="265" r:id="rId11"/>
    <p:sldId id="266" r:id="rId12"/>
    <p:sldId id="267" r:id="rId13"/>
    <p:sldId id="306" r:id="rId14"/>
    <p:sldId id="307" r:id="rId15"/>
    <p:sldId id="308" r:id="rId16"/>
    <p:sldId id="269" r:id="rId17"/>
    <p:sldId id="268" r:id="rId18"/>
    <p:sldId id="278" r:id="rId19"/>
    <p:sldId id="281" r:id="rId20"/>
    <p:sldId id="283" r:id="rId21"/>
    <p:sldId id="270" r:id="rId22"/>
    <p:sldId id="271" r:id="rId23"/>
    <p:sldId id="272" r:id="rId24"/>
    <p:sldId id="277" r:id="rId25"/>
    <p:sldId id="284" r:id="rId26"/>
    <p:sldId id="285" r:id="rId27"/>
    <p:sldId id="286" r:id="rId28"/>
    <p:sldId id="287" r:id="rId29"/>
    <p:sldId id="304" r:id="rId30"/>
    <p:sldId id="273" r:id="rId31"/>
    <p:sldId id="275" r:id="rId32"/>
    <p:sldId id="276" r:id="rId33"/>
    <p:sldId id="288" r:id="rId34"/>
    <p:sldId id="289" r:id="rId35"/>
    <p:sldId id="290" r:id="rId36"/>
    <p:sldId id="291" r:id="rId37"/>
    <p:sldId id="292" r:id="rId38"/>
    <p:sldId id="293" r:id="rId39"/>
    <p:sldId id="294" r:id="rId40"/>
    <p:sldId id="310" r:id="rId41"/>
    <p:sldId id="295" r:id="rId42"/>
    <p:sldId id="296" r:id="rId43"/>
    <p:sldId id="305" r:id="rId44"/>
    <p:sldId id="299" r:id="rId45"/>
    <p:sldId id="300" r:id="rId46"/>
    <p:sldId id="301" r:id="rId47"/>
    <p:sldId id="302" r:id="rId48"/>
    <p:sldId id="312" r:id="rId49"/>
    <p:sldId id="311" r:id="rId50"/>
    <p:sldId id="313" r:id="rId51"/>
    <p:sldId id="314" r:id="rId52"/>
    <p:sldId id="315" r:id="rId53"/>
    <p:sldId id="316" r:id="rId54"/>
    <p:sldId id="317" r:id="rId55"/>
    <p:sldId id="303" r:id="rId56"/>
  </p:sldIdLst>
  <p:sldSz cx="12192000" cy="6858000"/>
  <p:notesSz cx="6858000" cy="9144000"/>
  <p:defaultTextStyle>
    <a:defPPr>
      <a:defRPr lang="en-AF"/>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32"/>
  </p:normalViewPr>
  <p:slideViewPr>
    <p:cSldViewPr snapToGrid="0">
      <p:cViewPr varScale="1">
        <p:scale>
          <a:sx n="106" d="100"/>
          <a:sy n="106" d="100"/>
        </p:scale>
        <p:origin x="79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C5F4D-713C-C741-0655-1FBA6FD0EC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F"/>
          </a:p>
        </p:txBody>
      </p:sp>
      <p:sp>
        <p:nvSpPr>
          <p:cNvPr id="3" name="Subtitle 2">
            <a:extLst>
              <a:ext uri="{FF2B5EF4-FFF2-40B4-BE49-F238E27FC236}">
                <a16:creationId xmlns:a16="http://schemas.microsoft.com/office/drawing/2014/main" id="{8C92F272-A356-F9D2-58C0-164B9B39DA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F"/>
          </a:p>
        </p:txBody>
      </p:sp>
      <p:sp>
        <p:nvSpPr>
          <p:cNvPr id="4" name="Date Placeholder 3">
            <a:extLst>
              <a:ext uri="{FF2B5EF4-FFF2-40B4-BE49-F238E27FC236}">
                <a16:creationId xmlns:a16="http://schemas.microsoft.com/office/drawing/2014/main" id="{F4502467-F8F8-89CC-2944-B47FD18A8051}"/>
              </a:ext>
            </a:extLst>
          </p:cNvPr>
          <p:cNvSpPr>
            <a:spLocks noGrp="1"/>
          </p:cNvSpPr>
          <p:nvPr>
            <p:ph type="dt" sz="half" idx="10"/>
          </p:nvPr>
        </p:nvSpPr>
        <p:spPr/>
        <p:txBody>
          <a:bodyPr/>
          <a:lstStyle/>
          <a:p>
            <a:fld id="{C7107B90-89F1-3A42-9094-65022440945E}" type="datetimeFigureOut">
              <a:rPr lang="en-AF" smtClean="0"/>
              <a:t>19/08/2024 R</a:t>
            </a:fld>
            <a:endParaRPr lang="en-AF"/>
          </a:p>
        </p:txBody>
      </p:sp>
      <p:sp>
        <p:nvSpPr>
          <p:cNvPr id="5" name="Footer Placeholder 4">
            <a:extLst>
              <a:ext uri="{FF2B5EF4-FFF2-40B4-BE49-F238E27FC236}">
                <a16:creationId xmlns:a16="http://schemas.microsoft.com/office/drawing/2014/main" id="{729F56E4-2750-21F5-A3A0-A76259668A28}"/>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2B496BF5-5670-4ADA-72B0-C66F0330542F}"/>
              </a:ext>
            </a:extLst>
          </p:cNvPr>
          <p:cNvSpPr>
            <a:spLocks noGrp="1"/>
          </p:cNvSpPr>
          <p:nvPr>
            <p:ph type="sldNum" sz="quarter" idx="12"/>
          </p:nvPr>
        </p:nvSpPr>
        <p:spPr/>
        <p:txBody>
          <a:bodyPr/>
          <a:lstStyle/>
          <a:p>
            <a:fld id="{E55267B4-430F-8C40-BE59-8FFFDF70D87A}" type="slidenum">
              <a:rPr lang="en-AF" smtClean="0"/>
              <a:t>‹#›</a:t>
            </a:fld>
            <a:endParaRPr lang="en-AF"/>
          </a:p>
        </p:txBody>
      </p:sp>
    </p:spTree>
    <p:extLst>
      <p:ext uri="{BB962C8B-B14F-4D97-AF65-F5344CB8AC3E}">
        <p14:creationId xmlns:p14="http://schemas.microsoft.com/office/powerpoint/2010/main" val="3462832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B9FD4-8CCB-CB84-E335-ABBD0AAED94C}"/>
              </a:ext>
            </a:extLst>
          </p:cNvPr>
          <p:cNvSpPr>
            <a:spLocks noGrp="1"/>
          </p:cNvSpPr>
          <p:nvPr>
            <p:ph type="title"/>
          </p:nvPr>
        </p:nvSpPr>
        <p:spPr/>
        <p:txBody>
          <a:bodyPr/>
          <a:lstStyle/>
          <a:p>
            <a:r>
              <a:rPr lang="en-US"/>
              <a:t>Click to edit Master title style</a:t>
            </a:r>
            <a:endParaRPr lang="en-AF"/>
          </a:p>
        </p:txBody>
      </p:sp>
      <p:sp>
        <p:nvSpPr>
          <p:cNvPr id="3" name="Vertical Text Placeholder 2">
            <a:extLst>
              <a:ext uri="{FF2B5EF4-FFF2-40B4-BE49-F238E27FC236}">
                <a16:creationId xmlns:a16="http://schemas.microsoft.com/office/drawing/2014/main" id="{28062F0C-5C18-736E-F5FE-396A424404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C75502E0-D1B4-628D-F56F-E851EC3059B8}"/>
              </a:ext>
            </a:extLst>
          </p:cNvPr>
          <p:cNvSpPr>
            <a:spLocks noGrp="1"/>
          </p:cNvSpPr>
          <p:nvPr>
            <p:ph type="dt" sz="half" idx="10"/>
          </p:nvPr>
        </p:nvSpPr>
        <p:spPr/>
        <p:txBody>
          <a:bodyPr/>
          <a:lstStyle/>
          <a:p>
            <a:fld id="{C7107B90-89F1-3A42-9094-65022440945E}" type="datetimeFigureOut">
              <a:rPr lang="en-AF" smtClean="0"/>
              <a:t>19/08/2024 R</a:t>
            </a:fld>
            <a:endParaRPr lang="en-AF"/>
          </a:p>
        </p:txBody>
      </p:sp>
      <p:sp>
        <p:nvSpPr>
          <p:cNvPr id="5" name="Footer Placeholder 4">
            <a:extLst>
              <a:ext uri="{FF2B5EF4-FFF2-40B4-BE49-F238E27FC236}">
                <a16:creationId xmlns:a16="http://schemas.microsoft.com/office/drawing/2014/main" id="{14951CF4-DC8F-423A-96BC-84FDF393D75A}"/>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12D53656-C405-7D58-563B-365898761953}"/>
              </a:ext>
            </a:extLst>
          </p:cNvPr>
          <p:cNvSpPr>
            <a:spLocks noGrp="1"/>
          </p:cNvSpPr>
          <p:nvPr>
            <p:ph type="sldNum" sz="quarter" idx="12"/>
          </p:nvPr>
        </p:nvSpPr>
        <p:spPr/>
        <p:txBody>
          <a:bodyPr/>
          <a:lstStyle/>
          <a:p>
            <a:fld id="{E55267B4-430F-8C40-BE59-8FFFDF70D87A}" type="slidenum">
              <a:rPr lang="en-AF" smtClean="0"/>
              <a:t>‹#›</a:t>
            </a:fld>
            <a:endParaRPr lang="en-AF"/>
          </a:p>
        </p:txBody>
      </p:sp>
    </p:spTree>
    <p:extLst>
      <p:ext uri="{BB962C8B-B14F-4D97-AF65-F5344CB8AC3E}">
        <p14:creationId xmlns:p14="http://schemas.microsoft.com/office/powerpoint/2010/main" val="4135135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EB8A25-5760-7109-4121-4E87710C8F8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F"/>
          </a:p>
        </p:txBody>
      </p:sp>
      <p:sp>
        <p:nvSpPr>
          <p:cNvPr id="3" name="Vertical Text Placeholder 2">
            <a:extLst>
              <a:ext uri="{FF2B5EF4-FFF2-40B4-BE49-F238E27FC236}">
                <a16:creationId xmlns:a16="http://schemas.microsoft.com/office/drawing/2014/main" id="{37E03909-18B5-9246-60AA-CBC941A7FA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AC9FCC58-846A-8427-3119-05D85E5883C8}"/>
              </a:ext>
            </a:extLst>
          </p:cNvPr>
          <p:cNvSpPr>
            <a:spLocks noGrp="1"/>
          </p:cNvSpPr>
          <p:nvPr>
            <p:ph type="dt" sz="half" idx="10"/>
          </p:nvPr>
        </p:nvSpPr>
        <p:spPr/>
        <p:txBody>
          <a:bodyPr/>
          <a:lstStyle/>
          <a:p>
            <a:fld id="{C7107B90-89F1-3A42-9094-65022440945E}" type="datetimeFigureOut">
              <a:rPr lang="en-AF" smtClean="0"/>
              <a:t>19/08/2024 R</a:t>
            </a:fld>
            <a:endParaRPr lang="en-AF"/>
          </a:p>
        </p:txBody>
      </p:sp>
      <p:sp>
        <p:nvSpPr>
          <p:cNvPr id="5" name="Footer Placeholder 4">
            <a:extLst>
              <a:ext uri="{FF2B5EF4-FFF2-40B4-BE49-F238E27FC236}">
                <a16:creationId xmlns:a16="http://schemas.microsoft.com/office/drawing/2014/main" id="{ECFA0810-C4CC-718D-34C6-7305382F1B4B}"/>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669C8376-CFC1-21B4-932F-AC46504E3CBE}"/>
              </a:ext>
            </a:extLst>
          </p:cNvPr>
          <p:cNvSpPr>
            <a:spLocks noGrp="1"/>
          </p:cNvSpPr>
          <p:nvPr>
            <p:ph type="sldNum" sz="quarter" idx="12"/>
          </p:nvPr>
        </p:nvSpPr>
        <p:spPr/>
        <p:txBody>
          <a:bodyPr/>
          <a:lstStyle/>
          <a:p>
            <a:fld id="{E55267B4-430F-8C40-BE59-8FFFDF70D87A}" type="slidenum">
              <a:rPr lang="en-AF" smtClean="0"/>
              <a:t>‹#›</a:t>
            </a:fld>
            <a:endParaRPr lang="en-AF"/>
          </a:p>
        </p:txBody>
      </p:sp>
    </p:spTree>
    <p:extLst>
      <p:ext uri="{BB962C8B-B14F-4D97-AF65-F5344CB8AC3E}">
        <p14:creationId xmlns:p14="http://schemas.microsoft.com/office/powerpoint/2010/main" val="773634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32426-2E5C-381E-2DD4-0D0B1A04C9D4}"/>
              </a:ext>
            </a:extLst>
          </p:cNvPr>
          <p:cNvSpPr>
            <a:spLocks noGrp="1"/>
          </p:cNvSpPr>
          <p:nvPr>
            <p:ph type="title"/>
          </p:nvPr>
        </p:nvSpPr>
        <p:spPr/>
        <p:txBody>
          <a:bodyPr/>
          <a:lstStyle/>
          <a:p>
            <a:r>
              <a:rPr lang="en-US"/>
              <a:t>Click to edit Master title style</a:t>
            </a:r>
            <a:endParaRPr lang="en-AF"/>
          </a:p>
        </p:txBody>
      </p:sp>
      <p:sp>
        <p:nvSpPr>
          <p:cNvPr id="3" name="Content Placeholder 2">
            <a:extLst>
              <a:ext uri="{FF2B5EF4-FFF2-40B4-BE49-F238E27FC236}">
                <a16:creationId xmlns:a16="http://schemas.microsoft.com/office/drawing/2014/main" id="{FDF24523-89E8-075E-EDB6-0BA7EAABEC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12D334D7-8755-17A0-85C2-B14A02B361BD}"/>
              </a:ext>
            </a:extLst>
          </p:cNvPr>
          <p:cNvSpPr>
            <a:spLocks noGrp="1"/>
          </p:cNvSpPr>
          <p:nvPr>
            <p:ph type="dt" sz="half" idx="10"/>
          </p:nvPr>
        </p:nvSpPr>
        <p:spPr/>
        <p:txBody>
          <a:bodyPr/>
          <a:lstStyle/>
          <a:p>
            <a:fld id="{C7107B90-89F1-3A42-9094-65022440945E}" type="datetimeFigureOut">
              <a:rPr lang="en-AF" smtClean="0"/>
              <a:t>19/08/2024 R</a:t>
            </a:fld>
            <a:endParaRPr lang="en-AF"/>
          </a:p>
        </p:txBody>
      </p:sp>
      <p:sp>
        <p:nvSpPr>
          <p:cNvPr id="5" name="Footer Placeholder 4">
            <a:extLst>
              <a:ext uri="{FF2B5EF4-FFF2-40B4-BE49-F238E27FC236}">
                <a16:creationId xmlns:a16="http://schemas.microsoft.com/office/drawing/2014/main" id="{DD308AEE-B602-AE9D-4D37-C70D229F8345}"/>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F8B28DA7-740D-8E26-5C7E-CA0D54B97BB5}"/>
              </a:ext>
            </a:extLst>
          </p:cNvPr>
          <p:cNvSpPr>
            <a:spLocks noGrp="1"/>
          </p:cNvSpPr>
          <p:nvPr>
            <p:ph type="sldNum" sz="quarter" idx="12"/>
          </p:nvPr>
        </p:nvSpPr>
        <p:spPr/>
        <p:txBody>
          <a:bodyPr/>
          <a:lstStyle/>
          <a:p>
            <a:fld id="{E55267B4-430F-8C40-BE59-8FFFDF70D87A}" type="slidenum">
              <a:rPr lang="en-AF" smtClean="0"/>
              <a:t>‹#›</a:t>
            </a:fld>
            <a:endParaRPr lang="en-AF"/>
          </a:p>
        </p:txBody>
      </p:sp>
    </p:spTree>
    <p:extLst>
      <p:ext uri="{BB962C8B-B14F-4D97-AF65-F5344CB8AC3E}">
        <p14:creationId xmlns:p14="http://schemas.microsoft.com/office/powerpoint/2010/main" val="2880198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0AEA9-C576-0CDE-6DC3-F3D1523C2F3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F"/>
          </a:p>
        </p:txBody>
      </p:sp>
      <p:sp>
        <p:nvSpPr>
          <p:cNvPr id="3" name="Text Placeholder 2">
            <a:extLst>
              <a:ext uri="{FF2B5EF4-FFF2-40B4-BE49-F238E27FC236}">
                <a16:creationId xmlns:a16="http://schemas.microsoft.com/office/drawing/2014/main" id="{E1CFC160-2F64-365A-3634-C8B7DA3A95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EE7E723-06E6-6E12-8556-16DA4B07A68C}"/>
              </a:ext>
            </a:extLst>
          </p:cNvPr>
          <p:cNvSpPr>
            <a:spLocks noGrp="1"/>
          </p:cNvSpPr>
          <p:nvPr>
            <p:ph type="dt" sz="half" idx="10"/>
          </p:nvPr>
        </p:nvSpPr>
        <p:spPr/>
        <p:txBody>
          <a:bodyPr/>
          <a:lstStyle/>
          <a:p>
            <a:fld id="{C7107B90-89F1-3A42-9094-65022440945E}" type="datetimeFigureOut">
              <a:rPr lang="en-AF" smtClean="0"/>
              <a:t>19/08/2024 R</a:t>
            </a:fld>
            <a:endParaRPr lang="en-AF"/>
          </a:p>
        </p:txBody>
      </p:sp>
      <p:sp>
        <p:nvSpPr>
          <p:cNvPr id="5" name="Footer Placeholder 4">
            <a:extLst>
              <a:ext uri="{FF2B5EF4-FFF2-40B4-BE49-F238E27FC236}">
                <a16:creationId xmlns:a16="http://schemas.microsoft.com/office/drawing/2014/main" id="{2D49D49B-17B4-AA66-4F12-0213F26D95E5}"/>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16E454B0-525B-07D4-20CA-46F0F74A213D}"/>
              </a:ext>
            </a:extLst>
          </p:cNvPr>
          <p:cNvSpPr>
            <a:spLocks noGrp="1"/>
          </p:cNvSpPr>
          <p:nvPr>
            <p:ph type="sldNum" sz="quarter" idx="12"/>
          </p:nvPr>
        </p:nvSpPr>
        <p:spPr/>
        <p:txBody>
          <a:bodyPr/>
          <a:lstStyle/>
          <a:p>
            <a:fld id="{E55267B4-430F-8C40-BE59-8FFFDF70D87A}" type="slidenum">
              <a:rPr lang="en-AF" smtClean="0"/>
              <a:t>‹#›</a:t>
            </a:fld>
            <a:endParaRPr lang="en-AF"/>
          </a:p>
        </p:txBody>
      </p:sp>
    </p:spTree>
    <p:extLst>
      <p:ext uri="{BB962C8B-B14F-4D97-AF65-F5344CB8AC3E}">
        <p14:creationId xmlns:p14="http://schemas.microsoft.com/office/powerpoint/2010/main" val="3742907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D6971-90E1-A2F7-D286-AD1D525204D3}"/>
              </a:ext>
            </a:extLst>
          </p:cNvPr>
          <p:cNvSpPr>
            <a:spLocks noGrp="1"/>
          </p:cNvSpPr>
          <p:nvPr>
            <p:ph type="title"/>
          </p:nvPr>
        </p:nvSpPr>
        <p:spPr/>
        <p:txBody>
          <a:bodyPr/>
          <a:lstStyle/>
          <a:p>
            <a:r>
              <a:rPr lang="en-US"/>
              <a:t>Click to edit Master title style</a:t>
            </a:r>
            <a:endParaRPr lang="en-AF"/>
          </a:p>
        </p:txBody>
      </p:sp>
      <p:sp>
        <p:nvSpPr>
          <p:cNvPr id="3" name="Content Placeholder 2">
            <a:extLst>
              <a:ext uri="{FF2B5EF4-FFF2-40B4-BE49-F238E27FC236}">
                <a16:creationId xmlns:a16="http://schemas.microsoft.com/office/drawing/2014/main" id="{5C0BC3B4-4297-D248-8890-5448D4E74A1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Content Placeholder 3">
            <a:extLst>
              <a:ext uri="{FF2B5EF4-FFF2-40B4-BE49-F238E27FC236}">
                <a16:creationId xmlns:a16="http://schemas.microsoft.com/office/drawing/2014/main" id="{B2C1F4D0-E875-8B14-20B9-218764AF14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5" name="Date Placeholder 4">
            <a:extLst>
              <a:ext uri="{FF2B5EF4-FFF2-40B4-BE49-F238E27FC236}">
                <a16:creationId xmlns:a16="http://schemas.microsoft.com/office/drawing/2014/main" id="{AB5E55A1-F02F-2D93-4375-F9A1CD2D5C6E}"/>
              </a:ext>
            </a:extLst>
          </p:cNvPr>
          <p:cNvSpPr>
            <a:spLocks noGrp="1"/>
          </p:cNvSpPr>
          <p:nvPr>
            <p:ph type="dt" sz="half" idx="10"/>
          </p:nvPr>
        </p:nvSpPr>
        <p:spPr/>
        <p:txBody>
          <a:bodyPr/>
          <a:lstStyle/>
          <a:p>
            <a:fld id="{C7107B90-89F1-3A42-9094-65022440945E}" type="datetimeFigureOut">
              <a:rPr lang="en-AF" smtClean="0"/>
              <a:t>19/08/2024 R</a:t>
            </a:fld>
            <a:endParaRPr lang="en-AF"/>
          </a:p>
        </p:txBody>
      </p:sp>
      <p:sp>
        <p:nvSpPr>
          <p:cNvPr id="6" name="Footer Placeholder 5">
            <a:extLst>
              <a:ext uri="{FF2B5EF4-FFF2-40B4-BE49-F238E27FC236}">
                <a16:creationId xmlns:a16="http://schemas.microsoft.com/office/drawing/2014/main" id="{EECD82F3-5E42-E97A-CB17-53DCFAF3184C}"/>
              </a:ext>
            </a:extLst>
          </p:cNvPr>
          <p:cNvSpPr>
            <a:spLocks noGrp="1"/>
          </p:cNvSpPr>
          <p:nvPr>
            <p:ph type="ftr" sz="quarter" idx="11"/>
          </p:nvPr>
        </p:nvSpPr>
        <p:spPr/>
        <p:txBody>
          <a:bodyPr/>
          <a:lstStyle/>
          <a:p>
            <a:endParaRPr lang="en-AF"/>
          </a:p>
        </p:txBody>
      </p:sp>
      <p:sp>
        <p:nvSpPr>
          <p:cNvPr id="7" name="Slide Number Placeholder 6">
            <a:extLst>
              <a:ext uri="{FF2B5EF4-FFF2-40B4-BE49-F238E27FC236}">
                <a16:creationId xmlns:a16="http://schemas.microsoft.com/office/drawing/2014/main" id="{04C3B6CE-71D5-2784-2AAC-4A8FC9E6D871}"/>
              </a:ext>
            </a:extLst>
          </p:cNvPr>
          <p:cNvSpPr>
            <a:spLocks noGrp="1"/>
          </p:cNvSpPr>
          <p:nvPr>
            <p:ph type="sldNum" sz="quarter" idx="12"/>
          </p:nvPr>
        </p:nvSpPr>
        <p:spPr/>
        <p:txBody>
          <a:bodyPr/>
          <a:lstStyle/>
          <a:p>
            <a:fld id="{E55267B4-430F-8C40-BE59-8FFFDF70D87A}" type="slidenum">
              <a:rPr lang="en-AF" smtClean="0"/>
              <a:t>‹#›</a:t>
            </a:fld>
            <a:endParaRPr lang="en-AF"/>
          </a:p>
        </p:txBody>
      </p:sp>
    </p:spTree>
    <p:extLst>
      <p:ext uri="{BB962C8B-B14F-4D97-AF65-F5344CB8AC3E}">
        <p14:creationId xmlns:p14="http://schemas.microsoft.com/office/powerpoint/2010/main" val="888952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8F0B2-614F-91FB-943F-E1EBDCBB1880}"/>
              </a:ext>
            </a:extLst>
          </p:cNvPr>
          <p:cNvSpPr>
            <a:spLocks noGrp="1"/>
          </p:cNvSpPr>
          <p:nvPr>
            <p:ph type="title"/>
          </p:nvPr>
        </p:nvSpPr>
        <p:spPr>
          <a:xfrm>
            <a:off x="839788" y="365125"/>
            <a:ext cx="10515600" cy="1325563"/>
          </a:xfrm>
        </p:spPr>
        <p:txBody>
          <a:bodyPr/>
          <a:lstStyle/>
          <a:p>
            <a:r>
              <a:rPr lang="en-US"/>
              <a:t>Click to edit Master title style</a:t>
            </a:r>
            <a:endParaRPr lang="en-AF"/>
          </a:p>
        </p:txBody>
      </p:sp>
      <p:sp>
        <p:nvSpPr>
          <p:cNvPr id="3" name="Text Placeholder 2">
            <a:extLst>
              <a:ext uri="{FF2B5EF4-FFF2-40B4-BE49-F238E27FC236}">
                <a16:creationId xmlns:a16="http://schemas.microsoft.com/office/drawing/2014/main" id="{4C903536-B33D-B6F7-6253-92A6317DFD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886A29-6FD7-985E-45EF-DEE74F7EA40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5" name="Text Placeholder 4">
            <a:extLst>
              <a:ext uri="{FF2B5EF4-FFF2-40B4-BE49-F238E27FC236}">
                <a16:creationId xmlns:a16="http://schemas.microsoft.com/office/drawing/2014/main" id="{FA927874-A2FA-C743-95DD-6F6706D397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1530D7-AD9D-612C-DEA0-7392711662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7" name="Date Placeholder 6">
            <a:extLst>
              <a:ext uri="{FF2B5EF4-FFF2-40B4-BE49-F238E27FC236}">
                <a16:creationId xmlns:a16="http://schemas.microsoft.com/office/drawing/2014/main" id="{8732DFA1-F857-8026-9EE6-7E0053F11284}"/>
              </a:ext>
            </a:extLst>
          </p:cNvPr>
          <p:cNvSpPr>
            <a:spLocks noGrp="1"/>
          </p:cNvSpPr>
          <p:nvPr>
            <p:ph type="dt" sz="half" idx="10"/>
          </p:nvPr>
        </p:nvSpPr>
        <p:spPr/>
        <p:txBody>
          <a:bodyPr/>
          <a:lstStyle/>
          <a:p>
            <a:fld id="{C7107B90-89F1-3A42-9094-65022440945E}" type="datetimeFigureOut">
              <a:rPr lang="en-AF" smtClean="0"/>
              <a:t>19/08/2024 R</a:t>
            </a:fld>
            <a:endParaRPr lang="en-AF"/>
          </a:p>
        </p:txBody>
      </p:sp>
      <p:sp>
        <p:nvSpPr>
          <p:cNvPr id="8" name="Footer Placeholder 7">
            <a:extLst>
              <a:ext uri="{FF2B5EF4-FFF2-40B4-BE49-F238E27FC236}">
                <a16:creationId xmlns:a16="http://schemas.microsoft.com/office/drawing/2014/main" id="{C042FCD9-B686-BB86-C092-CCEEC79FA3A1}"/>
              </a:ext>
            </a:extLst>
          </p:cNvPr>
          <p:cNvSpPr>
            <a:spLocks noGrp="1"/>
          </p:cNvSpPr>
          <p:nvPr>
            <p:ph type="ftr" sz="quarter" idx="11"/>
          </p:nvPr>
        </p:nvSpPr>
        <p:spPr/>
        <p:txBody>
          <a:bodyPr/>
          <a:lstStyle/>
          <a:p>
            <a:endParaRPr lang="en-AF"/>
          </a:p>
        </p:txBody>
      </p:sp>
      <p:sp>
        <p:nvSpPr>
          <p:cNvPr id="9" name="Slide Number Placeholder 8">
            <a:extLst>
              <a:ext uri="{FF2B5EF4-FFF2-40B4-BE49-F238E27FC236}">
                <a16:creationId xmlns:a16="http://schemas.microsoft.com/office/drawing/2014/main" id="{281F497E-8C56-BD01-FF87-C41288B06AEC}"/>
              </a:ext>
            </a:extLst>
          </p:cNvPr>
          <p:cNvSpPr>
            <a:spLocks noGrp="1"/>
          </p:cNvSpPr>
          <p:nvPr>
            <p:ph type="sldNum" sz="quarter" idx="12"/>
          </p:nvPr>
        </p:nvSpPr>
        <p:spPr/>
        <p:txBody>
          <a:bodyPr/>
          <a:lstStyle/>
          <a:p>
            <a:fld id="{E55267B4-430F-8C40-BE59-8FFFDF70D87A}" type="slidenum">
              <a:rPr lang="en-AF" smtClean="0"/>
              <a:t>‹#›</a:t>
            </a:fld>
            <a:endParaRPr lang="en-AF"/>
          </a:p>
        </p:txBody>
      </p:sp>
    </p:spTree>
    <p:extLst>
      <p:ext uri="{BB962C8B-B14F-4D97-AF65-F5344CB8AC3E}">
        <p14:creationId xmlns:p14="http://schemas.microsoft.com/office/powerpoint/2010/main" val="62056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71A68-DA91-15BD-5F7B-FFA8A8AA91E0}"/>
              </a:ext>
            </a:extLst>
          </p:cNvPr>
          <p:cNvSpPr>
            <a:spLocks noGrp="1"/>
          </p:cNvSpPr>
          <p:nvPr>
            <p:ph type="title"/>
          </p:nvPr>
        </p:nvSpPr>
        <p:spPr/>
        <p:txBody>
          <a:bodyPr/>
          <a:lstStyle/>
          <a:p>
            <a:r>
              <a:rPr lang="en-US"/>
              <a:t>Click to edit Master title style</a:t>
            </a:r>
            <a:endParaRPr lang="en-AF"/>
          </a:p>
        </p:txBody>
      </p:sp>
      <p:sp>
        <p:nvSpPr>
          <p:cNvPr id="3" name="Date Placeholder 2">
            <a:extLst>
              <a:ext uri="{FF2B5EF4-FFF2-40B4-BE49-F238E27FC236}">
                <a16:creationId xmlns:a16="http://schemas.microsoft.com/office/drawing/2014/main" id="{7F6EF464-E25F-1D04-F1E9-6A8464176FBE}"/>
              </a:ext>
            </a:extLst>
          </p:cNvPr>
          <p:cNvSpPr>
            <a:spLocks noGrp="1"/>
          </p:cNvSpPr>
          <p:nvPr>
            <p:ph type="dt" sz="half" idx="10"/>
          </p:nvPr>
        </p:nvSpPr>
        <p:spPr/>
        <p:txBody>
          <a:bodyPr/>
          <a:lstStyle/>
          <a:p>
            <a:fld id="{C7107B90-89F1-3A42-9094-65022440945E}" type="datetimeFigureOut">
              <a:rPr lang="en-AF" smtClean="0"/>
              <a:t>19/08/2024 R</a:t>
            </a:fld>
            <a:endParaRPr lang="en-AF"/>
          </a:p>
        </p:txBody>
      </p:sp>
      <p:sp>
        <p:nvSpPr>
          <p:cNvPr id="4" name="Footer Placeholder 3">
            <a:extLst>
              <a:ext uri="{FF2B5EF4-FFF2-40B4-BE49-F238E27FC236}">
                <a16:creationId xmlns:a16="http://schemas.microsoft.com/office/drawing/2014/main" id="{6CB5EC3E-37E7-8352-A024-CFA7A6BA327F}"/>
              </a:ext>
            </a:extLst>
          </p:cNvPr>
          <p:cNvSpPr>
            <a:spLocks noGrp="1"/>
          </p:cNvSpPr>
          <p:nvPr>
            <p:ph type="ftr" sz="quarter" idx="11"/>
          </p:nvPr>
        </p:nvSpPr>
        <p:spPr/>
        <p:txBody>
          <a:bodyPr/>
          <a:lstStyle/>
          <a:p>
            <a:endParaRPr lang="en-AF"/>
          </a:p>
        </p:txBody>
      </p:sp>
      <p:sp>
        <p:nvSpPr>
          <p:cNvPr id="5" name="Slide Number Placeholder 4">
            <a:extLst>
              <a:ext uri="{FF2B5EF4-FFF2-40B4-BE49-F238E27FC236}">
                <a16:creationId xmlns:a16="http://schemas.microsoft.com/office/drawing/2014/main" id="{7BA10445-C5AE-ABEB-E632-98BEDD467DCE}"/>
              </a:ext>
            </a:extLst>
          </p:cNvPr>
          <p:cNvSpPr>
            <a:spLocks noGrp="1"/>
          </p:cNvSpPr>
          <p:nvPr>
            <p:ph type="sldNum" sz="quarter" idx="12"/>
          </p:nvPr>
        </p:nvSpPr>
        <p:spPr/>
        <p:txBody>
          <a:bodyPr/>
          <a:lstStyle/>
          <a:p>
            <a:fld id="{E55267B4-430F-8C40-BE59-8FFFDF70D87A}" type="slidenum">
              <a:rPr lang="en-AF" smtClean="0"/>
              <a:t>‹#›</a:t>
            </a:fld>
            <a:endParaRPr lang="en-AF"/>
          </a:p>
        </p:txBody>
      </p:sp>
    </p:spTree>
    <p:extLst>
      <p:ext uri="{BB962C8B-B14F-4D97-AF65-F5344CB8AC3E}">
        <p14:creationId xmlns:p14="http://schemas.microsoft.com/office/powerpoint/2010/main" val="4265914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1852CA-80E8-5EF0-A796-9F879893DE42}"/>
              </a:ext>
            </a:extLst>
          </p:cNvPr>
          <p:cNvSpPr>
            <a:spLocks noGrp="1"/>
          </p:cNvSpPr>
          <p:nvPr>
            <p:ph type="dt" sz="half" idx="10"/>
          </p:nvPr>
        </p:nvSpPr>
        <p:spPr/>
        <p:txBody>
          <a:bodyPr/>
          <a:lstStyle/>
          <a:p>
            <a:fld id="{C7107B90-89F1-3A42-9094-65022440945E}" type="datetimeFigureOut">
              <a:rPr lang="en-AF" smtClean="0"/>
              <a:t>19/08/2024 R</a:t>
            </a:fld>
            <a:endParaRPr lang="en-AF"/>
          </a:p>
        </p:txBody>
      </p:sp>
      <p:sp>
        <p:nvSpPr>
          <p:cNvPr id="3" name="Footer Placeholder 2">
            <a:extLst>
              <a:ext uri="{FF2B5EF4-FFF2-40B4-BE49-F238E27FC236}">
                <a16:creationId xmlns:a16="http://schemas.microsoft.com/office/drawing/2014/main" id="{3E20396E-39B4-6675-65EE-159B930EE4B3}"/>
              </a:ext>
            </a:extLst>
          </p:cNvPr>
          <p:cNvSpPr>
            <a:spLocks noGrp="1"/>
          </p:cNvSpPr>
          <p:nvPr>
            <p:ph type="ftr" sz="quarter" idx="11"/>
          </p:nvPr>
        </p:nvSpPr>
        <p:spPr/>
        <p:txBody>
          <a:bodyPr/>
          <a:lstStyle/>
          <a:p>
            <a:endParaRPr lang="en-AF"/>
          </a:p>
        </p:txBody>
      </p:sp>
      <p:sp>
        <p:nvSpPr>
          <p:cNvPr id="4" name="Slide Number Placeholder 3">
            <a:extLst>
              <a:ext uri="{FF2B5EF4-FFF2-40B4-BE49-F238E27FC236}">
                <a16:creationId xmlns:a16="http://schemas.microsoft.com/office/drawing/2014/main" id="{FC02495B-F8D4-3791-A7D4-4BDCFD8716EF}"/>
              </a:ext>
            </a:extLst>
          </p:cNvPr>
          <p:cNvSpPr>
            <a:spLocks noGrp="1"/>
          </p:cNvSpPr>
          <p:nvPr>
            <p:ph type="sldNum" sz="quarter" idx="12"/>
          </p:nvPr>
        </p:nvSpPr>
        <p:spPr/>
        <p:txBody>
          <a:bodyPr/>
          <a:lstStyle/>
          <a:p>
            <a:fld id="{E55267B4-430F-8C40-BE59-8FFFDF70D87A}" type="slidenum">
              <a:rPr lang="en-AF" smtClean="0"/>
              <a:t>‹#›</a:t>
            </a:fld>
            <a:endParaRPr lang="en-AF"/>
          </a:p>
        </p:txBody>
      </p:sp>
    </p:spTree>
    <p:extLst>
      <p:ext uri="{BB962C8B-B14F-4D97-AF65-F5344CB8AC3E}">
        <p14:creationId xmlns:p14="http://schemas.microsoft.com/office/powerpoint/2010/main" val="4210707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E0A1C-6D52-9FF5-9B8E-713FA9FC7F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F"/>
          </a:p>
        </p:txBody>
      </p:sp>
      <p:sp>
        <p:nvSpPr>
          <p:cNvPr id="3" name="Content Placeholder 2">
            <a:extLst>
              <a:ext uri="{FF2B5EF4-FFF2-40B4-BE49-F238E27FC236}">
                <a16:creationId xmlns:a16="http://schemas.microsoft.com/office/drawing/2014/main" id="{F7EA51F9-9B59-E2D8-341A-10A1F4A67F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Text Placeholder 3">
            <a:extLst>
              <a:ext uri="{FF2B5EF4-FFF2-40B4-BE49-F238E27FC236}">
                <a16:creationId xmlns:a16="http://schemas.microsoft.com/office/drawing/2014/main" id="{491AB26F-1571-45B5-39B1-BF4E69F0B1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F2485D-7D59-9E88-D14D-844607A9D944}"/>
              </a:ext>
            </a:extLst>
          </p:cNvPr>
          <p:cNvSpPr>
            <a:spLocks noGrp="1"/>
          </p:cNvSpPr>
          <p:nvPr>
            <p:ph type="dt" sz="half" idx="10"/>
          </p:nvPr>
        </p:nvSpPr>
        <p:spPr/>
        <p:txBody>
          <a:bodyPr/>
          <a:lstStyle/>
          <a:p>
            <a:fld id="{C7107B90-89F1-3A42-9094-65022440945E}" type="datetimeFigureOut">
              <a:rPr lang="en-AF" smtClean="0"/>
              <a:t>19/08/2024 R</a:t>
            </a:fld>
            <a:endParaRPr lang="en-AF"/>
          </a:p>
        </p:txBody>
      </p:sp>
      <p:sp>
        <p:nvSpPr>
          <p:cNvPr id="6" name="Footer Placeholder 5">
            <a:extLst>
              <a:ext uri="{FF2B5EF4-FFF2-40B4-BE49-F238E27FC236}">
                <a16:creationId xmlns:a16="http://schemas.microsoft.com/office/drawing/2014/main" id="{751C2759-07CE-0BFF-A00B-543CB04439E2}"/>
              </a:ext>
            </a:extLst>
          </p:cNvPr>
          <p:cNvSpPr>
            <a:spLocks noGrp="1"/>
          </p:cNvSpPr>
          <p:nvPr>
            <p:ph type="ftr" sz="quarter" idx="11"/>
          </p:nvPr>
        </p:nvSpPr>
        <p:spPr/>
        <p:txBody>
          <a:bodyPr/>
          <a:lstStyle/>
          <a:p>
            <a:endParaRPr lang="en-AF"/>
          </a:p>
        </p:txBody>
      </p:sp>
      <p:sp>
        <p:nvSpPr>
          <p:cNvPr id="7" name="Slide Number Placeholder 6">
            <a:extLst>
              <a:ext uri="{FF2B5EF4-FFF2-40B4-BE49-F238E27FC236}">
                <a16:creationId xmlns:a16="http://schemas.microsoft.com/office/drawing/2014/main" id="{ED75AA05-A940-C9F7-BFAB-D9C4B08ECCA1}"/>
              </a:ext>
            </a:extLst>
          </p:cNvPr>
          <p:cNvSpPr>
            <a:spLocks noGrp="1"/>
          </p:cNvSpPr>
          <p:nvPr>
            <p:ph type="sldNum" sz="quarter" idx="12"/>
          </p:nvPr>
        </p:nvSpPr>
        <p:spPr/>
        <p:txBody>
          <a:bodyPr/>
          <a:lstStyle/>
          <a:p>
            <a:fld id="{E55267B4-430F-8C40-BE59-8FFFDF70D87A}" type="slidenum">
              <a:rPr lang="en-AF" smtClean="0"/>
              <a:t>‹#›</a:t>
            </a:fld>
            <a:endParaRPr lang="en-AF"/>
          </a:p>
        </p:txBody>
      </p:sp>
    </p:spTree>
    <p:extLst>
      <p:ext uri="{BB962C8B-B14F-4D97-AF65-F5344CB8AC3E}">
        <p14:creationId xmlns:p14="http://schemas.microsoft.com/office/powerpoint/2010/main" val="3835788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611D1-7C43-6F55-B11B-FCC31BCC88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F"/>
          </a:p>
        </p:txBody>
      </p:sp>
      <p:sp>
        <p:nvSpPr>
          <p:cNvPr id="3" name="Picture Placeholder 2">
            <a:extLst>
              <a:ext uri="{FF2B5EF4-FFF2-40B4-BE49-F238E27FC236}">
                <a16:creationId xmlns:a16="http://schemas.microsoft.com/office/drawing/2014/main" id="{F67F8357-9B6D-4416-8BA9-7A58EF3D60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F"/>
          </a:p>
        </p:txBody>
      </p:sp>
      <p:sp>
        <p:nvSpPr>
          <p:cNvPr id="4" name="Text Placeholder 3">
            <a:extLst>
              <a:ext uri="{FF2B5EF4-FFF2-40B4-BE49-F238E27FC236}">
                <a16:creationId xmlns:a16="http://schemas.microsoft.com/office/drawing/2014/main" id="{8BD378E2-5328-A5CA-5B45-3C0DE39576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1DEC99-04D8-0EE5-CBF3-5208FCAA8AC2}"/>
              </a:ext>
            </a:extLst>
          </p:cNvPr>
          <p:cNvSpPr>
            <a:spLocks noGrp="1"/>
          </p:cNvSpPr>
          <p:nvPr>
            <p:ph type="dt" sz="half" idx="10"/>
          </p:nvPr>
        </p:nvSpPr>
        <p:spPr/>
        <p:txBody>
          <a:bodyPr/>
          <a:lstStyle/>
          <a:p>
            <a:fld id="{C7107B90-89F1-3A42-9094-65022440945E}" type="datetimeFigureOut">
              <a:rPr lang="en-AF" smtClean="0"/>
              <a:t>19/08/2024 R</a:t>
            </a:fld>
            <a:endParaRPr lang="en-AF"/>
          </a:p>
        </p:txBody>
      </p:sp>
      <p:sp>
        <p:nvSpPr>
          <p:cNvPr id="6" name="Footer Placeholder 5">
            <a:extLst>
              <a:ext uri="{FF2B5EF4-FFF2-40B4-BE49-F238E27FC236}">
                <a16:creationId xmlns:a16="http://schemas.microsoft.com/office/drawing/2014/main" id="{5173099F-8AA4-FD64-1B2F-A86A480802B8}"/>
              </a:ext>
            </a:extLst>
          </p:cNvPr>
          <p:cNvSpPr>
            <a:spLocks noGrp="1"/>
          </p:cNvSpPr>
          <p:nvPr>
            <p:ph type="ftr" sz="quarter" idx="11"/>
          </p:nvPr>
        </p:nvSpPr>
        <p:spPr/>
        <p:txBody>
          <a:bodyPr/>
          <a:lstStyle/>
          <a:p>
            <a:endParaRPr lang="en-AF"/>
          </a:p>
        </p:txBody>
      </p:sp>
      <p:sp>
        <p:nvSpPr>
          <p:cNvPr id="7" name="Slide Number Placeholder 6">
            <a:extLst>
              <a:ext uri="{FF2B5EF4-FFF2-40B4-BE49-F238E27FC236}">
                <a16:creationId xmlns:a16="http://schemas.microsoft.com/office/drawing/2014/main" id="{8DAC50F5-745B-3CD9-E3CD-351D29301781}"/>
              </a:ext>
            </a:extLst>
          </p:cNvPr>
          <p:cNvSpPr>
            <a:spLocks noGrp="1"/>
          </p:cNvSpPr>
          <p:nvPr>
            <p:ph type="sldNum" sz="quarter" idx="12"/>
          </p:nvPr>
        </p:nvSpPr>
        <p:spPr/>
        <p:txBody>
          <a:bodyPr/>
          <a:lstStyle/>
          <a:p>
            <a:fld id="{E55267B4-430F-8C40-BE59-8FFFDF70D87A}" type="slidenum">
              <a:rPr lang="en-AF" smtClean="0"/>
              <a:t>‹#›</a:t>
            </a:fld>
            <a:endParaRPr lang="en-AF"/>
          </a:p>
        </p:txBody>
      </p:sp>
    </p:spTree>
    <p:extLst>
      <p:ext uri="{BB962C8B-B14F-4D97-AF65-F5344CB8AC3E}">
        <p14:creationId xmlns:p14="http://schemas.microsoft.com/office/powerpoint/2010/main" val="481144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0894DD-27CA-7504-5299-23AB7D9AF4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F"/>
          </a:p>
        </p:txBody>
      </p:sp>
      <p:sp>
        <p:nvSpPr>
          <p:cNvPr id="3" name="Text Placeholder 2">
            <a:extLst>
              <a:ext uri="{FF2B5EF4-FFF2-40B4-BE49-F238E27FC236}">
                <a16:creationId xmlns:a16="http://schemas.microsoft.com/office/drawing/2014/main" id="{303061D6-5F96-331C-30EC-E45D0EE7F0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862035AA-E9BF-80B9-C2AE-0F9B1F26FE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107B90-89F1-3A42-9094-65022440945E}" type="datetimeFigureOut">
              <a:rPr lang="en-AF" smtClean="0"/>
              <a:t>19/08/2024 R</a:t>
            </a:fld>
            <a:endParaRPr lang="en-AF"/>
          </a:p>
        </p:txBody>
      </p:sp>
      <p:sp>
        <p:nvSpPr>
          <p:cNvPr id="5" name="Footer Placeholder 4">
            <a:extLst>
              <a:ext uri="{FF2B5EF4-FFF2-40B4-BE49-F238E27FC236}">
                <a16:creationId xmlns:a16="http://schemas.microsoft.com/office/drawing/2014/main" id="{0702B2FE-CDF1-B945-7561-AA7C57B38D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F"/>
          </a:p>
        </p:txBody>
      </p:sp>
      <p:sp>
        <p:nvSpPr>
          <p:cNvPr id="6" name="Slide Number Placeholder 5">
            <a:extLst>
              <a:ext uri="{FF2B5EF4-FFF2-40B4-BE49-F238E27FC236}">
                <a16:creationId xmlns:a16="http://schemas.microsoft.com/office/drawing/2014/main" id="{28636C7C-1666-FC9D-8273-E3C2F5CDD8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5267B4-430F-8C40-BE59-8FFFDF70D87A}" type="slidenum">
              <a:rPr lang="en-AF" smtClean="0"/>
              <a:t>‹#›</a:t>
            </a:fld>
            <a:endParaRPr lang="en-AF"/>
          </a:p>
        </p:txBody>
      </p:sp>
    </p:spTree>
    <p:extLst>
      <p:ext uri="{BB962C8B-B14F-4D97-AF65-F5344CB8AC3E}">
        <p14:creationId xmlns:p14="http://schemas.microsoft.com/office/powerpoint/2010/main" val="406601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F"/>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ulii.org/akn/ug/act/statute/1992/13/eng@2000-12-31/source.pdf" TargetMode="Externa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faolex.fao.org/docs/pdf/uga209143.pdf" TargetMode="External"/><Relationship Id="rId2" Type="http://schemas.openxmlformats.org/officeDocument/2006/relationships/hyperlink" Target="https://ulii.org/akn/ug/act/statute/1992/13/eng@2000-12-31/source.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AA492-7ED2-5AD1-B8B4-DD5EDDB7C33A}"/>
              </a:ext>
            </a:extLst>
          </p:cNvPr>
          <p:cNvSpPr>
            <a:spLocks noGrp="1"/>
          </p:cNvSpPr>
          <p:nvPr>
            <p:ph type="ctrTitle"/>
          </p:nvPr>
        </p:nvSpPr>
        <p:spPr>
          <a:xfrm>
            <a:off x="1524000" y="2381148"/>
            <a:ext cx="9144000" cy="1692089"/>
          </a:xfrm>
        </p:spPr>
        <p:txBody>
          <a:bodyPr>
            <a:normAutofit/>
          </a:bodyPr>
          <a:lstStyle/>
          <a:p>
            <a:r>
              <a:rPr lang="en-GB" sz="4400" b="1" kern="0" dirty="0">
                <a:solidFill>
                  <a:srgbClr val="000000"/>
                </a:solidFill>
                <a:effectLst/>
                <a:latin typeface="American Typewriter" panose="02090604020004020304" pitchFamily="18" charset="77"/>
                <a:ea typeface="Times New Roman" panose="02020603050405020304" pitchFamily="18" charset="0"/>
                <a:cs typeface="Times New Roman" panose="02020603050405020304" pitchFamily="18" charset="0"/>
              </a:rPr>
              <a:t>Regulation</a:t>
            </a:r>
            <a:r>
              <a:rPr lang="en-GB" sz="4400" b="1" kern="0" dirty="0">
                <a:solidFill>
                  <a:srgbClr val="000000"/>
                </a:solidFill>
                <a:effectLst/>
                <a:latin typeface="American Typewriter" panose="02090604020004020304" pitchFamily="18" charset="77"/>
                <a:ea typeface="Palatino Linotype" panose="02040502050505030304" pitchFamily="18" charset="0"/>
                <a:cs typeface="Times New Roman" panose="02020603050405020304" pitchFamily="18" charset="0"/>
              </a:rPr>
              <a:t> </a:t>
            </a:r>
            <a:r>
              <a:rPr lang="en-GB" sz="4400" b="1" kern="0" dirty="0">
                <a:solidFill>
                  <a:srgbClr val="000000"/>
                </a:solidFill>
                <a:effectLst/>
                <a:latin typeface="American Typewriter" panose="02090604020004020304" pitchFamily="18" charset="77"/>
                <a:ea typeface="Times New Roman" panose="02020603050405020304" pitchFamily="18" charset="0"/>
                <a:cs typeface="Times New Roman" panose="02020603050405020304" pitchFamily="18" charset="0"/>
              </a:rPr>
              <a:t>of</a:t>
            </a:r>
            <a:r>
              <a:rPr lang="en-GB" sz="4400" b="1" kern="0" dirty="0">
                <a:solidFill>
                  <a:srgbClr val="000000"/>
                </a:solidFill>
                <a:effectLst/>
                <a:latin typeface="American Typewriter" panose="02090604020004020304" pitchFamily="18" charset="77"/>
                <a:ea typeface="Palatino Linotype" panose="02040502050505030304" pitchFamily="18" charset="0"/>
                <a:cs typeface="Times New Roman" panose="02020603050405020304" pitchFamily="18" charset="0"/>
              </a:rPr>
              <a:t> </a:t>
            </a:r>
            <a:r>
              <a:rPr lang="en-GB" sz="4400" b="1" kern="0" dirty="0">
                <a:solidFill>
                  <a:srgbClr val="000000"/>
                </a:solidFill>
                <a:effectLst/>
                <a:latin typeface="American Typewriter" panose="02090604020004020304" pitchFamily="18" charset="77"/>
                <a:ea typeface="Times New Roman" panose="02020603050405020304" pitchFamily="18" charset="0"/>
                <a:cs typeface="Times New Roman" panose="02020603050405020304" pitchFamily="18" charset="0"/>
              </a:rPr>
              <a:t>Passenger</a:t>
            </a:r>
            <a:r>
              <a:rPr lang="en-GB" sz="4400" b="1" kern="0" dirty="0">
                <a:solidFill>
                  <a:srgbClr val="000000"/>
                </a:solidFill>
                <a:effectLst/>
                <a:latin typeface="American Typewriter" panose="02090604020004020304" pitchFamily="18" charset="77"/>
                <a:ea typeface="Palatino Linotype" panose="02040502050505030304" pitchFamily="18" charset="0"/>
                <a:cs typeface="Times New Roman" panose="02020603050405020304" pitchFamily="18" charset="0"/>
              </a:rPr>
              <a:t> </a:t>
            </a:r>
            <a:r>
              <a:rPr lang="en-GB" sz="4400" b="1" kern="0" dirty="0">
                <a:solidFill>
                  <a:srgbClr val="000000"/>
                </a:solidFill>
                <a:effectLst/>
                <a:latin typeface="American Typewriter" panose="02090604020004020304" pitchFamily="18" charset="77"/>
                <a:ea typeface="Times New Roman" panose="02020603050405020304" pitchFamily="18" charset="0"/>
                <a:cs typeface="Times New Roman" panose="02020603050405020304" pitchFamily="18" charset="0"/>
              </a:rPr>
              <a:t>Transportation</a:t>
            </a:r>
            <a:r>
              <a:rPr lang="en-AF" sz="4400" b="1" dirty="0">
                <a:effectLst/>
                <a:latin typeface="American Typewriter" panose="02090604020004020304" pitchFamily="18" charset="77"/>
                <a:cs typeface="Times New Roman" panose="02020603050405020304" pitchFamily="18" charset="0"/>
              </a:rPr>
              <a:t> </a:t>
            </a:r>
            <a:endParaRPr lang="en-AF" sz="4400" b="1" dirty="0">
              <a:latin typeface="American Typewriter" panose="02090604020004020304" pitchFamily="18" charset="77"/>
              <a:cs typeface="Times New Roman" panose="02020603050405020304" pitchFamily="18" charset="0"/>
            </a:endParaRPr>
          </a:p>
        </p:txBody>
      </p:sp>
      <p:sp>
        <p:nvSpPr>
          <p:cNvPr id="3" name="TextBox 2">
            <a:extLst>
              <a:ext uri="{FF2B5EF4-FFF2-40B4-BE49-F238E27FC236}">
                <a16:creationId xmlns:a16="http://schemas.microsoft.com/office/drawing/2014/main" id="{B0A7D96B-3481-2B92-927A-C36E5EA9CE55}"/>
              </a:ext>
            </a:extLst>
          </p:cNvPr>
          <p:cNvSpPr txBox="1"/>
          <p:nvPr/>
        </p:nvSpPr>
        <p:spPr>
          <a:xfrm>
            <a:off x="9666514" y="3249386"/>
            <a:ext cx="184731" cy="369332"/>
          </a:xfrm>
          <a:prstGeom prst="rect">
            <a:avLst/>
          </a:prstGeom>
          <a:noFill/>
        </p:spPr>
        <p:txBody>
          <a:bodyPr wrap="none" rtlCol="0">
            <a:spAutoFit/>
          </a:bodyPr>
          <a:lstStyle/>
          <a:p>
            <a:endParaRPr lang="en-AF" dirty="0"/>
          </a:p>
        </p:txBody>
      </p:sp>
    </p:spTree>
    <p:extLst>
      <p:ext uri="{BB962C8B-B14F-4D97-AF65-F5344CB8AC3E}">
        <p14:creationId xmlns:p14="http://schemas.microsoft.com/office/powerpoint/2010/main" val="28382835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76C28-A0AF-40EA-26C7-A77B9EE9E247}"/>
              </a:ext>
            </a:extLst>
          </p:cNvPr>
          <p:cNvSpPr>
            <a:spLocks noGrp="1"/>
          </p:cNvSpPr>
          <p:nvPr>
            <p:ph type="title"/>
          </p:nvPr>
        </p:nvSpPr>
        <p:spPr>
          <a:xfrm>
            <a:off x="324853" y="120317"/>
            <a:ext cx="11538284" cy="1570372"/>
          </a:xfrm>
        </p:spPr>
        <p:txBody>
          <a:bodyPr>
            <a:normAutofit fontScale="90000"/>
          </a:bodyPr>
          <a:lstStyle/>
          <a:p>
            <a:br>
              <a:rPr lang="en-US" dirty="0">
                <a:effectLst/>
                <a:latin typeface="Times New Roman" panose="02020603050405020304" pitchFamily="18" charset="0"/>
              </a:rPr>
            </a:br>
            <a:br>
              <a:rPr lang="en-US" dirty="0">
                <a:effectLst/>
                <a:latin typeface="Times New Roman" panose="02020603050405020304" pitchFamily="18" charset="0"/>
              </a:rPr>
            </a:br>
            <a:r>
              <a:rPr lang="en-US" b="1" dirty="0">
                <a:effectLst/>
                <a:latin typeface="American Typewriter" panose="02090604020004020304" pitchFamily="18" charset="77"/>
              </a:rPr>
              <a:t>Transport Operator Penalties(Causing bodily injury or death through reckless driving) </a:t>
            </a:r>
            <a:br>
              <a:rPr lang="en-US" dirty="0">
                <a:effectLst/>
                <a:latin typeface="Times New Roman" panose="02020603050405020304" pitchFamily="18" charset="0"/>
              </a:rPr>
            </a:br>
            <a:endParaRPr lang="en-AF" dirty="0"/>
          </a:p>
        </p:txBody>
      </p:sp>
      <p:sp>
        <p:nvSpPr>
          <p:cNvPr id="3" name="Content Placeholder 2">
            <a:extLst>
              <a:ext uri="{FF2B5EF4-FFF2-40B4-BE49-F238E27FC236}">
                <a16:creationId xmlns:a16="http://schemas.microsoft.com/office/drawing/2014/main" id="{E0BCB9A8-3C7B-E4E7-3BF3-9C0F2B0E4CF3}"/>
              </a:ext>
            </a:extLst>
          </p:cNvPr>
          <p:cNvSpPr>
            <a:spLocks noGrp="1"/>
          </p:cNvSpPr>
          <p:nvPr>
            <p:ph idx="1"/>
          </p:nvPr>
        </p:nvSpPr>
        <p:spPr>
          <a:xfrm>
            <a:off x="501316" y="2066257"/>
            <a:ext cx="9918031" cy="4351338"/>
          </a:xfrm>
        </p:spPr>
        <p:txBody>
          <a:bodyPr>
            <a:normAutofit fontScale="92500"/>
          </a:bodyPr>
          <a:lstStyle/>
          <a:p>
            <a:pPr marL="514350" indent="-514350" algn="just">
              <a:buAutoNum type="arabicParenBoth"/>
            </a:pPr>
            <a:r>
              <a:rPr lang="en-US" b="1" dirty="0">
                <a:effectLst/>
                <a:latin typeface="American Typewriter" panose="02090604020004020304" pitchFamily="18" charset="77"/>
              </a:rPr>
              <a:t>Causing death</a:t>
            </a:r>
            <a:r>
              <a:rPr lang="en-US" dirty="0">
                <a:effectLst/>
                <a:latin typeface="American Typewriter" panose="02090604020004020304" pitchFamily="18" charset="77"/>
              </a:rPr>
              <a:t>:-A person who causes the death of any person by reckless driving of a motor vehicle, trailer or engineering plant commits an offence and is liable, on conviction, </a:t>
            </a:r>
            <a:r>
              <a:rPr lang="en-US" dirty="0">
                <a:solidFill>
                  <a:srgbClr val="7030A0"/>
                </a:solidFill>
                <a:effectLst/>
                <a:latin typeface="American Typewriter" panose="02090604020004020304" pitchFamily="18" charset="77"/>
              </a:rPr>
              <a:t>to imprisonment not exceeding ten years</a:t>
            </a:r>
            <a:r>
              <a:rPr lang="en-US" dirty="0">
                <a:solidFill>
                  <a:srgbClr val="7030A0"/>
                </a:solidFill>
                <a:latin typeface="American Typewriter" panose="02090604020004020304" pitchFamily="18" charset="77"/>
              </a:rPr>
              <a:t>.</a:t>
            </a:r>
          </a:p>
          <a:p>
            <a:pPr marL="0" indent="0" algn="just">
              <a:buNone/>
            </a:pPr>
            <a:r>
              <a:rPr lang="en-US" dirty="0">
                <a:effectLst/>
                <a:latin typeface="American Typewriter" panose="02090604020004020304" pitchFamily="18" charset="77"/>
              </a:rPr>
              <a:t> </a:t>
            </a:r>
          </a:p>
          <a:p>
            <a:pPr marL="0" indent="0" algn="just">
              <a:buNone/>
            </a:pPr>
            <a:r>
              <a:rPr lang="en-US" b="1" dirty="0">
                <a:effectLst/>
                <a:latin typeface="American Typewriter" panose="02090604020004020304" pitchFamily="18" charset="77"/>
              </a:rPr>
              <a:t>(2)Causing injury:- </a:t>
            </a:r>
            <a:r>
              <a:rPr lang="en-US" dirty="0">
                <a:effectLst/>
                <a:latin typeface="American Typewriter" panose="02090604020004020304" pitchFamily="18" charset="77"/>
              </a:rPr>
              <a:t>A person who causes bodily injury to any person by reckless driving of a motor vehicle, trailer or engineering plant commits an offence and is liable, on conviction, to </a:t>
            </a:r>
            <a:r>
              <a:rPr lang="en-US" dirty="0">
                <a:solidFill>
                  <a:srgbClr val="7030A0"/>
                </a:solidFill>
                <a:effectLst/>
                <a:latin typeface="American Typewriter" panose="02090604020004020304" pitchFamily="18" charset="77"/>
              </a:rPr>
              <a:t>a fine not exceeding one hundred currency points</a:t>
            </a:r>
            <a:r>
              <a:rPr lang="en-US" dirty="0">
                <a:effectLst/>
                <a:latin typeface="American Typewriter" panose="02090604020004020304" pitchFamily="18" charset="77"/>
              </a:rPr>
              <a:t> or </a:t>
            </a:r>
            <a:r>
              <a:rPr lang="en-US" dirty="0">
                <a:solidFill>
                  <a:srgbClr val="7030A0"/>
                </a:solidFill>
                <a:effectLst/>
                <a:latin typeface="American Typewriter" panose="02090604020004020304" pitchFamily="18" charset="77"/>
              </a:rPr>
              <a:t>imprisonment not exceeding three years or both</a:t>
            </a:r>
            <a:r>
              <a:rPr lang="en-US" dirty="0">
                <a:effectLst/>
                <a:latin typeface="American Typewriter" panose="02090604020004020304" pitchFamily="18" charset="77"/>
              </a:rPr>
              <a:t>. </a:t>
            </a:r>
          </a:p>
          <a:p>
            <a:endParaRPr lang="en-AF" dirty="0"/>
          </a:p>
        </p:txBody>
      </p:sp>
    </p:spTree>
    <p:extLst>
      <p:ext uri="{BB962C8B-B14F-4D97-AF65-F5344CB8AC3E}">
        <p14:creationId xmlns:p14="http://schemas.microsoft.com/office/powerpoint/2010/main" val="3840815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0E5226-A3F2-F688-03B7-EFC09DA562F2}"/>
              </a:ext>
            </a:extLst>
          </p:cNvPr>
          <p:cNvSpPr>
            <a:spLocks noGrp="1"/>
          </p:cNvSpPr>
          <p:nvPr>
            <p:ph idx="1"/>
          </p:nvPr>
        </p:nvSpPr>
        <p:spPr>
          <a:xfrm>
            <a:off x="838200" y="997527"/>
            <a:ext cx="10515600" cy="5179436"/>
          </a:xfrm>
        </p:spPr>
        <p:txBody>
          <a:bodyPr>
            <a:normAutofit fontScale="85000" lnSpcReduction="20000"/>
          </a:bodyPr>
          <a:lstStyle/>
          <a:p>
            <a:pPr marL="0" indent="0" algn="just">
              <a:buNone/>
            </a:pPr>
            <a:r>
              <a:rPr lang="en-US" b="1" dirty="0">
                <a:effectLst/>
                <a:latin typeface="American Typewriter" panose="02090604020004020304" pitchFamily="18" charset="77"/>
              </a:rPr>
              <a:t>3</a:t>
            </a:r>
            <a:r>
              <a:rPr lang="en-US" dirty="0">
                <a:effectLst/>
                <a:latin typeface="American Typewriter" panose="02090604020004020304" pitchFamily="18" charset="77"/>
              </a:rPr>
              <a:t>)</a:t>
            </a:r>
            <a:r>
              <a:rPr lang="en-US" b="1" dirty="0">
                <a:effectLst/>
                <a:latin typeface="American Typewriter" panose="02090604020004020304" pitchFamily="18" charset="77"/>
              </a:rPr>
              <a:t>Causing an accident</a:t>
            </a:r>
            <a:r>
              <a:rPr lang="en-US" dirty="0">
                <a:effectLst/>
                <a:latin typeface="American Typewriter" panose="02090604020004020304" pitchFamily="18" charset="77"/>
              </a:rPr>
              <a:t>:-A person who causes an accident by reckless driving commits an offence and is liable, on conviction, </a:t>
            </a:r>
            <a:r>
              <a:rPr lang="en-US" dirty="0">
                <a:solidFill>
                  <a:srgbClr val="7030A0"/>
                </a:solidFill>
                <a:effectLst/>
                <a:latin typeface="American Typewriter" panose="02090604020004020304" pitchFamily="18" charset="77"/>
              </a:rPr>
              <a:t>to a fine not exceeding one hundred currency points </a:t>
            </a:r>
            <a:r>
              <a:rPr lang="en-US" dirty="0">
                <a:effectLst/>
                <a:latin typeface="American Typewriter" panose="02090604020004020304" pitchFamily="18" charset="77"/>
              </a:rPr>
              <a:t>or </a:t>
            </a:r>
            <a:r>
              <a:rPr lang="en-US" dirty="0">
                <a:solidFill>
                  <a:srgbClr val="7030A0"/>
                </a:solidFill>
                <a:effectLst/>
                <a:latin typeface="American Typewriter" panose="02090604020004020304" pitchFamily="18" charset="77"/>
              </a:rPr>
              <a:t>imprisonment not exceeding one year or both. </a:t>
            </a:r>
          </a:p>
          <a:p>
            <a:pPr marL="0" indent="0" algn="just">
              <a:buNone/>
            </a:pPr>
            <a:endParaRPr lang="en-US" dirty="0">
              <a:solidFill>
                <a:srgbClr val="7030A0"/>
              </a:solidFill>
              <a:effectLst/>
              <a:latin typeface="American Typewriter" panose="02090604020004020304" pitchFamily="18" charset="77"/>
            </a:endParaRPr>
          </a:p>
          <a:p>
            <a:pPr marL="0" indent="0" algn="just">
              <a:buNone/>
            </a:pPr>
            <a:r>
              <a:rPr lang="en-US" b="1" dirty="0">
                <a:effectLst/>
                <a:latin typeface="American Typewriter" panose="02090604020004020304" pitchFamily="18" charset="77"/>
              </a:rPr>
              <a:t>(4</a:t>
            </a:r>
            <a:r>
              <a:rPr lang="en-US" dirty="0">
                <a:effectLst/>
                <a:latin typeface="American Typewriter" panose="02090604020004020304" pitchFamily="18" charset="77"/>
              </a:rPr>
              <a:t>) </a:t>
            </a:r>
            <a:r>
              <a:rPr lang="en-US" b="1" dirty="0">
                <a:effectLst/>
                <a:latin typeface="American Typewriter" panose="02090604020004020304" pitchFamily="18" charset="77"/>
              </a:rPr>
              <a:t>Being arrested by a police officer</a:t>
            </a:r>
            <a:r>
              <a:rPr lang="en-US" dirty="0">
                <a:effectLst/>
                <a:latin typeface="American Typewriter" panose="02090604020004020304" pitchFamily="18" charset="77"/>
              </a:rPr>
              <a:t>:-A police officer in uniform may arrest without warrant the driver of any motor vehicle, trailer or engineering plant who commits an offence within his or her view— </a:t>
            </a:r>
          </a:p>
          <a:p>
            <a:pPr marL="0" indent="0" algn="just">
              <a:buNone/>
            </a:pPr>
            <a:r>
              <a:rPr lang="en-US" b="1" dirty="0">
                <a:effectLst/>
                <a:latin typeface="American Typewriter" panose="02090604020004020304" pitchFamily="18" charset="77"/>
              </a:rPr>
              <a:t>(a) </a:t>
            </a:r>
            <a:r>
              <a:rPr lang="en-US" dirty="0">
                <a:effectLst/>
                <a:latin typeface="American Typewriter" panose="02090604020004020304" pitchFamily="18" charset="77"/>
              </a:rPr>
              <a:t>if the driver refuses to give his or her name and address; </a:t>
            </a:r>
          </a:p>
          <a:p>
            <a:pPr marL="0" indent="0" algn="just">
              <a:buNone/>
            </a:pPr>
            <a:r>
              <a:rPr lang="en-US" b="1" dirty="0">
                <a:effectLst/>
                <a:latin typeface="American Typewriter" panose="02090604020004020304" pitchFamily="18" charset="77"/>
              </a:rPr>
              <a:t>(b) </a:t>
            </a:r>
            <a:r>
              <a:rPr lang="en-US" dirty="0">
                <a:effectLst/>
                <a:latin typeface="American Typewriter" panose="02090604020004020304" pitchFamily="18" charset="77"/>
              </a:rPr>
              <a:t>if the police officer has reason to believe that the name or address so given is false; </a:t>
            </a:r>
          </a:p>
          <a:p>
            <a:pPr marL="0" indent="0" algn="just">
              <a:buNone/>
            </a:pPr>
            <a:r>
              <a:rPr lang="en-US" b="1" dirty="0">
                <a:effectLst/>
                <a:latin typeface="American Typewriter" panose="02090604020004020304" pitchFamily="18" charset="77"/>
              </a:rPr>
              <a:t>(c) </a:t>
            </a:r>
            <a:r>
              <a:rPr lang="en-US" dirty="0">
                <a:effectLst/>
                <a:latin typeface="American Typewriter" panose="02090604020004020304" pitchFamily="18" charset="77"/>
              </a:rPr>
              <a:t>if the motor vehicle, trailer or engineering plant does not bear an identification plate; or </a:t>
            </a:r>
          </a:p>
          <a:p>
            <a:pPr marL="0" indent="0" algn="just">
              <a:buNone/>
            </a:pPr>
            <a:r>
              <a:rPr lang="en-US" b="1" dirty="0">
                <a:effectLst/>
                <a:latin typeface="American Typewriter" panose="02090604020004020304" pitchFamily="18" charset="77"/>
              </a:rPr>
              <a:t>(d) </a:t>
            </a:r>
            <a:r>
              <a:rPr lang="en-US" dirty="0">
                <a:effectLst/>
                <a:latin typeface="American Typewriter" panose="02090604020004020304" pitchFamily="18" charset="77"/>
              </a:rPr>
              <a:t>for any other reason as the Minister may prescribe by regulations. </a:t>
            </a:r>
          </a:p>
          <a:p>
            <a:endParaRPr lang="en-AF" dirty="0"/>
          </a:p>
        </p:txBody>
      </p:sp>
    </p:spTree>
    <p:extLst>
      <p:ext uri="{BB962C8B-B14F-4D97-AF65-F5344CB8AC3E}">
        <p14:creationId xmlns:p14="http://schemas.microsoft.com/office/powerpoint/2010/main" val="418397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AE86E-5CE4-0E55-4CFC-E72480ED6AA9}"/>
              </a:ext>
            </a:extLst>
          </p:cNvPr>
          <p:cNvSpPr>
            <a:spLocks noGrp="1"/>
          </p:cNvSpPr>
          <p:nvPr>
            <p:ph type="title"/>
          </p:nvPr>
        </p:nvSpPr>
        <p:spPr/>
        <p:txBody>
          <a:bodyPr/>
          <a:lstStyle/>
          <a:p>
            <a:pPr algn="ctr"/>
            <a:r>
              <a:rPr lang="en-AF" b="1" dirty="0">
                <a:latin typeface="American Typewriter" panose="02090604020004020304" pitchFamily="18" charset="77"/>
                <a:cs typeface="Times New Roman" panose="02020603050405020304" pitchFamily="18" charset="0"/>
              </a:rPr>
              <a:t>What is reckless driving?</a:t>
            </a:r>
          </a:p>
        </p:txBody>
      </p:sp>
      <p:sp>
        <p:nvSpPr>
          <p:cNvPr id="3" name="Content Placeholder 2">
            <a:extLst>
              <a:ext uri="{FF2B5EF4-FFF2-40B4-BE49-F238E27FC236}">
                <a16:creationId xmlns:a16="http://schemas.microsoft.com/office/drawing/2014/main" id="{64ED3473-E8E4-42EC-0A11-28FC5F213315}"/>
              </a:ext>
            </a:extLst>
          </p:cNvPr>
          <p:cNvSpPr>
            <a:spLocks noGrp="1"/>
          </p:cNvSpPr>
          <p:nvPr>
            <p:ph idx="1"/>
          </p:nvPr>
        </p:nvSpPr>
        <p:spPr/>
        <p:txBody>
          <a:bodyPr>
            <a:normAutofit fontScale="85000" lnSpcReduction="20000"/>
          </a:bodyPr>
          <a:lstStyle/>
          <a:p>
            <a:pPr marL="0" indent="0" algn="just">
              <a:buNone/>
            </a:pPr>
            <a:r>
              <a:rPr lang="en-US" b="1" dirty="0">
                <a:effectLst/>
                <a:latin typeface="American Typewriter" panose="02090604020004020304" pitchFamily="18" charset="77"/>
              </a:rPr>
              <a:t>a)</a:t>
            </a:r>
            <a:r>
              <a:rPr lang="en-US" dirty="0">
                <a:effectLst/>
                <a:latin typeface="American Typewriter" panose="02090604020004020304" pitchFamily="18" charset="77"/>
              </a:rPr>
              <a:t> driving over the prescribed speed limit; </a:t>
            </a:r>
          </a:p>
          <a:p>
            <a:pPr marL="0" indent="0" algn="just">
              <a:buNone/>
            </a:pPr>
            <a:r>
              <a:rPr lang="en-US" b="1" dirty="0">
                <a:effectLst/>
                <a:latin typeface="American Typewriter" panose="02090604020004020304" pitchFamily="18" charset="77"/>
              </a:rPr>
              <a:t>(b) </a:t>
            </a:r>
            <a:r>
              <a:rPr lang="en-US" dirty="0">
                <a:effectLst/>
                <a:latin typeface="American Typewriter" panose="02090604020004020304" pitchFamily="18" charset="77"/>
              </a:rPr>
              <a:t>failing to use signals; </a:t>
            </a:r>
          </a:p>
          <a:p>
            <a:pPr marL="0" indent="0" algn="just">
              <a:buNone/>
            </a:pPr>
            <a:r>
              <a:rPr lang="en-US" b="1" dirty="0">
                <a:effectLst/>
                <a:latin typeface="American Typewriter" panose="02090604020004020304" pitchFamily="18" charset="77"/>
              </a:rPr>
              <a:t>(c) </a:t>
            </a:r>
            <a:r>
              <a:rPr lang="en-US" dirty="0">
                <a:effectLst/>
                <a:latin typeface="American Typewriter" panose="02090604020004020304" pitchFamily="18" charset="77"/>
              </a:rPr>
              <a:t>disobeying traffic signs and signals; </a:t>
            </a:r>
          </a:p>
          <a:p>
            <a:pPr marL="0" indent="0" algn="just">
              <a:buNone/>
            </a:pPr>
            <a:r>
              <a:rPr lang="en-US" b="1" dirty="0">
                <a:effectLst/>
                <a:latin typeface="American Typewriter" panose="02090604020004020304" pitchFamily="18" charset="77"/>
              </a:rPr>
              <a:t>(d) </a:t>
            </a:r>
            <a:r>
              <a:rPr lang="en-US" dirty="0">
                <a:effectLst/>
                <a:latin typeface="American Typewriter" panose="02090604020004020304" pitchFamily="18" charset="77"/>
              </a:rPr>
              <a:t>drifting into another lane; </a:t>
            </a:r>
          </a:p>
          <a:p>
            <a:pPr marL="0" indent="0" algn="just">
              <a:buNone/>
            </a:pPr>
            <a:r>
              <a:rPr lang="en-US" b="1" dirty="0">
                <a:effectLst/>
                <a:latin typeface="American Typewriter" panose="02090604020004020304" pitchFamily="18" charset="77"/>
              </a:rPr>
              <a:t>(e) </a:t>
            </a:r>
            <a:r>
              <a:rPr lang="en-US" dirty="0">
                <a:effectLst/>
                <a:latin typeface="American Typewriter" panose="02090604020004020304" pitchFamily="18" charset="77"/>
              </a:rPr>
              <a:t>distracted driving; </a:t>
            </a:r>
          </a:p>
          <a:p>
            <a:pPr marL="0" indent="0" algn="just">
              <a:buNone/>
            </a:pPr>
            <a:r>
              <a:rPr lang="en-US" b="1" dirty="0">
                <a:effectLst/>
                <a:latin typeface="American Typewriter" panose="02090604020004020304" pitchFamily="18" charset="77"/>
              </a:rPr>
              <a:t>(f) </a:t>
            </a:r>
            <a:r>
              <a:rPr lang="en-US" dirty="0">
                <a:effectLst/>
                <a:latin typeface="American Typewriter" panose="02090604020004020304" pitchFamily="18" charset="77"/>
              </a:rPr>
              <a:t>using a hand held mobile phone while driving; </a:t>
            </a:r>
          </a:p>
          <a:p>
            <a:pPr marL="0" indent="0" algn="just">
              <a:buNone/>
            </a:pPr>
            <a:r>
              <a:rPr lang="en-US" b="1" dirty="0">
                <a:effectLst/>
                <a:latin typeface="American Typewriter" panose="02090604020004020304" pitchFamily="18" charset="77"/>
              </a:rPr>
              <a:t>(g) </a:t>
            </a:r>
            <a:r>
              <a:rPr lang="en-US" dirty="0">
                <a:effectLst/>
                <a:latin typeface="American Typewriter" panose="02090604020004020304" pitchFamily="18" charset="77"/>
              </a:rPr>
              <a:t>driving a vehicle on a public road without due care and attention or reasonable consideration for other persons using the public road; </a:t>
            </a:r>
          </a:p>
          <a:p>
            <a:pPr marL="0" indent="0" algn="just">
              <a:buNone/>
            </a:pPr>
            <a:r>
              <a:rPr lang="en-US" b="1" dirty="0">
                <a:effectLst/>
                <a:latin typeface="American Typewriter" panose="02090604020004020304" pitchFamily="18" charset="77"/>
              </a:rPr>
              <a:t>(h) </a:t>
            </a:r>
            <a:r>
              <a:rPr lang="en-US" dirty="0">
                <a:effectLst/>
                <a:latin typeface="American Typewriter" panose="02090604020004020304" pitchFamily="18" charset="77"/>
              </a:rPr>
              <a:t>driving while under the influence of drink or drugs contrary to this Act; or </a:t>
            </a:r>
          </a:p>
          <a:p>
            <a:pPr marL="0" indent="0" algn="just">
              <a:buNone/>
            </a:pPr>
            <a:r>
              <a:rPr lang="en-US" b="1" dirty="0">
                <a:effectLst/>
                <a:latin typeface="American Typewriter" panose="02090604020004020304" pitchFamily="18" charset="77"/>
              </a:rPr>
              <a:t>(</a:t>
            </a:r>
            <a:r>
              <a:rPr lang="en-US" b="1" dirty="0" err="1">
                <a:effectLst/>
                <a:latin typeface="American Typewriter" panose="02090604020004020304" pitchFamily="18" charset="77"/>
              </a:rPr>
              <a:t>i</a:t>
            </a:r>
            <a:r>
              <a:rPr lang="en-US" b="1" dirty="0">
                <a:effectLst/>
                <a:latin typeface="American Typewriter" panose="02090604020004020304" pitchFamily="18" charset="77"/>
              </a:rPr>
              <a:t>)</a:t>
            </a:r>
            <a:r>
              <a:rPr lang="en-US" dirty="0">
                <a:effectLst/>
                <a:latin typeface="American Typewriter" panose="02090604020004020304" pitchFamily="18" charset="77"/>
              </a:rPr>
              <a:t> failing to stop for a pedestrian at a designated pedestrian crossing.” </a:t>
            </a:r>
          </a:p>
          <a:p>
            <a:endParaRPr lang="en-AF" dirty="0"/>
          </a:p>
        </p:txBody>
      </p:sp>
    </p:spTree>
    <p:extLst>
      <p:ext uri="{BB962C8B-B14F-4D97-AF65-F5344CB8AC3E}">
        <p14:creationId xmlns:p14="http://schemas.microsoft.com/office/powerpoint/2010/main" val="1946182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36214-4BAE-33DC-89B7-102071CFF43F}"/>
              </a:ext>
            </a:extLst>
          </p:cNvPr>
          <p:cNvSpPr>
            <a:spLocks noGrp="1"/>
          </p:cNvSpPr>
          <p:nvPr>
            <p:ph type="title"/>
          </p:nvPr>
        </p:nvSpPr>
        <p:spPr/>
        <p:txBody>
          <a:bodyPr/>
          <a:lstStyle/>
          <a:p>
            <a:pPr algn="just"/>
            <a:r>
              <a:rPr lang="en-AF" b="1" dirty="0">
                <a:latin typeface="American Typewriter" panose="02090604020004020304" pitchFamily="18" charset="77"/>
              </a:rPr>
              <a:t>Taxi operators’ conduct while in the taxi park</a:t>
            </a:r>
          </a:p>
        </p:txBody>
      </p:sp>
      <p:sp>
        <p:nvSpPr>
          <p:cNvPr id="3" name="Content Placeholder 2">
            <a:extLst>
              <a:ext uri="{FF2B5EF4-FFF2-40B4-BE49-F238E27FC236}">
                <a16:creationId xmlns:a16="http://schemas.microsoft.com/office/drawing/2014/main" id="{C3D24CDC-DA55-37CB-F07D-16105BA4912E}"/>
              </a:ext>
            </a:extLst>
          </p:cNvPr>
          <p:cNvSpPr>
            <a:spLocks noGrp="1"/>
          </p:cNvSpPr>
          <p:nvPr>
            <p:ph idx="1"/>
          </p:nvPr>
        </p:nvSpPr>
        <p:spPr/>
        <p:txBody>
          <a:bodyPr>
            <a:normAutofit/>
          </a:bodyPr>
          <a:lstStyle/>
          <a:p>
            <a:pPr algn="just"/>
            <a:r>
              <a:rPr lang="en-US" b="1" dirty="0">
                <a:effectLst/>
                <a:latin typeface="American Typewriter" panose="02090604020004020304" pitchFamily="18" charset="77"/>
              </a:rPr>
              <a:t>Entry</a:t>
            </a:r>
            <a:r>
              <a:rPr lang="en-US" dirty="0">
                <a:effectLst/>
                <a:latin typeface="American Typewriter" panose="02090604020004020304" pitchFamily="18" charset="77"/>
              </a:rPr>
              <a:t> </a:t>
            </a:r>
            <a:r>
              <a:rPr lang="en-US" b="1" dirty="0">
                <a:effectLst/>
                <a:latin typeface="American Typewriter" panose="02090604020004020304" pitchFamily="18" charset="77"/>
              </a:rPr>
              <a:t>fee</a:t>
            </a:r>
            <a:r>
              <a:rPr lang="en-US" dirty="0">
                <a:effectLst/>
                <a:latin typeface="American Typewriter" panose="02090604020004020304" pitchFamily="18" charset="77"/>
              </a:rPr>
              <a:t>:-Every taxi shall enter a park through a controlled gate on payment of a fee  on every entry which payment shall be evidenced by the issue of a receipt by an officer of the council.</a:t>
            </a:r>
          </a:p>
          <a:p>
            <a:r>
              <a:rPr lang="en-US" b="1" dirty="0">
                <a:effectLst/>
                <a:latin typeface="Times" pitchFamily="2" charset="0"/>
              </a:rPr>
              <a:t>Compulsory</a:t>
            </a:r>
            <a:r>
              <a:rPr lang="en-US" dirty="0">
                <a:effectLst/>
                <a:latin typeface="Times" pitchFamily="2" charset="0"/>
              </a:rPr>
              <a:t> </a:t>
            </a:r>
            <a:r>
              <a:rPr lang="en-US" b="1" dirty="0">
                <a:effectLst/>
                <a:latin typeface="Times" pitchFamily="2" charset="0"/>
              </a:rPr>
              <a:t>inspection</a:t>
            </a:r>
            <a:r>
              <a:rPr lang="en-US" dirty="0">
                <a:effectLst/>
                <a:latin typeface="Times" pitchFamily="2" charset="0"/>
              </a:rPr>
              <a:t>:-The receipt shall be produced at any time by the driver or conductor of the taxi for inspection by an officer of the council.</a:t>
            </a:r>
          </a:p>
          <a:p>
            <a:r>
              <a:rPr lang="en-US" b="1" dirty="0">
                <a:effectLst/>
                <a:latin typeface="Times" pitchFamily="2" charset="0"/>
              </a:rPr>
              <a:t>Traffic</a:t>
            </a:r>
            <a:r>
              <a:rPr lang="en-US" dirty="0">
                <a:effectLst/>
                <a:latin typeface="Times" pitchFamily="2" charset="0"/>
              </a:rPr>
              <a:t> </a:t>
            </a:r>
            <a:r>
              <a:rPr lang="en-US" b="1" dirty="0">
                <a:effectLst/>
                <a:latin typeface="Times" pitchFamily="2" charset="0"/>
              </a:rPr>
              <a:t>control</a:t>
            </a:r>
            <a:r>
              <a:rPr lang="en-US" dirty="0">
                <a:effectLst/>
                <a:latin typeface="Times" pitchFamily="2" charset="0"/>
              </a:rPr>
              <a:t>:-The driver or conductor of the taxi shall at all times obey the orders, directions or instructions of an officer of the council.</a:t>
            </a:r>
          </a:p>
          <a:p>
            <a:pPr algn="just"/>
            <a:endParaRPr lang="en-US" dirty="0">
              <a:effectLst/>
              <a:latin typeface="Times" pitchFamily="2" charset="0"/>
            </a:endParaRPr>
          </a:p>
          <a:p>
            <a:pPr marL="0" indent="0" algn="just">
              <a:buNone/>
            </a:pPr>
            <a:endParaRPr lang="en-US" dirty="0">
              <a:effectLst/>
              <a:latin typeface="American Typewriter" panose="02090604020004020304" pitchFamily="18" charset="77"/>
            </a:endParaRPr>
          </a:p>
          <a:p>
            <a:pPr marL="0" indent="0" algn="just">
              <a:buNone/>
            </a:pPr>
            <a:endParaRPr lang="en-US" dirty="0">
              <a:effectLst/>
              <a:latin typeface="American Typewriter" panose="02090604020004020304" pitchFamily="18" charset="77"/>
            </a:endParaRPr>
          </a:p>
          <a:p>
            <a:pPr marL="0" indent="0" algn="just">
              <a:buNone/>
            </a:pPr>
            <a:endParaRPr lang="en-US" dirty="0">
              <a:effectLst/>
              <a:latin typeface="American Typewriter" panose="02090604020004020304" pitchFamily="18" charset="77"/>
            </a:endParaRPr>
          </a:p>
          <a:p>
            <a:endParaRPr lang="en-AF" dirty="0"/>
          </a:p>
        </p:txBody>
      </p:sp>
    </p:spTree>
    <p:extLst>
      <p:ext uri="{BB962C8B-B14F-4D97-AF65-F5344CB8AC3E}">
        <p14:creationId xmlns:p14="http://schemas.microsoft.com/office/powerpoint/2010/main" val="1930823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6B3CA5-DD74-4D46-5F13-83320B92B42C}"/>
              </a:ext>
            </a:extLst>
          </p:cNvPr>
          <p:cNvSpPr>
            <a:spLocks noGrp="1"/>
          </p:cNvSpPr>
          <p:nvPr>
            <p:ph idx="1"/>
          </p:nvPr>
        </p:nvSpPr>
        <p:spPr>
          <a:xfrm>
            <a:off x="838200" y="1130968"/>
            <a:ext cx="10515600" cy="5045995"/>
          </a:xfrm>
        </p:spPr>
        <p:txBody>
          <a:bodyPr>
            <a:normAutofit/>
          </a:bodyPr>
          <a:lstStyle/>
          <a:p>
            <a:pPr algn="just"/>
            <a:r>
              <a:rPr lang="en-US" b="1" dirty="0">
                <a:effectLst/>
                <a:latin typeface="Times" pitchFamily="2" charset="0"/>
              </a:rPr>
              <a:t>Touting</a:t>
            </a:r>
            <a:r>
              <a:rPr lang="en-US" dirty="0">
                <a:effectLst/>
                <a:latin typeface="Times" pitchFamily="2" charset="0"/>
              </a:rPr>
              <a:t> </a:t>
            </a:r>
            <a:r>
              <a:rPr lang="en-US" b="1" dirty="0">
                <a:effectLst/>
                <a:latin typeface="Times" pitchFamily="2" charset="0"/>
              </a:rPr>
              <a:t>for</a:t>
            </a:r>
            <a:r>
              <a:rPr lang="en-US" dirty="0">
                <a:effectLst/>
                <a:latin typeface="Times" pitchFamily="2" charset="0"/>
              </a:rPr>
              <a:t> </a:t>
            </a:r>
            <a:r>
              <a:rPr lang="en-US" b="1" dirty="0">
                <a:effectLst/>
                <a:latin typeface="Times" pitchFamily="2" charset="0"/>
              </a:rPr>
              <a:t>passengers</a:t>
            </a:r>
            <a:r>
              <a:rPr lang="en-US" dirty="0">
                <a:effectLst/>
                <a:latin typeface="Times" pitchFamily="2" charset="0"/>
              </a:rPr>
              <a:t> </a:t>
            </a:r>
            <a:r>
              <a:rPr lang="en-US" b="1" dirty="0">
                <a:effectLst/>
                <a:latin typeface="Times" pitchFamily="2" charset="0"/>
              </a:rPr>
              <a:t>prohibited</a:t>
            </a:r>
            <a:r>
              <a:rPr lang="en-US" dirty="0">
                <a:effectLst/>
                <a:latin typeface="Times" pitchFamily="2" charset="0"/>
              </a:rPr>
              <a:t>:-While any taxi is within the park, it shall not be lawful for the driver or conductor of the taxi or any other person employed in connection with the taxi to tout for passengers.</a:t>
            </a:r>
          </a:p>
          <a:p>
            <a:pPr algn="just"/>
            <a:r>
              <a:rPr lang="en-US" b="1" dirty="0">
                <a:effectLst/>
                <a:latin typeface="Times" pitchFamily="2" charset="0"/>
              </a:rPr>
              <a:t>Taxis to operate within the park</a:t>
            </a:r>
            <a:r>
              <a:rPr lang="en-US" dirty="0">
                <a:effectLst/>
                <a:latin typeface="Times" pitchFamily="2" charset="0"/>
              </a:rPr>
              <a:t>:-It shall be unlawful for any driver or conductor of a taxi to carry passengers from outside the park; except that passengers beyond a distance of one hundred </a:t>
            </a:r>
            <a:r>
              <a:rPr lang="en-US" dirty="0" err="1">
                <a:effectLst/>
                <a:latin typeface="Times" pitchFamily="2" charset="0"/>
              </a:rPr>
              <a:t>metres</a:t>
            </a:r>
            <a:r>
              <a:rPr lang="en-US" dirty="0">
                <a:effectLst/>
                <a:latin typeface="Times" pitchFamily="2" charset="0"/>
              </a:rPr>
              <a:t> from the outer limit of any park may be carried.</a:t>
            </a:r>
          </a:p>
          <a:p>
            <a:pPr marL="0" indent="0">
              <a:buNone/>
            </a:pPr>
            <a:endParaRPr lang="en-US" dirty="0">
              <a:effectLst/>
              <a:latin typeface="Times" pitchFamily="2" charset="0"/>
            </a:endParaRPr>
          </a:p>
          <a:p>
            <a:r>
              <a:rPr lang="en-US" b="1" dirty="0">
                <a:effectLst/>
                <a:latin typeface="Times" pitchFamily="2" charset="0"/>
              </a:rPr>
              <a:t>Passengers to stand in queues or lines</a:t>
            </a:r>
            <a:r>
              <a:rPr lang="en-US" dirty="0">
                <a:effectLst/>
                <a:latin typeface="Times" pitchFamily="2" charset="0"/>
              </a:rPr>
              <a:t>:-Persons within any park intending to use taxis shall stand in queues or lines.</a:t>
            </a:r>
          </a:p>
          <a:p>
            <a:endParaRPr lang="en-AF" dirty="0"/>
          </a:p>
        </p:txBody>
      </p:sp>
    </p:spTree>
    <p:extLst>
      <p:ext uri="{BB962C8B-B14F-4D97-AF65-F5344CB8AC3E}">
        <p14:creationId xmlns:p14="http://schemas.microsoft.com/office/powerpoint/2010/main" val="42204091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C0B881-5CA6-907E-C94F-B278B4B10779}"/>
              </a:ext>
            </a:extLst>
          </p:cNvPr>
          <p:cNvSpPr>
            <a:spLocks noGrp="1"/>
          </p:cNvSpPr>
          <p:nvPr>
            <p:ph idx="1"/>
          </p:nvPr>
        </p:nvSpPr>
        <p:spPr/>
        <p:txBody>
          <a:bodyPr>
            <a:normAutofit fontScale="92500" lnSpcReduction="20000"/>
          </a:bodyPr>
          <a:lstStyle/>
          <a:p>
            <a:pPr algn="just"/>
            <a:r>
              <a:rPr lang="en-US" b="1" dirty="0">
                <a:effectLst/>
                <a:latin typeface="American Typewriter" panose="02090604020004020304" pitchFamily="18" charset="77"/>
              </a:rPr>
              <a:t>Care to be exercised while using parks:-</a:t>
            </a:r>
            <a:r>
              <a:rPr lang="en-US" dirty="0">
                <a:effectLst/>
                <a:latin typeface="American Typewriter" panose="02090604020004020304" pitchFamily="18" charset="77"/>
              </a:rPr>
              <a:t>No taxi shall be driven or used within the park in such manner as to be a danger or nuisance to other persons, taxis or any other property.</a:t>
            </a:r>
          </a:p>
          <a:p>
            <a:pPr marL="0" indent="0" algn="just">
              <a:buNone/>
            </a:pPr>
            <a:endParaRPr lang="en-US" dirty="0">
              <a:effectLst/>
              <a:latin typeface="American Typewriter" panose="02090604020004020304" pitchFamily="18" charset="77"/>
            </a:endParaRPr>
          </a:p>
          <a:p>
            <a:pPr algn="just"/>
            <a:r>
              <a:rPr lang="en-US" b="1" dirty="0">
                <a:effectLst/>
                <a:latin typeface="American Typewriter" panose="02090604020004020304" pitchFamily="18" charset="77"/>
              </a:rPr>
              <a:t>Protection</a:t>
            </a:r>
            <a:r>
              <a:rPr lang="en-US" dirty="0">
                <a:effectLst/>
                <a:latin typeface="American Typewriter" panose="02090604020004020304" pitchFamily="18" charset="77"/>
              </a:rPr>
              <a:t> </a:t>
            </a:r>
            <a:r>
              <a:rPr lang="en-US" b="1" dirty="0">
                <a:effectLst/>
                <a:latin typeface="American Typewriter" panose="02090604020004020304" pitchFamily="18" charset="77"/>
              </a:rPr>
              <a:t>from</a:t>
            </a:r>
            <a:r>
              <a:rPr lang="en-US" dirty="0">
                <a:effectLst/>
                <a:latin typeface="American Typewriter" panose="02090604020004020304" pitchFamily="18" charset="77"/>
              </a:rPr>
              <a:t> </a:t>
            </a:r>
            <a:r>
              <a:rPr lang="en-US" b="1" dirty="0">
                <a:effectLst/>
                <a:latin typeface="American Typewriter" panose="02090604020004020304" pitchFamily="18" charset="77"/>
              </a:rPr>
              <a:t>liability</a:t>
            </a:r>
            <a:r>
              <a:rPr lang="en-US" dirty="0">
                <a:effectLst/>
                <a:latin typeface="American Typewriter" panose="02090604020004020304" pitchFamily="18" charset="77"/>
              </a:rPr>
              <a:t>:-The council shall not be liable for loss, injury or damage to any person, taxi or any other property.</a:t>
            </a:r>
          </a:p>
          <a:p>
            <a:pPr marL="0" indent="0" algn="just">
              <a:buNone/>
            </a:pPr>
            <a:endParaRPr lang="en-US" dirty="0">
              <a:effectLst/>
              <a:latin typeface="Times" pitchFamily="2" charset="0"/>
            </a:endParaRPr>
          </a:p>
          <a:p>
            <a:pPr algn="just"/>
            <a:r>
              <a:rPr lang="en-US" b="1" dirty="0">
                <a:effectLst/>
                <a:latin typeface="American Typewriter" panose="02090604020004020304" pitchFamily="18" charset="77"/>
              </a:rPr>
              <a:t>Offences and penalties:-</a:t>
            </a:r>
            <a:r>
              <a:rPr lang="en-US" dirty="0">
                <a:effectLst/>
                <a:latin typeface="American Typewriter" panose="02090604020004020304" pitchFamily="18" charset="77"/>
              </a:rPr>
              <a:t>Any person who contravenes any provision of these Byelaws commits an offence and is liable </a:t>
            </a:r>
            <a:r>
              <a:rPr lang="en-US" dirty="0">
                <a:solidFill>
                  <a:srgbClr val="FF0000"/>
                </a:solidFill>
                <a:effectLst/>
                <a:latin typeface="American Typewriter" panose="02090604020004020304" pitchFamily="18" charset="77"/>
              </a:rPr>
              <a:t>on conviction to a fine not exceeding one thousand shillings </a:t>
            </a:r>
            <a:r>
              <a:rPr lang="en-US" dirty="0">
                <a:solidFill>
                  <a:schemeClr val="accent1">
                    <a:lumMod val="40000"/>
                    <a:lumOff val="60000"/>
                  </a:schemeClr>
                </a:solidFill>
                <a:effectLst/>
                <a:latin typeface="American Typewriter" panose="02090604020004020304" pitchFamily="18" charset="77"/>
              </a:rPr>
              <a:t>or to imprisonment for a term not exceeding three months </a:t>
            </a:r>
            <a:r>
              <a:rPr lang="en-US" dirty="0">
                <a:effectLst/>
                <a:latin typeface="American Typewriter" panose="02090604020004020304" pitchFamily="18" charset="77"/>
              </a:rPr>
              <a:t>or to both</a:t>
            </a:r>
          </a:p>
          <a:p>
            <a:endParaRPr lang="en-US" b="1" dirty="0">
              <a:effectLst/>
              <a:latin typeface="Times" pitchFamily="2" charset="0"/>
            </a:endParaRPr>
          </a:p>
          <a:p>
            <a:endParaRPr lang="en-AF" dirty="0"/>
          </a:p>
        </p:txBody>
      </p:sp>
    </p:spTree>
    <p:extLst>
      <p:ext uri="{BB962C8B-B14F-4D97-AF65-F5344CB8AC3E}">
        <p14:creationId xmlns:p14="http://schemas.microsoft.com/office/powerpoint/2010/main" val="588102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FA093-A4BA-2E03-D5FB-34852E6BBC91}"/>
              </a:ext>
            </a:extLst>
          </p:cNvPr>
          <p:cNvSpPr>
            <a:spLocks noGrp="1"/>
          </p:cNvSpPr>
          <p:nvPr>
            <p:ph type="title"/>
          </p:nvPr>
        </p:nvSpPr>
        <p:spPr>
          <a:xfrm>
            <a:off x="838200" y="365125"/>
            <a:ext cx="10515600" cy="5560662"/>
          </a:xfrm>
        </p:spPr>
        <p:txBody>
          <a:bodyPr/>
          <a:lstStyle/>
          <a:p>
            <a:r>
              <a:rPr lang="en-US" sz="4400" b="1" i="0" strike="noStrike" dirty="0">
                <a:effectLst/>
                <a:latin typeface="American Typewriter" panose="02090604020004020304" pitchFamily="18" charset="77"/>
                <a:cs typeface="Times New Roman" panose="02020603050405020304" pitchFamily="18" charset="0"/>
                <a:hlinkClick r:id="rId2">
                  <a:extLst>
                    <a:ext uri="{A12FA001-AC4F-418D-AE19-62706E023703}">
                      <ahyp:hlinkClr xmlns:ahyp="http://schemas.microsoft.com/office/drawing/2018/hyperlinkcolor" val="tx"/>
                    </a:ext>
                  </a:extLst>
                </a:hlinkClick>
              </a:rPr>
              <a:t>Uganda Railways Corporation A</a:t>
            </a:r>
            <a:r>
              <a:rPr lang="en-US" sz="4400" b="1" i="0" strike="noStrike" dirty="0">
                <a:effectLst/>
                <a:latin typeface="American Typewriter" panose="02090604020004020304" pitchFamily="18" charset="77"/>
                <a:cs typeface="Times New Roman" panose="02020603050405020304" pitchFamily="18" charset="0"/>
              </a:rPr>
              <a:t>CT</a:t>
            </a:r>
            <a:br>
              <a:rPr lang="en-US" sz="4400" b="1" i="0" strike="noStrike" dirty="0">
                <a:effectLst/>
                <a:latin typeface="American Typewriter" panose="02090604020004020304" pitchFamily="18" charset="77"/>
                <a:cs typeface="Times New Roman" panose="02020603050405020304" pitchFamily="18" charset="0"/>
              </a:rPr>
            </a:br>
            <a:endParaRPr lang="en-AF" b="1" dirty="0">
              <a:latin typeface="American Typewriter" panose="02090604020004020304" pitchFamily="18" charset="77"/>
            </a:endParaRPr>
          </a:p>
        </p:txBody>
      </p:sp>
    </p:spTree>
    <p:extLst>
      <p:ext uri="{BB962C8B-B14F-4D97-AF65-F5344CB8AC3E}">
        <p14:creationId xmlns:p14="http://schemas.microsoft.com/office/powerpoint/2010/main" val="40746272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D3CB8-8256-297D-DF96-6240C71495BF}"/>
              </a:ext>
            </a:extLst>
          </p:cNvPr>
          <p:cNvSpPr>
            <a:spLocks noGrp="1"/>
          </p:cNvSpPr>
          <p:nvPr>
            <p:ph type="title"/>
          </p:nvPr>
        </p:nvSpPr>
        <p:spPr>
          <a:xfrm>
            <a:off x="838200" y="365126"/>
            <a:ext cx="10515600" cy="977900"/>
          </a:xfrm>
        </p:spPr>
        <p:txBody>
          <a:bodyPr>
            <a:normAutofit fontScale="90000"/>
          </a:bodyPr>
          <a:lstStyle/>
          <a:p>
            <a:r>
              <a:rPr lang="en-US" b="1" dirty="0">
                <a:effectLst/>
                <a:latin typeface="American Typewriter" panose="02090604020004020304" pitchFamily="18" charset="77"/>
              </a:rPr>
              <a:t>Carriage of Passengers</a:t>
            </a:r>
            <a:br>
              <a:rPr lang="en-US" dirty="0">
                <a:effectLst/>
                <a:latin typeface="Times" pitchFamily="2" charset="0"/>
              </a:rPr>
            </a:br>
            <a:endParaRPr lang="en-AF" dirty="0"/>
          </a:p>
        </p:txBody>
      </p:sp>
      <p:sp>
        <p:nvSpPr>
          <p:cNvPr id="3" name="Content Placeholder 2">
            <a:extLst>
              <a:ext uri="{FF2B5EF4-FFF2-40B4-BE49-F238E27FC236}">
                <a16:creationId xmlns:a16="http://schemas.microsoft.com/office/drawing/2014/main" id="{5FAD1A39-4F42-DE44-9BC7-730905645E62}"/>
              </a:ext>
            </a:extLst>
          </p:cNvPr>
          <p:cNvSpPr>
            <a:spLocks noGrp="1"/>
          </p:cNvSpPr>
          <p:nvPr>
            <p:ph idx="1"/>
          </p:nvPr>
        </p:nvSpPr>
        <p:spPr>
          <a:xfrm>
            <a:off x="242888" y="1343026"/>
            <a:ext cx="11530012" cy="5314949"/>
          </a:xfrm>
        </p:spPr>
        <p:txBody>
          <a:bodyPr>
            <a:normAutofit/>
          </a:bodyPr>
          <a:lstStyle/>
          <a:p>
            <a:pPr marL="0" indent="0">
              <a:buNone/>
            </a:pPr>
            <a:r>
              <a:rPr lang="en-US" dirty="0">
                <a:effectLst/>
                <a:latin typeface="American Typewriter" panose="02090604020004020304" pitchFamily="18" charset="77"/>
              </a:rPr>
              <a:t>The corporation may, subject to the Act:</a:t>
            </a:r>
          </a:p>
          <a:p>
            <a:pPr algn="just"/>
            <a:r>
              <a:rPr lang="en-US" dirty="0">
                <a:effectLst/>
                <a:latin typeface="American Typewriter" panose="02090604020004020304" pitchFamily="18" charset="77"/>
              </a:rPr>
              <a:t>Determine the conditions upon which passengers may be carried.</a:t>
            </a:r>
          </a:p>
          <a:p>
            <a:pPr marL="0" indent="0" algn="just">
              <a:buNone/>
            </a:pPr>
            <a:endParaRPr lang="en-US" dirty="0">
              <a:effectLst/>
              <a:latin typeface="American Typewriter" panose="02090604020004020304" pitchFamily="18" charset="77"/>
            </a:endParaRPr>
          </a:p>
          <a:p>
            <a:pPr algn="just"/>
            <a:r>
              <a:rPr lang="en-US" dirty="0">
                <a:effectLst/>
                <a:latin typeface="American Typewriter" panose="02090604020004020304" pitchFamily="18" charset="77"/>
              </a:rPr>
              <a:t>Determine the rates, fares and charges for the carriage of passengers.</a:t>
            </a:r>
          </a:p>
          <a:p>
            <a:pPr marL="0" indent="0" algn="just">
              <a:buNone/>
            </a:pPr>
            <a:endParaRPr lang="en-US" dirty="0">
              <a:effectLst/>
              <a:latin typeface="Times" pitchFamily="2" charset="0"/>
            </a:endParaRPr>
          </a:p>
          <a:p>
            <a:pPr algn="just"/>
            <a:r>
              <a:rPr lang="en-US" dirty="0">
                <a:effectLst/>
                <a:latin typeface="American Typewriter" panose="02090604020004020304" pitchFamily="18" charset="77"/>
              </a:rPr>
              <a:t>Determine </a:t>
            </a:r>
            <a:r>
              <a:rPr lang="en-US" dirty="0">
                <a:solidFill>
                  <a:schemeClr val="accent1">
                    <a:lumMod val="40000"/>
                    <a:lumOff val="60000"/>
                  </a:schemeClr>
                </a:solidFill>
                <a:effectLst/>
                <a:latin typeface="American Typewriter" panose="02090604020004020304" pitchFamily="18" charset="77"/>
              </a:rPr>
              <a:t>the different classes of accommodation available to passengers in trains, vessels or vehicles</a:t>
            </a:r>
            <a:r>
              <a:rPr lang="en-US" dirty="0">
                <a:effectLst/>
                <a:latin typeface="American Typewriter" panose="02090604020004020304" pitchFamily="18" charset="77"/>
              </a:rPr>
              <a:t>. </a:t>
            </a:r>
          </a:p>
          <a:p>
            <a:pPr algn="just"/>
            <a:r>
              <a:rPr lang="en-US" dirty="0">
                <a:latin typeface="American Typewriter" panose="02090604020004020304" pitchFamily="18" charset="77"/>
              </a:rPr>
              <a:t>Make p</a:t>
            </a:r>
            <a:r>
              <a:rPr lang="en-US" dirty="0">
                <a:effectLst/>
                <a:latin typeface="American Typewriter" panose="02090604020004020304" pitchFamily="18" charset="77"/>
              </a:rPr>
              <a:t>rovisions  for the carriage of a specified amount of luggage by a passenger free of charge, and different amounts may be determined for passengers travelling by different classes.</a:t>
            </a:r>
          </a:p>
          <a:p>
            <a:pPr algn="just"/>
            <a:endParaRPr lang="en-US" dirty="0">
              <a:effectLst/>
              <a:latin typeface="Times" pitchFamily="2" charset="0"/>
            </a:endParaRPr>
          </a:p>
          <a:p>
            <a:endParaRPr lang="en-US" dirty="0">
              <a:effectLst/>
              <a:latin typeface="Times" pitchFamily="2" charset="0"/>
            </a:endParaRPr>
          </a:p>
          <a:p>
            <a:endParaRPr lang="en-US" dirty="0">
              <a:effectLst/>
              <a:latin typeface="Times" pitchFamily="2" charset="0"/>
            </a:endParaRPr>
          </a:p>
          <a:p>
            <a:pPr marL="0" indent="0">
              <a:buNone/>
            </a:pPr>
            <a:endParaRPr lang="en-US" dirty="0">
              <a:effectLst/>
              <a:latin typeface="Times" pitchFamily="2" charset="0"/>
            </a:endParaRPr>
          </a:p>
          <a:p>
            <a:endParaRPr lang="en-AF" dirty="0"/>
          </a:p>
        </p:txBody>
      </p:sp>
      <p:sp>
        <p:nvSpPr>
          <p:cNvPr id="4" name="TextBox 3">
            <a:extLst>
              <a:ext uri="{FF2B5EF4-FFF2-40B4-BE49-F238E27FC236}">
                <a16:creationId xmlns:a16="http://schemas.microsoft.com/office/drawing/2014/main" id="{8523B048-D1A8-6DCC-6D4C-454F912632EC}"/>
              </a:ext>
            </a:extLst>
          </p:cNvPr>
          <p:cNvSpPr txBox="1"/>
          <p:nvPr/>
        </p:nvSpPr>
        <p:spPr>
          <a:xfrm>
            <a:off x="6725653" y="330690"/>
            <a:ext cx="4343400" cy="954107"/>
          </a:xfrm>
          <a:prstGeom prst="rect">
            <a:avLst/>
          </a:prstGeom>
          <a:noFill/>
        </p:spPr>
        <p:txBody>
          <a:bodyPr wrap="square" rtlCol="0">
            <a:spAutoFit/>
          </a:bodyPr>
          <a:lstStyle/>
          <a:p>
            <a:r>
              <a:rPr lang="en-AF" sz="2800" b="1" dirty="0">
                <a:solidFill>
                  <a:schemeClr val="accent6"/>
                </a:solidFill>
                <a:latin typeface="American Typewriter" panose="02090604020004020304" pitchFamily="18" charset="77"/>
              </a:rPr>
              <a:t>(Role of the Rail way </a:t>
            </a:r>
          </a:p>
          <a:p>
            <a:r>
              <a:rPr lang="en-AF" sz="2800" b="1" dirty="0">
                <a:solidFill>
                  <a:schemeClr val="accent6"/>
                </a:solidFill>
                <a:latin typeface="American Typewriter" panose="02090604020004020304" pitchFamily="18" charset="77"/>
              </a:rPr>
              <a:t>corporation)</a:t>
            </a:r>
          </a:p>
        </p:txBody>
      </p:sp>
    </p:spTree>
    <p:extLst>
      <p:ext uri="{BB962C8B-B14F-4D97-AF65-F5344CB8AC3E}">
        <p14:creationId xmlns:p14="http://schemas.microsoft.com/office/powerpoint/2010/main" val="40006488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2EAA7-D738-0B18-22A7-6BB66542CAA7}"/>
              </a:ext>
            </a:extLst>
          </p:cNvPr>
          <p:cNvSpPr>
            <a:spLocks noGrp="1"/>
          </p:cNvSpPr>
          <p:nvPr>
            <p:ph type="title"/>
          </p:nvPr>
        </p:nvSpPr>
        <p:spPr>
          <a:xfrm>
            <a:off x="838200" y="365125"/>
            <a:ext cx="10515600" cy="835025"/>
          </a:xfrm>
        </p:spPr>
        <p:txBody>
          <a:bodyPr>
            <a:normAutofit fontScale="90000"/>
          </a:bodyPr>
          <a:lstStyle/>
          <a:p>
            <a:pPr algn="ctr"/>
            <a:r>
              <a:rPr lang="en-US" b="1" dirty="0">
                <a:effectLst/>
                <a:latin typeface="American Typewriter" panose="02090604020004020304" pitchFamily="18" charset="77"/>
              </a:rPr>
              <a:t>Overcharge and undercharge.</a:t>
            </a:r>
            <a:br>
              <a:rPr lang="en-US" b="1" dirty="0">
                <a:effectLst/>
                <a:latin typeface="American Typewriter" panose="02090604020004020304" pitchFamily="18" charset="77"/>
              </a:rPr>
            </a:br>
            <a:endParaRPr lang="en-AF" b="1" dirty="0">
              <a:latin typeface="American Typewriter" panose="02090604020004020304" pitchFamily="18" charset="77"/>
            </a:endParaRPr>
          </a:p>
        </p:txBody>
      </p:sp>
      <p:sp>
        <p:nvSpPr>
          <p:cNvPr id="3" name="Content Placeholder 2">
            <a:extLst>
              <a:ext uri="{FF2B5EF4-FFF2-40B4-BE49-F238E27FC236}">
                <a16:creationId xmlns:a16="http://schemas.microsoft.com/office/drawing/2014/main" id="{0E9F0641-BF39-6875-054F-21AEDE82E287}"/>
              </a:ext>
            </a:extLst>
          </p:cNvPr>
          <p:cNvSpPr>
            <a:spLocks noGrp="1"/>
          </p:cNvSpPr>
          <p:nvPr>
            <p:ph idx="1"/>
          </p:nvPr>
        </p:nvSpPr>
        <p:spPr>
          <a:xfrm>
            <a:off x="838200" y="1200150"/>
            <a:ext cx="10515600" cy="5292725"/>
          </a:xfrm>
        </p:spPr>
        <p:txBody>
          <a:bodyPr>
            <a:normAutofit/>
          </a:bodyPr>
          <a:lstStyle/>
          <a:p>
            <a:pPr marL="0" indent="0" algn="just">
              <a:buNone/>
            </a:pPr>
            <a:r>
              <a:rPr lang="en-US" dirty="0">
                <a:effectLst/>
                <a:latin typeface="American Typewriter" panose="02090604020004020304" pitchFamily="18" charset="77"/>
              </a:rPr>
              <a:t>Where the amount paid for the carriage of any passenger by the corporation, is found to be incorrect, if the amount is—</a:t>
            </a:r>
          </a:p>
          <a:p>
            <a:pPr marL="0" indent="0" algn="just">
              <a:buNone/>
            </a:pPr>
            <a:endParaRPr lang="en-US" dirty="0">
              <a:latin typeface="American Typewriter" panose="02090604020004020304" pitchFamily="18" charset="77"/>
            </a:endParaRPr>
          </a:p>
          <a:p>
            <a:pPr marL="0" indent="0" algn="just">
              <a:buNone/>
            </a:pPr>
            <a:endParaRPr lang="en-US" dirty="0">
              <a:effectLst/>
              <a:latin typeface="American Typewriter" panose="02090604020004020304" pitchFamily="18" charset="77"/>
            </a:endParaRPr>
          </a:p>
          <a:p>
            <a:pPr marL="0" indent="0" algn="just">
              <a:buNone/>
            </a:pPr>
            <a:r>
              <a:rPr lang="en-US" dirty="0">
                <a:effectLst/>
                <a:latin typeface="American Typewriter" panose="02090604020004020304" pitchFamily="18" charset="77"/>
              </a:rPr>
              <a:t>(a) </a:t>
            </a:r>
            <a:r>
              <a:rPr lang="en-US" dirty="0">
                <a:solidFill>
                  <a:srgbClr val="FF0000"/>
                </a:solidFill>
                <a:effectLst/>
                <a:latin typeface="American Typewriter" panose="02090604020004020304" pitchFamily="18" charset="77"/>
              </a:rPr>
              <a:t>an overcharge, the passenger or the person who paid the charge shall be entitled to a refund of the amount of the overcharge.</a:t>
            </a:r>
          </a:p>
          <a:p>
            <a:pPr marL="0" indent="0" algn="just">
              <a:buNone/>
            </a:pPr>
            <a:endParaRPr lang="en-US" dirty="0">
              <a:effectLst/>
              <a:latin typeface="Times" pitchFamily="2" charset="0"/>
            </a:endParaRPr>
          </a:p>
          <a:p>
            <a:pPr marL="0" indent="0" algn="just">
              <a:buNone/>
            </a:pPr>
            <a:r>
              <a:rPr lang="en-US" dirty="0">
                <a:effectLst/>
                <a:latin typeface="American Typewriter" panose="02090604020004020304" pitchFamily="18" charset="77"/>
              </a:rPr>
              <a:t>(b) </a:t>
            </a:r>
            <a:r>
              <a:rPr lang="en-US" dirty="0">
                <a:solidFill>
                  <a:srgbClr val="7030A0"/>
                </a:solidFill>
                <a:effectLst/>
                <a:latin typeface="American Typewriter" panose="02090604020004020304" pitchFamily="18" charset="77"/>
              </a:rPr>
              <a:t>an undercharge, the corporation shall be entitled to collect the amount of the undercharge from the passenger or the person who paid the charge.</a:t>
            </a:r>
          </a:p>
          <a:p>
            <a:endParaRPr lang="en-AF" dirty="0"/>
          </a:p>
        </p:txBody>
      </p:sp>
    </p:spTree>
    <p:extLst>
      <p:ext uri="{BB962C8B-B14F-4D97-AF65-F5344CB8AC3E}">
        <p14:creationId xmlns:p14="http://schemas.microsoft.com/office/powerpoint/2010/main" val="10123937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7D1AB4-3F3F-46C8-24B4-1004C637BAD2}"/>
              </a:ext>
            </a:extLst>
          </p:cNvPr>
          <p:cNvSpPr>
            <a:spLocks noGrp="1"/>
          </p:cNvSpPr>
          <p:nvPr>
            <p:ph idx="1"/>
          </p:nvPr>
        </p:nvSpPr>
        <p:spPr>
          <a:xfrm>
            <a:off x="838200" y="517358"/>
            <a:ext cx="10515600" cy="5659605"/>
          </a:xfrm>
        </p:spPr>
        <p:txBody>
          <a:bodyPr>
            <a:normAutofit fontScale="92500" lnSpcReduction="20000"/>
          </a:bodyPr>
          <a:lstStyle/>
          <a:p>
            <a:pPr marL="0" indent="0" algn="just">
              <a:buNone/>
            </a:pPr>
            <a:r>
              <a:rPr lang="en-US" b="1" dirty="0">
                <a:effectLst/>
                <a:latin typeface="American Typewriter" panose="02090604020004020304" pitchFamily="18" charset="77"/>
              </a:rPr>
              <a:t>NB: </a:t>
            </a:r>
            <a:r>
              <a:rPr lang="en-US" dirty="0">
                <a:effectLst/>
                <a:latin typeface="American Typewriter" panose="02090604020004020304" pitchFamily="18" charset="77"/>
              </a:rPr>
              <a:t>An overcharge or undercharge shall not be refunded or collected under subsection (1) unless a notice in writing containing such particulars as may reasonably be necessary is given—</a:t>
            </a:r>
          </a:p>
          <a:p>
            <a:pPr marL="514350" indent="-514350" algn="just">
              <a:buFont typeface="Arial" panose="020B0604020202020204" pitchFamily="34" charset="0"/>
              <a:buAutoNum type="alphaLcParenBoth"/>
            </a:pPr>
            <a:r>
              <a:rPr lang="en-US" dirty="0">
                <a:solidFill>
                  <a:srgbClr val="FF0000"/>
                </a:solidFill>
                <a:effectLst/>
                <a:latin typeface="American Typewriter" panose="02090604020004020304" pitchFamily="18" charset="77"/>
              </a:rPr>
              <a:t>by the person claiming the overcharge to the managing director within </a:t>
            </a:r>
            <a:r>
              <a:rPr lang="en-US" dirty="0">
                <a:effectLst/>
                <a:latin typeface="American Typewriter" panose="02090604020004020304" pitchFamily="18" charset="77"/>
              </a:rPr>
              <a:t>three months after the commencement of the passenger’s journey.</a:t>
            </a:r>
          </a:p>
          <a:p>
            <a:pPr marL="0" indent="0" algn="just">
              <a:buNone/>
            </a:pPr>
            <a:endParaRPr lang="en-US" dirty="0">
              <a:effectLst/>
              <a:latin typeface="American Typewriter" panose="02090604020004020304" pitchFamily="18" charset="77"/>
            </a:endParaRPr>
          </a:p>
          <a:p>
            <a:pPr marL="0" indent="0" algn="just">
              <a:buNone/>
            </a:pPr>
            <a:r>
              <a:rPr lang="en-US" dirty="0">
                <a:effectLst/>
                <a:latin typeface="American Typewriter" panose="02090604020004020304" pitchFamily="18" charset="77"/>
              </a:rPr>
              <a:t>Or</a:t>
            </a:r>
          </a:p>
          <a:p>
            <a:pPr marL="0" indent="0" algn="just">
              <a:buNone/>
            </a:pPr>
            <a:endParaRPr lang="en-US" dirty="0">
              <a:effectLst/>
              <a:latin typeface="American Typewriter" panose="02090604020004020304" pitchFamily="18" charset="77"/>
            </a:endParaRPr>
          </a:p>
          <a:p>
            <a:pPr algn="just"/>
            <a:r>
              <a:rPr lang="en-US" dirty="0">
                <a:effectLst/>
                <a:latin typeface="American Typewriter" panose="02090604020004020304" pitchFamily="18" charset="77"/>
              </a:rPr>
              <a:t>(</a:t>
            </a:r>
            <a:r>
              <a:rPr lang="en-US" dirty="0">
                <a:solidFill>
                  <a:schemeClr val="accent4">
                    <a:lumMod val="50000"/>
                  </a:schemeClr>
                </a:solidFill>
                <a:effectLst/>
                <a:latin typeface="American Typewriter" panose="02090604020004020304" pitchFamily="18" charset="77"/>
              </a:rPr>
              <a:t>b) by the managing director, to the person against whom the amount of the undercharge is claimed. </a:t>
            </a:r>
            <a:r>
              <a:rPr lang="en-US" dirty="0">
                <a:effectLst/>
                <a:latin typeface="American Typewriter" panose="02090604020004020304" pitchFamily="18" charset="77"/>
              </a:rPr>
              <a:t>Where the undercharge is caused by any information or description subsequently found to be incorrect, the period of three months shall commence from the discovery by the corporation of the correct information or description</a:t>
            </a:r>
          </a:p>
          <a:p>
            <a:pPr marL="0" indent="0" algn="just">
              <a:buNone/>
            </a:pPr>
            <a:endParaRPr lang="en-US" dirty="0">
              <a:solidFill>
                <a:schemeClr val="accent4">
                  <a:lumMod val="50000"/>
                </a:schemeClr>
              </a:solidFill>
              <a:effectLst/>
              <a:latin typeface="American Typewriter" panose="02090604020004020304" pitchFamily="18" charset="77"/>
            </a:endParaRPr>
          </a:p>
          <a:p>
            <a:endParaRPr lang="en-AF" dirty="0"/>
          </a:p>
        </p:txBody>
      </p:sp>
    </p:spTree>
    <p:extLst>
      <p:ext uri="{BB962C8B-B14F-4D97-AF65-F5344CB8AC3E}">
        <p14:creationId xmlns:p14="http://schemas.microsoft.com/office/powerpoint/2010/main" val="3585142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5948CE-8A9E-399D-6439-2AA4AB59FFE9}"/>
              </a:ext>
            </a:extLst>
          </p:cNvPr>
          <p:cNvSpPr>
            <a:spLocks noGrp="1"/>
          </p:cNvSpPr>
          <p:nvPr>
            <p:ph idx="1"/>
          </p:nvPr>
        </p:nvSpPr>
        <p:spPr>
          <a:xfrm>
            <a:off x="838200" y="973777"/>
            <a:ext cx="10515600" cy="5203186"/>
          </a:xfrm>
        </p:spPr>
        <p:txBody>
          <a:bodyPr>
            <a:normAutofit/>
          </a:bodyPr>
          <a:lstStyle/>
          <a:p>
            <a:pPr>
              <a:lnSpc>
                <a:spcPct val="200000"/>
              </a:lnSpc>
            </a:pPr>
            <a:r>
              <a:rPr lang="en-US" sz="2400" b="0" i="0" strike="noStrike" dirty="0">
                <a:effectLst/>
                <a:latin typeface="American Typewriter" panose="02090604020004020304" pitchFamily="18" charset="77"/>
                <a:cs typeface="Times New Roman" panose="02020603050405020304" pitchFamily="18" charset="0"/>
                <a:hlinkClick r:id="rId2">
                  <a:extLst>
                    <a:ext uri="{A12FA001-AC4F-418D-AE19-62706E023703}">
                      <ahyp:hlinkClr xmlns:ahyp="http://schemas.microsoft.com/office/drawing/2018/hyperlinkcolor" val="tx"/>
                    </a:ext>
                  </a:extLst>
                </a:hlinkClick>
              </a:rPr>
              <a:t>Uganda Railways Corporation A</a:t>
            </a:r>
            <a:r>
              <a:rPr lang="en-US" sz="2400" b="0" i="0" strike="noStrike" dirty="0">
                <a:effectLst/>
                <a:latin typeface="American Typewriter" panose="02090604020004020304" pitchFamily="18" charset="77"/>
                <a:cs typeface="Times New Roman" panose="02020603050405020304" pitchFamily="18" charset="0"/>
              </a:rPr>
              <a:t>CT</a:t>
            </a:r>
          </a:p>
          <a:p>
            <a:pPr>
              <a:lnSpc>
                <a:spcPct val="200000"/>
              </a:lnSpc>
            </a:pPr>
            <a:r>
              <a:rPr lang="en-US" sz="2400" b="0" i="0" strike="noStrike" dirty="0">
                <a:solidFill>
                  <a:srgbClr val="681DA8"/>
                </a:solidFill>
                <a:effectLst/>
                <a:latin typeface="American Typewriter" panose="02090604020004020304" pitchFamily="18" charset="77"/>
                <a:cs typeface="Times New Roman" panose="02020603050405020304" pitchFamily="18" charset="0"/>
                <a:hlinkClick r:id="rId3"/>
              </a:rPr>
              <a:t>The Inland Water Transport ACT,2021.</a:t>
            </a:r>
          </a:p>
          <a:p>
            <a:pPr>
              <a:lnSpc>
                <a:spcPct val="200000"/>
              </a:lnSpc>
            </a:pPr>
            <a:r>
              <a:rPr lang="en-US" sz="2400" dirty="0">
                <a:effectLst/>
                <a:latin typeface="American Typewriter" panose="02090604020004020304" pitchFamily="18" charset="77"/>
                <a:cs typeface="Times New Roman" panose="02020603050405020304" pitchFamily="18" charset="0"/>
              </a:rPr>
              <a:t> The Traffic and Road Safety ACT, 1998 (AMENDMENT) ACT, 2020 </a:t>
            </a:r>
          </a:p>
          <a:p>
            <a:pPr>
              <a:lnSpc>
                <a:spcPct val="110000"/>
              </a:lnSpc>
            </a:pPr>
            <a:r>
              <a:rPr lang="en-US" sz="2400" dirty="0">
                <a:effectLst/>
                <a:latin typeface="American Typewriter" panose="02090604020004020304" pitchFamily="18" charset="77"/>
                <a:cs typeface="Times New Roman" panose="02020603050405020304" pitchFamily="18" charset="0"/>
              </a:rPr>
              <a:t>The Civil Aviation (Commercial Air Transport By Foreign Air Operators Within Uganda) Regulations, 2022 Arrangement of Regulations </a:t>
            </a:r>
          </a:p>
          <a:p>
            <a:pPr>
              <a:lnSpc>
                <a:spcPct val="110000"/>
              </a:lnSpc>
            </a:pPr>
            <a:r>
              <a:rPr lang="en-US" sz="2400" dirty="0">
                <a:effectLst/>
                <a:latin typeface="American Typewriter" panose="02090604020004020304" pitchFamily="18" charset="77"/>
              </a:rPr>
              <a:t>The Local Governments (Kampala City) (Taxi Parks) Byelaws.</a:t>
            </a:r>
          </a:p>
          <a:p>
            <a:pPr>
              <a:lnSpc>
                <a:spcPct val="110000"/>
              </a:lnSpc>
            </a:pPr>
            <a:endParaRPr lang="en-US" sz="2400" dirty="0">
              <a:latin typeface="Times New Roman" panose="02020603050405020304" pitchFamily="18" charset="0"/>
              <a:cs typeface="Times New Roman" panose="02020603050405020304" pitchFamily="18" charset="0"/>
            </a:endParaRPr>
          </a:p>
          <a:p>
            <a:pPr>
              <a:lnSpc>
                <a:spcPct val="200000"/>
              </a:lnSpc>
            </a:pPr>
            <a:endParaRPr lang="en-US" dirty="0">
              <a:effectLst/>
              <a:latin typeface="Times New Roman" panose="02020603050405020304" pitchFamily="18" charset="0"/>
              <a:cs typeface="Times New Roman" panose="02020603050405020304" pitchFamily="18" charset="0"/>
            </a:endParaRPr>
          </a:p>
          <a:p>
            <a:pPr>
              <a:lnSpc>
                <a:spcPct val="200000"/>
              </a:lnSpc>
            </a:pPr>
            <a:endParaRPr lang="en-US" b="0" i="0" strike="noStrike" dirty="0">
              <a:solidFill>
                <a:srgbClr val="681DA8"/>
              </a:solidFill>
              <a:effectLst/>
              <a:latin typeface="Times New Roman" panose="02020603050405020304" pitchFamily="18" charset="0"/>
              <a:cs typeface="Times New Roman" panose="02020603050405020304" pitchFamily="18" charset="0"/>
              <a:hlinkClick r:id="rId3"/>
            </a:endParaRPr>
          </a:p>
          <a:p>
            <a:endParaRPr lang="en-US" b="0" i="0" strike="noStrike" dirty="0">
              <a:effectLst/>
              <a:latin typeface="Arial" panose="020B0604020202020204" pitchFamily="34" charset="0"/>
              <a:hlinkClick r:id="rId2">
                <a:extLst>
                  <a:ext uri="{A12FA001-AC4F-418D-AE19-62706E023703}">
                    <ahyp:hlinkClr xmlns:ahyp="http://schemas.microsoft.com/office/drawing/2018/hyperlinkcolor" val="tx"/>
                  </a:ext>
                </a:extLst>
              </a:hlinkClick>
            </a:endParaRPr>
          </a:p>
          <a:p>
            <a:endParaRPr lang="en-AF" dirty="0"/>
          </a:p>
        </p:txBody>
      </p:sp>
    </p:spTree>
    <p:extLst>
      <p:ext uri="{BB962C8B-B14F-4D97-AF65-F5344CB8AC3E}">
        <p14:creationId xmlns:p14="http://schemas.microsoft.com/office/powerpoint/2010/main" val="4227266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F2AE88-93EC-041D-F9B0-BE5E03A9999D}"/>
              </a:ext>
            </a:extLst>
          </p:cNvPr>
          <p:cNvSpPr>
            <a:spLocks noGrp="1"/>
          </p:cNvSpPr>
          <p:nvPr>
            <p:ph idx="1"/>
          </p:nvPr>
        </p:nvSpPr>
        <p:spPr>
          <a:xfrm>
            <a:off x="838200" y="529389"/>
            <a:ext cx="10515600" cy="5647574"/>
          </a:xfrm>
        </p:spPr>
        <p:txBody>
          <a:bodyPr>
            <a:normAutofit fontScale="92500" lnSpcReduction="10000"/>
          </a:bodyPr>
          <a:lstStyle/>
          <a:p>
            <a:pPr marL="0" indent="0" algn="just">
              <a:buNone/>
            </a:pPr>
            <a:r>
              <a:rPr lang="en-US" b="1" dirty="0">
                <a:effectLst/>
                <a:latin typeface="American Typewriter" panose="02090604020004020304" pitchFamily="18" charset="77"/>
              </a:rPr>
              <a:t>NB 2: Refund of money for a ticket not used:- </a:t>
            </a:r>
            <a:r>
              <a:rPr lang="en-US" dirty="0">
                <a:effectLst/>
                <a:latin typeface="American Typewriter" panose="02090604020004020304" pitchFamily="18" charset="77"/>
              </a:rPr>
              <a:t>Where a ticket issued under this Act has not been used, a refund of the amount paid for the ticket shall be given if within three months </a:t>
            </a:r>
            <a:r>
              <a:rPr lang="en-US" dirty="0">
                <a:solidFill>
                  <a:srgbClr val="FF0000"/>
                </a:solidFill>
                <a:effectLst/>
                <a:latin typeface="American Typewriter" panose="02090604020004020304" pitchFamily="18" charset="77"/>
              </a:rPr>
              <a:t>after the date of the expiry of the validity of the ticket a notice in writing</a:t>
            </a:r>
            <a:r>
              <a:rPr lang="en-US" dirty="0">
                <a:effectLst/>
                <a:latin typeface="American Typewriter" panose="02090604020004020304" pitchFamily="18" charset="77"/>
              </a:rPr>
              <a:t> containing such particulars as may reasonably be necessary is given to the managing director by the person claiming the refund.</a:t>
            </a:r>
          </a:p>
          <a:p>
            <a:pPr marL="0" indent="0" algn="just">
              <a:buNone/>
            </a:pPr>
            <a:endParaRPr lang="en-US" dirty="0">
              <a:latin typeface="American Typewriter" panose="02090604020004020304" pitchFamily="18" charset="77"/>
            </a:endParaRPr>
          </a:p>
          <a:p>
            <a:pPr marL="0" indent="0" algn="just">
              <a:buNone/>
            </a:pPr>
            <a:r>
              <a:rPr lang="en-US" dirty="0">
                <a:effectLst/>
                <a:latin typeface="American Typewriter" panose="02090604020004020304" pitchFamily="18" charset="77"/>
              </a:rPr>
              <a:t> </a:t>
            </a:r>
            <a:r>
              <a:rPr lang="en-US" b="1" dirty="0">
                <a:effectLst/>
                <a:latin typeface="American Typewriter" panose="02090604020004020304" pitchFamily="18" charset="77"/>
              </a:rPr>
              <a:t>NB 3: Failure to claim a refund within the stipulated time:- </a:t>
            </a:r>
            <a:r>
              <a:rPr lang="en-US" dirty="0">
                <a:effectLst/>
                <a:latin typeface="American Typewriter" panose="02090604020004020304" pitchFamily="18" charset="77"/>
              </a:rPr>
              <a:t>Where the person claiming a refund proves, to the satisfaction of the managing director, that it was impracticable for him or her to notify the managing director of his or her claim within the times specified  and that the notification was made or given in reasonable time, nothing shall prejudice the right of that person to obtain the refund.</a:t>
            </a:r>
          </a:p>
          <a:p>
            <a:endParaRPr lang="en-AF" dirty="0"/>
          </a:p>
        </p:txBody>
      </p:sp>
    </p:spTree>
    <p:extLst>
      <p:ext uri="{BB962C8B-B14F-4D97-AF65-F5344CB8AC3E}">
        <p14:creationId xmlns:p14="http://schemas.microsoft.com/office/powerpoint/2010/main" val="4941288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E25B1-2A17-2842-C06B-432787AB544D}"/>
              </a:ext>
            </a:extLst>
          </p:cNvPr>
          <p:cNvSpPr>
            <a:spLocks noGrp="1"/>
          </p:cNvSpPr>
          <p:nvPr>
            <p:ph type="title"/>
          </p:nvPr>
        </p:nvSpPr>
        <p:spPr>
          <a:xfrm>
            <a:off x="1042988" y="365125"/>
            <a:ext cx="10310812" cy="1325563"/>
          </a:xfrm>
        </p:spPr>
        <p:txBody>
          <a:bodyPr>
            <a:normAutofit fontScale="90000"/>
          </a:bodyPr>
          <a:lstStyle/>
          <a:p>
            <a:pPr algn="just"/>
            <a:br>
              <a:rPr lang="en-US" b="1" dirty="0">
                <a:effectLst/>
                <a:latin typeface="American Typewriter" panose="02090604020004020304" pitchFamily="18" charset="77"/>
              </a:rPr>
            </a:br>
            <a:r>
              <a:rPr lang="en-US" b="1" dirty="0">
                <a:effectLst/>
                <a:latin typeface="American Typewriter" panose="02090604020004020304" pitchFamily="18" charset="77"/>
              </a:rPr>
              <a:t>Liability for loss of life, etc. of passengers</a:t>
            </a:r>
            <a:br>
              <a:rPr lang="en-US" b="1" dirty="0">
                <a:effectLst/>
                <a:latin typeface="American Typewriter" panose="02090604020004020304" pitchFamily="18" charset="77"/>
              </a:rPr>
            </a:br>
            <a:endParaRPr lang="en-AF" b="1" dirty="0">
              <a:latin typeface="American Typewriter" panose="02090604020004020304" pitchFamily="18" charset="77"/>
            </a:endParaRPr>
          </a:p>
        </p:txBody>
      </p:sp>
      <p:sp>
        <p:nvSpPr>
          <p:cNvPr id="3" name="Content Placeholder 2">
            <a:extLst>
              <a:ext uri="{FF2B5EF4-FFF2-40B4-BE49-F238E27FC236}">
                <a16:creationId xmlns:a16="http://schemas.microsoft.com/office/drawing/2014/main" id="{946AB50F-6ACC-44B9-0E6B-265DCC197A07}"/>
              </a:ext>
            </a:extLst>
          </p:cNvPr>
          <p:cNvSpPr>
            <a:spLocks noGrp="1"/>
          </p:cNvSpPr>
          <p:nvPr>
            <p:ph idx="1"/>
          </p:nvPr>
        </p:nvSpPr>
        <p:spPr/>
        <p:txBody>
          <a:bodyPr/>
          <a:lstStyle/>
          <a:p>
            <a:pPr marL="0" indent="0" algn="just">
              <a:lnSpc>
                <a:spcPct val="150000"/>
              </a:lnSpc>
              <a:buNone/>
            </a:pPr>
            <a:r>
              <a:rPr lang="en-US" b="1" dirty="0">
                <a:effectLst/>
                <a:latin typeface="American Typewriter" panose="02090604020004020304" pitchFamily="18" charset="77"/>
              </a:rPr>
              <a:t>(1) </a:t>
            </a:r>
            <a:r>
              <a:rPr lang="en-US" dirty="0">
                <a:effectLst/>
                <a:latin typeface="American Typewriter" panose="02090604020004020304" pitchFamily="18" charset="77"/>
              </a:rPr>
              <a:t>The corporation is not liable for the loss of life of, or personal injury to, any passenger except where the loss of life or personal injury is </a:t>
            </a:r>
            <a:r>
              <a:rPr lang="en-US" dirty="0">
                <a:solidFill>
                  <a:srgbClr val="FF0000"/>
                </a:solidFill>
                <a:effectLst/>
                <a:latin typeface="American Typewriter" panose="02090604020004020304" pitchFamily="18" charset="77"/>
              </a:rPr>
              <a:t>due to proven negligence of responsibility on the part of the corporation or of an employee.</a:t>
            </a:r>
          </a:p>
          <a:p>
            <a:endParaRPr lang="en-AF" dirty="0"/>
          </a:p>
        </p:txBody>
      </p:sp>
    </p:spTree>
    <p:extLst>
      <p:ext uri="{BB962C8B-B14F-4D97-AF65-F5344CB8AC3E}">
        <p14:creationId xmlns:p14="http://schemas.microsoft.com/office/powerpoint/2010/main" val="29684719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C22B8C-CEDA-C785-32FE-FED22BE308EA}"/>
              </a:ext>
            </a:extLst>
          </p:cNvPr>
          <p:cNvSpPr>
            <a:spLocks noGrp="1"/>
          </p:cNvSpPr>
          <p:nvPr>
            <p:ph idx="1"/>
          </p:nvPr>
        </p:nvSpPr>
        <p:spPr>
          <a:xfrm>
            <a:off x="400050" y="451262"/>
            <a:ext cx="10953750" cy="6035263"/>
          </a:xfrm>
        </p:spPr>
        <p:txBody>
          <a:bodyPr>
            <a:normAutofit fontScale="92500" lnSpcReduction="10000"/>
          </a:bodyPr>
          <a:lstStyle/>
          <a:p>
            <a:pPr marL="0" indent="0">
              <a:buNone/>
            </a:pPr>
            <a:r>
              <a:rPr lang="en-US" b="1" dirty="0">
                <a:effectLst/>
                <a:latin typeface="Times" pitchFamily="2" charset="0"/>
              </a:rPr>
              <a:t>(</a:t>
            </a:r>
            <a:r>
              <a:rPr lang="en-US" b="1" dirty="0">
                <a:effectLst/>
                <a:latin typeface="American Typewriter" panose="02090604020004020304" pitchFamily="18" charset="77"/>
              </a:rPr>
              <a:t>2).</a:t>
            </a:r>
            <a:r>
              <a:rPr lang="en-US" dirty="0">
                <a:effectLst/>
                <a:latin typeface="American Typewriter" panose="02090604020004020304" pitchFamily="18" charset="77"/>
              </a:rPr>
              <a:t>The corporation is not liable for the loss of life of, or personal injury to, any passenger—</a:t>
            </a:r>
          </a:p>
          <a:p>
            <a:pPr marL="0" indent="0">
              <a:buNone/>
            </a:pPr>
            <a:endParaRPr lang="en-US" dirty="0">
              <a:effectLst/>
              <a:latin typeface="American Typewriter" panose="02090604020004020304" pitchFamily="18" charset="77"/>
            </a:endParaRPr>
          </a:p>
          <a:p>
            <a:pPr marL="514350" indent="-514350" algn="just">
              <a:buAutoNum type="alphaLcParenBoth"/>
            </a:pPr>
            <a:r>
              <a:rPr lang="en-US" dirty="0">
                <a:effectLst/>
                <a:latin typeface="American Typewriter" panose="02090604020004020304" pitchFamily="18" charset="77"/>
              </a:rPr>
              <a:t>who is travelling, whether with or without permission, in any part of a train, vessel or vehicle other than a part normally provided for the use of passengers during travelling.</a:t>
            </a:r>
          </a:p>
          <a:p>
            <a:pPr marL="0" indent="0" algn="just">
              <a:buNone/>
            </a:pPr>
            <a:endParaRPr lang="en-US" dirty="0">
              <a:effectLst/>
              <a:latin typeface="American Typewriter" panose="02090604020004020304" pitchFamily="18" charset="77"/>
            </a:endParaRPr>
          </a:p>
          <a:p>
            <a:pPr marL="0" indent="0" algn="just">
              <a:buNone/>
            </a:pPr>
            <a:r>
              <a:rPr lang="en-US" b="1" dirty="0">
                <a:effectLst/>
                <a:latin typeface="American Typewriter" panose="02090604020004020304" pitchFamily="18" charset="77"/>
              </a:rPr>
              <a:t>(b) </a:t>
            </a:r>
            <a:r>
              <a:rPr lang="en-US" dirty="0">
                <a:effectLst/>
                <a:latin typeface="American Typewriter" panose="02090604020004020304" pitchFamily="18" charset="77"/>
              </a:rPr>
              <a:t>who is travelling without a pass or valid ticket.</a:t>
            </a:r>
          </a:p>
          <a:p>
            <a:pPr marL="0" indent="0" algn="just">
              <a:buNone/>
            </a:pPr>
            <a:endParaRPr lang="en-US" dirty="0">
              <a:effectLst/>
              <a:latin typeface="American Typewriter" panose="02090604020004020304" pitchFamily="18" charset="77"/>
            </a:endParaRPr>
          </a:p>
          <a:p>
            <a:pPr marL="0" indent="0" algn="just">
              <a:buNone/>
            </a:pPr>
            <a:r>
              <a:rPr lang="en-US" b="1" dirty="0">
                <a:effectLst/>
                <a:latin typeface="American Typewriter" panose="02090604020004020304" pitchFamily="18" charset="77"/>
              </a:rPr>
              <a:t>(c) </a:t>
            </a:r>
            <a:r>
              <a:rPr lang="en-US" dirty="0">
                <a:effectLst/>
                <a:latin typeface="American Typewriter" panose="02090604020004020304" pitchFamily="18" charset="77"/>
              </a:rPr>
              <a:t>who is travelling over a railway which is under construction, whether with or without permission.</a:t>
            </a:r>
          </a:p>
          <a:p>
            <a:pPr marL="0" indent="0" algn="just">
              <a:buNone/>
            </a:pPr>
            <a:endParaRPr lang="en-US" dirty="0">
              <a:effectLst/>
              <a:latin typeface="American Typewriter" panose="02090604020004020304" pitchFamily="18" charset="77"/>
            </a:endParaRPr>
          </a:p>
          <a:p>
            <a:pPr marL="0" indent="0" algn="just">
              <a:buNone/>
            </a:pPr>
            <a:r>
              <a:rPr lang="en-US" b="1" dirty="0">
                <a:effectLst/>
                <a:latin typeface="American Typewriter" panose="02090604020004020304" pitchFamily="18" charset="77"/>
              </a:rPr>
              <a:t>(d) </a:t>
            </a:r>
            <a:r>
              <a:rPr lang="en-US" dirty="0">
                <a:effectLst/>
                <a:latin typeface="American Typewriter" panose="02090604020004020304" pitchFamily="18" charset="77"/>
              </a:rPr>
              <a:t>who, at the time the loss of life or injury occurred, was being carried by any transport service other than one provided by the corporation or under the control of the corporation,</a:t>
            </a:r>
          </a:p>
          <a:p>
            <a:endParaRPr lang="en-AF" dirty="0"/>
          </a:p>
        </p:txBody>
      </p:sp>
    </p:spTree>
    <p:extLst>
      <p:ext uri="{BB962C8B-B14F-4D97-AF65-F5344CB8AC3E}">
        <p14:creationId xmlns:p14="http://schemas.microsoft.com/office/powerpoint/2010/main" val="4685307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79AF9B-01EA-AD06-6A1D-0F519D0FD94E}"/>
              </a:ext>
            </a:extLst>
          </p:cNvPr>
          <p:cNvSpPr>
            <a:spLocks noGrp="1"/>
          </p:cNvSpPr>
          <p:nvPr>
            <p:ph idx="1"/>
          </p:nvPr>
        </p:nvSpPr>
        <p:spPr>
          <a:xfrm>
            <a:off x="838200" y="558140"/>
            <a:ext cx="10515600" cy="5618823"/>
          </a:xfrm>
        </p:spPr>
        <p:txBody>
          <a:bodyPr/>
          <a:lstStyle/>
          <a:p>
            <a:pPr marL="0" indent="0" algn="just">
              <a:buNone/>
            </a:pPr>
            <a:r>
              <a:rPr lang="en-US" dirty="0">
                <a:effectLst/>
                <a:latin typeface="American Typewriter" panose="02090604020004020304" pitchFamily="18" charset="77"/>
              </a:rPr>
              <a:t>(3).The corporation is not liable for the loss of life of or injury to any passenger who is carried by the corporation when the loss of life or injury occurs during the carriage by vessel and arose from—</a:t>
            </a:r>
          </a:p>
          <a:p>
            <a:pPr marL="0" indent="0" algn="just">
              <a:buNone/>
            </a:pPr>
            <a:r>
              <a:rPr lang="en-US" dirty="0">
                <a:effectLst/>
                <a:latin typeface="American Typewriter" panose="02090604020004020304" pitchFamily="18" charset="77"/>
              </a:rPr>
              <a:t>(a) act of God;</a:t>
            </a:r>
          </a:p>
          <a:p>
            <a:pPr marL="0" indent="0" algn="just">
              <a:buNone/>
            </a:pPr>
            <a:r>
              <a:rPr lang="en-US" dirty="0">
                <a:effectLst/>
                <a:latin typeface="American Typewriter" panose="02090604020004020304" pitchFamily="18" charset="77"/>
              </a:rPr>
              <a:t>(b) act of war; or</a:t>
            </a:r>
          </a:p>
          <a:p>
            <a:pPr marL="0" indent="0" algn="just">
              <a:buNone/>
            </a:pPr>
            <a:r>
              <a:rPr lang="en-US" dirty="0">
                <a:effectLst/>
                <a:latin typeface="American Typewriter" panose="02090604020004020304" pitchFamily="18" charset="77"/>
              </a:rPr>
              <a:t>(c) civil commotion.</a:t>
            </a:r>
          </a:p>
          <a:p>
            <a:endParaRPr lang="en-AF" dirty="0"/>
          </a:p>
        </p:txBody>
      </p:sp>
    </p:spTree>
    <p:extLst>
      <p:ext uri="{BB962C8B-B14F-4D97-AF65-F5344CB8AC3E}">
        <p14:creationId xmlns:p14="http://schemas.microsoft.com/office/powerpoint/2010/main" val="18196301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5B2EB-5B5E-D11F-8855-93E1378CDA46}"/>
              </a:ext>
            </a:extLst>
          </p:cNvPr>
          <p:cNvSpPr>
            <a:spLocks noGrp="1"/>
          </p:cNvSpPr>
          <p:nvPr>
            <p:ph type="title"/>
          </p:nvPr>
        </p:nvSpPr>
        <p:spPr/>
        <p:txBody>
          <a:bodyPr/>
          <a:lstStyle/>
          <a:p>
            <a:pPr algn="ctr"/>
            <a:r>
              <a:rPr lang="en-US" b="1" dirty="0">
                <a:effectLst/>
                <a:latin typeface="American Typewriter" panose="02090604020004020304" pitchFamily="18" charset="77"/>
              </a:rPr>
              <a:t>Offences relating to passengers.</a:t>
            </a:r>
            <a:br>
              <a:rPr lang="en-US" b="1" dirty="0">
                <a:effectLst/>
                <a:latin typeface="American Typewriter" panose="02090604020004020304" pitchFamily="18" charset="77"/>
              </a:rPr>
            </a:br>
            <a:endParaRPr lang="en-AF" b="1" dirty="0">
              <a:latin typeface="American Typewriter" panose="02090604020004020304" pitchFamily="18" charset="77"/>
            </a:endParaRPr>
          </a:p>
        </p:txBody>
      </p:sp>
      <p:sp>
        <p:nvSpPr>
          <p:cNvPr id="3" name="Content Placeholder 2">
            <a:extLst>
              <a:ext uri="{FF2B5EF4-FFF2-40B4-BE49-F238E27FC236}">
                <a16:creationId xmlns:a16="http://schemas.microsoft.com/office/drawing/2014/main" id="{AB231148-9470-456D-B4F1-0562A3C183DF}"/>
              </a:ext>
            </a:extLst>
          </p:cNvPr>
          <p:cNvSpPr>
            <a:spLocks noGrp="1"/>
          </p:cNvSpPr>
          <p:nvPr>
            <p:ph idx="1"/>
          </p:nvPr>
        </p:nvSpPr>
        <p:spPr>
          <a:xfrm>
            <a:off x="838200" y="1215189"/>
            <a:ext cx="10515600" cy="4961774"/>
          </a:xfrm>
        </p:spPr>
        <p:txBody>
          <a:bodyPr>
            <a:normAutofit lnSpcReduction="10000"/>
          </a:bodyPr>
          <a:lstStyle/>
          <a:p>
            <a:pPr algn="just"/>
            <a:r>
              <a:rPr lang="en-US" dirty="0">
                <a:effectLst/>
                <a:latin typeface="American Typewriter" panose="02090604020004020304" pitchFamily="18" charset="77"/>
              </a:rPr>
              <a:t>Entering any part of </a:t>
            </a:r>
            <a:r>
              <a:rPr lang="en-US" dirty="0">
                <a:latin typeface="American Typewriter" panose="02090604020004020304" pitchFamily="18" charset="77"/>
              </a:rPr>
              <a:t>the train</a:t>
            </a:r>
            <a:r>
              <a:rPr lang="en-US" dirty="0">
                <a:effectLst/>
                <a:latin typeface="American Typewriter" panose="02090604020004020304" pitchFamily="18" charset="77"/>
              </a:rPr>
              <a:t> </a:t>
            </a:r>
            <a:r>
              <a:rPr lang="en-US" dirty="0">
                <a:solidFill>
                  <a:srgbClr val="FF0000"/>
                </a:solidFill>
                <a:effectLst/>
                <a:latin typeface="American Typewriter" panose="02090604020004020304" pitchFamily="18" charset="77"/>
              </a:rPr>
              <a:t>not intended for the carriage of passengers</a:t>
            </a:r>
            <a:r>
              <a:rPr lang="en-US" dirty="0">
                <a:effectLst/>
                <a:latin typeface="American Typewriter" panose="02090604020004020304" pitchFamily="18" charset="77"/>
              </a:rPr>
              <a:t> or </a:t>
            </a:r>
            <a:r>
              <a:rPr lang="en-US" dirty="0">
                <a:solidFill>
                  <a:srgbClr val="7030A0"/>
                </a:solidFill>
                <a:effectLst/>
                <a:latin typeface="American Typewriter" panose="02090604020004020304" pitchFamily="18" charset="77"/>
              </a:rPr>
              <a:t>reserved for the use of another person</a:t>
            </a:r>
            <a:r>
              <a:rPr lang="en-US" dirty="0">
                <a:effectLst/>
                <a:latin typeface="American Typewriter" panose="02090604020004020304" pitchFamily="18" charset="77"/>
              </a:rPr>
              <a:t>, or </a:t>
            </a:r>
            <a:r>
              <a:rPr lang="en-US" dirty="0">
                <a:solidFill>
                  <a:schemeClr val="accent6">
                    <a:lumMod val="75000"/>
                  </a:schemeClr>
                </a:solidFill>
                <a:effectLst/>
                <a:latin typeface="American Typewriter" panose="02090604020004020304" pitchFamily="18" charset="77"/>
              </a:rPr>
              <a:t>already containing the maximum number of persons </a:t>
            </a:r>
            <a:r>
              <a:rPr lang="en-US" dirty="0" err="1">
                <a:effectLst/>
                <a:latin typeface="American Typewriter" panose="02090604020004020304" pitchFamily="18" charset="77"/>
              </a:rPr>
              <a:t>authorised</a:t>
            </a:r>
            <a:r>
              <a:rPr lang="en-US" dirty="0">
                <a:effectLst/>
                <a:latin typeface="American Typewriter" panose="02090604020004020304" pitchFamily="18" charset="77"/>
              </a:rPr>
              <a:t> for that part, and refusing to leave that part after being required to do so by an authorized</a:t>
            </a:r>
            <a:r>
              <a:rPr lang="en-US" dirty="0">
                <a:latin typeface="American Typewriter" panose="02090604020004020304" pitchFamily="18" charset="77"/>
              </a:rPr>
              <a:t> </a:t>
            </a:r>
            <a:r>
              <a:rPr lang="en-US" dirty="0">
                <a:effectLst/>
                <a:latin typeface="American Typewriter" panose="02090604020004020304" pitchFamily="18" charset="77"/>
              </a:rPr>
              <a:t>employee.</a:t>
            </a:r>
          </a:p>
          <a:p>
            <a:pPr algn="just"/>
            <a:endParaRPr lang="en-US" dirty="0">
              <a:effectLst/>
              <a:latin typeface="American Typewriter" panose="02090604020004020304" pitchFamily="18" charset="77"/>
            </a:endParaRPr>
          </a:p>
          <a:p>
            <a:pPr algn="just"/>
            <a:r>
              <a:rPr lang="en-US" dirty="0">
                <a:solidFill>
                  <a:srgbClr val="7030A0"/>
                </a:solidFill>
                <a:effectLst/>
                <a:latin typeface="American Typewriter" panose="02090604020004020304" pitchFamily="18" charset="77"/>
              </a:rPr>
              <a:t>Resisting or obstructing the lawful entry </a:t>
            </a:r>
            <a:r>
              <a:rPr lang="en-US" dirty="0">
                <a:effectLst/>
                <a:latin typeface="American Typewriter" panose="02090604020004020304" pitchFamily="18" charset="77"/>
              </a:rPr>
              <a:t>of any person into any part of the train not already containing the maximum number of persons </a:t>
            </a:r>
            <a:r>
              <a:rPr lang="en-US" dirty="0" err="1">
                <a:effectLst/>
                <a:latin typeface="American Typewriter" panose="02090604020004020304" pitchFamily="18" charset="77"/>
              </a:rPr>
              <a:t>authorised</a:t>
            </a:r>
            <a:r>
              <a:rPr lang="en-US" dirty="0">
                <a:effectLst/>
                <a:latin typeface="American Typewriter" panose="02090604020004020304" pitchFamily="18" charset="77"/>
              </a:rPr>
              <a:t> for that part.</a:t>
            </a:r>
          </a:p>
          <a:p>
            <a:pPr marL="0" indent="0" algn="just">
              <a:buNone/>
            </a:pPr>
            <a:endParaRPr lang="en-US" dirty="0">
              <a:effectLst/>
              <a:latin typeface="American Typewriter" panose="02090604020004020304" pitchFamily="18" charset="77"/>
            </a:endParaRPr>
          </a:p>
          <a:p>
            <a:pPr algn="just"/>
            <a:r>
              <a:rPr lang="en-US" dirty="0">
                <a:effectLst/>
                <a:latin typeface="American Typewriter" panose="02090604020004020304" pitchFamily="18" charset="77"/>
              </a:rPr>
              <a:t>Refusing or failing to obey the requirement of an authorized</a:t>
            </a:r>
            <a:r>
              <a:rPr lang="en-US" dirty="0">
                <a:latin typeface="American Typewriter" panose="02090604020004020304" pitchFamily="18" charset="77"/>
              </a:rPr>
              <a:t> </a:t>
            </a:r>
            <a:r>
              <a:rPr lang="en-US" dirty="0">
                <a:effectLst/>
                <a:latin typeface="American Typewriter" panose="02090604020004020304" pitchFamily="18" charset="77"/>
              </a:rPr>
              <a:t>employee.</a:t>
            </a:r>
          </a:p>
          <a:p>
            <a:pPr algn="just"/>
            <a:endParaRPr lang="en-US" dirty="0">
              <a:effectLst/>
              <a:latin typeface="American Typewriter" panose="02090604020004020304" pitchFamily="18" charset="77"/>
            </a:endParaRPr>
          </a:p>
          <a:p>
            <a:pPr algn="just"/>
            <a:endParaRPr lang="en-US" dirty="0">
              <a:effectLst/>
              <a:latin typeface="American Typewriter" panose="02090604020004020304" pitchFamily="18" charset="77"/>
            </a:endParaRPr>
          </a:p>
          <a:p>
            <a:endParaRPr lang="en-AF" dirty="0"/>
          </a:p>
        </p:txBody>
      </p:sp>
    </p:spTree>
    <p:extLst>
      <p:ext uri="{BB962C8B-B14F-4D97-AF65-F5344CB8AC3E}">
        <p14:creationId xmlns:p14="http://schemas.microsoft.com/office/powerpoint/2010/main" val="7434396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56FFDB-3942-4D31-0F59-8356BB05AB67}"/>
              </a:ext>
            </a:extLst>
          </p:cNvPr>
          <p:cNvSpPr>
            <a:spLocks noGrp="1"/>
          </p:cNvSpPr>
          <p:nvPr>
            <p:ph idx="1"/>
          </p:nvPr>
        </p:nvSpPr>
        <p:spPr>
          <a:xfrm>
            <a:off x="838200" y="168442"/>
            <a:ext cx="10515600" cy="6008521"/>
          </a:xfrm>
        </p:spPr>
        <p:txBody>
          <a:bodyPr>
            <a:normAutofit/>
          </a:bodyPr>
          <a:lstStyle/>
          <a:p>
            <a:pPr algn="just"/>
            <a:r>
              <a:rPr lang="en-US" dirty="0">
                <a:effectLst/>
                <a:latin typeface="American Typewriter" panose="02090604020004020304" pitchFamily="18" charset="77"/>
              </a:rPr>
              <a:t>Knowingly entering or refusing to leave any part of the train not intended for the use of passengers.</a:t>
            </a:r>
          </a:p>
          <a:p>
            <a:pPr algn="just"/>
            <a:endParaRPr lang="en-US" dirty="0">
              <a:effectLst/>
              <a:latin typeface="American Typewriter" panose="02090604020004020304" pitchFamily="18" charset="77"/>
            </a:endParaRPr>
          </a:p>
          <a:p>
            <a:pPr algn="just"/>
            <a:r>
              <a:rPr lang="en-US" dirty="0">
                <a:effectLst/>
                <a:latin typeface="American Typewriter" panose="02090604020004020304" pitchFamily="18" charset="77"/>
              </a:rPr>
              <a:t>Without reasonable cause using or interfering with any means of communication provided on the train for communication between passengers and any employee in it.</a:t>
            </a:r>
          </a:p>
          <a:p>
            <a:pPr algn="just"/>
            <a:endParaRPr lang="en-US" dirty="0">
              <a:effectLst/>
              <a:latin typeface="American Typewriter" panose="02090604020004020304" pitchFamily="18" charset="77"/>
            </a:endParaRPr>
          </a:p>
          <a:p>
            <a:pPr algn="just"/>
            <a:r>
              <a:rPr lang="en-US" dirty="0">
                <a:effectLst/>
                <a:latin typeface="American Typewriter" panose="02090604020004020304" pitchFamily="18" charset="77"/>
              </a:rPr>
              <a:t> Knowingly entering, or refusing to leave after being required to do so, any part of the train provided for the exclusive use of persons of a different class or sex.</a:t>
            </a:r>
          </a:p>
          <a:p>
            <a:endParaRPr lang="en-AF" dirty="0"/>
          </a:p>
        </p:txBody>
      </p:sp>
    </p:spTree>
    <p:extLst>
      <p:ext uri="{BB962C8B-B14F-4D97-AF65-F5344CB8AC3E}">
        <p14:creationId xmlns:p14="http://schemas.microsoft.com/office/powerpoint/2010/main" val="32021679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683BE-D45A-0C55-2638-39ABE472CC81}"/>
              </a:ext>
            </a:extLst>
          </p:cNvPr>
          <p:cNvSpPr>
            <a:spLocks noGrp="1"/>
          </p:cNvSpPr>
          <p:nvPr>
            <p:ph type="title"/>
          </p:nvPr>
        </p:nvSpPr>
        <p:spPr/>
        <p:txBody>
          <a:bodyPr/>
          <a:lstStyle/>
          <a:p>
            <a:pPr algn="ctr"/>
            <a:r>
              <a:rPr lang="en-US" b="1" dirty="0">
                <a:effectLst/>
                <a:latin typeface="American Typewriter" panose="02090604020004020304" pitchFamily="18" charset="77"/>
              </a:rPr>
              <a:t>Offences relating to tickets.</a:t>
            </a:r>
            <a:br>
              <a:rPr lang="en-US" dirty="0">
                <a:effectLst/>
                <a:latin typeface="Times" pitchFamily="2" charset="0"/>
              </a:rPr>
            </a:br>
            <a:endParaRPr lang="en-AF" dirty="0"/>
          </a:p>
        </p:txBody>
      </p:sp>
      <p:sp>
        <p:nvSpPr>
          <p:cNvPr id="3" name="Content Placeholder 2">
            <a:extLst>
              <a:ext uri="{FF2B5EF4-FFF2-40B4-BE49-F238E27FC236}">
                <a16:creationId xmlns:a16="http://schemas.microsoft.com/office/drawing/2014/main" id="{51D1754C-F3E8-CE17-2733-B65E480C4DB5}"/>
              </a:ext>
            </a:extLst>
          </p:cNvPr>
          <p:cNvSpPr>
            <a:spLocks noGrp="1"/>
          </p:cNvSpPr>
          <p:nvPr>
            <p:ph idx="1"/>
          </p:nvPr>
        </p:nvSpPr>
        <p:spPr>
          <a:xfrm>
            <a:off x="838200" y="1082842"/>
            <a:ext cx="10515600" cy="5094121"/>
          </a:xfrm>
        </p:spPr>
        <p:txBody>
          <a:bodyPr>
            <a:normAutofit/>
          </a:bodyPr>
          <a:lstStyle/>
          <a:p>
            <a:pPr marL="514350" indent="-514350" algn="just">
              <a:buAutoNum type="alphaLcParenBoth"/>
            </a:pPr>
            <a:r>
              <a:rPr lang="en-US" dirty="0">
                <a:effectLst/>
                <a:latin typeface="American Typewriter" panose="02090604020004020304" pitchFamily="18" charset="77"/>
              </a:rPr>
              <a:t>Selling or parting with any ticket or free pass for another person.</a:t>
            </a:r>
          </a:p>
          <a:p>
            <a:pPr marL="514350" indent="-514350" algn="just">
              <a:buAutoNum type="alphaLcParenBoth"/>
            </a:pPr>
            <a:r>
              <a:rPr lang="en-US" dirty="0">
                <a:effectLst/>
                <a:latin typeface="American Typewriter" panose="02090604020004020304" pitchFamily="18" charset="77"/>
              </a:rPr>
              <a:t>Purchasing or obtaining any ticket or free pass, or any portion of it, from any person other than an </a:t>
            </a:r>
            <a:r>
              <a:rPr lang="en-US" dirty="0" err="1">
                <a:effectLst/>
                <a:latin typeface="American Typewriter" panose="02090604020004020304" pitchFamily="18" charset="77"/>
              </a:rPr>
              <a:t>authorised</a:t>
            </a:r>
            <a:r>
              <a:rPr lang="en-US" dirty="0">
                <a:effectLst/>
                <a:latin typeface="American Typewriter" panose="02090604020004020304" pitchFamily="18" charset="77"/>
              </a:rPr>
              <a:t> employee or agent of the corporation;</a:t>
            </a:r>
          </a:p>
          <a:p>
            <a:pPr marL="0" indent="0" algn="just">
              <a:buNone/>
            </a:pPr>
            <a:r>
              <a:rPr lang="en-US" dirty="0">
                <a:effectLst/>
                <a:latin typeface="American Typewriter" panose="02090604020004020304" pitchFamily="18" charset="77"/>
              </a:rPr>
              <a:t>(c) Obtaining by false </a:t>
            </a:r>
            <a:r>
              <a:rPr lang="en-US" dirty="0" err="1">
                <a:effectLst/>
                <a:latin typeface="American Typewriter" panose="02090604020004020304" pitchFamily="18" charset="77"/>
              </a:rPr>
              <a:t>pretence</a:t>
            </a:r>
            <a:r>
              <a:rPr lang="en-US" dirty="0">
                <a:effectLst/>
                <a:latin typeface="American Typewriter" panose="02090604020004020304" pitchFamily="18" charset="77"/>
              </a:rPr>
              <a:t> or other fraudulent means any ticket or free pass issued by the corporation;</a:t>
            </a:r>
          </a:p>
          <a:p>
            <a:pPr marL="0" indent="0" algn="just">
              <a:buNone/>
            </a:pPr>
            <a:r>
              <a:rPr lang="en-US" b="1" dirty="0" err="1">
                <a:effectLst/>
                <a:latin typeface="American Typewriter" panose="02090604020004020304" pitchFamily="18" charset="77"/>
              </a:rPr>
              <a:t>e.t.c</a:t>
            </a:r>
            <a:endParaRPr lang="en-US" b="1" dirty="0">
              <a:effectLst/>
              <a:latin typeface="American Typewriter" panose="02090604020004020304" pitchFamily="18" charset="77"/>
            </a:endParaRPr>
          </a:p>
          <a:p>
            <a:endParaRPr lang="en-AF" dirty="0"/>
          </a:p>
        </p:txBody>
      </p:sp>
    </p:spTree>
    <p:extLst>
      <p:ext uri="{BB962C8B-B14F-4D97-AF65-F5344CB8AC3E}">
        <p14:creationId xmlns:p14="http://schemas.microsoft.com/office/powerpoint/2010/main" val="34861087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2AD8BF-D367-9302-6704-A5F57AC9CABF}"/>
              </a:ext>
            </a:extLst>
          </p:cNvPr>
          <p:cNvSpPr>
            <a:spLocks noGrp="1"/>
          </p:cNvSpPr>
          <p:nvPr>
            <p:ph idx="1"/>
          </p:nvPr>
        </p:nvSpPr>
        <p:spPr>
          <a:xfrm>
            <a:off x="838200" y="757989"/>
            <a:ext cx="10515600" cy="5418974"/>
          </a:xfrm>
        </p:spPr>
        <p:txBody>
          <a:bodyPr/>
          <a:lstStyle/>
          <a:p>
            <a:pPr marL="0" indent="0" algn="just">
              <a:lnSpc>
                <a:spcPct val="150000"/>
              </a:lnSpc>
              <a:buNone/>
            </a:pPr>
            <a:r>
              <a:rPr lang="en-US" b="1" dirty="0">
                <a:effectLst/>
                <a:latin typeface="American Typewriter" panose="02090604020004020304" pitchFamily="18" charset="77"/>
              </a:rPr>
              <a:t>Punishment on conviction</a:t>
            </a:r>
            <a:r>
              <a:rPr lang="en-US" dirty="0">
                <a:effectLst/>
                <a:latin typeface="American Typewriter" panose="02090604020004020304" pitchFamily="18" charset="77"/>
              </a:rPr>
              <a:t>: A fine not exceeding fifty thousand shillings or  imprisonment not exceeding one year or  both. </a:t>
            </a:r>
          </a:p>
          <a:p>
            <a:pPr algn="just">
              <a:lnSpc>
                <a:spcPct val="150000"/>
              </a:lnSpc>
            </a:pPr>
            <a:r>
              <a:rPr lang="en-US" dirty="0">
                <a:effectLst/>
                <a:latin typeface="American Typewriter" panose="02090604020004020304" pitchFamily="18" charset="77"/>
              </a:rPr>
              <a:t> In addition, the passenger on conviction is liable to a penalty </a:t>
            </a:r>
            <a:r>
              <a:rPr lang="en-US" b="1" dirty="0">
                <a:solidFill>
                  <a:srgbClr val="FF0000"/>
                </a:solidFill>
                <a:effectLst/>
                <a:latin typeface="American Typewriter" panose="02090604020004020304" pitchFamily="18" charset="77"/>
              </a:rPr>
              <a:t>equal to the fare due in respect of any journey </a:t>
            </a:r>
            <a:r>
              <a:rPr lang="en-US" dirty="0">
                <a:effectLst/>
                <a:latin typeface="American Typewriter" panose="02090604020004020304" pitchFamily="18" charset="77"/>
              </a:rPr>
              <a:t>travelled by means of any such ticket or free </a:t>
            </a:r>
            <a:r>
              <a:rPr lang="en-US" b="1" dirty="0">
                <a:solidFill>
                  <a:srgbClr val="FF0000"/>
                </a:solidFill>
                <a:effectLst/>
                <a:latin typeface="American Typewriter" panose="02090604020004020304" pitchFamily="18" charset="77"/>
              </a:rPr>
              <a:t>pass together with the excess charge </a:t>
            </a:r>
            <a:r>
              <a:rPr lang="en-US" dirty="0">
                <a:effectLst/>
                <a:latin typeface="American Typewriter" panose="02090604020004020304" pitchFamily="18" charset="77"/>
              </a:rPr>
              <a:t>which on demand he or she is liable to pay.</a:t>
            </a:r>
          </a:p>
          <a:p>
            <a:endParaRPr lang="en-AF" dirty="0"/>
          </a:p>
        </p:txBody>
      </p:sp>
    </p:spTree>
    <p:extLst>
      <p:ext uri="{BB962C8B-B14F-4D97-AF65-F5344CB8AC3E}">
        <p14:creationId xmlns:p14="http://schemas.microsoft.com/office/powerpoint/2010/main" val="7259847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45ABA-4296-C0D3-AF99-2C975174C8DF}"/>
              </a:ext>
            </a:extLst>
          </p:cNvPr>
          <p:cNvSpPr>
            <a:spLocks noGrp="1"/>
          </p:cNvSpPr>
          <p:nvPr>
            <p:ph type="title"/>
          </p:nvPr>
        </p:nvSpPr>
        <p:spPr>
          <a:xfrm>
            <a:off x="838200" y="365125"/>
            <a:ext cx="5935579" cy="1325563"/>
          </a:xfrm>
        </p:spPr>
        <p:txBody>
          <a:bodyPr/>
          <a:lstStyle/>
          <a:p>
            <a:pPr algn="ctr"/>
            <a:r>
              <a:rPr lang="en-AF" b="1" dirty="0">
                <a:latin typeface="American Typewriter" panose="02090604020004020304" pitchFamily="18" charset="77"/>
              </a:rPr>
              <a:t>Other offenses</a:t>
            </a:r>
          </a:p>
        </p:txBody>
      </p:sp>
      <p:sp>
        <p:nvSpPr>
          <p:cNvPr id="3" name="Content Placeholder 2">
            <a:extLst>
              <a:ext uri="{FF2B5EF4-FFF2-40B4-BE49-F238E27FC236}">
                <a16:creationId xmlns:a16="http://schemas.microsoft.com/office/drawing/2014/main" id="{7D3AEBA5-3B1E-2FCB-AB7D-706ACF19850D}"/>
              </a:ext>
            </a:extLst>
          </p:cNvPr>
          <p:cNvSpPr>
            <a:spLocks noGrp="1"/>
          </p:cNvSpPr>
          <p:nvPr>
            <p:ph idx="1"/>
          </p:nvPr>
        </p:nvSpPr>
        <p:spPr>
          <a:xfrm>
            <a:off x="838200" y="1231685"/>
            <a:ext cx="6284495" cy="5530062"/>
          </a:xfrm>
        </p:spPr>
        <p:txBody>
          <a:bodyPr>
            <a:normAutofit lnSpcReduction="10000"/>
          </a:bodyPr>
          <a:lstStyle/>
          <a:p>
            <a:pPr algn="just">
              <a:buFont typeface="Wingdings" pitchFamily="2" charset="2"/>
              <a:buChar char="v"/>
            </a:pPr>
            <a:r>
              <a:rPr lang="en-US" dirty="0">
                <a:latin typeface="American Typewriter" panose="02090604020004020304" pitchFamily="18" charset="77"/>
              </a:rPr>
              <a:t>T</a:t>
            </a:r>
            <a:r>
              <a:rPr lang="en-US" dirty="0">
                <a:effectLst/>
                <a:latin typeface="American Typewriter" panose="02090604020004020304" pitchFamily="18" charset="77"/>
              </a:rPr>
              <a:t>raveling on a train, vessel or vehicle of the corporation without a valid ticket or free pass without valid reasons;</a:t>
            </a:r>
          </a:p>
          <a:p>
            <a:pPr algn="just">
              <a:buFont typeface="Wingdings" pitchFamily="2" charset="2"/>
              <a:buChar char="v"/>
            </a:pPr>
            <a:r>
              <a:rPr lang="en-US" dirty="0">
                <a:latin typeface="American Typewriter" panose="02090604020004020304" pitchFamily="18" charset="77"/>
              </a:rPr>
              <a:t>H</a:t>
            </a:r>
            <a:r>
              <a:rPr lang="en-US" dirty="0">
                <a:effectLst/>
                <a:latin typeface="American Typewriter" panose="02090604020004020304" pitchFamily="18" charset="77"/>
              </a:rPr>
              <a:t>aving a valid ticket or free pass for a certain distance different from the ticket required for the actual distance being travelled.</a:t>
            </a:r>
          </a:p>
          <a:p>
            <a:pPr algn="just">
              <a:buFont typeface="Wingdings" pitchFamily="2" charset="2"/>
              <a:buChar char="v"/>
            </a:pPr>
            <a:r>
              <a:rPr lang="en-US" dirty="0">
                <a:effectLst/>
                <a:latin typeface="American Typewriter" panose="02090604020004020304" pitchFamily="18" charset="77"/>
              </a:rPr>
              <a:t> Travelling on a train, vessel or vehicle of the corporation by a higher class than the valid ticket or free pass which he or she holds entitles him or her to travel without a valid reason;</a:t>
            </a:r>
          </a:p>
          <a:p>
            <a:endParaRPr lang="en-AF" dirty="0"/>
          </a:p>
        </p:txBody>
      </p:sp>
      <p:sp>
        <p:nvSpPr>
          <p:cNvPr id="4" name="TextBox 3">
            <a:extLst>
              <a:ext uri="{FF2B5EF4-FFF2-40B4-BE49-F238E27FC236}">
                <a16:creationId xmlns:a16="http://schemas.microsoft.com/office/drawing/2014/main" id="{FDC0F99A-5CB9-6F3D-C25F-E43177E7EC4D}"/>
              </a:ext>
            </a:extLst>
          </p:cNvPr>
          <p:cNvSpPr txBox="1"/>
          <p:nvPr/>
        </p:nvSpPr>
        <p:spPr>
          <a:xfrm>
            <a:off x="8771021" y="770020"/>
            <a:ext cx="2358188" cy="461665"/>
          </a:xfrm>
          <a:prstGeom prst="rect">
            <a:avLst/>
          </a:prstGeom>
          <a:noFill/>
        </p:spPr>
        <p:txBody>
          <a:bodyPr wrap="square" rtlCol="0">
            <a:spAutoFit/>
          </a:bodyPr>
          <a:lstStyle/>
          <a:p>
            <a:r>
              <a:rPr lang="en-AF" sz="2400" b="1" dirty="0">
                <a:latin typeface="American Typewriter" panose="02090604020004020304" pitchFamily="18" charset="77"/>
              </a:rPr>
              <a:t>Penalty</a:t>
            </a:r>
          </a:p>
        </p:txBody>
      </p:sp>
      <p:sp>
        <p:nvSpPr>
          <p:cNvPr id="5" name="TextBox 4">
            <a:extLst>
              <a:ext uri="{FF2B5EF4-FFF2-40B4-BE49-F238E27FC236}">
                <a16:creationId xmlns:a16="http://schemas.microsoft.com/office/drawing/2014/main" id="{AB5470C8-6A22-0749-27A7-3B94AFB7DF22}"/>
              </a:ext>
            </a:extLst>
          </p:cNvPr>
          <p:cNvSpPr txBox="1"/>
          <p:nvPr/>
        </p:nvSpPr>
        <p:spPr>
          <a:xfrm>
            <a:off x="7483642" y="1925053"/>
            <a:ext cx="4331369" cy="4739759"/>
          </a:xfrm>
          <a:prstGeom prst="rect">
            <a:avLst/>
          </a:prstGeom>
          <a:noFill/>
        </p:spPr>
        <p:txBody>
          <a:bodyPr wrap="square" rtlCol="0">
            <a:spAutoFit/>
          </a:bodyPr>
          <a:lstStyle/>
          <a:p>
            <a:pPr marL="285750" indent="-285750" algn="just">
              <a:buFont typeface="Arial" panose="020B0604020202020204" pitchFamily="34" charset="0"/>
              <a:buChar char="•"/>
            </a:pPr>
            <a:r>
              <a:rPr lang="en-AF" sz="2400" dirty="0">
                <a:latin typeface="American Typewriter" panose="02090604020004020304" pitchFamily="18" charset="77"/>
              </a:rPr>
              <a:t>Being removed from the train/requested </a:t>
            </a:r>
            <a:r>
              <a:rPr lang="en-US" sz="2400" dirty="0">
                <a:latin typeface="American Typewriter" panose="02090604020004020304" pitchFamily="18" charset="77"/>
              </a:rPr>
              <a:t>t</a:t>
            </a:r>
            <a:r>
              <a:rPr lang="en-AF" sz="2400" dirty="0">
                <a:latin typeface="American Typewriter" panose="02090604020004020304" pitchFamily="18" charset="77"/>
              </a:rPr>
              <a:t>o leave the train.</a:t>
            </a:r>
          </a:p>
          <a:p>
            <a:pPr marL="285750" indent="-285750" algn="just">
              <a:buFont typeface="Arial" panose="020B0604020202020204" pitchFamily="34" charset="0"/>
              <a:buChar char="•"/>
            </a:pPr>
            <a:endParaRPr lang="en-AF" sz="2400" dirty="0">
              <a:latin typeface="American Typewriter" panose="02090604020004020304" pitchFamily="18" charset="77"/>
            </a:endParaRPr>
          </a:p>
          <a:p>
            <a:pPr marL="285750" indent="-285750" algn="just">
              <a:buFont typeface="Arial" panose="020B0604020202020204" pitchFamily="34" charset="0"/>
              <a:buChar char="•"/>
            </a:pPr>
            <a:r>
              <a:rPr lang="en-US" sz="2400" dirty="0">
                <a:effectLst/>
                <a:latin typeface="American Typewriter" panose="02090604020004020304" pitchFamily="18" charset="77"/>
              </a:rPr>
              <a:t>Being requested to pay on demand by an </a:t>
            </a:r>
            <a:r>
              <a:rPr lang="en-US" sz="2400" dirty="0" err="1">
                <a:effectLst/>
                <a:latin typeface="American Typewriter" panose="02090604020004020304" pitchFamily="18" charset="77"/>
              </a:rPr>
              <a:t>authorised</a:t>
            </a:r>
            <a:r>
              <a:rPr lang="en-US" sz="2400" dirty="0">
                <a:effectLst/>
                <a:latin typeface="American Typewriter" panose="02090604020004020304" pitchFamily="18" charset="77"/>
              </a:rPr>
              <a:t> employee, the fare and such penalty charges as the corporation may determine.</a:t>
            </a:r>
          </a:p>
          <a:p>
            <a:pPr marL="285750" indent="-285750" algn="just">
              <a:buFont typeface="Arial" panose="020B0604020202020204" pitchFamily="34" charset="0"/>
              <a:buChar char="•"/>
            </a:pPr>
            <a:endParaRPr lang="en-US" sz="2400" dirty="0">
              <a:latin typeface="American Typewriter" panose="02090604020004020304" pitchFamily="18" charset="77"/>
            </a:endParaRPr>
          </a:p>
          <a:p>
            <a:pPr marL="285750" indent="-285750" algn="just">
              <a:buFont typeface="Arial" panose="020B0604020202020204" pitchFamily="34" charset="0"/>
              <a:buChar char="•"/>
            </a:pPr>
            <a:endParaRPr lang="en-US" sz="2000" dirty="0">
              <a:effectLst/>
              <a:latin typeface="American Typewriter" panose="02090604020004020304" pitchFamily="18" charset="77"/>
            </a:endParaRPr>
          </a:p>
          <a:p>
            <a:pPr algn="just"/>
            <a:endParaRPr lang="en-AF" dirty="0">
              <a:latin typeface="American Typewriter" panose="02090604020004020304" pitchFamily="18" charset="77"/>
            </a:endParaRPr>
          </a:p>
        </p:txBody>
      </p:sp>
    </p:spTree>
    <p:extLst>
      <p:ext uri="{BB962C8B-B14F-4D97-AF65-F5344CB8AC3E}">
        <p14:creationId xmlns:p14="http://schemas.microsoft.com/office/powerpoint/2010/main" val="34804085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4A869-4E4B-C6BE-85F8-710608A7A6F0}"/>
              </a:ext>
            </a:extLst>
          </p:cNvPr>
          <p:cNvSpPr>
            <a:spLocks noGrp="1"/>
          </p:cNvSpPr>
          <p:nvPr>
            <p:ph type="title"/>
          </p:nvPr>
        </p:nvSpPr>
        <p:spPr/>
        <p:txBody>
          <a:bodyPr/>
          <a:lstStyle/>
          <a:p>
            <a:pPr algn="ctr"/>
            <a:r>
              <a:rPr lang="en-AF" b="1" dirty="0">
                <a:latin typeface="American Typewriter" panose="02090604020004020304" pitchFamily="18" charset="77"/>
              </a:rPr>
              <a:t>Offenses discussion continued</a:t>
            </a:r>
          </a:p>
        </p:txBody>
      </p:sp>
      <p:sp>
        <p:nvSpPr>
          <p:cNvPr id="3" name="Text Placeholder 2">
            <a:extLst>
              <a:ext uri="{FF2B5EF4-FFF2-40B4-BE49-F238E27FC236}">
                <a16:creationId xmlns:a16="http://schemas.microsoft.com/office/drawing/2014/main" id="{53D752AD-B273-E05C-D78D-7CAD557AB555}"/>
              </a:ext>
            </a:extLst>
          </p:cNvPr>
          <p:cNvSpPr>
            <a:spLocks noGrp="1"/>
          </p:cNvSpPr>
          <p:nvPr>
            <p:ph type="body" idx="1"/>
          </p:nvPr>
        </p:nvSpPr>
        <p:spPr>
          <a:xfrm>
            <a:off x="839788" y="1681163"/>
            <a:ext cx="5157787" cy="412332"/>
          </a:xfrm>
        </p:spPr>
        <p:txBody>
          <a:bodyPr>
            <a:normAutofit lnSpcReduction="10000"/>
          </a:bodyPr>
          <a:lstStyle/>
          <a:p>
            <a:pPr algn="ctr"/>
            <a:r>
              <a:rPr lang="en-AF" dirty="0">
                <a:latin typeface="American Typewriter" panose="02090604020004020304" pitchFamily="18" charset="77"/>
              </a:rPr>
              <a:t>Offenses</a:t>
            </a:r>
          </a:p>
        </p:txBody>
      </p:sp>
      <p:sp>
        <p:nvSpPr>
          <p:cNvPr id="4" name="Content Placeholder 3">
            <a:extLst>
              <a:ext uri="{FF2B5EF4-FFF2-40B4-BE49-F238E27FC236}">
                <a16:creationId xmlns:a16="http://schemas.microsoft.com/office/drawing/2014/main" id="{5B22885B-AAB5-3FC7-8C71-399ACAD83D47}"/>
              </a:ext>
            </a:extLst>
          </p:cNvPr>
          <p:cNvSpPr>
            <a:spLocks noGrp="1"/>
          </p:cNvSpPr>
          <p:nvPr>
            <p:ph sz="half" idx="2"/>
          </p:nvPr>
        </p:nvSpPr>
        <p:spPr/>
        <p:txBody>
          <a:bodyPr>
            <a:normAutofit fontScale="85000" lnSpcReduction="20000"/>
          </a:bodyPr>
          <a:lstStyle/>
          <a:p>
            <a:pPr algn="just"/>
            <a:r>
              <a:rPr lang="en-US" dirty="0">
                <a:effectLst/>
                <a:latin typeface="American Typewriter" panose="02090604020004020304" pitchFamily="18" charset="77"/>
              </a:rPr>
              <a:t> </a:t>
            </a:r>
            <a:r>
              <a:rPr lang="en-US" dirty="0" err="1">
                <a:latin typeface="American Typewriter" panose="02090604020004020304" pitchFamily="18" charset="77"/>
              </a:rPr>
              <a:t>W</a:t>
            </a:r>
            <a:r>
              <a:rPr lang="en-US" dirty="0" err="1">
                <a:effectLst/>
                <a:latin typeface="American Typewriter" panose="02090604020004020304" pitchFamily="18" charset="77"/>
              </a:rPr>
              <a:t>ilingfully</a:t>
            </a:r>
            <a:r>
              <a:rPr lang="en-US" dirty="0">
                <a:effectLst/>
                <a:latin typeface="American Typewriter" panose="02090604020004020304" pitchFamily="18" charset="77"/>
              </a:rPr>
              <a:t> refusing to pay the fare and excess charge which, on demand, he or she is liable to pay</a:t>
            </a:r>
            <a:r>
              <a:rPr lang="en-US" dirty="0">
                <a:latin typeface="American Typewriter" panose="02090604020004020304" pitchFamily="18" charset="77"/>
              </a:rPr>
              <a:t>.</a:t>
            </a:r>
            <a:endParaRPr lang="en-US" dirty="0">
              <a:effectLst/>
              <a:latin typeface="American Typewriter" panose="02090604020004020304" pitchFamily="18" charset="77"/>
            </a:endParaRPr>
          </a:p>
          <a:p>
            <a:endParaRPr lang="en-AF" dirty="0"/>
          </a:p>
          <a:p>
            <a:pPr algn="just"/>
            <a:r>
              <a:rPr lang="en-US" dirty="0">
                <a:latin typeface="American Typewriter" panose="02090604020004020304" pitchFamily="18" charset="77"/>
              </a:rPr>
              <a:t>T</a:t>
            </a:r>
            <a:r>
              <a:rPr lang="en-US" dirty="0">
                <a:effectLst/>
                <a:latin typeface="American Typewriter" panose="02090604020004020304" pitchFamily="18" charset="77"/>
              </a:rPr>
              <a:t>ravelling on a train, vessel or vehicle of the corporation with a ticket or free pass, or any portion of it, purchased or obtained by him or her from any other person other than an authorized</a:t>
            </a:r>
            <a:r>
              <a:rPr lang="en-US" dirty="0">
                <a:latin typeface="American Typewriter" panose="02090604020004020304" pitchFamily="18" charset="77"/>
              </a:rPr>
              <a:t> </a:t>
            </a:r>
            <a:r>
              <a:rPr lang="en-US" dirty="0">
                <a:effectLst/>
                <a:latin typeface="American Typewriter" panose="02090604020004020304" pitchFamily="18" charset="77"/>
              </a:rPr>
              <a:t>employee.</a:t>
            </a:r>
          </a:p>
          <a:p>
            <a:endParaRPr lang="en-AF" dirty="0"/>
          </a:p>
        </p:txBody>
      </p:sp>
      <p:sp>
        <p:nvSpPr>
          <p:cNvPr id="5" name="Text Placeholder 4">
            <a:extLst>
              <a:ext uri="{FF2B5EF4-FFF2-40B4-BE49-F238E27FC236}">
                <a16:creationId xmlns:a16="http://schemas.microsoft.com/office/drawing/2014/main" id="{FF073752-0D71-725A-97B6-4D611751D835}"/>
              </a:ext>
            </a:extLst>
          </p:cNvPr>
          <p:cNvSpPr>
            <a:spLocks noGrp="1"/>
          </p:cNvSpPr>
          <p:nvPr>
            <p:ph type="body" sz="quarter" idx="3"/>
          </p:nvPr>
        </p:nvSpPr>
        <p:spPr>
          <a:xfrm>
            <a:off x="6172200" y="1681163"/>
            <a:ext cx="5183188" cy="496553"/>
          </a:xfrm>
        </p:spPr>
        <p:txBody>
          <a:bodyPr>
            <a:normAutofit lnSpcReduction="10000"/>
          </a:bodyPr>
          <a:lstStyle/>
          <a:p>
            <a:pPr algn="ctr"/>
            <a:r>
              <a:rPr lang="en-AF" dirty="0">
                <a:latin typeface="American Typewriter" panose="02090604020004020304" pitchFamily="18" charset="77"/>
              </a:rPr>
              <a:t>Penalty</a:t>
            </a:r>
          </a:p>
        </p:txBody>
      </p:sp>
      <p:sp>
        <p:nvSpPr>
          <p:cNvPr id="6" name="Content Placeholder 5">
            <a:extLst>
              <a:ext uri="{FF2B5EF4-FFF2-40B4-BE49-F238E27FC236}">
                <a16:creationId xmlns:a16="http://schemas.microsoft.com/office/drawing/2014/main" id="{AF8826E5-66A3-C691-2CF9-6CF35BFA3011}"/>
              </a:ext>
            </a:extLst>
          </p:cNvPr>
          <p:cNvSpPr>
            <a:spLocks noGrp="1"/>
          </p:cNvSpPr>
          <p:nvPr>
            <p:ph sz="quarter" idx="4"/>
          </p:nvPr>
        </p:nvSpPr>
        <p:spPr/>
        <p:txBody>
          <a:bodyPr>
            <a:normAutofit fontScale="85000" lnSpcReduction="20000"/>
          </a:bodyPr>
          <a:lstStyle/>
          <a:p>
            <a:pPr marL="285750" indent="-285750" algn="just">
              <a:buFont typeface="Arial" panose="020B0604020202020204" pitchFamily="34" charset="0"/>
              <a:buChar char="•"/>
            </a:pPr>
            <a:r>
              <a:rPr lang="en-US" sz="2800" dirty="0">
                <a:effectLst/>
                <a:latin typeface="American Typewriter" panose="02090604020004020304" pitchFamily="18" charset="77"/>
              </a:rPr>
              <a:t>A fine not exceeding ten thousand shillings or to imprisonment not exceeding one month may be given.</a:t>
            </a:r>
          </a:p>
          <a:p>
            <a:endParaRPr lang="en-AF" dirty="0"/>
          </a:p>
        </p:txBody>
      </p:sp>
    </p:spTree>
    <p:extLst>
      <p:ext uri="{BB962C8B-B14F-4D97-AF65-F5344CB8AC3E}">
        <p14:creationId xmlns:p14="http://schemas.microsoft.com/office/powerpoint/2010/main" val="2797599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8B2D5-1F82-62EC-DF35-BE99B2793CBF}"/>
              </a:ext>
            </a:extLst>
          </p:cNvPr>
          <p:cNvSpPr>
            <a:spLocks noGrp="1"/>
          </p:cNvSpPr>
          <p:nvPr>
            <p:ph type="title"/>
          </p:nvPr>
        </p:nvSpPr>
        <p:spPr>
          <a:xfrm>
            <a:off x="838200" y="365125"/>
            <a:ext cx="10515600" cy="5097524"/>
          </a:xfrm>
        </p:spPr>
        <p:txBody>
          <a:bodyPr>
            <a:normAutofit/>
          </a:bodyPr>
          <a:lstStyle/>
          <a:p>
            <a:pPr algn="just">
              <a:lnSpc>
                <a:spcPct val="150000"/>
              </a:lnSpc>
            </a:pPr>
            <a:r>
              <a:rPr lang="en-US" sz="4400" b="1" dirty="0">
                <a:effectLst/>
                <a:latin typeface="American Typewriter" panose="02090604020004020304" pitchFamily="18" charset="77"/>
                <a:cs typeface="Times New Roman" panose="02020603050405020304" pitchFamily="18" charset="0"/>
              </a:rPr>
              <a:t>The Traffic and Road Safety ACT, 1998 (AMENDMENT) ACT, 2020 </a:t>
            </a:r>
            <a:br>
              <a:rPr lang="en-US" sz="4400" b="1" dirty="0">
                <a:effectLst/>
                <a:latin typeface="American Typewriter" panose="02090604020004020304" pitchFamily="18" charset="77"/>
                <a:cs typeface="Times New Roman" panose="02020603050405020304" pitchFamily="18" charset="0"/>
              </a:rPr>
            </a:br>
            <a:endParaRPr lang="en-AF" b="1" dirty="0">
              <a:latin typeface="American Typewriter" panose="02090604020004020304" pitchFamily="18" charset="77"/>
            </a:endParaRPr>
          </a:p>
        </p:txBody>
      </p:sp>
    </p:spTree>
    <p:extLst>
      <p:ext uri="{BB962C8B-B14F-4D97-AF65-F5344CB8AC3E}">
        <p14:creationId xmlns:p14="http://schemas.microsoft.com/office/powerpoint/2010/main" val="8553917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DF510-9381-4E6A-B172-7196E1A07061}"/>
              </a:ext>
            </a:extLst>
          </p:cNvPr>
          <p:cNvSpPr>
            <a:spLocks noGrp="1"/>
          </p:cNvSpPr>
          <p:nvPr>
            <p:ph type="title"/>
          </p:nvPr>
        </p:nvSpPr>
        <p:spPr>
          <a:xfrm>
            <a:off x="838200" y="365125"/>
            <a:ext cx="10515600" cy="4943145"/>
          </a:xfrm>
        </p:spPr>
        <p:txBody>
          <a:bodyPr>
            <a:normAutofit/>
          </a:bodyPr>
          <a:lstStyle/>
          <a:p>
            <a:pPr algn="just"/>
            <a:r>
              <a:rPr lang="en-US" b="1" dirty="0">
                <a:effectLst/>
                <a:latin typeface="Times" pitchFamily="2" charset="0"/>
              </a:rPr>
              <a:t>INLAND WATERWAYS(PASSENGER WATER TRANSPORT)</a:t>
            </a:r>
            <a:br>
              <a:rPr lang="en-US" dirty="0">
                <a:effectLst/>
                <a:latin typeface="Times" pitchFamily="2" charset="0"/>
              </a:rPr>
            </a:br>
            <a:endParaRPr lang="en-AF" dirty="0"/>
          </a:p>
        </p:txBody>
      </p:sp>
    </p:spTree>
    <p:extLst>
      <p:ext uri="{BB962C8B-B14F-4D97-AF65-F5344CB8AC3E}">
        <p14:creationId xmlns:p14="http://schemas.microsoft.com/office/powerpoint/2010/main" val="31025274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2E450-277C-E766-6597-F60BC9A92EC4}"/>
              </a:ext>
            </a:extLst>
          </p:cNvPr>
          <p:cNvSpPr>
            <a:spLocks noGrp="1"/>
          </p:cNvSpPr>
          <p:nvPr>
            <p:ph type="title"/>
          </p:nvPr>
        </p:nvSpPr>
        <p:spPr/>
        <p:txBody>
          <a:bodyPr>
            <a:normAutofit fontScale="90000"/>
          </a:bodyPr>
          <a:lstStyle/>
          <a:p>
            <a:pPr algn="just"/>
            <a:br>
              <a:rPr lang="en-US" dirty="0">
                <a:effectLst/>
                <a:latin typeface="Times" pitchFamily="2" charset="0"/>
              </a:rPr>
            </a:br>
            <a:r>
              <a:rPr lang="en-US" b="1" dirty="0">
                <a:effectLst/>
                <a:latin typeface="American Typewriter" panose="02090604020004020304" pitchFamily="18" charset="77"/>
              </a:rPr>
              <a:t>Passengers to embark and disembark, etc. only at inland waterway port.</a:t>
            </a:r>
            <a:br>
              <a:rPr lang="en-US" dirty="0">
                <a:effectLst/>
                <a:latin typeface="Times" pitchFamily="2" charset="0"/>
              </a:rPr>
            </a:br>
            <a:endParaRPr lang="en-AF" dirty="0"/>
          </a:p>
        </p:txBody>
      </p:sp>
      <p:sp>
        <p:nvSpPr>
          <p:cNvPr id="3" name="Content Placeholder 2">
            <a:extLst>
              <a:ext uri="{FF2B5EF4-FFF2-40B4-BE49-F238E27FC236}">
                <a16:creationId xmlns:a16="http://schemas.microsoft.com/office/drawing/2014/main" id="{5A33685B-1AF9-732B-EABF-4374F561B58B}"/>
              </a:ext>
            </a:extLst>
          </p:cNvPr>
          <p:cNvSpPr>
            <a:spLocks noGrp="1"/>
          </p:cNvSpPr>
          <p:nvPr>
            <p:ph idx="1"/>
          </p:nvPr>
        </p:nvSpPr>
        <p:spPr/>
        <p:txBody>
          <a:bodyPr>
            <a:normAutofit lnSpcReduction="10000"/>
          </a:bodyPr>
          <a:lstStyle/>
          <a:p>
            <a:pPr marL="0" indent="0" algn="just">
              <a:buNone/>
            </a:pPr>
            <a:r>
              <a:rPr lang="en-US" dirty="0">
                <a:effectLst/>
                <a:latin typeface="Times" pitchFamily="2" charset="0"/>
              </a:rPr>
              <a:t>No vessel shall, without lawful excuse, embark or disembark any passenger  at any place other than an inland waterway port, except when—</a:t>
            </a:r>
          </a:p>
          <a:p>
            <a:pPr marL="0" indent="0" algn="just">
              <a:buNone/>
            </a:pPr>
            <a:endParaRPr lang="en-US" dirty="0">
              <a:effectLst/>
              <a:latin typeface="Times" pitchFamily="2" charset="0"/>
            </a:endParaRPr>
          </a:p>
          <a:p>
            <a:pPr marL="0" indent="0" algn="just">
              <a:buNone/>
            </a:pPr>
            <a:r>
              <a:rPr lang="en-US" dirty="0">
                <a:effectLst/>
                <a:latin typeface="American Typewriter" panose="02090604020004020304" pitchFamily="18" charset="77"/>
              </a:rPr>
              <a:t>(a) the port administrator has </a:t>
            </a:r>
            <a:r>
              <a:rPr lang="en-US" dirty="0" err="1">
                <a:effectLst/>
                <a:latin typeface="American Typewriter" panose="02090604020004020304" pitchFamily="18" charset="77"/>
              </a:rPr>
              <a:t>authorised</a:t>
            </a:r>
            <a:r>
              <a:rPr lang="en-US" dirty="0">
                <a:effectLst/>
                <a:latin typeface="American Typewriter" panose="02090604020004020304" pitchFamily="18" charset="77"/>
              </a:rPr>
              <a:t> the master of any vessel to embark passengers  at any place other than an inland waterway port.</a:t>
            </a:r>
          </a:p>
          <a:p>
            <a:pPr marL="0" indent="0" algn="just">
              <a:buNone/>
            </a:pPr>
            <a:endParaRPr lang="en-US" dirty="0">
              <a:effectLst/>
              <a:latin typeface="Times" pitchFamily="2" charset="0"/>
            </a:endParaRPr>
          </a:p>
          <a:p>
            <a:pPr marL="0" indent="0" algn="just">
              <a:buNone/>
            </a:pPr>
            <a:r>
              <a:rPr lang="en-US" b="1" dirty="0">
                <a:latin typeface="American Typewriter" panose="02090604020004020304" pitchFamily="18" charset="77"/>
              </a:rPr>
              <a:t>NB</a:t>
            </a:r>
            <a:r>
              <a:rPr lang="en-US" dirty="0">
                <a:latin typeface="American Typewriter" panose="02090604020004020304" pitchFamily="18" charset="77"/>
              </a:rPr>
              <a:t>: These do not </a:t>
            </a:r>
            <a:r>
              <a:rPr lang="en-US" dirty="0">
                <a:effectLst/>
                <a:latin typeface="American Typewriter" panose="02090604020004020304" pitchFamily="18" charset="77"/>
              </a:rPr>
              <a:t>apply to small boats carrying passengers  from any place to any other place.</a:t>
            </a:r>
          </a:p>
          <a:p>
            <a:endParaRPr lang="en-AF" dirty="0"/>
          </a:p>
        </p:txBody>
      </p:sp>
    </p:spTree>
    <p:extLst>
      <p:ext uri="{BB962C8B-B14F-4D97-AF65-F5344CB8AC3E}">
        <p14:creationId xmlns:p14="http://schemas.microsoft.com/office/powerpoint/2010/main" val="16766751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EAE7B3-DB51-EA41-F648-63C9A04628AB}"/>
              </a:ext>
            </a:extLst>
          </p:cNvPr>
          <p:cNvSpPr>
            <a:spLocks noGrp="1"/>
          </p:cNvSpPr>
          <p:nvPr>
            <p:ph idx="1"/>
          </p:nvPr>
        </p:nvSpPr>
        <p:spPr>
          <a:xfrm>
            <a:off x="838200" y="629392"/>
            <a:ext cx="10515600" cy="5547571"/>
          </a:xfrm>
        </p:spPr>
        <p:txBody>
          <a:bodyPr>
            <a:normAutofit fontScale="85000" lnSpcReduction="20000"/>
          </a:bodyPr>
          <a:lstStyle/>
          <a:p>
            <a:pPr marL="0" indent="0">
              <a:buNone/>
            </a:pPr>
            <a:r>
              <a:rPr lang="en-US" b="1" dirty="0">
                <a:effectLst/>
                <a:latin typeface="American Typewriter" panose="02090604020004020304" pitchFamily="18" charset="77"/>
              </a:rPr>
              <a:t>The Master of the ship has  to supply information regarding:</a:t>
            </a:r>
          </a:p>
          <a:p>
            <a:pPr marL="514350" indent="-514350">
              <a:buAutoNum type="alphaLcParenR"/>
            </a:pPr>
            <a:r>
              <a:rPr lang="en-US" i="1" dirty="0">
                <a:latin typeface="American Typewriter" panose="02090604020004020304" pitchFamily="18" charset="77"/>
              </a:rPr>
              <a:t>t</a:t>
            </a:r>
            <a:r>
              <a:rPr lang="en-US" i="1" dirty="0">
                <a:effectLst/>
                <a:latin typeface="American Typewriter" panose="02090604020004020304" pitchFamily="18" charset="77"/>
              </a:rPr>
              <a:t>he register of the vessel and its papers.</a:t>
            </a:r>
          </a:p>
          <a:p>
            <a:pPr marL="0" indent="0">
              <a:buNone/>
            </a:pPr>
            <a:endParaRPr lang="en-US" i="1" dirty="0">
              <a:effectLst/>
              <a:latin typeface="American Typewriter" panose="02090604020004020304" pitchFamily="18" charset="77"/>
            </a:endParaRPr>
          </a:p>
          <a:p>
            <a:pPr marL="0" indent="0">
              <a:buNone/>
            </a:pPr>
            <a:r>
              <a:rPr lang="en-US" b="1" i="1" dirty="0">
                <a:effectLst/>
                <a:latin typeface="American Typewriter" panose="02090604020004020304" pitchFamily="18" charset="77"/>
              </a:rPr>
              <a:t>(b)</a:t>
            </a:r>
            <a:r>
              <a:rPr lang="en-US" i="1" dirty="0">
                <a:effectLst/>
                <a:latin typeface="American Typewriter" panose="02090604020004020304" pitchFamily="18" charset="77"/>
              </a:rPr>
              <a:t> a list of the members of the crew.</a:t>
            </a:r>
          </a:p>
          <a:p>
            <a:pPr marL="0" indent="0">
              <a:buNone/>
            </a:pPr>
            <a:endParaRPr lang="en-US" i="1" dirty="0">
              <a:effectLst/>
              <a:latin typeface="American Typewriter" panose="02090604020004020304" pitchFamily="18" charset="77"/>
            </a:endParaRPr>
          </a:p>
          <a:p>
            <a:pPr marL="0" indent="0">
              <a:buNone/>
            </a:pPr>
            <a:r>
              <a:rPr lang="en-US" b="1" i="1" dirty="0">
                <a:solidFill>
                  <a:srgbClr val="FF0000"/>
                </a:solidFill>
                <a:effectLst/>
                <a:latin typeface="American Typewriter" panose="02090604020004020304" pitchFamily="18" charset="77"/>
              </a:rPr>
              <a:t>(c)</a:t>
            </a:r>
            <a:r>
              <a:rPr lang="en-US" i="1" dirty="0">
                <a:solidFill>
                  <a:srgbClr val="FF0000"/>
                </a:solidFill>
                <a:effectLst/>
                <a:latin typeface="American Typewriter" panose="02090604020004020304" pitchFamily="18" charset="77"/>
              </a:rPr>
              <a:t> a list of the passengers, if any, showing particulars of their sex(gender)  and occupation.</a:t>
            </a:r>
          </a:p>
          <a:p>
            <a:pPr marL="0" indent="0">
              <a:buNone/>
            </a:pPr>
            <a:endParaRPr lang="en-US" i="1" dirty="0">
              <a:effectLst/>
              <a:latin typeface="American Typewriter" panose="02090604020004020304" pitchFamily="18" charset="77"/>
            </a:endParaRPr>
          </a:p>
          <a:p>
            <a:pPr marL="0" indent="0">
              <a:buNone/>
            </a:pPr>
            <a:r>
              <a:rPr lang="en-US" i="1" dirty="0">
                <a:solidFill>
                  <a:srgbClr val="FF0000"/>
                </a:solidFill>
                <a:effectLst/>
                <a:latin typeface="American Typewriter" panose="02090604020004020304" pitchFamily="18" charset="77"/>
              </a:rPr>
              <a:t>(</a:t>
            </a:r>
            <a:r>
              <a:rPr lang="en-US" b="1" i="1" dirty="0">
                <a:solidFill>
                  <a:srgbClr val="FF0000"/>
                </a:solidFill>
                <a:effectLst/>
                <a:latin typeface="American Typewriter" panose="02090604020004020304" pitchFamily="18" charset="77"/>
              </a:rPr>
              <a:t>d)</a:t>
            </a:r>
            <a:r>
              <a:rPr lang="en-US" i="1" dirty="0">
                <a:solidFill>
                  <a:srgbClr val="FF0000"/>
                </a:solidFill>
                <a:effectLst/>
                <a:latin typeface="American Typewriter" panose="02090604020004020304" pitchFamily="18" charset="77"/>
              </a:rPr>
              <a:t> a list showing the  births, deaths or marriages, if any, which have occurred during the voyage.</a:t>
            </a:r>
          </a:p>
          <a:p>
            <a:pPr marL="0" indent="0">
              <a:buNone/>
            </a:pPr>
            <a:endParaRPr lang="en-US" i="1" dirty="0">
              <a:effectLst/>
              <a:latin typeface="American Typewriter" panose="02090604020004020304" pitchFamily="18" charset="77"/>
            </a:endParaRPr>
          </a:p>
          <a:p>
            <a:pPr marL="0" indent="0">
              <a:buNone/>
            </a:pPr>
            <a:r>
              <a:rPr lang="en-US" b="1" i="1" dirty="0">
                <a:effectLst/>
                <a:latin typeface="American Typewriter" panose="02090604020004020304" pitchFamily="18" charset="77"/>
              </a:rPr>
              <a:t>(e)</a:t>
            </a:r>
            <a:r>
              <a:rPr lang="en-US" i="1" dirty="0">
                <a:effectLst/>
                <a:latin typeface="American Typewriter" panose="02090604020004020304" pitchFamily="18" charset="77"/>
              </a:rPr>
              <a:t> a list showing stowaways, if any, on the vessel.</a:t>
            </a:r>
          </a:p>
          <a:p>
            <a:pPr marL="0" indent="0">
              <a:buNone/>
            </a:pPr>
            <a:endParaRPr lang="en-US" i="1" dirty="0">
              <a:effectLst/>
              <a:latin typeface="American Typewriter" panose="02090604020004020304" pitchFamily="18" charset="77"/>
            </a:endParaRPr>
          </a:p>
          <a:p>
            <a:pPr marL="0" indent="0">
              <a:buNone/>
            </a:pPr>
            <a:r>
              <a:rPr lang="en-US" i="1" dirty="0">
                <a:solidFill>
                  <a:srgbClr val="FF0000"/>
                </a:solidFill>
                <a:effectLst/>
                <a:latin typeface="American Typewriter" panose="02090604020004020304" pitchFamily="18" charset="77"/>
              </a:rPr>
              <a:t>(</a:t>
            </a:r>
            <a:r>
              <a:rPr lang="en-US" b="1" i="1" dirty="0">
                <a:solidFill>
                  <a:srgbClr val="FF0000"/>
                </a:solidFill>
                <a:effectLst/>
                <a:latin typeface="American Typewriter" panose="02090604020004020304" pitchFamily="18" charset="77"/>
              </a:rPr>
              <a:t>f)</a:t>
            </a:r>
            <a:r>
              <a:rPr lang="en-US" i="1" dirty="0">
                <a:solidFill>
                  <a:srgbClr val="FF0000"/>
                </a:solidFill>
                <a:effectLst/>
                <a:latin typeface="American Typewriter" panose="02090604020004020304" pitchFamily="18" charset="77"/>
              </a:rPr>
              <a:t> any other information in relation to the vessel, passengers and their cargo</a:t>
            </a:r>
            <a:r>
              <a:rPr lang="en-US" dirty="0">
                <a:solidFill>
                  <a:srgbClr val="FF0000"/>
                </a:solidFill>
                <a:effectLst/>
                <a:latin typeface="American Typewriter" panose="02090604020004020304" pitchFamily="18" charset="77"/>
              </a:rPr>
              <a:t>, </a:t>
            </a:r>
            <a:r>
              <a:rPr lang="en-US" i="1" dirty="0">
                <a:solidFill>
                  <a:srgbClr val="FF0000"/>
                </a:solidFill>
                <a:effectLst/>
                <a:latin typeface="American Typewriter" panose="02090604020004020304" pitchFamily="18" charset="77"/>
              </a:rPr>
              <a:t>as the </a:t>
            </a:r>
            <a:r>
              <a:rPr lang="en-US" i="1" dirty="0" err="1">
                <a:solidFill>
                  <a:srgbClr val="FF0000"/>
                </a:solidFill>
                <a:effectLst/>
                <a:latin typeface="American Typewriter" panose="02090604020004020304" pitchFamily="18" charset="77"/>
              </a:rPr>
              <a:t>authorised</a:t>
            </a:r>
            <a:r>
              <a:rPr lang="en-US" i="1" dirty="0">
                <a:solidFill>
                  <a:srgbClr val="FF0000"/>
                </a:solidFill>
                <a:effectLst/>
                <a:latin typeface="American Typewriter" panose="02090604020004020304" pitchFamily="18" charset="77"/>
              </a:rPr>
              <a:t> employee may require.</a:t>
            </a:r>
          </a:p>
          <a:p>
            <a:endParaRPr lang="en-AF" dirty="0"/>
          </a:p>
        </p:txBody>
      </p:sp>
    </p:spTree>
    <p:extLst>
      <p:ext uri="{BB962C8B-B14F-4D97-AF65-F5344CB8AC3E}">
        <p14:creationId xmlns:p14="http://schemas.microsoft.com/office/powerpoint/2010/main" val="1239910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CE0AB-4941-319A-5EE0-F022A254B798}"/>
              </a:ext>
            </a:extLst>
          </p:cNvPr>
          <p:cNvSpPr>
            <a:spLocks noGrp="1"/>
          </p:cNvSpPr>
          <p:nvPr>
            <p:ph type="title"/>
          </p:nvPr>
        </p:nvSpPr>
        <p:spPr>
          <a:xfrm>
            <a:off x="838200" y="365125"/>
            <a:ext cx="10515600" cy="5229559"/>
          </a:xfrm>
        </p:spPr>
        <p:txBody>
          <a:bodyPr>
            <a:normAutofit/>
          </a:bodyPr>
          <a:lstStyle/>
          <a:p>
            <a:pPr algn="just"/>
            <a:r>
              <a:rPr lang="en-US" sz="2800" b="1" dirty="0">
                <a:effectLst/>
                <a:latin typeface="American Typewriter" panose="02090604020004020304" pitchFamily="18" charset="77"/>
              </a:rPr>
              <a:t>THE CIVIL AVIATION (COMMERCIAL AIR TRANSPORT BY FOREIGN AIR OPERATORS WITHIN UGANDA) REGULATIONS </a:t>
            </a:r>
            <a:br>
              <a:rPr lang="en-US" sz="2800" dirty="0">
                <a:latin typeface="American Typewriter" panose="02090604020004020304" pitchFamily="18" charset="77"/>
              </a:rPr>
            </a:br>
            <a:endParaRPr lang="en-AF" sz="2800" dirty="0">
              <a:latin typeface="American Typewriter" panose="02090604020004020304" pitchFamily="18" charset="77"/>
            </a:endParaRPr>
          </a:p>
        </p:txBody>
      </p:sp>
    </p:spTree>
    <p:extLst>
      <p:ext uri="{BB962C8B-B14F-4D97-AF65-F5344CB8AC3E}">
        <p14:creationId xmlns:p14="http://schemas.microsoft.com/office/powerpoint/2010/main" val="11825975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3D4E9-6756-2FC8-836E-E7F29273626D}"/>
              </a:ext>
            </a:extLst>
          </p:cNvPr>
          <p:cNvSpPr>
            <a:spLocks noGrp="1"/>
          </p:cNvSpPr>
          <p:nvPr>
            <p:ph type="title"/>
          </p:nvPr>
        </p:nvSpPr>
        <p:spPr/>
        <p:txBody>
          <a:bodyPr>
            <a:normAutofit fontScale="90000"/>
          </a:bodyPr>
          <a:lstStyle/>
          <a:p>
            <a:pPr algn="just"/>
            <a:br>
              <a:rPr lang="en-US" b="1" dirty="0">
                <a:effectLst/>
                <a:latin typeface="American Typewriter" panose="02090604020004020304" pitchFamily="18" charset="77"/>
              </a:rPr>
            </a:br>
            <a:r>
              <a:rPr lang="en-US" b="1" dirty="0">
                <a:effectLst/>
                <a:latin typeface="American Typewriter" panose="02090604020004020304" pitchFamily="18" charset="77"/>
              </a:rPr>
              <a:t>Control of special categories of passengers</a:t>
            </a:r>
            <a:br>
              <a:rPr lang="en-US" b="1" dirty="0">
                <a:effectLst/>
                <a:latin typeface="American Typewriter" panose="02090604020004020304" pitchFamily="18" charset="77"/>
              </a:rPr>
            </a:br>
            <a:endParaRPr lang="en-AF" b="1" dirty="0">
              <a:latin typeface="American Typewriter" panose="02090604020004020304" pitchFamily="18" charset="77"/>
            </a:endParaRPr>
          </a:p>
        </p:txBody>
      </p:sp>
      <p:sp>
        <p:nvSpPr>
          <p:cNvPr id="3" name="Content Placeholder 2">
            <a:extLst>
              <a:ext uri="{FF2B5EF4-FFF2-40B4-BE49-F238E27FC236}">
                <a16:creationId xmlns:a16="http://schemas.microsoft.com/office/drawing/2014/main" id="{75E94E6A-19C2-C937-3B9C-7A183862FD56}"/>
              </a:ext>
            </a:extLst>
          </p:cNvPr>
          <p:cNvSpPr>
            <a:spLocks noGrp="1"/>
          </p:cNvSpPr>
          <p:nvPr>
            <p:ph idx="1"/>
          </p:nvPr>
        </p:nvSpPr>
        <p:spPr/>
        <p:txBody>
          <a:bodyPr/>
          <a:lstStyle/>
          <a:p>
            <a:pPr marL="514350" indent="-514350" algn="just">
              <a:buAutoNum type="arabicParenBoth"/>
            </a:pPr>
            <a:r>
              <a:rPr lang="en-US" dirty="0">
                <a:effectLst/>
                <a:latin typeface="American Typewriter" panose="02090604020004020304" pitchFamily="18" charset="77"/>
              </a:rPr>
              <a:t>Where passengers are obliged to travel because they have been the subject of </a:t>
            </a:r>
            <a:r>
              <a:rPr lang="en-US" dirty="0">
                <a:solidFill>
                  <a:srgbClr val="FF0000"/>
                </a:solidFill>
                <a:effectLst/>
                <a:latin typeface="American Typewriter" panose="02090604020004020304" pitchFamily="18" charset="77"/>
              </a:rPr>
              <a:t>judicial or administrative proceedings</a:t>
            </a:r>
            <a:r>
              <a:rPr lang="en-US" dirty="0">
                <a:effectLst/>
                <a:latin typeface="American Typewriter" panose="02090604020004020304" pitchFamily="18" charset="77"/>
              </a:rPr>
              <a:t>, law enforcement officers shall inform the aircraft operator and the Pilot </a:t>
            </a:r>
            <a:r>
              <a:rPr lang="en-US" dirty="0">
                <a:latin typeface="American Typewriter" panose="02090604020004020304" pitchFamily="18" charset="77"/>
              </a:rPr>
              <a:t>I</a:t>
            </a:r>
            <a:r>
              <a:rPr lang="en-US" dirty="0">
                <a:effectLst/>
                <a:latin typeface="American Typewriter" panose="02090604020004020304" pitchFamily="18" charset="77"/>
              </a:rPr>
              <a:t>n Command in order that appropriate security controls can be applied.</a:t>
            </a:r>
          </a:p>
          <a:p>
            <a:pPr marL="0" indent="0" algn="just">
              <a:buNone/>
            </a:pPr>
            <a:endParaRPr lang="en-US" dirty="0">
              <a:effectLst/>
              <a:latin typeface="American Typewriter" panose="02090604020004020304" pitchFamily="18" charset="77"/>
            </a:endParaRPr>
          </a:p>
          <a:p>
            <a:pPr marL="0" indent="0" algn="just">
              <a:buNone/>
            </a:pPr>
            <a:r>
              <a:rPr lang="en-US" dirty="0">
                <a:effectLst/>
                <a:latin typeface="American Typewriter" panose="02090604020004020304" pitchFamily="18" charset="77"/>
              </a:rPr>
              <a:t>(2) The aircraft operator shall inform the Pilot In Command of the </a:t>
            </a:r>
            <a:r>
              <a:rPr lang="en-US" b="1" dirty="0">
                <a:solidFill>
                  <a:srgbClr val="FF0000"/>
                </a:solidFill>
                <a:effectLst/>
                <a:latin typeface="American Typewriter" panose="02090604020004020304" pitchFamily="18" charset="77"/>
              </a:rPr>
              <a:t>number of armed or unarmed escort persons</a:t>
            </a:r>
            <a:r>
              <a:rPr lang="en-US" dirty="0">
                <a:effectLst/>
                <a:latin typeface="American Typewriter" panose="02090604020004020304" pitchFamily="18" charset="77"/>
              </a:rPr>
              <a:t>, </a:t>
            </a:r>
            <a:r>
              <a:rPr lang="en-US" b="1" dirty="0">
                <a:solidFill>
                  <a:srgbClr val="0070C0"/>
                </a:solidFill>
                <a:effectLst/>
                <a:latin typeface="American Typewriter" panose="02090604020004020304" pitchFamily="18" charset="77"/>
              </a:rPr>
              <a:t>the individuals whom they are escorting </a:t>
            </a:r>
            <a:r>
              <a:rPr lang="en-US" dirty="0">
                <a:effectLst/>
                <a:latin typeface="American Typewriter" panose="02090604020004020304" pitchFamily="18" charset="77"/>
              </a:rPr>
              <a:t>and </a:t>
            </a:r>
            <a:r>
              <a:rPr lang="en-US" b="1" dirty="0">
                <a:solidFill>
                  <a:srgbClr val="7030A0"/>
                </a:solidFill>
                <a:effectLst/>
                <a:latin typeface="American Typewriter" panose="02090604020004020304" pitchFamily="18" charset="77"/>
              </a:rPr>
              <a:t>their seat locations in the aircraft.</a:t>
            </a:r>
          </a:p>
          <a:p>
            <a:endParaRPr lang="en-AF" dirty="0"/>
          </a:p>
        </p:txBody>
      </p:sp>
      <p:sp>
        <p:nvSpPr>
          <p:cNvPr id="4" name="TextBox 3">
            <a:extLst>
              <a:ext uri="{FF2B5EF4-FFF2-40B4-BE49-F238E27FC236}">
                <a16:creationId xmlns:a16="http://schemas.microsoft.com/office/drawing/2014/main" id="{5CC67962-DAED-6645-8606-91A47C337884}"/>
              </a:ext>
            </a:extLst>
          </p:cNvPr>
          <p:cNvSpPr txBox="1"/>
          <p:nvPr/>
        </p:nvSpPr>
        <p:spPr>
          <a:xfrm>
            <a:off x="1925053" y="6311900"/>
            <a:ext cx="5367880" cy="646331"/>
          </a:xfrm>
          <a:prstGeom prst="rect">
            <a:avLst/>
          </a:prstGeom>
          <a:noFill/>
        </p:spPr>
        <p:txBody>
          <a:bodyPr wrap="none" rtlCol="0">
            <a:spAutoFit/>
          </a:bodyPr>
          <a:lstStyle/>
          <a:p>
            <a:r>
              <a:rPr lang="en-US" b="1" i="1" dirty="0">
                <a:effectLst/>
                <a:latin typeface="Times New Roman" panose="02020603050405020304" pitchFamily="18" charset="0"/>
              </a:rPr>
              <a:t>Source:</a:t>
            </a:r>
            <a:r>
              <a:rPr lang="en-US" i="1" dirty="0">
                <a:effectLst/>
                <a:latin typeface="Times New Roman" panose="02020603050405020304" pitchFamily="18" charset="0"/>
              </a:rPr>
              <a:t> The Civil Aviation (Security) Regulations, 2022</a:t>
            </a:r>
            <a:endParaRPr lang="en-AF" dirty="0"/>
          </a:p>
          <a:p>
            <a:endParaRPr lang="en-AF" dirty="0"/>
          </a:p>
        </p:txBody>
      </p:sp>
    </p:spTree>
    <p:extLst>
      <p:ext uri="{BB962C8B-B14F-4D97-AF65-F5344CB8AC3E}">
        <p14:creationId xmlns:p14="http://schemas.microsoft.com/office/powerpoint/2010/main" val="21662605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BDED4-F6C6-0D93-6B72-5FE53FF5DF89}"/>
              </a:ext>
            </a:extLst>
          </p:cNvPr>
          <p:cNvSpPr>
            <a:spLocks noGrp="1"/>
          </p:cNvSpPr>
          <p:nvPr>
            <p:ph type="title"/>
          </p:nvPr>
        </p:nvSpPr>
        <p:spPr/>
        <p:txBody>
          <a:bodyPr/>
          <a:lstStyle/>
          <a:p>
            <a:r>
              <a:rPr lang="en-US" b="1" dirty="0">
                <a:effectLst/>
                <a:latin typeface="American Typewriter" panose="02090604020004020304" pitchFamily="18" charset="77"/>
              </a:rPr>
              <a:t>Power to stop passengers travelling</a:t>
            </a:r>
            <a:br>
              <a:rPr lang="en-US" b="1" dirty="0">
                <a:effectLst/>
                <a:latin typeface="American Typewriter" panose="02090604020004020304" pitchFamily="18" charset="77"/>
              </a:rPr>
            </a:br>
            <a:endParaRPr lang="en-AF" b="1" dirty="0">
              <a:latin typeface="American Typewriter" panose="02090604020004020304" pitchFamily="18" charset="77"/>
            </a:endParaRPr>
          </a:p>
        </p:txBody>
      </p:sp>
      <p:sp>
        <p:nvSpPr>
          <p:cNvPr id="3" name="Content Placeholder 2">
            <a:extLst>
              <a:ext uri="{FF2B5EF4-FFF2-40B4-BE49-F238E27FC236}">
                <a16:creationId xmlns:a16="http://schemas.microsoft.com/office/drawing/2014/main" id="{C959D04A-FBC6-5C97-036D-973ADAEE3C43}"/>
              </a:ext>
            </a:extLst>
          </p:cNvPr>
          <p:cNvSpPr>
            <a:spLocks noGrp="1"/>
          </p:cNvSpPr>
          <p:nvPr>
            <p:ph idx="1"/>
          </p:nvPr>
        </p:nvSpPr>
        <p:spPr>
          <a:xfrm>
            <a:off x="838200" y="1359568"/>
            <a:ext cx="10515600" cy="4817395"/>
          </a:xfrm>
        </p:spPr>
        <p:txBody>
          <a:bodyPr>
            <a:normAutofit fontScale="92500" lnSpcReduction="10000"/>
          </a:bodyPr>
          <a:lstStyle/>
          <a:p>
            <a:pPr marL="0" indent="0" algn="just">
              <a:buNone/>
            </a:pPr>
            <a:r>
              <a:rPr lang="en-US" dirty="0">
                <a:effectLst/>
                <a:latin typeface="American Typewriter" panose="02090604020004020304" pitchFamily="18" charset="77"/>
              </a:rPr>
              <a:t>Where a police officer or an aviation security officer has reasonable cause to suspect that a person—</a:t>
            </a:r>
          </a:p>
          <a:p>
            <a:pPr marL="0" indent="0" algn="just">
              <a:buNone/>
            </a:pPr>
            <a:r>
              <a:rPr lang="en-US" dirty="0">
                <a:effectLst/>
                <a:latin typeface="American Typewriter" panose="02090604020004020304" pitchFamily="18" charset="77"/>
              </a:rPr>
              <a:t>(a) is about to embark on an aircraft in Uganda; or</a:t>
            </a:r>
          </a:p>
          <a:p>
            <a:pPr marL="0" indent="0" algn="just">
              <a:buNone/>
            </a:pPr>
            <a:endParaRPr lang="en-US" dirty="0">
              <a:effectLst/>
              <a:latin typeface="American Typewriter" panose="02090604020004020304" pitchFamily="18" charset="77"/>
            </a:endParaRPr>
          </a:p>
          <a:p>
            <a:pPr marL="0" indent="0" algn="just">
              <a:buNone/>
            </a:pPr>
            <a:r>
              <a:rPr lang="en-US" dirty="0">
                <a:effectLst/>
                <a:latin typeface="American Typewriter" panose="02090604020004020304" pitchFamily="18" charset="77"/>
              </a:rPr>
              <a:t>(b) is on board an aircraft in Uganda,</a:t>
            </a:r>
          </a:p>
          <a:p>
            <a:pPr marL="0" indent="0" algn="ctr">
              <a:buNone/>
            </a:pPr>
            <a:r>
              <a:rPr lang="en-US" b="1" dirty="0">
                <a:effectLst/>
                <a:latin typeface="American Typewriter" panose="02090604020004020304" pitchFamily="18" charset="77"/>
              </a:rPr>
              <a:t>  or </a:t>
            </a:r>
          </a:p>
          <a:p>
            <a:pPr marL="0" indent="0" algn="just">
              <a:buNone/>
            </a:pPr>
            <a:r>
              <a:rPr lang="en-US" dirty="0">
                <a:effectLst/>
                <a:latin typeface="American Typewriter" panose="02090604020004020304" pitchFamily="18" charset="77"/>
              </a:rPr>
              <a:t>c)That a person intends to commit an offence that amounts to an act of unlawful interference</a:t>
            </a:r>
            <a:r>
              <a:rPr lang="en-US" dirty="0">
                <a:latin typeface="American Typewriter" panose="02090604020004020304" pitchFamily="18" charset="77"/>
              </a:rPr>
              <a:t>.</a:t>
            </a:r>
            <a:r>
              <a:rPr lang="en-US" dirty="0">
                <a:effectLst/>
                <a:latin typeface="American Typewriter" panose="02090604020004020304" pitchFamily="18" charset="77"/>
              </a:rPr>
              <a:t> </a:t>
            </a:r>
          </a:p>
          <a:p>
            <a:pPr marL="0" indent="0" algn="just">
              <a:buNone/>
            </a:pPr>
            <a:r>
              <a:rPr lang="en-US" dirty="0">
                <a:latin typeface="American Typewriter" panose="02090604020004020304" pitchFamily="18" charset="77"/>
              </a:rPr>
              <a:t>T</a:t>
            </a:r>
            <a:r>
              <a:rPr lang="en-US" dirty="0">
                <a:effectLst/>
                <a:latin typeface="American Typewriter" panose="02090604020004020304" pitchFamily="18" charset="77"/>
              </a:rPr>
              <a:t>he police officer may, with the approval of the police officer in charge at the airport or in case of an aviation security officer, with the approval of the officer in charge of the airport, prohibit that person from travelling on board the aircraft.</a:t>
            </a:r>
          </a:p>
        </p:txBody>
      </p:sp>
      <p:sp>
        <p:nvSpPr>
          <p:cNvPr id="4" name="TextBox 3">
            <a:extLst>
              <a:ext uri="{FF2B5EF4-FFF2-40B4-BE49-F238E27FC236}">
                <a16:creationId xmlns:a16="http://schemas.microsoft.com/office/drawing/2014/main" id="{3DD85D09-CB4E-FD15-96EA-3436B21F76AA}"/>
              </a:ext>
            </a:extLst>
          </p:cNvPr>
          <p:cNvSpPr txBox="1"/>
          <p:nvPr/>
        </p:nvSpPr>
        <p:spPr>
          <a:xfrm>
            <a:off x="1395663" y="6388768"/>
            <a:ext cx="5367880" cy="646331"/>
          </a:xfrm>
          <a:prstGeom prst="rect">
            <a:avLst/>
          </a:prstGeom>
          <a:noFill/>
        </p:spPr>
        <p:txBody>
          <a:bodyPr wrap="none" rtlCol="0">
            <a:spAutoFit/>
          </a:bodyPr>
          <a:lstStyle/>
          <a:p>
            <a:r>
              <a:rPr lang="en-US" b="1" i="1" dirty="0">
                <a:effectLst/>
                <a:latin typeface="Times New Roman" panose="02020603050405020304" pitchFamily="18" charset="0"/>
              </a:rPr>
              <a:t>Source:</a:t>
            </a:r>
            <a:r>
              <a:rPr lang="en-US" i="1" dirty="0">
                <a:effectLst/>
                <a:latin typeface="Times New Roman" panose="02020603050405020304" pitchFamily="18" charset="0"/>
              </a:rPr>
              <a:t> The Civil Aviation (Security) Regulations, 2022</a:t>
            </a:r>
            <a:endParaRPr lang="en-AF" dirty="0"/>
          </a:p>
          <a:p>
            <a:endParaRPr lang="en-AF" dirty="0"/>
          </a:p>
        </p:txBody>
      </p:sp>
    </p:spTree>
    <p:extLst>
      <p:ext uri="{BB962C8B-B14F-4D97-AF65-F5344CB8AC3E}">
        <p14:creationId xmlns:p14="http://schemas.microsoft.com/office/powerpoint/2010/main" val="30898750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2F87F2-E3A3-FFA2-ADAD-D5F7976A10F8}"/>
              </a:ext>
            </a:extLst>
          </p:cNvPr>
          <p:cNvSpPr>
            <a:spLocks noGrp="1"/>
          </p:cNvSpPr>
          <p:nvPr>
            <p:ph idx="1"/>
          </p:nvPr>
        </p:nvSpPr>
        <p:spPr>
          <a:xfrm>
            <a:off x="838200" y="673768"/>
            <a:ext cx="10515600" cy="5503195"/>
          </a:xfrm>
        </p:spPr>
        <p:txBody>
          <a:bodyPr>
            <a:normAutofit/>
          </a:bodyPr>
          <a:lstStyle/>
          <a:p>
            <a:pPr marL="0" indent="0" algn="just">
              <a:buNone/>
            </a:pPr>
            <a:r>
              <a:rPr lang="en-US" dirty="0">
                <a:effectLst/>
                <a:latin typeface="American Typewriter" panose="02090604020004020304" pitchFamily="18" charset="77"/>
              </a:rPr>
              <a:t>The police officer may:</a:t>
            </a:r>
          </a:p>
          <a:p>
            <a:pPr marL="0" indent="0" algn="just">
              <a:buNone/>
            </a:pPr>
            <a:endParaRPr lang="en-US" dirty="0">
              <a:effectLst/>
              <a:latin typeface="American Typewriter" panose="02090604020004020304" pitchFamily="18" charset="77"/>
            </a:endParaRPr>
          </a:p>
          <a:p>
            <a:pPr marL="0" indent="0" algn="just">
              <a:buNone/>
            </a:pPr>
            <a:r>
              <a:rPr lang="en-US" dirty="0">
                <a:effectLst/>
                <a:latin typeface="American Typewriter" panose="02090604020004020304" pitchFamily="18" charset="77"/>
              </a:rPr>
              <a:t>(</a:t>
            </a:r>
            <a:r>
              <a:rPr lang="en-US" dirty="0" err="1">
                <a:effectLst/>
                <a:latin typeface="American Typewriter" panose="02090604020004020304" pitchFamily="18" charset="77"/>
              </a:rPr>
              <a:t>i</a:t>
            </a:r>
            <a:r>
              <a:rPr lang="en-US" dirty="0">
                <a:effectLst/>
                <a:latin typeface="American Typewriter" panose="02090604020004020304" pitchFamily="18" charset="77"/>
              </a:rPr>
              <a:t>) Prevent the suspected passenger from embarking on the aircraft, </a:t>
            </a:r>
          </a:p>
          <a:p>
            <a:pPr marL="0" indent="0" algn="just">
              <a:buNone/>
            </a:pPr>
            <a:r>
              <a:rPr lang="en-US" dirty="0">
                <a:effectLst/>
                <a:latin typeface="American Typewriter" panose="02090604020004020304" pitchFamily="18" charset="77"/>
              </a:rPr>
              <a:t>(ii) Remove the suspected passenger from the aircraft; </a:t>
            </a:r>
          </a:p>
          <a:p>
            <a:pPr marL="0" indent="0" algn="ctr">
              <a:buNone/>
            </a:pPr>
            <a:r>
              <a:rPr lang="en-US" b="1" dirty="0">
                <a:effectLst/>
                <a:latin typeface="American Typewriter" panose="02090604020004020304" pitchFamily="18" charset="77"/>
              </a:rPr>
              <a:t>or</a:t>
            </a:r>
          </a:p>
          <a:p>
            <a:pPr marL="0" indent="0" algn="just">
              <a:buNone/>
            </a:pPr>
            <a:r>
              <a:rPr lang="en-US" dirty="0">
                <a:effectLst/>
                <a:latin typeface="American Typewriter" panose="02090604020004020304" pitchFamily="18" charset="77"/>
              </a:rPr>
              <a:t>(iii) The suspected passenger may be arrested without a warrant and immediately handed to the police for appropriate action.</a:t>
            </a:r>
          </a:p>
          <a:p>
            <a:pPr marL="0" indent="0" algn="just">
              <a:buNone/>
            </a:pPr>
            <a:r>
              <a:rPr lang="en-US" dirty="0">
                <a:effectLst/>
                <a:latin typeface="American Typewriter" panose="02090604020004020304" pitchFamily="18" charset="77"/>
              </a:rPr>
              <a:t> </a:t>
            </a:r>
          </a:p>
          <a:p>
            <a:r>
              <a:rPr lang="en-US" b="1" dirty="0">
                <a:latin typeface="American Typewriter" panose="02090604020004020304" pitchFamily="18" charset="77"/>
              </a:rPr>
              <a:t>Source:</a:t>
            </a:r>
            <a:r>
              <a:rPr lang="en-US" dirty="0">
                <a:effectLst/>
                <a:latin typeface="Times New Roman" panose="02020603050405020304" pitchFamily="18" charset="0"/>
              </a:rPr>
              <a:t> </a:t>
            </a:r>
            <a:r>
              <a:rPr lang="en-US" i="1" dirty="0">
                <a:effectLst/>
                <a:latin typeface="Times New Roman" panose="02020603050405020304" pitchFamily="18" charset="0"/>
              </a:rPr>
              <a:t>The Civil Aviation (Security) Regulations, 2022</a:t>
            </a:r>
          </a:p>
          <a:p>
            <a:pPr marL="0" indent="0" algn="just">
              <a:buNone/>
            </a:pPr>
            <a:endParaRPr lang="en-AF" b="1" dirty="0"/>
          </a:p>
        </p:txBody>
      </p:sp>
    </p:spTree>
    <p:extLst>
      <p:ext uri="{BB962C8B-B14F-4D97-AF65-F5344CB8AC3E}">
        <p14:creationId xmlns:p14="http://schemas.microsoft.com/office/powerpoint/2010/main" val="29944375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578CA-B0E6-98F3-F95C-945A4EE50820}"/>
              </a:ext>
            </a:extLst>
          </p:cNvPr>
          <p:cNvSpPr>
            <a:spLocks noGrp="1"/>
          </p:cNvSpPr>
          <p:nvPr>
            <p:ph type="title"/>
          </p:nvPr>
        </p:nvSpPr>
        <p:spPr/>
        <p:txBody>
          <a:bodyPr/>
          <a:lstStyle/>
          <a:p>
            <a:pPr algn="ctr"/>
            <a:r>
              <a:rPr lang="en-US" b="1" dirty="0">
                <a:effectLst/>
                <a:latin typeface="American Typewriter" panose="02090604020004020304" pitchFamily="18" charset="77"/>
              </a:rPr>
              <a:t>Stowaways</a:t>
            </a:r>
            <a:br>
              <a:rPr lang="en-US" b="1" dirty="0">
                <a:effectLst/>
                <a:latin typeface="American Typewriter" panose="02090604020004020304" pitchFamily="18" charset="77"/>
              </a:rPr>
            </a:br>
            <a:endParaRPr lang="en-AF" b="1" dirty="0">
              <a:latin typeface="American Typewriter" panose="02090604020004020304" pitchFamily="18" charset="77"/>
            </a:endParaRPr>
          </a:p>
        </p:txBody>
      </p:sp>
      <p:sp>
        <p:nvSpPr>
          <p:cNvPr id="3" name="Content Placeholder 2">
            <a:extLst>
              <a:ext uri="{FF2B5EF4-FFF2-40B4-BE49-F238E27FC236}">
                <a16:creationId xmlns:a16="http://schemas.microsoft.com/office/drawing/2014/main" id="{D7372183-D4D2-6725-FCB9-5E6705211B02}"/>
              </a:ext>
            </a:extLst>
          </p:cNvPr>
          <p:cNvSpPr>
            <a:spLocks noGrp="1"/>
          </p:cNvSpPr>
          <p:nvPr>
            <p:ph idx="1"/>
          </p:nvPr>
        </p:nvSpPr>
        <p:spPr/>
        <p:txBody>
          <a:bodyPr/>
          <a:lstStyle/>
          <a:p>
            <a:pPr marL="0" indent="0" algn="just">
              <a:lnSpc>
                <a:spcPct val="150000"/>
              </a:lnSpc>
              <a:buNone/>
            </a:pPr>
            <a:r>
              <a:rPr lang="en-US" dirty="0">
                <a:effectLst/>
                <a:latin typeface="American Typewriter" panose="02090604020004020304" pitchFamily="18" charset="77"/>
              </a:rPr>
              <a:t>A person shall not hide himself or herself in an aircraft for the purpose of being carried in the aircraft </a:t>
            </a:r>
            <a:r>
              <a:rPr lang="en-US" b="1" dirty="0">
                <a:solidFill>
                  <a:srgbClr val="7030A0"/>
                </a:solidFill>
                <a:effectLst/>
                <a:latin typeface="American Typewriter" panose="02090604020004020304" pitchFamily="18" charset="77"/>
              </a:rPr>
              <a:t>without the consent of the operator or of any other person entitled to give consent to his or her being carried in the aircraft</a:t>
            </a:r>
            <a:r>
              <a:rPr lang="en-US" dirty="0">
                <a:effectLst/>
                <a:latin typeface="American Typewriter" panose="02090604020004020304" pitchFamily="18" charset="77"/>
              </a:rPr>
              <a:t>.</a:t>
            </a:r>
          </a:p>
          <a:p>
            <a:endParaRPr lang="en-AF" dirty="0"/>
          </a:p>
        </p:txBody>
      </p:sp>
    </p:spTree>
    <p:extLst>
      <p:ext uri="{BB962C8B-B14F-4D97-AF65-F5344CB8AC3E}">
        <p14:creationId xmlns:p14="http://schemas.microsoft.com/office/powerpoint/2010/main" val="12886421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C1C5D-B95F-EF8B-E7D9-8229E5BDF9B8}"/>
              </a:ext>
            </a:extLst>
          </p:cNvPr>
          <p:cNvSpPr>
            <a:spLocks noGrp="1"/>
          </p:cNvSpPr>
          <p:nvPr>
            <p:ph type="title"/>
          </p:nvPr>
        </p:nvSpPr>
        <p:spPr/>
        <p:txBody>
          <a:bodyPr/>
          <a:lstStyle/>
          <a:p>
            <a:pPr algn="ctr"/>
            <a:r>
              <a:rPr lang="en-US" b="1" dirty="0">
                <a:effectLst/>
                <a:latin typeface="American Typewriter" panose="02090604020004020304" pitchFamily="18" charset="77"/>
              </a:rPr>
              <a:t>Stowage of baggage and cargo</a:t>
            </a:r>
            <a:br>
              <a:rPr lang="en-US" dirty="0">
                <a:effectLst/>
                <a:latin typeface="Times" pitchFamily="2" charset="0"/>
              </a:rPr>
            </a:br>
            <a:endParaRPr lang="en-AF" dirty="0"/>
          </a:p>
        </p:txBody>
      </p:sp>
      <p:sp>
        <p:nvSpPr>
          <p:cNvPr id="3" name="Content Placeholder 2">
            <a:extLst>
              <a:ext uri="{FF2B5EF4-FFF2-40B4-BE49-F238E27FC236}">
                <a16:creationId xmlns:a16="http://schemas.microsoft.com/office/drawing/2014/main" id="{1E1E0DF5-E0A3-B794-FF68-5CFAE94E8326}"/>
              </a:ext>
            </a:extLst>
          </p:cNvPr>
          <p:cNvSpPr>
            <a:spLocks noGrp="1"/>
          </p:cNvSpPr>
          <p:nvPr>
            <p:ph idx="1"/>
          </p:nvPr>
        </p:nvSpPr>
        <p:spPr/>
        <p:txBody>
          <a:bodyPr/>
          <a:lstStyle/>
          <a:p>
            <a:pPr algn="just"/>
            <a:r>
              <a:rPr lang="en-US" b="1" dirty="0">
                <a:solidFill>
                  <a:srgbClr val="7030A0"/>
                </a:solidFill>
                <a:effectLst/>
                <a:latin typeface="American Typewriter" panose="02090604020004020304" pitchFamily="18" charset="77"/>
              </a:rPr>
              <a:t>Only</a:t>
            </a:r>
            <a:r>
              <a:rPr lang="en-US" b="1" dirty="0">
                <a:solidFill>
                  <a:srgbClr val="7030A0"/>
                </a:solidFill>
                <a:latin typeface="American Typewriter" panose="02090604020004020304" pitchFamily="18" charset="77"/>
              </a:rPr>
              <a:t> </a:t>
            </a:r>
            <a:r>
              <a:rPr lang="en-US" b="1" dirty="0">
                <a:solidFill>
                  <a:srgbClr val="7030A0"/>
                </a:solidFill>
                <a:effectLst/>
                <a:latin typeface="American Typewriter" panose="02090604020004020304" pitchFamily="18" charset="77"/>
              </a:rPr>
              <a:t>hand baggage</a:t>
            </a:r>
            <a:r>
              <a:rPr lang="en-US" dirty="0">
                <a:effectLst/>
                <a:latin typeface="American Typewriter" panose="02090604020004020304" pitchFamily="18" charset="77"/>
              </a:rPr>
              <a:t> has to be taken into the passenger cabin given that it can be adequately and securely stowed.</a:t>
            </a:r>
          </a:p>
          <a:p>
            <a:pPr algn="just"/>
            <a:endParaRPr lang="en-US" dirty="0">
              <a:latin typeface="American Typewriter" panose="02090604020004020304" pitchFamily="18" charset="77"/>
            </a:endParaRPr>
          </a:p>
          <a:p>
            <a:pPr algn="just"/>
            <a:r>
              <a:rPr lang="en-US" dirty="0">
                <a:effectLst/>
                <a:latin typeface="American Typewriter" panose="02090604020004020304" pitchFamily="18" charset="77"/>
              </a:rPr>
              <a:t>All</a:t>
            </a:r>
            <a:r>
              <a:rPr lang="en-US" dirty="0">
                <a:latin typeface="American Typewriter" panose="02090604020004020304" pitchFamily="18" charset="77"/>
              </a:rPr>
              <a:t> </a:t>
            </a:r>
            <a:r>
              <a:rPr lang="en-US" dirty="0">
                <a:effectLst/>
                <a:latin typeface="American Typewriter" panose="02090604020004020304" pitchFamily="18" charset="77"/>
              </a:rPr>
              <a:t>baggage and cargo on board, which might cause injury or damage, or obstruct aisles and exits when displaced </a:t>
            </a:r>
            <a:r>
              <a:rPr lang="en-US" dirty="0">
                <a:latin typeface="American Typewriter" panose="02090604020004020304" pitchFamily="18" charset="77"/>
              </a:rPr>
              <a:t>has to be </a:t>
            </a:r>
            <a:r>
              <a:rPr lang="en-US" dirty="0">
                <a:effectLst/>
                <a:latin typeface="American Typewriter" panose="02090604020004020304" pitchFamily="18" charset="77"/>
              </a:rPr>
              <a:t>placed in storages designed to prevent its movement.</a:t>
            </a:r>
          </a:p>
          <a:p>
            <a:pPr algn="just"/>
            <a:endParaRPr lang="en-US" dirty="0">
              <a:latin typeface="American Typewriter" panose="02090604020004020304" pitchFamily="18" charset="77"/>
            </a:endParaRPr>
          </a:p>
          <a:p>
            <a:pPr algn="just"/>
            <a:r>
              <a:rPr lang="en-US" b="1" dirty="0">
                <a:solidFill>
                  <a:srgbClr val="7030A0"/>
                </a:solidFill>
                <a:effectLst/>
                <a:latin typeface="American Typewriter" panose="02090604020004020304" pitchFamily="18" charset="77"/>
              </a:rPr>
              <a:t>Each item carried </a:t>
            </a:r>
            <a:r>
              <a:rPr lang="en-US" dirty="0">
                <a:effectLst/>
                <a:latin typeface="American Typewriter" panose="02090604020004020304" pitchFamily="18" charset="77"/>
              </a:rPr>
              <a:t>in the cabin has to be stowed only in a location that is capable of restraining it.</a:t>
            </a:r>
          </a:p>
          <a:p>
            <a:pPr algn="just"/>
            <a:endParaRPr lang="en-US" dirty="0">
              <a:effectLst/>
              <a:latin typeface="American Typewriter" panose="02090604020004020304" pitchFamily="18" charset="77"/>
            </a:endParaRPr>
          </a:p>
          <a:p>
            <a:endParaRPr lang="en-AF" dirty="0"/>
          </a:p>
        </p:txBody>
      </p:sp>
    </p:spTree>
    <p:extLst>
      <p:ext uri="{BB962C8B-B14F-4D97-AF65-F5344CB8AC3E}">
        <p14:creationId xmlns:p14="http://schemas.microsoft.com/office/powerpoint/2010/main" val="18259066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F7BF25-1C2B-2841-620F-69CFE660FBE5}"/>
              </a:ext>
            </a:extLst>
          </p:cNvPr>
          <p:cNvSpPr>
            <a:spLocks noGrp="1"/>
          </p:cNvSpPr>
          <p:nvPr>
            <p:ph idx="1"/>
          </p:nvPr>
        </p:nvSpPr>
        <p:spPr>
          <a:xfrm>
            <a:off x="429126" y="541421"/>
            <a:ext cx="6825916" cy="5635542"/>
          </a:xfrm>
        </p:spPr>
        <p:txBody>
          <a:bodyPr>
            <a:normAutofit fontScale="92500" lnSpcReduction="20000"/>
          </a:bodyPr>
          <a:lstStyle/>
          <a:p>
            <a:pPr marL="0" indent="0" algn="just">
              <a:buNone/>
            </a:pPr>
            <a:r>
              <a:rPr lang="en-US" dirty="0">
                <a:effectLst/>
                <a:latin typeface="American Typewriter" panose="02090604020004020304" pitchFamily="18" charset="77"/>
              </a:rPr>
              <a:t>(b) Mass/weight limitations placarded on or adjacent to </a:t>
            </a:r>
            <a:r>
              <a:rPr lang="en-US" dirty="0" err="1">
                <a:effectLst/>
                <a:latin typeface="American Typewriter" panose="02090604020004020304" pitchFamily="18" charset="77"/>
              </a:rPr>
              <a:t>stowages</a:t>
            </a:r>
            <a:r>
              <a:rPr lang="en-US" dirty="0">
                <a:effectLst/>
                <a:latin typeface="American Typewriter" panose="02090604020004020304" pitchFamily="18" charset="77"/>
              </a:rPr>
              <a:t> do not have to be exceeded.</a:t>
            </a:r>
          </a:p>
          <a:p>
            <a:pPr marL="0" indent="0" algn="just">
              <a:buNone/>
            </a:pPr>
            <a:endParaRPr lang="en-US" dirty="0">
              <a:effectLst/>
              <a:latin typeface="American Typewriter" panose="02090604020004020304" pitchFamily="18" charset="77"/>
            </a:endParaRPr>
          </a:p>
          <a:p>
            <a:pPr marL="0" indent="0" algn="just">
              <a:buNone/>
            </a:pPr>
            <a:r>
              <a:rPr lang="en-US" dirty="0">
                <a:effectLst/>
                <a:latin typeface="American Typewriter" panose="02090604020004020304" pitchFamily="18" charset="77"/>
              </a:rPr>
              <a:t>(c) Under a seat, </a:t>
            </a:r>
            <a:r>
              <a:rPr lang="en-US" dirty="0" err="1">
                <a:effectLst/>
                <a:latin typeface="American Typewriter" panose="02090604020004020304" pitchFamily="18" charset="77"/>
              </a:rPr>
              <a:t>stowages</a:t>
            </a:r>
            <a:r>
              <a:rPr lang="en-US" dirty="0">
                <a:effectLst/>
                <a:latin typeface="American Typewriter" panose="02090604020004020304" pitchFamily="18" charset="77"/>
              </a:rPr>
              <a:t> shall not be used unless the seat is equipped with a restraint bar and the baggage is of such size that it may adequately be restrained by this equipment.</a:t>
            </a:r>
          </a:p>
          <a:p>
            <a:pPr marL="0" indent="0" algn="just">
              <a:buNone/>
            </a:pPr>
            <a:endParaRPr lang="en-US" dirty="0">
              <a:latin typeface="American Typewriter" panose="02090604020004020304" pitchFamily="18" charset="77"/>
            </a:endParaRPr>
          </a:p>
          <a:p>
            <a:pPr marL="0" indent="0" algn="just">
              <a:buNone/>
            </a:pPr>
            <a:r>
              <a:rPr lang="en-US" dirty="0">
                <a:effectLst/>
                <a:latin typeface="American Typewriter" panose="02090604020004020304" pitchFamily="18" charset="77"/>
              </a:rPr>
              <a:t>(d) Items shall not be stowed in toilets or against bulkheads that are incapable of restraining articles against movement forwards, sideways or upwards and unless the bulkheads carry a placard specifying the greatest mass/weight that may be placed there.</a:t>
            </a:r>
          </a:p>
          <a:p>
            <a:endParaRPr lang="en-AF" dirty="0"/>
          </a:p>
        </p:txBody>
      </p:sp>
      <p:pic>
        <p:nvPicPr>
          <p:cNvPr id="5" name="Picture 4">
            <a:extLst>
              <a:ext uri="{FF2B5EF4-FFF2-40B4-BE49-F238E27FC236}">
                <a16:creationId xmlns:a16="http://schemas.microsoft.com/office/drawing/2014/main" id="{6AA0D572-44FC-4F39-6CB3-BAEBE7D61AD1}"/>
              </a:ext>
            </a:extLst>
          </p:cNvPr>
          <p:cNvPicPr>
            <a:picLocks noChangeAspect="1"/>
          </p:cNvPicPr>
          <p:nvPr/>
        </p:nvPicPr>
        <p:blipFill>
          <a:blip r:embed="rId2"/>
          <a:stretch>
            <a:fillRect/>
          </a:stretch>
        </p:blipFill>
        <p:spPr>
          <a:xfrm>
            <a:off x="7664116" y="134729"/>
            <a:ext cx="4343401" cy="3224463"/>
          </a:xfrm>
          <a:prstGeom prst="rect">
            <a:avLst/>
          </a:prstGeom>
        </p:spPr>
      </p:pic>
      <p:pic>
        <p:nvPicPr>
          <p:cNvPr id="6" name="Picture 5">
            <a:extLst>
              <a:ext uri="{FF2B5EF4-FFF2-40B4-BE49-F238E27FC236}">
                <a16:creationId xmlns:a16="http://schemas.microsoft.com/office/drawing/2014/main" id="{3D05B536-6719-074E-7518-54E2871E46D9}"/>
              </a:ext>
            </a:extLst>
          </p:cNvPr>
          <p:cNvPicPr>
            <a:picLocks noChangeAspect="1"/>
          </p:cNvPicPr>
          <p:nvPr/>
        </p:nvPicPr>
        <p:blipFill>
          <a:blip r:embed="rId3"/>
          <a:stretch>
            <a:fillRect/>
          </a:stretch>
        </p:blipFill>
        <p:spPr>
          <a:xfrm>
            <a:off x="7664115" y="3513221"/>
            <a:ext cx="4343401" cy="2803358"/>
          </a:xfrm>
          <a:prstGeom prst="rect">
            <a:avLst/>
          </a:prstGeom>
        </p:spPr>
      </p:pic>
    </p:spTree>
    <p:extLst>
      <p:ext uri="{BB962C8B-B14F-4D97-AF65-F5344CB8AC3E}">
        <p14:creationId xmlns:p14="http://schemas.microsoft.com/office/powerpoint/2010/main" val="1779122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BA377-69A1-B524-87E1-1C4C8D13438E}"/>
              </a:ext>
            </a:extLst>
          </p:cNvPr>
          <p:cNvSpPr>
            <a:spLocks noGrp="1"/>
          </p:cNvSpPr>
          <p:nvPr>
            <p:ph type="title"/>
          </p:nvPr>
        </p:nvSpPr>
        <p:spPr/>
        <p:txBody>
          <a:bodyPr>
            <a:normAutofit fontScale="90000"/>
          </a:bodyPr>
          <a:lstStyle/>
          <a:p>
            <a:pPr algn="just"/>
            <a:r>
              <a:rPr lang="en-AF" b="1" dirty="0">
                <a:latin typeface="American Typewriter" panose="02090604020004020304" pitchFamily="18" charset="77"/>
                <a:cs typeface="Times New Roman" panose="02020603050405020304" pitchFamily="18" charset="0"/>
              </a:rPr>
              <a:t>Categorisation of passenger vehicles based on number of passengers carried</a:t>
            </a:r>
          </a:p>
        </p:txBody>
      </p:sp>
      <p:sp>
        <p:nvSpPr>
          <p:cNvPr id="3" name="Content Placeholder 2">
            <a:extLst>
              <a:ext uri="{FF2B5EF4-FFF2-40B4-BE49-F238E27FC236}">
                <a16:creationId xmlns:a16="http://schemas.microsoft.com/office/drawing/2014/main" id="{0660DF10-DE6E-20E0-B7E3-36D1CDFBA07D}"/>
              </a:ext>
            </a:extLst>
          </p:cNvPr>
          <p:cNvSpPr>
            <a:spLocks noGrp="1"/>
          </p:cNvSpPr>
          <p:nvPr>
            <p:ph idx="1"/>
          </p:nvPr>
        </p:nvSpPr>
        <p:spPr>
          <a:xfrm>
            <a:off x="838200" y="1825625"/>
            <a:ext cx="6512626" cy="4351338"/>
          </a:xfrm>
        </p:spPr>
        <p:txBody>
          <a:bodyPr/>
          <a:lstStyle/>
          <a:p>
            <a:pPr algn="just"/>
            <a:r>
              <a:rPr lang="en-US" b="1" dirty="0">
                <a:effectLst/>
                <a:latin typeface="American Typewriter" panose="02090604020004020304" pitchFamily="18" charset="77"/>
                <a:cs typeface="Times New Roman" panose="02020603050405020304" pitchFamily="18" charset="0"/>
              </a:rPr>
              <a:t>Light omnibus</a:t>
            </a:r>
            <a:r>
              <a:rPr lang="en-US" dirty="0">
                <a:effectLst/>
                <a:latin typeface="American Typewriter" panose="02090604020004020304" pitchFamily="18" charset="77"/>
                <a:cs typeface="Times New Roman" panose="02020603050405020304" pitchFamily="18" charset="0"/>
              </a:rPr>
              <a:t>” means a vehicle having seating accommodation for more than </a:t>
            </a:r>
            <a:r>
              <a:rPr lang="en-US" sz="2400" dirty="0">
                <a:solidFill>
                  <a:srgbClr val="FF0000"/>
                </a:solidFill>
                <a:effectLst/>
                <a:latin typeface="American Typewriter" panose="02090604020004020304" pitchFamily="18" charset="77"/>
                <a:cs typeface="Times New Roman" panose="02020603050405020304" pitchFamily="18" charset="0"/>
              </a:rPr>
              <a:t>eight people in addition to the driver’s seat but not exceeding sixteen people in addition to the driver’s seat </a:t>
            </a:r>
            <a:r>
              <a:rPr lang="en-US" sz="2400" dirty="0">
                <a:effectLst/>
                <a:latin typeface="American Typewriter" panose="02090604020004020304" pitchFamily="18" charset="77"/>
                <a:cs typeface="Times New Roman" panose="02020603050405020304" pitchFamily="18" charset="0"/>
              </a:rPr>
              <a:t>and may be coupled to a trailer, the permissible maximum mass of which does not exceed </a:t>
            </a:r>
            <a:r>
              <a:rPr lang="en-US" sz="2400" dirty="0">
                <a:solidFill>
                  <a:srgbClr val="FF0000"/>
                </a:solidFill>
                <a:effectLst/>
                <a:latin typeface="American Typewriter" panose="02090604020004020304" pitchFamily="18" charset="77"/>
                <a:cs typeface="Times New Roman" panose="02020603050405020304" pitchFamily="18" charset="0"/>
              </a:rPr>
              <a:t>seven hundred fifty kilograms</a:t>
            </a:r>
            <a:r>
              <a:rPr lang="en-US" sz="2400" dirty="0">
                <a:solidFill>
                  <a:srgbClr val="FF0000"/>
                </a:solidFill>
                <a:latin typeface="American Typewriter" panose="02090604020004020304" pitchFamily="18" charset="77"/>
                <a:cs typeface="Times New Roman" panose="02020603050405020304" pitchFamily="18" charset="0"/>
              </a:rPr>
              <a:t>.</a:t>
            </a:r>
            <a:endParaRPr lang="en-US" sz="2400" dirty="0">
              <a:latin typeface="American Typewriter" panose="02090604020004020304" pitchFamily="18" charset="77"/>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AF" dirty="0"/>
          </a:p>
        </p:txBody>
      </p:sp>
      <p:pic>
        <p:nvPicPr>
          <p:cNvPr id="5" name="Picture 4">
            <a:extLst>
              <a:ext uri="{FF2B5EF4-FFF2-40B4-BE49-F238E27FC236}">
                <a16:creationId xmlns:a16="http://schemas.microsoft.com/office/drawing/2014/main" id="{91A8AE2D-AC5B-32C4-31AC-B77A0E0E7954}"/>
              </a:ext>
            </a:extLst>
          </p:cNvPr>
          <p:cNvPicPr>
            <a:picLocks noChangeAspect="1"/>
          </p:cNvPicPr>
          <p:nvPr/>
        </p:nvPicPr>
        <p:blipFill>
          <a:blip r:embed="rId2"/>
          <a:stretch>
            <a:fillRect/>
          </a:stretch>
        </p:blipFill>
        <p:spPr>
          <a:xfrm>
            <a:off x="7498113" y="1555668"/>
            <a:ext cx="4294084" cy="2598026"/>
          </a:xfrm>
          <a:prstGeom prst="rect">
            <a:avLst/>
          </a:prstGeom>
        </p:spPr>
      </p:pic>
      <p:pic>
        <p:nvPicPr>
          <p:cNvPr id="6" name="Picture 5">
            <a:extLst>
              <a:ext uri="{FF2B5EF4-FFF2-40B4-BE49-F238E27FC236}">
                <a16:creationId xmlns:a16="http://schemas.microsoft.com/office/drawing/2014/main" id="{5D48C741-4C0E-80FE-0A22-BAAAFFEE8B67}"/>
              </a:ext>
            </a:extLst>
          </p:cNvPr>
          <p:cNvPicPr>
            <a:picLocks noChangeAspect="1"/>
          </p:cNvPicPr>
          <p:nvPr/>
        </p:nvPicPr>
        <p:blipFill>
          <a:blip r:embed="rId3"/>
          <a:stretch>
            <a:fillRect/>
          </a:stretch>
        </p:blipFill>
        <p:spPr>
          <a:xfrm>
            <a:off x="7498113" y="4153694"/>
            <a:ext cx="4294084" cy="2704306"/>
          </a:xfrm>
          <a:prstGeom prst="rect">
            <a:avLst/>
          </a:prstGeom>
        </p:spPr>
      </p:pic>
    </p:spTree>
    <p:extLst>
      <p:ext uri="{BB962C8B-B14F-4D97-AF65-F5344CB8AC3E}">
        <p14:creationId xmlns:p14="http://schemas.microsoft.com/office/powerpoint/2010/main" val="26052525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73E81F-D3CC-B85C-B006-FE75E3016DF7}"/>
              </a:ext>
            </a:extLst>
          </p:cNvPr>
          <p:cNvSpPr>
            <a:spLocks noGrp="1"/>
          </p:cNvSpPr>
          <p:nvPr>
            <p:ph idx="1"/>
          </p:nvPr>
        </p:nvSpPr>
        <p:spPr>
          <a:xfrm>
            <a:off x="513348" y="1031541"/>
            <a:ext cx="6669505" cy="4351338"/>
          </a:xfrm>
        </p:spPr>
        <p:txBody>
          <a:bodyPr>
            <a:normAutofit fontScale="92500" lnSpcReduction="20000"/>
          </a:bodyPr>
          <a:lstStyle/>
          <a:p>
            <a:pPr algn="just">
              <a:lnSpc>
                <a:spcPct val="150000"/>
              </a:lnSpc>
            </a:pPr>
            <a:r>
              <a:rPr lang="en-US" b="0" i="0" u="none" strike="noStrike" dirty="0">
                <a:solidFill>
                  <a:srgbClr val="1F1F1F"/>
                </a:solidFill>
                <a:effectLst/>
                <a:latin typeface="American Typewriter" panose="02090604020004020304" pitchFamily="18" charset="77"/>
              </a:rPr>
              <a:t>A bulkhead is </a:t>
            </a:r>
            <a:r>
              <a:rPr lang="en-US" b="0" i="0" u="none" strike="noStrike" dirty="0">
                <a:solidFill>
                  <a:srgbClr val="040C28"/>
                </a:solidFill>
                <a:effectLst/>
                <a:latin typeface="American Typewriter" panose="02090604020004020304" pitchFamily="18" charset="77"/>
              </a:rPr>
              <a:t>a physical partition that divides a plane into different classes or sections</a:t>
            </a:r>
            <a:r>
              <a:rPr lang="en-US" b="0" i="0" u="none" strike="noStrike" dirty="0">
                <a:solidFill>
                  <a:srgbClr val="1F1F1F"/>
                </a:solidFill>
                <a:effectLst/>
                <a:latin typeface="American Typewriter" panose="02090604020004020304" pitchFamily="18" charset="77"/>
              </a:rPr>
              <a:t>. Typically, a bulkhead is a wall but can also be a curtain or screen. Bulkheads can be found throughout the plane, separating the seats from the galley(kitchen) and lavatory areas </a:t>
            </a:r>
            <a:r>
              <a:rPr lang="en-US" b="0" i="0" u="none" strike="noStrike" dirty="0" err="1">
                <a:solidFill>
                  <a:srgbClr val="1F1F1F"/>
                </a:solidFill>
                <a:effectLst/>
                <a:latin typeface="American Typewriter" panose="02090604020004020304" pitchFamily="18" charset="77"/>
              </a:rPr>
              <a:t>e.g</a:t>
            </a:r>
            <a:r>
              <a:rPr lang="en-US" b="0" i="0" u="none" strike="noStrike" dirty="0">
                <a:solidFill>
                  <a:srgbClr val="1F1F1F"/>
                </a:solidFill>
                <a:effectLst/>
                <a:latin typeface="American Typewriter" panose="02090604020004020304" pitchFamily="18" charset="77"/>
              </a:rPr>
              <a:t> toilet.</a:t>
            </a:r>
            <a:endParaRPr lang="en-AF" dirty="0">
              <a:latin typeface="American Typewriter" panose="02090604020004020304" pitchFamily="18" charset="77"/>
            </a:endParaRPr>
          </a:p>
        </p:txBody>
      </p:sp>
      <p:pic>
        <p:nvPicPr>
          <p:cNvPr id="5" name="Picture 4">
            <a:extLst>
              <a:ext uri="{FF2B5EF4-FFF2-40B4-BE49-F238E27FC236}">
                <a16:creationId xmlns:a16="http://schemas.microsoft.com/office/drawing/2014/main" id="{7C0258E1-FAE6-E4AE-4415-FA86005BCECC}"/>
              </a:ext>
            </a:extLst>
          </p:cNvPr>
          <p:cNvPicPr>
            <a:picLocks noChangeAspect="1"/>
          </p:cNvPicPr>
          <p:nvPr/>
        </p:nvPicPr>
        <p:blipFill>
          <a:blip r:embed="rId2"/>
          <a:stretch>
            <a:fillRect/>
          </a:stretch>
        </p:blipFill>
        <p:spPr>
          <a:xfrm>
            <a:off x="7519737" y="1031541"/>
            <a:ext cx="3958388" cy="2324100"/>
          </a:xfrm>
          <a:prstGeom prst="rect">
            <a:avLst/>
          </a:prstGeom>
        </p:spPr>
      </p:pic>
      <p:pic>
        <p:nvPicPr>
          <p:cNvPr id="6" name="Picture 5">
            <a:extLst>
              <a:ext uri="{FF2B5EF4-FFF2-40B4-BE49-F238E27FC236}">
                <a16:creationId xmlns:a16="http://schemas.microsoft.com/office/drawing/2014/main" id="{F5B9AAE6-4B2B-BDF3-382B-74925BD29BE0}"/>
              </a:ext>
            </a:extLst>
          </p:cNvPr>
          <p:cNvPicPr>
            <a:picLocks noChangeAspect="1"/>
          </p:cNvPicPr>
          <p:nvPr/>
        </p:nvPicPr>
        <p:blipFill>
          <a:blip r:embed="rId3"/>
          <a:stretch>
            <a:fillRect/>
          </a:stretch>
        </p:blipFill>
        <p:spPr>
          <a:xfrm>
            <a:off x="7435516" y="3755065"/>
            <a:ext cx="4042609" cy="2463800"/>
          </a:xfrm>
          <a:prstGeom prst="rect">
            <a:avLst/>
          </a:prstGeom>
        </p:spPr>
      </p:pic>
    </p:spTree>
    <p:extLst>
      <p:ext uri="{BB962C8B-B14F-4D97-AF65-F5344CB8AC3E}">
        <p14:creationId xmlns:p14="http://schemas.microsoft.com/office/powerpoint/2010/main" val="40003139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FC4CB6-5791-8307-AEE9-B64A161D4C2B}"/>
              </a:ext>
            </a:extLst>
          </p:cNvPr>
          <p:cNvSpPr>
            <a:spLocks noGrp="1"/>
          </p:cNvSpPr>
          <p:nvPr>
            <p:ph idx="1"/>
          </p:nvPr>
        </p:nvSpPr>
        <p:spPr>
          <a:xfrm>
            <a:off x="252664" y="312822"/>
            <a:ext cx="7363326" cy="6340642"/>
          </a:xfrm>
        </p:spPr>
        <p:txBody>
          <a:bodyPr>
            <a:normAutofit fontScale="92500"/>
          </a:bodyPr>
          <a:lstStyle/>
          <a:p>
            <a:pPr algn="just"/>
            <a:r>
              <a:rPr lang="en-US" dirty="0">
                <a:effectLst/>
                <a:latin typeface="American Typewriter" panose="02090604020004020304" pitchFamily="18" charset="77"/>
              </a:rPr>
              <a:t>Baggage and cargo placed in lockers shall not be of such size that they prevent latched doors from being closed securely.</a:t>
            </a:r>
          </a:p>
          <a:p>
            <a:pPr algn="just"/>
            <a:endParaRPr lang="en-US" dirty="0">
              <a:latin typeface="American Typewriter" panose="02090604020004020304" pitchFamily="18" charset="77"/>
            </a:endParaRPr>
          </a:p>
          <a:p>
            <a:pPr algn="just"/>
            <a:r>
              <a:rPr lang="en-US" dirty="0">
                <a:effectLst/>
                <a:latin typeface="American Typewriter" panose="02090604020004020304" pitchFamily="18" charset="77"/>
              </a:rPr>
              <a:t>Baggage and cargo shall not be placed where it can impede access to emergency equipment.</a:t>
            </a:r>
          </a:p>
          <a:p>
            <a:pPr algn="just"/>
            <a:endParaRPr lang="en-US" dirty="0">
              <a:effectLst/>
              <a:latin typeface="American Typewriter" panose="02090604020004020304" pitchFamily="18" charset="77"/>
            </a:endParaRPr>
          </a:p>
          <a:p>
            <a:pPr algn="just"/>
            <a:r>
              <a:rPr lang="en-US" dirty="0">
                <a:effectLst/>
                <a:latin typeface="American Typewriter" panose="02090604020004020304" pitchFamily="18" charset="77"/>
              </a:rPr>
              <a:t>Checks have to be made before take-off, before landing and whenever the fasten seat belts signs are illuminated or it is otherwise so ordered to ensure that baggage is stowed where it cannot impede evacuation from the aircraft or cause injury by falling or other movement, as may be appropriate to the phase of flight.</a:t>
            </a:r>
          </a:p>
          <a:p>
            <a:endParaRPr lang="en-US" dirty="0">
              <a:effectLst/>
              <a:latin typeface="Times" pitchFamily="2" charset="0"/>
            </a:endParaRPr>
          </a:p>
          <a:p>
            <a:endParaRPr lang="en-US" dirty="0">
              <a:effectLst/>
              <a:latin typeface="Times" pitchFamily="2" charset="0"/>
            </a:endParaRPr>
          </a:p>
          <a:p>
            <a:endParaRPr lang="en-AF" dirty="0"/>
          </a:p>
        </p:txBody>
      </p:sp>
      <p:pic>
        <p:nvPicPr>
          <p:cNvPr id="2" name="Picture 1">
            <a:extLst>
              <a:ext uri="{FF2B5EF4-FFF2-40B4-BE49-F238E27FC236}">
                <a16:creationId xmlns:a16="http://schemas.microsoft.com/office/drawing/2014/main" id="{74AE4F5F-E346-6149-2F79-64926BE99234}"/>
              </a:ext>
            </a:extLst>
          </p:cNvPr>
          <p:cNvPicPr>
            <a:picLocks noChangeAspect="1"/>
          </p:cNvPicPr>
          <p:nvPr/>
        </p:nvPicPr>
        <p:blipFill>
          <a:blip r:embed="rId2"/>
          <a:stretch>
            <a:fillRect/>
          </a:stretch>
        </p:blipFill>
        <p:spPr>
          <a:xfrm>
            <a:off x="7664116" y="438149"/>
            <a:ext cx="4275220" cy="2738187"/>
          </a:xfrm>
          <a:prstGeom prst="rect">
            <a:avLst/>
          </a:prstGeom>
        </p:spPr>
      </p:pic>
      <p:pic>
        <p:nvPicPr>
          <p:cNvPr id="4" name="Picture 3">
            <a:extLst>
              <a:ext uri="{FF2B5EF4-FFF2-40B4-BE49-F238E27FC236}">
                <a16:creationId xmlns:a16="http://schemas.microsoft.com/office/drawing/2014/main" id="{72736DCE-9DE0-6872-F2B3-92D729DEC93F}"/>
              </a:ext>
            </a:extLst>
          </p:cNvPr>
          <p:cNvPicPr>
            <a:picLocks noChangeAspect="1"/>
          </p:cNvPicPr>
          <p:nvPr/>
        </p:nvPicPr>
        <p:blipFill>
          <a:blip r:embed="rId3"/>
          <a:stretch>
            <a:fillRect/>
          </a:stretch>
        </p:blipFill>
        <p:spPr>
          <a:xfrm>
            <a:off x="7808495" y="3308684"/>
            <a:ext cx="4130841" cy="3111165"/>
          </a:xfrm>
          <a:prstGeom prst="rect">
            <a:avLst/>
          </a:prstGeom>
        </p:spPr>
      </p:pic>
    </p:spTree>
    <p:extLst>
      <p:ext uri="{BB962C8B-B14F-4D97-AF65-F5344CB8AC3E}">
        <p14:creationId xmlns:p14="http://schemas.microsoft.com/office/powerpoint/2010/main" val="2783734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12AEF-691B-15C3-346D-C1E81F26BA1C}"/>
              </a:ext>
            </a:extLst>
          </p:cNvPr>
          <p:cNvSpPr>
            <a:spLocks noGrp="1"/>
          </p:cNvSpPr>
          <p:nvPr>
            <p:ph type="title"/>
          </p:nvPr>
        </p:nvSpPr>
        <p:spPr>
          <a:xfrm>
            <a:off x="838200" y="365126"/>
            <a:ext cx="10515600" cy="862096"/>
          </a:xfrm>
        </p:spPr>
        <p:txBody>
          <a:bodyPr>
            <a:normAutofit fontScale="90000"/>
          </a:bodyPr>
          <a:lstStyle/>
          <a:p>
            <a:pPr algn="ctr"/>
            <a:br>
              <a:rPr lang="en-US" b="1" dirty="0">
                <a:effectLst/>
                <a:latin typeface="American Typewriter" panose="02090604020004020304" pitchFamily="18" charset="77"/>
              </a:rPr>
            </a:br>
            <a:r>
              <a:rPr lang="en-US" b="1" dirty="0">
                <a:effectLst/>
                <a:latin typeface="American Typewriter" panose="02090604020004020304" pitchFamily="18" charset="77"/>
              </a:rPr>
              <a:t>Passengers: </a:t>
            </a:r>
            <a:r>
              <a:rPr lang="en-US" i="1" dirty="0">
                <a:effectLst/>
                <a:latin typeface="American Typewriter" panose="02090604020004020304" pitchFamily="18" charset="77"/>
              </a:rPr>
              <a:t>Passenger seat belts</a:t>
            </a:r>
            <a:br>
              <a:rPr lang="en-US" dirty="0">
                <a:effectLst/>
                <a:latin typeface="Times" pitchFamily="2" charset="0"/>
              </a:rPr>
            </a:br>
            <a:br>
              <a:rPr lang="en-US" dirty="0">
                <a:effectLst/>
                <a:latin typeface="Times" pitchFamily="2" charset="0"/>
              </a:rPr>
            </a:br>
            <a:endParaRPr lang="en-AF" dirty="0"/>
          </a:p>
        </p:txBody>
      </p:sp>
      <p:sp>
        <p:nvSpPr>
          <p:cNvPr id="3" name="Content Placeholder 2">
            <a:extLst>
              <a:ext uri="{FF2B5EF4-FFF2-40B4-BE49-F238E27FC236}">
                <a16:creationId xmlns:a16="http://schemas.microsoft.com/office/drawing/2014/main" id="{CB8C9511-6EF0-B9A7-5734-C0B3A7AA7AFD}"/>
              </a:ext>
            </a:extLst>
          </p:cNvPr>
          <p:cNvSpPr>
            <a:spLocks noGrp="1"/>
          </p:cNvSpPr>
          <p:nvPr>
            <p:ph idx="1"/>
          </p:nvPr>
        </p:nvSpPr>
        <p:spPr>
          <a:xfrm>
            <a:off x="577516" y="974558"/>
            <a:ext cx="7014410" cy="5518316"/>
          </a:xfrm>
        </p:spPr>
        <p:txBody>
          <a:bodyPr>
            <a:normAutofit fontScale="25000" lnSpcReduction="20000"/>
          </a:bodyPr>
          <a:lstStyle/>
          <a:p>
            <a:pPr marL="0" indent="0" algn="just">
              <a:lnSpc>
                <a:spcPct val="120000"/>
              </a:lnSpc>
              <a:buNone/>
            </a:pPr>
            <a:r>
              <a:rPr lang="en-US" b="1" dirty="0">
                <a:effectLst/>
                <a:latin typeface="Times" pitchFamily="2" charset="0"/>
              </a:rPr>
              <a:t>(</a:t>
            </a:r>
            <a:r>
              <a:rPr lang="en-US" sz="8600" b="1" dirty="0">
                <a:effectLst/>
                <a:latin typeface="American Typewriter" panose="02090604020004020304" pitchFamily="18" charset="77"/>
              </a:rPr>
              <a:t>1) </a:t>
            </a:r>
            <a:r>
              <a:rPr lang="en-US" sz="8600" dirty="0">
                <a:effectLst/>
                <a:latin typeface="American Typewriter" panose="02090604020004020304" pitchFamily="18" charset="77"/>
              </a:rPr>
              <a:t>A passenger occupying a seat or berth shall fasten his or her safety belt and keep it fastened while the sign is lighted or, in an aircraft not equipped with such a sign, whenever instructed.</a:t>
            </a:r>
          </a:p>
          <a:p>
            <a:pPr marL="0" indent="0" algn="just">
              <a:lnSpc>
                <a:spcPct val="120000"/>
              </a:lnSpc>
              <a:buNone/>
            </a:pPr>
            <a:endParaRPr lang="en-US" sz="8600" dirty="0">
              <a:effectLst/>
              <a:latin typeface="American Typewriter" panose="02090604020004020304" pitchFamily="18" charset="77"/>
            </a:endParaRPr>
          </a:p>
          <a:p>
            <a:pPr marL="0" indent="0" algn="just">
              <a:lnSpc>
                <a:spcPct val="120000"/>
              </a:lnSpc>
              <a:buNone/>
            </a:pPr>
            <a:r>
              <a:rPr lang="en-US" sz="8600" b="1" dirty="0">
                <a:effectLst/>
                <a:latin typeface="American Typewriter" panose="02090604020004020304" pitchFamily="18" charset="77"/>
              </a:rPr>
              <a:t>(2) </a:t>
            </a:r>
            <a:r>
              <a:rPr lang="en-US" sz="8600" dirty="0">
                <a:effectLst/>
                <a:latin typeface="American Typewriter" panose="02090604020004020304" pitchFamily="18" charset="77"/>
              </a:rPr>
              <a:t>A passenger safety belt shall not be used by more than one occupant during take- off and landing.</a:t>
            </a:r>
          </a:p>
          <a:p>
            <a:pPr marL="0" indent="0" algn="just">
              <a:lnSpc>
                <a:spcPct val="120000"/>
              </a:lnSpc>
              <a:buNone/>
            </a:pPr>
            <a:endParaRPr lang="en-US" sz="8600" dirty="0">
              <a:effectLst/>
              <a:latin typeface="American Typewriter" panose="02090604020004020304" pitchFamily="18" charset="77"/>
            </a:endParaRPr>
          </a:p>
          <a:p>
            <a:pPr marL="0" indent="0" algn="just">
              <a:lnSpc>
                <a:spcPct val="120000"/>
              </a:lnSpc>
              <a:buNone/>
            </a:pPr>
            <a:r>
              <a:rPr lang="en-US" sz="8600" b="1" dirty="0">
                <a:effectLst/>
                <a:latin typeface="American Typewriter" panose="02090604020004020304" pitchFamily="18" charset="77"/>
              </a:rPr>
              <a:t>(3) </a:t>
            </a:r>
            <a:r>
              <a:rPr lang="en-US" sz="8600" dirty="0">
                <a:effectLst/>
                <a:latin typeface="American Typewriter" panose="02090604020004020304" pitchFamily="18" charset="77"/>
              </a:rPr>
              <a:t>At each unoccupied seat, the safety belt and shoulder harness, where installed, shall be secured not to interfere with a crew member in the performance of his or her duties or with the rapid egress of occupants in an emergency.</a:t>
            </a:r>
          </a:p>
          <a:p>
            <a:pPr marL="0" indent="0" algn="just">
              <a:buNone/>
            </a:pPr>
            <a:endParaRPr lang="en-US" sz="8600" dirty="0">
              <a:effectLst/>
              <a:latin typeface="American Typewriter" panose="02090604020004020304" pitchFamily="18" charset="77"/>
            </a:endParaRPr>
          </a:p>
          <a:p>
            <a:pPr marL="0" indent="0" algn="just">
              <a:buNone/>
            </a:pPr>
            <a:endParaRPr lang="en-AF" dirty="0"/>
          </a:p>
        </p:txBody>
      </p:sp>
      <p:pic>
        <p:nvPicPr>
          <p:cNvPr id="6" name="Picture 5">
            <a:extLst>
              <a:ext uri="{FF2B5EF4-FFF2-40B4-BE49-F238E27FC236}">
                <a16:creationId xmlns:a16="http://schemas.microsoft.com/office/drawing/2014/main" id="{A671772A-AB49-32DB-BAE8-40B291E4D5C8}"/>
              </a:ext>
            </a:extLst>
          </p:cNvPr>
          <p:cNvPicPr>
            <a:picLocks noChangeAspect="1"/>
          </p:cNvPicPr>
          <p:nvPr/>
        </p:nvPicPr>
        <p:blipFill>
          <a:blip r:embed="rId2"/>
          <a:stretch>
            <a:fillRect/>
          </a:stretch>
        </p:blipFill>
        <p:spPr>
          <a:xfrm>
            <a:off x="7880684" y="3755021"/>
            <a:ext cx="3980113" cy="2324100"/>
          </a:xfrm>
          <a:prstGeom prst="rect">
            <a:avLst/>
          </a:prstGeom>
        </p:spPr>
      </p:pic>
      <p:pic>
        <p:nvPicPr>
          <p:cNvPr id="7" name="Picture 6">
            <a:extLst>
              <a:ext uri="{FF2B5EF4-FFF2-40B4-BE49-F238E27FC236}">
                <a16:creationId xmlns:a16="http://schemas.microsoft.com/office/drawing/2014/main" id="{C0C86306-B4CE-0E9B-4C28-77D9F34E9612}"/>
              </a:ext>
            </a:extLst>
          </p:cNvPr>
          <p:cNvPicPr>
            <a:picLocks noChangeAspect="1"/>
          </p:cNvPicPr>
          <p:nvPr/>
        </p:nvPicPr>
        <p:blipFill>
          <a:blip r:embed="rId3"/>
          <a:stretch>
            <a:fillRect/>
          </a:stretch>
        </p:blipFill>
        <p:spPr>
          <a:xfrm>
            <a:off x="7880684" y="796174"/>
            <a:ext cx="4107114" cy="2463800"/>
          </a:xfrm>
          <a:prstGeom prst="rect">
            <a:avLst/>
          </a:prstGeom>
        </p:spPr>
      </p:pic>
    </p:spTree>
    <p:extLst>
      <p:ext uri="{BB962C8B-B14F-4D97-AF65-F5344CB8AC3E}">
        <p14:creationId xmlns:p14="http://schemas.microsoft.com/office/powerpoint/2010/main" val="909093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2A87C-ABF8-EDAC-7EA2-1A9250C85D27}"/>
              </a:ext>
            </a:extLst>
          </p:cNvPr>
          <p:cNvSpPr>
            <a:spLocks noGrp="1"/>
          </p:cNvSpPr>
          <p:nvPr>
            <p:ph type="title"/>
          </p:nvPr>
        </p:nvSpPr>
        <p:spPr>
          <a:xfrm>
            <a:off x="838200" y="365125"/>
            <a:ext cx="10062411" cy="1325563"/>
          </a:xfrm>
        </p:spPr>
        <p:txBody>
          <a:bodyPr/>
          <a:lstStyle/>
          <a:p>
            <a:pPr algn="just"/>
            <a:r>
              <a:rPr lang="en-AF" b="1" i="1" dirty="0">
                <a:latin typeface="American Typewriter" panose="02090604020004020304" pitchFamily="18" charset="77"/>
              </a:rPr>
              <a:t>Passenger seat belt discussion continuation</a:t>
            </a:r>
          </a:p>
        </p:txBody>
      </p:sp>
      <p:sp>
        <p:nvSpPr>
          <p:cNvPr id="3" name="Content Placeholder 2">
            <a:extLst>
              <a:ext uri="{FF2B5EF4-FFF2-40B4-BE49-F238E27FC236}">
                <a16:creationId xmlns:a16="http://schemas.microsoft.com/office/drawing/2014/main" id="{8E7786E1-CEFC-0760-61C1-1C8EC735E91B}"/>
              </a:ext>
            </a:extLst>
          </p:cNvPr>
          <p:cNvSpPr>
            <a:spLocks noGrp="1"/>
          </p:cNvSpPr>
          <p:nvPr>
            <p:ph idx="1"/>
          </p:nvPr>
        </p:nvSpPr>
        <p:spPr>
          <a:xfrm>
            <a:off x="541422" y="1825625"/>
            <a:ext cx="7375357" cy="4667250"/>
          </a:xfrm>
        </p:spPr>
        <p:txBody>
          <a:bodyPr/>
          <a:lstStyle/>
          <a:p>
            <a:pPr marL="0" indent="0" algn="just">
              <a:buNone/>
            </a:pPr>
            <a:r>
              <a:rPr lang="en-US" sz="2800" b="1" dirty="0">
                <a:effectLst/>
                <a:latin typeface="American Typewriter" panose="02090604020004020304" pitchFamily="18" charset="77"/>
              </a:rPr>
              <a:t>(4) </a:t>
            </a:r>
            <a:r>
              <a:rPr lang="en-US" sz="2800" dirty="0">
                <a:effectLst/>
                <a:latin typeface="American Typewriter" panose="02090604020004020304" pitchFamily="18" charset="77"/>
              </a:rPr>
              <a:t>A person who is below two years of age may be held by an adult who is occupying a seat or berth.</a:t>
            </a:r>
          </a:p>
          <a:p>
            <a:pPr marL="0" indent="0" algn="just">
              <a:buNone/>
            </a:pPr>
            <a:endParaRPr lang="en-US" sz="2800" dirty="0">
              <a:effectLst/>
              <a:latin typeface="American Typewriter" panose="02090604020004020304" pitchFamily="18" charset="77"/>
            </a:endParaRPr>
          </a:p>
          <a:p>
            <a:pPr marL="0" indent="0" algn="just">
              <a:buNone/>
            </a:pPr>
            <a:r>
              <a:rPr lang="en-US" sz="2800" b="1" dirty="0">
                <a:effectLst/>
                <a:latin typeface="American Typewriter" panose="02090604020004020304" pitchFamily="18" charset="77"/>
              </a:rPr>
              <a:t>(5) </a:t>
            </a:r>
            <a:r>
              <a:rPr lang="en-US" sz="2800" dirty="0">
                <a:effectLst/>
                <a:latin typeface="American Typewriter" panose="02090604020004020304" pitchFamily="18" charset="77"/>
              </a:rPr>
              <a:t>A berth, such as a multiple lounge or divan seat, may be occupied by two persons provided it is equipped with an approved safety belt for each person and is used during </a:t>
            </a:r>
            <a:r>
              <a:rPr lang="en-US" sz="2800" dirty="0" err="1">
                <a:effectLst/>
                <a:latin typeface="American Typewriter" panose="02090604020004020304" pitchFamily="18" charset="77"/>
              </a:rPr>
              <a:t>en</a:t>
            </a:r>
            <a:r>
              <a:rPr lang="en-US" sz="2800" dirty="0">
                <a:effectLst/>
                <a:latin typeface="American Typewriter" panose="02090604020004020304" pitchFamily="18" charset="77"/>
              </a:rPr>
              <a:t> route flight only.</a:t>
            </a:r>
          </a:p>
          <a:p>
            <a:endParaRPr lang="en-AF" dirty="0"/>
          </a:p>
        </p:txBody>
      </p:sp>
      <p:pic>
        <p:nvPicPr>
          <p:cNvPr id="4" name="Picture 3">
            <a:extLst>
              <a:ext uri="{FF2B5EF4-FFF2-40B4-BE49-F238E27FC236}">
                <a16:creationId xmlns:a16="http://schemas.microsoft.com/office/drawing/2014/main" id="{146FC06B-653B-16D8-FAF3-744984D00ABF}"/>
              </a:ext>
            </a:extLst>
          </p:cNvPr>
          <p:cNvPicPr>
            <a:picLocks noChangeAspect="1"/>
          </p:cNvPicPr>
          <p:nvPr/>
        </p:nvPicPr>
        <p:blipFill>
          <a:blip r:embed="rId2"/>
          <a:stretch>
            <a:fillRect/>
          </a:stretch>
        </p:blipFill>
        <p:spPr>
          <a:xfrm>
            <a:off x="7916779" y="1245521"/>
            <a:ext cx="4054642" cy="2544428"/>
          </a:xfrm>
          <a:prstGeom prst="rect">
            <a:avLst/>
          </a:prstGeom>
        </p:spPr>
      </p:pic>
      <p:pic>
        <p:nvPicPr>
          <p:cNvPr id="5" name="Picture 4">
            <a:extLst>
              <a:ext uri="{FF2B5EF4-FFF2-40B4-BE49-F238E27FC236}">
                <a16:creationId xmlns:a16="http://schemas.microsoft.com/office/drawing/2014/main" id="{D643096F-B19A-FA7C-BBE7-8EE6C31E147D}"/>
              </a:ext>
            </a:extLst>
          </p:cNvPr>
          <p:cNvPicPr>
            <a:picLocks noChangeAspect="1"/>
          </p:cNvPicPr>
          <p:nvPr/>
        </p:nvPicPr>
        <p:blipFill>
          <a:blip r:embed="rId3"/>
          <a:stretch>
            <a:fillRect/>
          </a:stretch>
        </p:blipFill>
        <p:spPr>
          <a:xfrm>
            <a:off x="8015177" y="3948447"/>
            <a:ext cx="3956244" cy="2544428"/>
          </a:xfrm>
          <a:prstGeom prst="rect">
            <a:avLst/>
          </a:prstGeom>
        </p:spPr>
      </p:pic>
    </p:spTree>
    <p:extLst>
      <p:ext uri="{BB962C8B-B14F-4D97-AF65-F5344CB8AC3E}">
        <p14:creationId xmlns:p14="http://schemas.microsoft.com/office/powerpoint/2010/main" val="30921950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6FA77-DE45-C8CC-E987-FE97355048AF}"/>
              </a:ext>
            </a:extLst>
          </p:cNvPr>
          <p:cNvSpPr>
            <a:spLocks noGrp="1"/>
          </p:cNvSpPr>
          <p:nvPr>
            <p:ph type="title"/>
          </p:nvPr>
        </p:nvSpPr>
        <p:spPr/>
        <p:txBody>
          <a:bodyPr/>
          <a:lstStyle/>
          <a:p>
            <a:pPr algn="ctr"/>
            <a:r>
              <a:rPr lang="en-US" b="1" dirty="0">
                <a:effectLst/>
                <a:latin typeface="American Typewriter" panose="02090604020004020304" pitchFamily="18" charset="77"/>
              </a:rPr>
              <a:t>Unacceptable conduct</a:t>
            </a:r>
            <a:br>
              <a:rPr lang="en-US" b="1" dirty="0">
                <a:effectLst/>
                <a:latin typeface="American Typewriter" panose="02090604020004020304" pitchFamily="18" charset="77"/>
              </a:rPr>
            </a:br>
            <a:endParaRPr lang="en-AF" b="1" dirty="0">
              <a:latin typeface="American Typewriter" panose="02090604020004020304" pitchFamily="18" charset="77"/>
            </a:endParaRPr>
          </a:p>
        </p:txBody>
      </p:sp>
      <p:sp>
        <p:nvSpPr>
          <p:cNvPr id="3" name="Content Placeholder 2">
            <a:extLst>
              <a:ext uri="{FF2B5EF4-FFF2-40B4-BE49-F238E27FC236}">
                <a16:creationId xmlns:a16="http://schemas.microsoft.com/office/drawing/2014/main" id="{F60EEEBC-A1F0-E110-1FFA-50C394077D97}"/>
              </a:ext>
            </a:extLst>
          </p:cNvPr>
          <p:cNvSpPr>
            <a:spLocks noGrp="1"/>
          </p:cNvSpPr>
          <p:nvPr>
            <p:ph idx="1"/>
          </p:nvPr>
        </p:nvSpPr>
        <p:spPr/>
        <p:txBody>
          <a:bodyPr>
            <a:normAutofit fontScale="77500" lnSpcReduction="20000"/>
          </a:bodyPr>
          <a:lstStyle/>
          <a:p>
            <a:pPr marL="0" indent="0" algn="just">
              <a:buNone/>
            </a:pPr>
            <a:r>
              <a:rPr lang="en-US" dirty="0">
                <a:effectLst/>
                <a:latin typeface="Times" pitchFamily="2" charset="0"/>
              </a:rPr>
              <a:t>a) </a:t>
            </a:r>
            <a:r>
              <a:rPr lang="en-US" dirty="0">
                <a:effectLst/>
                <a:latin typeface="American Typewriter" panose="02090604020004020304" pitchFamily="18" charset="77"/>
              </a:rPr>
              <a:t>Interfering with a crew member in the performance of his or her duties</a:t>
            </a:r>
          </a:p>
          <a:p>
            <a:pPr marL="0" indent="0" algn="just">
              <a:buNone/>
            </a:pPr>
            <a:endParaRPr lang="en-US" dirty="0">
              <a:effectLst/>
              <a:latin typeface="American Typewriter" panose="02090604020004020304" pitchFamily="18" charset="77"/>
            </a:endParaRPr>
          </a:p>
          <a:p>
            <a:pPr marL="0" indent="0" algn="just">
              <a:buNone/>
            </a:pPr>
            <a:r>
              <a:rPr lang="en-US" dirty="0">
                <a:effectLst/>
                <a:latin typeface="American Typewriter" panose="02090604020004020304" pitchFamily="18" charset="77"/>
              </a:rPr>
              <a:t>(b) A passenger refusing to fasten his or her seat belt and keeping it fastened while the seat belt sign is lighted.</a:t>
            </a:r>
          </a:p>
          <a:p>
            <a:pPr marL="0" indent="0" algn="just">
              <a:buNone/>
            </a:pPr>
            <a:endParaRPr lang="en-US" dirty="0">
              <a:effectLst/>
              <a:latin typeface="American Typewriter" panose="02090604020004020304" pitchFamily="18" charset="77"/>
            </a:endParaRPr>
          </a:p>
          <a:p>
            <a:pPr marL="0" indent="0" algn="just">
              <a:buNone/>
            </a:pPr>
            <a:r>
              <a:rPr lang="en-US" dirty="0">
                <a:effectLst/>
                <a:latin typeface="American Typewriter" panose="02090604020004020304" pitchFamily="18" charset="77"/>
              </a:rPr>
              <a:t>(c) Willfully, recklessly or negligently acting in a way that:</a:t>
            </a:r>
          </a:p>
          <a:p>
            <a:pPr marL="0" indent="0" algn="just">
              <a:buNone/>
            </a:pPr>
            <a:endParaRPr lang="en-US" dirty="0">
              <a:effectLst/>
              <a:latin typeface="American Typewriter" panose="02090604020004020304" pitchFamily="18" charset="77"/>
            </a:endParaRPr>
          </a:p>
          <a:p>
            <a:pPr marL="0" indent="0" algn="just">
              <a:buNone/>
            </a:pPr>
            <a:r>
              <a:rPr lang="en-US" dirty="0">
                <a:effectLst/>
                <a:latin typeface="American Typewriter" panose="02090604020004020304" pitchFamily="18" charset="77"/>
              </a:rPr>
              <a:t>(</a:t>
            </a:r>
            <a:r>
              <a:rPr lang="en-US" dirty="0" err="1">
                <a:effectLst/>
                <a:latin typeface="American Typewriter" panose="02090604020004020304" pitchFamily="18" charset="77"/>
              </a:rPr>
              <a:t>i</a:t>
            </a:r>
            <a:r>
              <a:rPr lang="en-US" dirty="0">
                <a:effectLst/>
                <a:latin typeface="American Typewriter" panose="02090604020004020304" pitchFamily="18" charset="77"/>
              </a:rPr>
              <a:t>)  </a:t>
            </a:r>
            <a:r>
              <a:rPr lang="en-US" i="1" dirty="0">
                <a:effectLst/>
                <a:latin typeface="American Typewriter" panose="02090604020004020304" pitchFamily="18" charset="77"/>
              </a:rPr>
              <a:t>endangers an aircraft or persons and property therein</a:t>
            </a:r>
          </a:p>
          <a:p>
            <a:pPr marL="0" indent="0" algn="just">
              <a:buNone/>
            </a:pPr>
            <a:r>
              <a:rPr lang="en-US" i="1" dirty="0">
                <a:effectLst/>
                <a:latin typeface="American Typewriter" panose="02090604020004020304" pitchFamily="18" charset="77"/>
              </a:rPr>
              <a:t>(ii)  causes or permits an </a:t>
            </a:r>
            <a:r>
              <a:rPr lang="en-US" i="1" dirty="0" err="1">
                <a:effectLst/>
                <a:latin typeface="American Typewriter" panose="02090604020004020304" pitchFamily="18" charset="77"/>
              </a:rPr>
              <a:t>aeroplane</a:t>
            </a:r>
            <a:r>
              <a:rPr lang="en-US" i="1" dirty="0">
                <a:effectLst/>
                <a:latin typeface="American Typewriter" panose="02090604020004020304" pitchFamily="18" charset="77"/>
              </a:rPr>
              <a:t> to endanger any person or property</a:t>
            </a:r>
          </a:p>
          <a:p>
            <a:pPr marL="0" indent="0" algn="just">
              <a:buNone/>
            </a:pPr>
            <a:endParaRPr lang="en-US" dirty="0">
              <a:latin typeface="American Typewriter" panose="02090604020004020304" pitchFamily="18" charset="77"/>
            </a:endParaRPr>
          </a:p>
          <a:p>
            <a:pPr marL="0" indent="0" algn="just">
              <a:buNone/>
            </a:pPr>
            <a:r>
              <a:rPr lang="en-US" dirty="0">
                <a:effectLst/>
                <a:latin typeface="American Typewriter" panose="02090604020004020304" pitchFamily="18" charset="77"/>
              </a:rPr>
              <a:t>(d) A passenger secreting  himself or herself nor secreting cargo on board an aircraft.</a:t>
            </a:r>
          </a:p>
          <a:p>
            <a:endParaRPr lang="en-AF" dirty="0"/>
          </a:p>
        </p:txBody>
      </p:sp>
    </p:spTree>
    <p:extLst>
      <p:ext uri="{BB962C8B-B14F-4D97-AF65-F5344CB8AC3E}">
        <p14:creationId xmlns:p14="http://schemas.microsoft.com/office/powerpoint/2010/main" val="26935672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E1F550-EB6F-B22F-B294-86137DEA6421}"/>
              </a:ext>
            </a:extLst>
          </p:cNvPr>
          <p:cNvSpPr>
            <a:spLocks noGrp="1"/>
          </p:cNvSpPr>
          <p:nvPr>
            <p:ph idx="1"/>
          </p:nvPr>
        </p:nvSpPr>
        <p:spPr>
          <a:xfrm>
            <a:off x="332874" y="493295"/>
            <a:ext cx="6825916" cy="5575384"/>
          </a:xfrm>
        </p:spPr>
        <p:txBody>
          <a:bodyPr>
            <a:normAutofit fontScale="92500" lnSpcReduction="20000"/>
          </a:bodyPr>
          <a:lstStyle/>
          <a:p>
            <a:pPr marL="0" indent="0" algn="just">
              <a:lnSpc>
                <a:spcPct val="150000"/>
              </a:lnSpc>
              <a:buNone/>
            </a:pPr>
            <a:r>
              <a:rPr lang="en-US" dirty="0">
                <a:effectLst/>
                <a:latin typeface="American Typewriter" panose="02090604020004020304" pitchFamily="18" charset="77"/>
              </a:rPr>
              <a:t>(e) Smoking while the no-smoking sign is lighted</a:t>
            </a:r>
          </a:p>
          <a:p>
            <a:pPr marL="0" indent="0" algn="just">
              <a:lnSpc>
                <a:spcPct val="150000"/>
              </a:lnSpc>
              <a:buNone/>
            </a:pPr>
            <a:r>
              <a:rPr lang="en-US" dirty="0">
                <a:effectLst/>
                <a:latin typeface="American Typewriter" panose="02090604020004020304" pitchFamily="18" charset="77"/>
              </a:rPr>
              <a:t>(f) </a:t>
            </a:r>
            <a:r>
              <a:rPr lang="en-US" dirty="0">
                <a:latin typeface="American Typewriter" panose="02090604020004020304" pitchFamily="18" charset="77"/>
              </a:rPr>
              <a:t>S</a:t>
            </a:r>
            <a:r>
              <a:rPr lang="en-US" dirty="0">
                <a:effectLst/>
                <a:latin typeface="American Typewriter" panose="02090604020004020304" pitchFamily="18" charset="77"/>
              </a:rPr>
              <a:t>moking in any aircraft lavatory</a:t>
            </a:r>
          </a:p>
          <a:p>
            <a:pPr marL="0" indent="0" algn="just">
              <a:lnSpc>
                <a:spcPct val="120000"/>
              </a:lnSpc>
              <a:buNone/>
            </a:pPr>
            <a:r>
              <a:rPr lang="en-US" dirty="0">
                <a:effectLst/>
                <a:latin typeface="American Typewriter" panose="02090604020004020304" pitchFamily="18" charset="77"/>
              </a:rPr>
              <a:t>(g) </a:t>
            </a:r>
            <a:r>
              <a:rPr lang="en-US" dirty="0">
                <a:latin typeface="American Typewriter" panose="02090604020004020304" pitchFamily="18" charset="77"/>
              </a:rPr>
              <a:t>T</a:t>
            </a:r>
            <a:r>
              <a:rPr lang="en-US" dirty="0">
                <a:effectLst/>
                <a:latin typeface="American Typewriter" panose="02090604020004020304" pitchFamily="18" charset="77"/>
              </a:rPr>
              <a:t>ampering with, disabling or destroying any smoke detector installed in any aircraft lavatory</a:t>
            </a:r>
          </a:p>
          <a:p>
            <a:pPr marL="0" indent="0" algn="just">
              <a:lnSpc>
                <a:spcPct val="100000"/>
              </a:lnSpc>
              <a:buNone/>
            </a:pPr>
            <a:r>
              <a:rPr lang="en-US" dirty="0">
                <a:effectLst/>
                <a:latin typeface="American Typewriter" panose="02090604020004020304" pitchFamily="18" charset="77"/>
              </a:rPr>
              <a:t>(h) </a:t>
            </a:r>
            <a:r>
              <a:rPr lang="en-US" dirty="0" err="1">
                <a:latin typeface="American Typewriter" panose="02090604020004020304" pitchFamily="18" charset="77"/>
              </a:rPr>
              <a:t>W</a:t>
            </a:r>
            <a:r>
              <a:rPr lang="en-US" dirty="0" err="1">
                <a:effectLst/>
                <a:latin typeface="American Typewriter" panose="02090604020004020304" pitchFamily="18" charset="77"/>
              </a:rPr>
              <a:t>illingfully</a:t>
            </a:r>
            <a:r>
              <a:rPr lang="en-US" dirty="0">
                <a:effectLst/>
                <a:latin typeface="American Typewriter" panose="02090604020004020304" pitchFamily="18" charset="77"/>
              </a:rPr>
              <a:t>, recklessly or negligently imperil the safety of an aircraft or any person on board, whether </a:t>
            </a:r>
            <a:r>
              <a:rPr lang="en-US" b="1" dirty="0">
                <a:solidFill>
                  <a:srgbClr val="0070C0"/>
                </a:solidFill>
                <a:effectLst/>
                <a:latin typeface="American Typewriter" panose="02090604020004020304" pitchFamily="18" charset="77"/>
              </a:rPr>
              <a:t>by interference with any crew member</a:t>
            </a:r>
            <a:r>
              <a:rPr lang="en-US" dirty="0">
                <a:effectLst/>
                <a:latin typeface="American Typewriter" panose="02090604020004020304" pitchFamily="18" charset="77"/>
              </a:rPr>
              <a:t>, or by </a:t>
            </a:r>
            <a:r>
              <a:rPr lang="en-US" b="1" dirty="0">
                <a:solidFill>
                  <a:srgbClr val="FF0000"/>
                </a:solidFill>
                <a:effectLst/>
                <a:latin typeface="American Typewriter" panose="02090604020004020304" pitchFamily="18" charset="77"/>
              </a:rPr>
              <a:t>tampering with the aircraft </a:t>
            </a:r>
            <a:r>
              <a:rPr lang="en-US" dirty="0">
                <a:effectLst/>
                <a:latin typeface="American Typewriter" panose="02090604020004020304" pitchFamily="18" charset="77"/>
              </a:rPr>
              <a:t>or </a:t>
            </a:r>
            <a:r>
              <a:rPr lang="en-US" b="1" dirty="0">
                <a:solidFill>
                  <a:srgbClr val="FF0000"/>
                </a:solidFill>
                <a:effectLst/>
                <a:latin typeface="American Typewriter" panose="02090604020004020304" pitchFamily="18" charset="77"/>
              </a:rPr>
              <a:t>its equipment,</a:t>
            </a:r>
            <a:r>
              <a:rPr lang="en-US" dirty="0">
                <a:effectLst/>
                <a:latin typeface="American Typewriter" panose="02090604020004020304" pitchFamily="18" charset="77"/>
              </a:rPr>
              <a:t> or </a:t>
            </a:r>
            <a:r>
              <a:rPr lang="en-US" b="1" dirty="0">
                <a:solidFill>
                  <a:srgbClr val="00B050"/>
                </a:solidFill>
                <a:effectLst/>
                <a:latin typeface="American Typewriter" panose="02090604020004020304" pitchFamily="18" charset="77"/>
              </a:rPr>
              <a:t>by disorderly conduct by any other means</a:t>
            </a:r>
            <a:r>
              <a:rPr lang="en-US" dirty="0">
                <a:effectLst/>
                <a:latin typeface="American Typewriter" panose="02090604020004020304" pitchFamily="18" charset="77"/>
              </a:rPr>
              <a:t>.</a:t>
            </a:r>
          </a:p>
          <a:p>
            <a:endParaRPr lang="en-AF" dirty="0"/>
          </a:p>
        </p:txBody>
      </p:sp>
      <p:pic>
        <p:nvPicPr>
          <p:cNvPr id="5" name="Picture 4">
            <a:extLst>
              <a:ext uri="{FF2B5EF4-FFF2-40B4-BE49-F238E27FC236}">
                <a16:creationId xmlns:a16="http://schemas.microsoft.com/office/drawing/2014/main" id="{10A37BFE-B400-0A21-6EF2-82C68CB39F57}"/>
              </a:ext>
            </a:extLst>
          </p:cNvPr>
          <p:cNvPicPr>
            <a:picLocks noChangeAspect="1"/>
          </p:cNvPicPr>
          <p:nvPr/>
        </p:nvPicPr>
        <p:blipFill>
          <a:blip r:embed="rId2"/>
          <a:stretch>
            <a:fillRect/>
          </a:stretch>
        </p:blipFill>
        <p:spPr>
          <a:xfrm>
            <a:off x="7700210" y="789321"/>
            <a:ext cx="3952039" cy="2779379"/>
          </a:xfrm>
          <a:prstGeom prst="rect">
            <a:avLst/>
          </a:prstGeom>
        </p:spPr>
      </p:pic>
      <p:pic>
        <p:nvPicPr>
          <p:cNvPr id="6" name="Picture 5">
            <a:extLst>
              <a:ext uri="{FF2B5EF4-FFF2-40B4-BE49-F238E27FC236}">
                <a16:creationId xmlns:a16="http://schemas.microsoft.com/office/drawing/2014/main" id="{C7778F76-C997-C703-4C45-7D124433D908}"/>
              </a:ext>
            </a:extLst>
          </p:cNvPr>
          <p:cNvPicPr>
            <a:picLocks noChangeAspect="1"/>
          </p:cNvPicPr>
          <p:nvPr/>
        </p:nvPicPr>
        <p:blipFill>
          <a:blip r:embed="rId3"/>
          <a:stretch>
            <a:fillRect/>
          </a:stretch>
        </p:blipFill>
        <p:spPr>
          <a:xfrm>
            <a:off x="7700210" y="3871579"/>
            <a:ext cx="3695700" cy="2197100"/>
          </a:xfrm>
          <a:prstGeom prst="rect">
            <a:avLst/>
          </a:prstGeom>
        </p:spPr>
      </p:pic>
    </p:spTree>
    <p:extLst>
      <p:ext uri="{BB962C8B-B14F-4D97-AF65-F5344CB8AC3E}">
        <p14:creationId xmlns:p14="http://schemas.microsoft.com/office/powerpoint/2010/main" val="1718315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60753-3FE8-0716-4F10-AAE7A9DD3727}"/>
              </a:ext>
            </a:extLst>
          </p:cNvPr>
          <p:cNvSpPr>
            <a:spLocks noGrp="1"/>
          </p:cNvSpPr>
          <p:nvPr>
            <p:ph type="title"/>
          </p:nvPr>
        </p:nvSpPr>
        <p:spPr/>
        <p:txBody>
          <a:bodyPr/>
          <a:lstStyle/>
          <a:p>
            <a:pPr algn="ctr"/>
            <a:r>
              <a:rPr lang="en-US" b="1" dirty="0">
                <a:effectLst/>
                <a:latin typeface="American Typewriter" panose="02090604020004020304" pitchFamily="18" charset="77"/>
              </a:rPr>
              <a:t>Alcohol or drugs</a:t>
            </a:r>
            <a:br>
              <a:rPr lang="en-US" dirty="0">
                <a:effectLst/>
                <a:latin typeface="Times" pitchFamily="2" charset="0"/>
              </a:rPr>
            </a:br>
            <a:endParaRPr lang="en-AF" dirty="0"/>
          </a:p>
        </p:txBody>
      </p:sp>
      <p:sp>
        <p:nvSpPr>
          <p:cNvPr id="3" name="Content Placeholder 2">
            <a:extLst>
              <a:ext uri="{FF2B5EF4-FFF2-40B4-BE49-F238E27FC236}">
                <a16:creationId xmlns:a16="http://schemas.microsoft.com/office/drawing/2014/main" id="{7B602398-30B7-07A7-02C0-E2488AFC6B2D}"/>
              </a:ext>
            </a:extLst>
          </p:cNvPr>
          <p:cNvSpPr>
            <a:spLocks noGrp="1"/>
          </p:cNvSpPr>
          <p:nvPr>
            <p:ph idx="1"/>
          </p:nvPr>
        </p:nvSpPr>
        <p:spPr/>
        <p:txBody>
          <a:bodyPr>
            <a:normAutofit fontScale="92500" lnSpcReduction="10000"/>
          </a:bodyPr>
          <a:lstStyle/>
          <a:p>
            <a:pPr marL="0" indent="0" algn="just">
              <a:buNone/>
            </a:pPr>
            <a:r>
              <a:rPr lang="en-US" dirty="0">
                <a:effectLst/>
                <a:latin typeface="American Typewriter" panose="02090604020004020304" pitchFamily="18" charset="77"/>
              </a:rPr>
              <a:t>(1) An officer in charge shall not permit any person </a:t>
            </a:r>
            <a:r>
              <a:rPr lang="en-US" b="1" dirty="0">
                <a:solidFill>
                  <a:srgbClr val="00B050"/>
                </a:solidFill>
                <a:effectLst/>
                <a:latin typeface="American Typewriter" panose="02090604020004020304" pitchFamily="18" charset="77"/>
              </a:rPr>
              <a:t>who appears to be intoxicated </a:t>
            </a:r>
            <a:r>
              <a:rPr lang="en-US" dirty="0">
                <a:effectLst/>
                <a:latin typeface="American Typewriter" panose="02090604020004020304" pitchFamily="18" charset="77"/>
              </a:rPr>
              <a:t>or </a:t>
            </a:r>
            <a:r>
              <a:rPr lang="en-US" b="1" dirty="0">
                <a:solidFill>
                  <a:srgbClr val="0070C0"/>
                </a:solidFill>
                <a:effectLst/>
                <a:latin typeface="American Typewriter" panose="02090604020004020304" pitchFamily="18" charset="77"/>
              </a:rPr>
              <a:t>who demonstrates, by manner or physical indications, that that he or she is intoxicated </a:t>
            </a:r>
            <a:r>
              <a:rPr lang="en-US" dirty="0">
                <a:effectLst/>
                <a:latin typeface="American Typewriter" panose="02090604020004020304" pitchFamily="18" charset="77"/>
              </a:rPr>
              <a:t>to—</a:t>
            </a:r>
          </a:p>
          <a:p>
            <a:pPr marL="0" indent="0" algn="just">
              <a:buNone/>
            </a:pPr>
            <a:r>
              <a:rPr lang="en-US" dirty="0">
                <a:effectLst/>
                <a:latin typeface="American Typewriter" panose="02090604020004020304" pitchFamily="18" charset="77"/>
              </a:rPr>
              <a:t>(a) board an aircraft; or</a:t>
            </a:r>
          </a:p>
          <a:p>
            <a:pPr marL="0" indent="0" algn="just">
              <a:buNone/>
            </a:pPr>
            <a:r>
              <a:rPr lang="en-US" dirty="0">
                <a:effectLst/>
                <a:latin typeface="American Typewriter" panose="02090604020004020304" pitchFamily="18" charset="77"/>
              </a:rPr>
              <a:t>(b) while on board the aircraft be served alcohol.</a:t>
            </a:r>
          </a:p>
          <a:p>
            <a:pPr marL="0" indent="0">
              <a:buNone/>
            </a:pPr>
            <a:endParaRPr lang="en-US" dirty="0">
              <a:effectLst/>
              <a:latin typeface="Times" pitchFamily="2" charset="0"/>
            </a:endParaRPr>
          </a:p>
          <a:p>
            <a:pPr marL="0" indent="0">
              <a:buNone/>
            </a:pPr>
            <a:r>
              <a:rPr lang="en-US" dirty="0">
                <a:effectLst/>
                <a:latin typeface="American Typewriter" panose="02090604020004020304" pitchFamily="18" charset="77"/>
              </a:rPr>
              <a:t>(2) A person(Passenger) shall not—</a:t>
            </a:r>
          </a:p>
          <a:p>
            <a:pPr marL="0" indent="0" algn="just">
              <a:buNone/>
            </a:pPr>
            <a:r>
              <a:rPr lang="en-US" dirty="0">
                <a:effectLst/>
                <a:latin typeface="American Typewriter" panose="02090604020004020304" pitchFamily="18" charset="77"/>
              </a:rPr>
              <a:t>(a) board an aircraft while under the influence of drugs; or</a:t>
            </a:r>
          </a:p>
          <a:p>
            <a:pPr marL="0" indent="0">
              <a:buNone/>
            </a:pPr>
            <a:r>
              <a:rPr lang="en-US" dirty="0">
                <a:effectLst/>
                <a:latin typeface="American Typewriter" panose="02090604020004020304" pitchFamily="18" charset="77"/>
              </a:rPr>
              <a:t>(b) while on board the aircraft, be intoxicated or under the influence of drugs.</a:t>
            </a:r>
          </a:p>
          <a:p>
            <a:endParaRPr lang="en-AF" dirty="0"/>
          </a:p>
        </p:txBody>
      </p:sp>
    </p:spTree>
    <p:extLst>
      <p:ext uri="{BB962C8B-B14F-4D97-AF65-F5344CB8AC3E}">
        <p14:creationId xmlns:p14="http://schemas.microsoft.com/office/powerpoint/2010/main" val="138887315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72FE0-6F3E-B54F-3394-ADBA071B6362}"/>
              </a:ext>
            </a:extLst>
          </p:cNvPr>
          <p:cNvSpPr>
            <a:spLocks noGrp="1"/>
          </p:cNvSpPr>
          <p:nvPr>
            <p:ph type="title"/>
          </p:nvPr>
        </p:nvSpPr>
        <p:spPr>
          <a:xfrm>
            <a:off x="838200" y="365126"/>
            <a:ext cx="10515600" cy="850064"/>
          </a:xfrm>
        </p:spPr>
        <p:txBody>
          <a:bodyPr>
            <a:normAutofit fontScale="90000"/>
          </a:bodyPr>
          <a:lstStyle/>
          <a:p>
            <a:pPr algn="ctr"/>
            <a:r>
              <a:rPr lang="en-US" b="1" dirty="0">
                <a:effectLst/>
                <a:latin typeface="American Typewriter" panose="02090604020004020304" pitchFamily="18" charset="77"/>
              </a:rPr>
              <a:t>Carriage of munitions of war</a:t>
            </a:r>
            <a:br>
              <a:rPr lang="en-US" b="1" dirty="0">
                <a:effectLst/>
                <a:latin typeface="American Typewriter" panose="02090604020004020304" pitchFamily="18" charset="77"/>
              </a:rPr>
            </a:br>
            <a:endParaRPr lang="en-AF" b="1" dirty="0">
              <a:latin typeface="American Typewriter" panose="02090604020004020304" pitchFamily="18" charset="77"/>
            </a:endParaRPr>
          </a:p>
        </p:txBody>
      </p:sp>
      <p:sp>
        <p:nvSpPr>
          <p:cNvPr id="3" name="Content Placeholder 2">
            <a:extLst>
              <a:ext uri="{FF2B5EF4-FFF2-40B4-BE49-F238E27FC236}">
                <a16:creationId xmlns:a16="http://schemas.microsoft.com/office/drawing/2014/main" id="{67AC97D9-C048-BB0F-CB74-7958FABCB019}"/>
              </a:ext>
            </a:extLst>
          </p:cNvPr>
          <p:cNvSpPr>
            <a:spLocks noGrp="1"/>
          </p:cNvSpPr>
          <p:nvPr>
            <p:ph idx="1"/>
          </p:nvPr>
        </p:nvSpPr>
        <p:spPr>
          <a:xfrm>
            <a:off x="838200" y="1058779"/>
            <a:ext cx="10515600" cy="5118184"/>
          </a:xfrm>
        </p:spPr>
        <p:txBody>
          <a:bodyPr>
            <a:normAutofit/>
          </a:bodyPr>
          <a:lstStyle/>
          <a:p>
            <a:pPr marL="514350" indent="-514350" algn="just">
              <a:buAutoNum type="arabicParenBoth"/>
            </a:pPr>
            <a:r>
              <a:rPr lang="en-US" dirty="0">
                <a:effectLst/>
                <a:latin typeface="American Typewriter" panose="02090604020004020304" pitchFamily="18" charset="77"/>
              </a:rPr>
              <a:t>A person shall not take on board an aircraft any goods that are  munitions of war.</a:t>
            </a:r>
          </a:p>
          <a:p>
            <a:pPr marL="0" indent="0" algn="just">
              <a:buNone/>
            </a:pPr>
            <a:endParaRPr lang="en-US" dirty="0">
              <a:latin typeface="American Typewriter" panose="02090604020004020304" pitchFamily="18" charset="77"/>
            </a:endParaRPr>
          </a:p>
          <a:p>
            <a:pPr marL="0" indent="0" algn="just">
              <a:buNone/>
            </a:pPr>
            <a:r>
              <a:rPr lang="en-US" b="1" dirty="0">
                <a:latin typeface="American Typewriter" panose="02090604020004020304" pitchFamily="18" charset="77"/>
              </a:rPr>
              <a:t>NB:</a:t>
            </a:r>
            <a:r>
              <a:rPr lang="en-US" dirty="0">
                <a:effectLst/>
                <a:latin typeface="American Typewriter" panose="02090604020004020304" pitchFamily="18" charset="77"/>
              </a:rPr>
              <a:t> Where the weapons or ammunition may, under the law of the State in which the aircraft is registered, be lawfully taken or carried on board for the purpose of ensuring the </a:t>
            </a:r>
            <a:r>
              <a:rPr lang="en-US" b="1" dirty="0">
                <a:effectLst/>
                <a:latin typeface="American Typewriter" panose="02090604020004020304" pitchFamily="18" charset="77"/>
              </a:rPr>
              <a:t>safety of the aircraft </a:t>
            </a:r>
            <a:r>
              <a:rPr lang="en-US" dirty="0">
                <a:effectLst/>
                <a:latin typeface="American Typewriter" panose="02090604020004020304" pitchFamily="18" charset="77"/>
              </a:rPr>
              <a:t>or </a:t>
            </a:r>
            <a:r>
              <a:rPr lang="en-US" b="1" dirty="0">
                <a:effectLst/>
                <a:latin typeface="American Typewriter" panose="02090604020004020304" pitchFamily="18" charset="77"/>
              </a:rPr>
              <a:t>of the persons on board</a:t>
            </a:r>
            <a:r>
              <a:rPr lang="en-US" dirty="0">
                <a:effectLst/>
                <a:latin typeface="American Typewriter" panose="02090604020004020304" pitchFamily="18" charset="77"/>
              </a:rPr>
              <a:t>, then the weapons may be carried.</a:t>
            </a:r>
          </a:p>
          <a:p>
            <a:pPr marL="0" indent="0" algn="just">
              <a:buNone/>
            </a:pPr>
            <a:endParaRPr lang="en-US" dirty="0">
              <a:effectLst/>
              <a:latin typeface="American Typewriter" panose="02090604020004020304" pitchFamily="18" charset="77"/>
            </a:endParaRPr>
          </a:p>
          <a:p>
            <a:endParaRPr lang="en-AF" dirty="0"/>
          </a:p>
        </p:txBody>
      </p:sp>
    </p:spTree>
    <p:extLst>
      <p:ext uri="{BB962C8B-B14F-4D97-AF65-F5344CB8AC3E}">
        <p14:creationId xmlns:p14="http://schemas.microsoft.com/office/powerpoint/2010/main" val="11105830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C5833-4A9A-DBD3-F608-A7111ECC99DF}"/>
              </a:ext>
            </a:extLst>
          </p:cNvPr>
          <p:cNvSpPr>
            <a:spLocks noGrp="1"/>
          </p:cNvSpPr>
          <p:nvPr>
            <p:ph type="title"/>
          </p:nvPr>
        </p:nvSpPr>
        <p:spPr>
          <a:xfrm>
            <a:off x="838200" y="365125"/>
            <a:ext cx="10515600" cy="4700170"/>
          </a:xfrm>
        </p:spPr>
        <p:txBody>
          <a:bodyPr/>
          <a:lstStyle/>
          <a:p>
            <a:pPr algn="ctr"/>
            <a:r>
              <a:rPr lang="en-AF" b="1" dirty="0">
                <a:latin typeface="American Typewriter" panose="02090604020004020304" pitchFamily="18" charset="77"/>
              </a:rPr>
              <a:t>Offences and penalties</a:t>
            </a:r>
          </a:p>
        </p:txBody>
      </p:sp>
    </p:spTree>
    <p:extLst>
      <p:ext uri="{BB962C8B-B14F-4D97-AF65-F5344CB8AC3E}">
        <p14:creationId xmlns:p14="http://schemas.microsoft.com/office/powerpoint/2010/main" val="232869163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30D45-2786-7766-C83E-F39FD10BA44A}"/>
              </a:ext>
            </a:extLst>
          </p:cNvPr>
          <p:cNvSpPr>
            <a:spLocks noGrp="1"/>
          </p:cNvSpPr>
          <p:nvPr>
            <p:ph type="title"/>
          </p:nvPr>
        </p:nvSpPr>
        <p:spPr/>
        <p:txBody>
          <a:bodyPr/>
          <a:lstStyle/>
          <a:p>
            <a:pPr algn="ctr"/>
            <a:r>
              <a:rPr lang="en-AF" b="1" dirty="0">
                <a:latin typeface="American Typewriter" panose="02090604020004020304" pitchFamily="18" charset="77"/>
              </a:rPr>
              <a:t>Offences on board the aircraft</a:t>
            </a:r>
          </a:p>
        </p:txBody>
      </p:sp>
      <p:sp>
        <p:nvSpPr>
          <p:cNvPr id="3" name="Content Placeholder 2">
            <a:extLst>
              <a:ext uri="{FF2B5EF4-FFF2-40B4-BE49-F238E27FC236}">
                <a16:creationId xmlns:a16="http://schemas.microsoft.com/office/drawing/2014/main" id="{443BC962-7F5F-9148-EE83-0A8B37AF6D8E}"/>
              </a:ext>
            </a:extLst>
          </p:cNvPr>
          <p:cNvSpPr>
            <a:spLocks noGrp="1"/>
          </p:cNvSpPr>
          <p:nvPr>
            <p:ph idx="1"/>
          </p:nvPr>
        </p:nvSpPr>
        <p:spPr/>
        <p:txBody>
          <a:bodyPr/>
          <a:lstStyle/>
          <a:p>
            <a:pPr algn="just"/>
            <a:r>
              <a:rPr lang="en-US" b="1" dirty="0">
                <a:solidFill>
                  <a:srgbClr val="0070C0"/>
                </a:solidFill>
                <a:effectLst/>
                <a:latin typeface="American Typewriter" panose="02090604020004020304" pitchFamily="18" charset="77"/>
              </a:rPr>
              <a:t>Assaults, harassments, intimidations or threats </a:t>
            </a:r>
            <a:r>
              <a:rPr lang="en-US" dirty="0">
                <a:effectLst/>
                <a:latin typeface="American Typewriter" panose="02090604020004020304" pitchFamily="18" charset="77"/>
              </a:rPr>
              <a:t>to a crew member or passenger whether physically or verbally, if the act interferes with the performance of or lessens the ability of the crew member to perform his or her duties.</a:t>
            </a:r>
          </a:p>
          <a:p>
            <a:pPr algn="just"/>
            <a:r>
              <a:rPr lang="en-US" b="1" dirty="0">
                <a:effectLst/>
                <a:latin typeface="American Typewriter" panose="02090604020004020304" pitchFamily="18" charset="77"/>
              </a:rPr>
              <a:t>Disobeying a lawful instruction </a:t>
            </a:r>
            <a:r>
              <a:rPr lang="en-US" dirty="0">
                <a:effectLst/>
                <a:latin typeface="American Typewriter" panose="02090604020004020304" pitchFamily="18" charset="77"/>
              </a:rPr>
              <a:t>given by the aircraft Pilot-in-command or on behalf of the aircraft Plot-in-command by a crew member, for the purpose of ensuring the safety of the aircraft or of any person or property on board or for the purpose of maintaining good order and discipline on board</a:t>
            </a:r>
          </a:p>
          <a:p>
            <a:endParaRPr lang="en-AF" dirty="0"/>
          </a:p>
        </p:txBody>
      </p:sp>
    </p:spTree>
    <p:extLst>
      <p:ext uri="{BB962C8B-B14F-4D97-AF65-F5344CB8AC3E}">
        <p14:creationId xmlns:p14="http://schemas.microsoft.com/office/powerpoint/2010/main" val="1839193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B9E0E7-8E22-4946-1BE0-976F8FB3B74A}"/>
              </a:ext>
            </a:extLst>
          </p:cNvPr>
          <p:cNvSpPr>
            <a:spLocks noGrp="1"/>
          </p:cNvSpPr>
          <p:nvPr>
            <p:ph idx="1"/>
          </p:nvPr>
        </p:nvSpPr>
        <p:spPr>
          <a:xfrm>
            <a:off x="838200" y="1080655"/>
            <a:ext cx="10515600" cy="5096308"/>
          </a:xfrm>
        </p:spPr>
        <p:txBody>
          <a:bodyPr>
            <a:normAutofit/>
          </a:bodyPr>
          <a:lstStyle/>
          <a:p>
            <a:pPr algn="just"/>
            <a:r>
              <a:rPr lang="en-US" b="1" dirty="0">
                <a:effectLst/>
                <a:latin typeface="American Typewriter" panose="02090604020004020304" pitchFamily="18" charset="77"/>
              </a:rPr>
              <a:t>Medium omnibus </a:t>
            </a:r>
            <a:r>
              <a:rPr lang="en-US" b="1" dirty="0">
                <a:latin typeface="American Typewriter" panose="02090604020004020304" pitchFamily="18" charset="77"/>
              </a:rPr>
              <a:t>:this is</a:t>
            </a:r>
            <a:r>
              <a:rPr lang="en-US" dirty="0">
                <a:effectLst/>
                <a:latin typeface="American Typewriter" panose="02090604020004020304" pitchFamily="18" charset="77"/>
              </a:rPr>
              <a:t> a motor vehicle used for the carriage of passengers and having seating accommodation of more </a:t>
            </a:r>
            <a:r>
              <a:rPr lang="en-US" b="1" dirty="0">
                <a:solidFill>
                  <a:srgbClr val="FF0000"/>
                </a:solidFill>
                <a:effectLst/>
                <a:latin typeface="American Typewriter" panose="02090604020004020304" pitchFamily="18" charset="77"/>
              </a:rPr>
              <a:t>than eight people in addition to the driver’s seat </a:t>
            </a:r>
            <a:r>
              <a:rPr lang="en-US" dirty="0">
                <a:effectLst/>
                <a:latin typeface="American Typewriter" panose="02090604020004020304" pitchFamily="18" charset="77"/>
              </a:rPr>
              <a:t>but </a:t>
            </a:r>
            <a:r>
              <a:rPr lang="en-US" b="1" dirty="0">
                <a:solidFill>
                  <a:srgbClr val="FF0000"/>
                </a:solidFill>
                <a:effectLst/>
                <a:latin typeface="American Typewriter" panose="02090604020004020304" pitchFamily="18" charset="77"/>
              </a:rPr>
              <a:t>not exceeding thirty people in addition to the driver’s seat </a:t>
            </a:r>
            <a:r>
              <a:rPr lang="en-US" dirty="0">
                <a:effectLst/>
                <a:latin typeface="American Typewriter" panose="02090604020004020304" pitchFamily="18" charset="77"/>
              </a:rPr>
              <a:t>and may be coupled to a </a:t>
            </a:r>
            <a:r>
              <a:rPr lang="en-US" b="1" dirty="0">
                <a:solidFill>
                  <a:srgbClr val="7030A0"/>
                </a:solidFill>
                <a:effectLst/>
                <a:latin typeface="American Typewriter" panose="02090604020004020304" pitchFamily="18" charset="77"/>
              </a:rPr>
              <a:t>trailer the permissible maximum mass of which does not exceed seven hundred kilograms </a:t>
            </a:r>
          </a:p>
          <a:p>
            <a:pPr marL="0" indent="0" algn="just">
              <a:buNone/>
            </a:pPr>
            <a:endParaRPr lang="en-US" b="1" dirty="0">
              <a:solidFill>
                <a:srgbClr val="7030A0"/>
              </a:solidFill>
              <a:effectLst/>
              <a:latin typeface="American Typewriter" panose="02090604020004020304" pitchFamily="18" charset="77"/>
            </a:endParaRPr>
          </a:p>
          <a:p>
            <a:pPr algn="just"/>
            <a:r>
              <a:rPr lang="en-US" b="1" dirty="0">
                <a:effectLst/>
                <a:latin typeface="American Typewriter" panose="02090604020004020304" pitchFamily="18" charset="77"/>
              </a:rPr>
              <a:t>Private omnibus</a:t>
            </a:r>
            <a:r>
              <a:rPr lang="en-US" dirty="0">
                <a:effectLst/>
                <a:latin typeface="American Typewriter" panose="02090604020004020304" pitchFamily="18" charset="77"/>
              </a:rPr>
              <a:t>: this is a motor vehicle used for the carriage of persons, not being a public service vehicle, having seating accommodation </a:t>
            </a:r>
            <a:r>
              <a:rPr lang="en-US" b="1" dirty="0">
                <a:solidFill>
                  <a:srgbClr val="7030A0"/>
                </a:solidFill>
                <a:effectLst/>
                <a:latin typeface="American Typewriter" panose="02090604020004020304" pitchFamily="18" charset="77"/>
              </a:rPr>
              <a:t>for more than eight persons in addition to the driver’s seat.</a:t>
            </a:r>
            <a:endParaRPr lang="en-AF" dirty="0"/>
          </a:p>
        </p:txBody>
      </p:sp>
    </p:spTree>
    <p:extLst>
      <p:ext uri="{BB962C8B-B14F-4D97-AF65-F5344CB8AC3E}">
        <p14:creationId xmlns:p14="http://schemas.microsoft.com/office/powerpoint/2010/main" val="271151508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A8EF2-B525-BE64-CFAD-306ED7BF89C7}"/>
              </a:ext>
            </a:extLst>
          </p:cNvPr>
          <p:cNvSpPr>
            <a:spLocks noGrp="1"/>
          </p:cNvSpPr>
          <p:nvPr>
            <p:ph type="title"/>
          </p:nvPr>
        </p:nvSpPr>
        <p:spPr/>
        <p:txBody>
          <a:bodyPr/>
          <a:lstStyle/>
          <a:p>
            <a:pPr algn="just"/>
            <a:r>
              <a:rPr lang="en-AF" b="1" dirty="0">
                <a:latin typeface="American Typewriter" panose="02090604020004020304" pitchFamily="18" charset="77"/>
              </a:rPr>
              <a:t>Offences on board the aircraft discussion continued</a:t>
            </a:r>
            <a:endParaRPr lang="en-AF" dirty="0"/>
          </a:p>
        </p:txBody>
      </p:sp>
      <p:sp>
        <p:nvSpPr>
          <p:cNvPr id="3" name="Content Placeholder 2">
            <a:extLst>
              <a:ext uri="{FF2B5EF4-FFF2-40B4-BE49-F238E27FC236}">
                <a16:creationId xmlns:a16="http://schemas.microsoft.com/office/drawing/2014/main" id="{71FE897B-EDF0-BC8C-EBEB-11BE343A1007}"/>
              </a:ext>
            </a:extLst>
          </p:cNvPr>
          <p:cNvSpPr>
            <a:spLocks noGrp="1"/>
          </p:cNvSpPr>
          <p:nvPr>
            <p:ph idx="1"/>
          </p:nvPr>
        </p:nvSpPr>
        <p:spPr>
          <a:xfrm>
            <a:off x="838200" y="1825625"/>
            <a:ext cx="10515600" cy="4130007"/>
          </a:xfrm>
        </p:spPr>
        <p:txBody>
          <a:bodyPr>
            <a:normAutofit fontScale="85000" lnSpcReduction="20000"/>
          </a:bodyPr>
          <a:lstStyle/>
          <a:p>
            <a:r>
              <a:rPr lang="en-US" dirty="0">
                <a:effectLst/>
                <a:latin typeface="American Typewriter" panose="02090604020004020304" pitchFamily="18" charset="77"/>
              </a:rPr>
              <a:t>Unlawfully seizing an aircraft in flight or on the ground</a:t>
            </a:r>
          </a:p>
          <a:p>
            <a:endParaRPr lang="en-US" dirty="0">
              <a:latin typeface="American Typewriter" panose="02090604020004020304" pitchFamily="18" charset="77"/>
            </a:endParaRPr>
          </a:p>
          <a:p>
            <a:pPr algn="just"/>
            <a:r>
              <a:rPr lang="en-US" dirty="0">
                <a:effectLst/>
                <a:latin typeface="American Typewriter" panose="02090604020004020304" pitchFamily="18" charset="77"/>
              </a:rPr>
              <a:t>Using an aircraft for the purpose of causing death, serious bodily injury, or serious damage to property or the environment.</a:t>
            </a:r>
          </a:p>
          <a:p>
            <a:pPr algn="just"/>
            <a:r>
              <a:rPr lang="en-US" dirty="0" err="1">
                <a:effectLst/>
                <a:latin typeface="American Typewriter" panose="02090604020004020304" pitchFamily="18" charset="77"/>
              </a:rPr>
              <a:t>Commiting</a:t>
            </a:r>
            <a:r>
              <a:rPr lang="en-US" dirty="0">
                <a:effectLst/>
                <a:latin typeface="American Typewriter" panose="02090604020004020304" pitchFamily="18" charset="77"/>
              </a:rPr>
              <a:t> an act of violence </a:t>
            </a:r>
            <a:r>
              <a:rPr lang="en-US" dirty="0" err="1">
                <a:effectLst/>
                <a:latin typeface="American Typewriter" panose="02090604020004020304" pitchFamily="18" charset="77"/>
              </a:rPr>
              <a:t>e.g</a:t>
            </a:r>
            <a:r>
              <a:rPr lang="en-US" dirty="0">
                <a:effectLst/>
                <a:latin typeface="American Typewriter" panose="02090604020004020304" pitchFamily="18" charset="77"/>
              </a:rPr>
              <a:t> fighting against a person on board an aircraft in flight, if that act is likely to endanger the safety of that aircraft </a:t>
            </a:r>
          </a:p>
          <a:p>
            <a:pPr marL="0" indent="0" algn="just">
              <a:buNone/>
            </a:pPr>
            <a:endParaRPr lang="en-US" dirty="0">
              <a:effectLst/>
              <a:latin typeface="American Typewriter" panose="02090604020004020304" pitchFamily="18" charset="77"/>
            </a:endParaRPr>
          </a:p>
          <a:p>
            <a:pPr algn="just"/>
            <a:endParaRPr lang="en-US" dirty="0">
              <a:effectLst/>
              <a:latin typeface="American Typewriter" panose="02090604020004020304" pitchFamily="18" charset="77"/>
            </a:endParaRPr>
          </a:p>
          <a:p>
            <a:pPr marL="0" indent="0" algn="just">
              <a:buNone/>
            </a:pPr>
            <a:r>
              <a:rPr lang="en-AF" b="1" dirty="0">
                <a:latin typeface="American Typewriter" panose="02090604020004020304" pitchFamily="18" charset="77"/>
              </a:rPr>
              <a:t>NB: </a:t>
            </a:r>
            <a:r>
              <a:rPr lang="en-AF" dirty="0">
                <a:latin typeface="American Typewriter" panose="02090604020004020304" pitchFamily="18" charset="77"/>
              </a:rPr>
              <a:t>Penalty is </a:t>
            </a:r>
            <a:r>
              <a:rPr lang="en-US" dirty="0">
                <a:effectLst/>
                <a:latin typeface="American Typewriter" panose="02090604020004020304" pitchFamily="18" charset="77"/>
              </a:rPr>
              <a:t>a fine not exceeding </a:t>
            </a:r>
            <a:r>
              <a:rPr lang="en-US" b="1" dirty="0">
                <a:effectLst/>
                <a:latin typeface="American Typewriter" panose="02090604020004020304" pitchFamily="18" charset="77"/>
              </a:rPr>
              <a:t>one hundred seventy five currency points</a:t>
            </a:r>
            <a:r>
              <a:rPr lang="en-US" dirty="0">
                <a:effectLst/>
                <a:latin typeface="American Typewriter" panose="02090604020004020304" pitchFamily="18" charset="77"/>
              </a:rPr>
              <a:t> or a term of imprisonment not </a:t>
            </a:r>
            <a:r>
              <a:rPr lang="en-US" b="1" dirty="0">
                <a:effectLst/>
                <a:latin typeface="American Typewriter" panose="02090604020004020304" pitchFamily="18" charset="77"/>
              </a:rPr>
              <a:t>exceeding six years </a:t>
            </a:r>
            <a:r>
              <a:rPr lang="en-US" dirty="0">
                <a:effectLst/>
                <a:latin typeface="American Typewriter" panose="02090604020004020304" pitchFamily="18" charset="77"/>
              </a:rPr>
              <a:t>on conviction.</a:t>
            </a:r>
          </a:p>
          <a:p>
            <a:pPr marL="0" indent="0">
              <a:buNone/>
            </a:pPr>
            <a:endParaRPr lang="en-AF" dirty="0"/>
          </a:p>
        </p:txBody>
      </p:sp>
    </p:spTree>
    <p:extLst>
      <p:ext uri="{BB962C8B-B14F-4D97-AF65-F5344CB8AC3E}">
        <p14:creationId xmlns:p14="http://schemas.microsoft.com/office/powerpoint/2010/main" val="16795708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A158E-3827-BA4C-48F7-8BA2DC356FEB}"/>
              </a:ext>
            </a:extLst>
          </p:cNvPr>
          <p:cNvSpPr>
            <a:spLocks noGrp="1"/>
          </p:cNvSpPr>
          <p:nvPr>
            <p:ph type="title"/>
          </p:nvPr>
        </p:nvSpPr>
        <p:spPr>
          <a:xfrm>
            <a:off x="838200" y="365125"/>
            <a:ext cx="10515600" cy="789907"/>
          </a:xfrm>
        </p:spPr>
        <p:txBody>
          <a:bodyPr>
            <a:normAutofit fontScale="90000"/>
          </a:bodyPr>
          <a:lstStyle/>
          <a:p>
            <a:pPr algn="just"/>
            <a:br>
              <a:rPr lang="en-US" dirty="0">
                <a:effectLst/>
                <a:latin typeface="Times New Roman" panose="02020603050405020304" pitchFamily="18" charset="0"/>
              </a:rPr>
            </a:br>
            <a:r>
              <a:rPr lang="en-US" b="1" dirty="0">
                <a:effectLst/>
                <a:latin typeface="American Typewriter" panose="02090604020004020304" pitchFamily="18" charset="77"/>
              </a:rPr>
              <a:t>Offences </a:t>
            </a:r>
            <a:r>
              <a:rPr lang="en-US" b="1" dirty="0" err="1">
                <a:effectLst/>
                <a:latin typeface="American Typewriter" panose="02090604020004020304" pitchFamily="18" charset="77"/>
              </a:rPr>
              <a:t>jeopardising</a:t>
            </a:r>
            <a:r>
              <a:rPr lang="en-US" b="1" dirty="0">
                <a:effectLst/>
                <a:latin typeface="American Typewriter" panose="02090604020004020304" pitchFamily="18" charset="77"/>
              </a:rPr>
              <a:t> good order and discipline on board aircraft</a:t>
            </a:r>
            <a:br>
              <a:rPr lang="en-US" dirty="0">
                <a:effectLst/>
                <a:latin typeface="Times New Roman" panose="02020603050405020304" pitchFamily="18" charset="0"/>
              </a:rPr>
            </a:br>
            <a:endParaRPr lang="en-AF" dirty="0"/>
          </a:p>
        </p:txBody>
      </p:sp>
      <p:sp>
        <p:nvSpPr>
          <p:cNvPr id="3" name="Content Placeholder 2">
            <a:extLst>
              <a:ext uri="{FF2B5EF4-FFF2-40B4-BE49-F238E27FC236}">
                <a16:creationId xmlns:a16="http://schemas.microsoft.com/office/drawing/2014/main" id="{90FB675F-430F-218F-EB9F-ABC73E186D39}"/>
              </a:ext>
            </a:extLst>
          </p:cNvPr>
          <p:cNvSpPr>
            <a:spLocks noGrp="1"/>
          </p:cNvSpPr>
          <p:nvPr>
            <p:ph idx="1"/>
          </p:nvPr>
        </p:nvSpPr>
        <p:spPr>
          <a:xfrm>
            <a:off x="838200" y="1239253"/>
            <a:ext cx="10515600" cy="5402178"/>
          </a:xfrm>
        </p:spPr>
        <p:txBody>
          <a:bodyPr>
            <a:normAutofit/>
          </a:bodyPr>
          <a:lstStyle/>
          <a:p>
            <a:pPr algn="just"/>
            <a:r>
              <a:rPr lang="en-US" dirty="0">
                <a:effectLst/>
                <a:latin typeface="American Typewriter" panose="02090604020004020304" pitchFamily="18" charset="77"/>
              </a:rPr>
              <a:t>Engaging in an act of physical violence against a person, sexual assault or child molestation.</a:t>
            </a:r>
          </a:p>
          <a:p>
            <a:pPr algn="just"/>
            <a:r>
              <a:rPr lang="en-US" dirty="0">
                <a:effectLst/>
                <a:latin typeface="American Typewriter" panose="02090604020004020304" pitchFamily="18" charset="77"/>
              </a:rPr>
              <a:t>Assaulting, intimidating or threatening another person, whether physically or verbally.</a:t>
            </a:r>
          </a:p>
          <a:p>
            <a:pPr algn="just"/>
            <a:r>
              <a:rPr lang="en-US" dirty="0">
                <a:effectLst/>
                <a:latin typeface="American Typewriter" panose="02090604020004020304" pitchFamily="18" charset="77"/>
              </a:rPr>
              <a:t>Intentionally causing damage to or destroying property.</a:t>
            </a:r>
          </a:p>
          <a:p>
            <a:pPr algn="just"/>
            <a:r>
              <a:rPr lang="en-US" dirty="0">
                <a:effectLst/>
                <a:latin typeface="American Typewriter" panose="02090604020004020304" pitchFamily="18" charset="77"/>
              </a:rPr>
              <a:t>Consuming alcoholic beverages or drugs resulting in intoxication </a:t>
            </a:r>
          </a:p>
          <a:p>
            <a:pPr algn="just"/>
            <a:r>
              <a:rPr lang="en-US" dirty="0">
                <a:effectLst/>
                <a:latin typeface="American Typewriter" panose="02090604020004020304" pitchFamily="18" charset="77"/>
              </a:rPr>
              <a:t>Engaging in a disorderly conduct including but not limited to, becoming a public nuisance or exhibiting unruly </a:t>
            </a:r>
            <a:r>
              <a:rPr lang="en-US" dirty="0" err="1">
                <a:effectLst/>
                <a:latin typeface="American Typewriter" panose="02090604020004020304" pitchFamily="18" charset="77"/>
              </a:rPr>
              <a:t>behaviour</a:t>
            </a:r>
            <a:r>
              <a:rPr lang="en-US" dirty="0">
                <a:latin typeface="American Typewriter" panose="02090604020004020304" pitchFamily="18" charset="77"/>
              </a:rPr>
              <a:t>.</a:t>
            </a:r>
            <a:endParaRPr lang="en-US" dirty="0">
              <a:effectLst/>
              <a:latin typeface="American Typewriter" panose="02090604020004020304" pitchFamily="18" charset="77"/>
            </a:endParaRPr>
          </a:p>
          <a:p>
            <a:pPr algn="just"/>
            <a:r>
              <a:rPr lang="en-US" dirty="0">
                <a:effectLst/>
                <a:latin typeface="American Typewriter" panose="02090604020004020304" pitchFamily="18" charset="77"/>
              </a:rPr>
              <a:t>Operating a portable electronic device when such act is prohibited</a:t>
            </a:r>
          </a:p>
          <a:p>
            <a:pPr algn="just"/>
            <a:endParaRPr lang="en-US" dirty="0">
              <a:effectLst/>
              <a:latin typeface="American Typewriter" panose="02090604020004020304" pitchFamily="18" charset="77"/>
            </a:endParaRPr>
          </a:p>
          <a:p>
            <a:endParaRPr lang="en-AF" dirty="0"/>
          </a:p>
        </p:txBody>
      </p:sp>
    </p:spTree>
    <p:extLst>
      <p:ext uri="{BB962C8B-B14F-4D97-AF65-F5344CB8AC3E}">
        <p14:creationId xmlns:p14="http://schemas.microsoft.com/office/powerpoint/2010/main" val="25004466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70FDE-333C-0B91-F695-2D4E1755509C}"/>
              </a:ext>
            </a:extLst>
          </p:cNvPr>
          <p:cNvSpPr>
            <a:spLocks noGrp="1"/>
          </p:cNvSpPr>
          <p:nvPr>
            <p:ph type="title"/>
          </p:nvPr>
        </p:nvSpPr>
        <p:spPr/>
        <p:txBody>
          <a:bodyPr/>
          <a:lstStyle/>
          <a:p>
            <a:pPr algn="ctr"/>
            <a:r>
              <a:rPr lang="en-US" b="1" dirty="0">
                <a:effectLst/>
                <a:latin typeface="American Typewriter" panose="02090604020004020304" pitchFamily="18" charset="77"/>
              </a:rPr>
              <a:t>Jurisdiction of the offences</a:t>
            </a:r>
            <a:br>
              <a:rPr lang="en-US" dirty="0">
                <a:effectLst/>
                <a:latin typeface="Helvetica" pitchFamily="2" charset="0"/>
              </a:rPr>
            </a:br>
            <a:endParaRPr lang="en-AF" dirty="0"/>
          </a:p>
        </p:txBody>
      </p:sp>
      <p:sp>
        <p:nvSpPr>
          <p:cNvPr id="3" name="Content Placeholder 2">
            <a:extLst>
              <a:ext uri="{FF2B5EF4-FFF2-40B4-BE49-F238E27FC236}">
                <a16:creationId xmlns:a16="http://schemas.microsoft.com/office/drawing/2014/main" id="{703E1199-4E26-79C1-CB6A-EF440CBE7F13}"/>
              </a:ext>
            </a:extLst>
          </p:cNvPr>
          <p:cNvSpPr>
            <a:spLocks noGrp="1"/>
          </p:cNvSpPr>
          <p:nvPr>
            <p:ph idx="1"/>
          </p:nvPr>
        </p:nvSpPr>
        <p:spPr>
          <a:xfrm>
            <a:off x="838200" y="1130968"/>
            <a:ext cx="10515600" cy="5045995"/>
          </a:xfrm>
        </p:spPr>
        <p:txBody>
          <a:bodyPr>
            <a:normAutofit/>
          </a:bodyPr>
          <a:lstStyle/>
          <a:p>
            <a:pPr marL="0" indent="0" algn="just">
              <a:buNone/>
            </a:pPr>
            <a:r>
              <a:rPr lang="en-US" dirty="0">
                <a:effectLst/>
                <a:latin typeface="American Typewriter" panose="02090604020004020304" pitchFamily="18" charset="77"/>
              </a:rPr>
              <a:t>Uganda shall have jurisdiction over any act constituting an offence if the act took place on board </a:t>
            </a:r>
          </a:p>
          <a:p>
            <a:pPr marL="0" indent="0" algn="just">
              <a:buNone/>
            </a:pPr>
            <a:r>
              <a:rPr lang="en-US" dirty="0">
                <a:effectLst/>
                <a:latin typeface="American Typewriter" panose="02090604020004020304" pitchFamily="18" charset="77"/>
              </a:rPr>
              <a:t>a) the aircraft registered in Uganda;</a:t>
            </a:r>
          </a:p>
          <a:p>
            <a:pPr marL="0" indent="0" algn="just">
              <a:buNone/>
            </a:pPr>
            <a:r>
              <a:rPr lang="en-US" dirty="0">
                <a:effectLst/>
                <a:latin typeface="American Typewriter" panose="02090604020004020304" pitchFamily="18" charset="77"/>
              </a:rPr>
              <a:t>(b) an aircraft leased, with or without crew, to a lessee whose principal place of business is in Uganda or, if the lessee does not have a principal place of business, whose permanent residence is in Uganda;</a:t>
            </a:r>
          </a:p>
          <a:p>
            <a:pPr marL="0" indent="0" algn="just">
              <a:buNone/>
            </a:pPr>
            <a:endParaRPr lang="en-US" dirty="0">
              <a:effectLst/>
              <a:latin typeface="American Typewriter" panose="02090604020004020304" pitchFamily="18" charset="77"/>
            </a:endParaRPr>
          </a:p>
          <a:p>
            <a:pPr marL="0" indent="0" algn="just">
              <a:buNone/>
            </a:pPr>
            <a:r>
              <a:rPr lang="en-US" dirty="0">
                <a:effectLst/>
                <a:latin typeface="American Typewriter" panose="02090604020004020304" pitchFamily="18" charset="77"/>
              </a:rPr>
              <a:t>(c) the aircraft on or over the territory of Uganda</a:t>
            </a:r>
          </a:p>
          <a:p>
            <a:endParaRPr lang="en-AF" dirty="0"/>
          </a:p>
        </p:txBody>
      </p:sp>
    </p:spTree>
    <p:extLst>
      <p:ext uri="{BB962C8B-B14F-4D97-AF65-F5344CB8AC3E}">
        <p14:creationId xmlns:p14="http://schemas.microsoft.com/office/powerpoint/2010/main" val="255775930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8A9681-B3F9-C474-C5C7-A89800B9FB57}"/>
              </a:ext>
            </a:extLst>
          </p:cNvPr>
          <p:cNvSpPr>
            <a:spLocks noGrp="1"/>
          </p:cNvSpPr>
          <p:nvPr>
            <p:ph idx="1"/>
          </p:nvPr>
        </p:nvSpPr>
        <p:spPr>
          <a:xfrm>
            <a:off x="838200" y="818147"/>
            <a:ext cx="10515600" cy="5358816"/>
          </a:xfrm>
        </p:spPr>
        <p:txBody>
          <a:bodyPr/>
          <a:lstStyle/>
          <a:p>
            <a:pPr marL="0" indent="0" algn="just">
              <a:buNone/>
            </a:pPr>
            <a:r>
              <a:rPr lang="en-US" dirty="0">
                <a:effectLst/>
                <a:latin typeface="American Typewriter" panose="02090604020004020304" pitchFamily="18" charset="77"/>
              </a:rPr>
              <a:t>(d) any other aircraft in flight outside Uganda, if the next landing of the aircraft is in Uganda, and the Pilot-In-Command has —</a:t>
            </a:r>
          </a:p>
          <a:p>
            <a:pPr marL="0" indent="0" algn="just">
              <a:buNone/>
            </a:pPr>
            <a:r>
              <a:rPr lang="en-US" dirty="0">
                <a:effectLst/>
                <a:latin typeface="American Typewriter" panose="02090604020004020304" pitchFamily="18" charset="77"/>
              </a:rPr>
              <a:t>(</a:t>
            </a:r>
            <a:r>
              <a:rPr lang="en-US" dirty="0" err="1">
                <a:effectLst/>
                <a:latin typeface="American Typewriter" panose="02090604020004020304" pitchFamily="18" charset="77"/>
              </a:rPr>
              <a:t>i</a:t>
            </a:r>
            <a:r>
              <a:rPr lang="en-US" dirty="0">
                <a:effectLst/>
                <a:latin typeface="American Typewriter" panose="02090604020004020304" pitchFamily="18" charset="77"/>
              </a:rPr>
              <a:t>) delivered the suspected offender to the competent authorities in accordance with regulation 80 (3); </a:t>
            </a:r>
          </a:p>
          <a:p>
            <a:pPr marL="0" indent="0" algn="just">
              <a:buNone/>
            </a:pPr>
            <a:r>
              <a:rPr lang="en-US" dirty="0">
                <a:effectLst/>
                <a:latin typeface="American Typewriter" panose="02090604020004020304" pitchFamily="18" charset="77"/>
              </a:rPr>
              <a:t>(ii) requested Uganda to prosecute the suspected offender; and</a:t>
            </a:r>
          </a:p>
          <a:p>
            <a:pPr marL="0" indent="0" algn="just">
              <a:buNone/>
            </a:pPr>
            <a:r>
              <a:rPr lang="en-US" dirty="0">
                <a:effectLst/>
                <a:latin typeface="American Typewriter" panose="02090604020004020304" pitchFamily="18" charset="77"/>
              </a:rPr>
              <a:t>(iii) affirmed that no similar request has been or will be made by the Pilot-In-Command or the aircraft operator to any other contracting State.</a:t>
            </a:r>
          </a:p>
          <a:p>
            <a:endParaRPr lang="en-AF" dirty="0"/>
          </a:p>
        </p:txBody>
      </p:sp>
    </p:spTree>
    <p:extLst>
      <p:ext uri="{BB962C8B-B14F-4D97-AF65-F5344CB8AC3E}">
        <p14:creationId xmlns:p14="http://schemas.microsoft.com/office/powerpoint/2010/main" val="291814018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2E5F5-DC5C-5268-B753-8E9BC7DBB6BD}"/>
              </a:ext>
            </a:extLst>
          </p:cNvPr>
          <p:cNvSpPr>
            <a:spLocks noGrp="1"/>
          </p:cNvSpPr>
          <p:nvPr>
            <p:ph type="title"/>
          </p:nvPr>
        </p:nvSpPr>
        <p:spPr/>
        <p:txBody>
          <a:bodyPr/>
          <a:lstStyle/>
          <a:p>
            <a:pPr algn="ctr"/>
            <a:r>
              <a:rPr lang="en-AF" b="1" dirty="0">
                <a:latin typeface="American Typewriter" panose="02090604020004020304" pitchFamily="18" charset="77"/>
              </a:rPr>
              <a:t>TAKE HOME ASSIGNMENT</a:t>
            </a:r>
          </a:p>
        </p:txBody>
      </p:sp>
      <p:sp>
        <p:nvSpPr>
          <p:cNvPr id="3" name="Content Placeholder 2">
            <a:extLst>
              <a:ext uri="{FF2B5EF4-FFF2-40B4-BE49-F238E27FC236}">
                <a16:creationId xmlns:a16="http://schemas.microsoft.com/office/drawing/2014/main" id="{BC3C5546-EC99-D3EB-B584-3640C02CF695}"/>
              </a:ext>
            </a:extLst>
          </p:cNvPr>
          <p:cNvSpPr>
            <a:spLocks noGrp="1"/>
          </p:cNvSpPr>
          <p:nvPr>
            <p:ph idx="1"/>
          </p:nvPr>
        </p:nvSpPr>
        <p:spPr/>
        <p:txBody>
          <a:bodyPr/>
          <a:lstStyle/>
          <a:p>
            <a:pPr algn="just"/>
            <a:r>
              <a:rPr lang="en-AF" dirty="0">
                <a:latin typeface="American Typewriter" panose="02090604020004020304" pitchFamily="18" charset="77"/>
              </a:rPr>
              <a:t>In groups of four(4), please visit the </a:t>
            </a:r>
            <a:r>
              <a:rPr lang="en-US" dirty="0">
                <a:effectLst/>
                <a:latin typeface="American Typewriter" panose="02090604020004020304" pitchFamily="18" charset="77"/>
              </a:rPr>
              <a:t>Civil Aviation (Security) Regulations</a:t>
            </a:r>
            <a:r>
              <a:rPr lang="en-US" dirty="0">
                <a:effectLst/>
                <a:latin typeface="Times New Roman" panose="02020603050405020304" pitchFamily="18" charset="0"/>
              </a:rPr>
              <a:t>, 2022 and  discuss the regulations on:</a:t>
            </a:r>
          </a:p>
          <a:p>
            <a:pPr marL="0" indent="0">
              <a:buNone/>
            </a:pPr>
            <a:endParaRPr lang="en-US" sz="1800" b="1" kern="100" dirty="0">
              <a:effectLst/>
              <a:latin typeface="American Typewriter" panose="02090604020004020304" pitchFamily="18" charset="77"/>
              <a:ea typeface="Calibri" panose="020F0502020204030204" pitchFamily="34" charset="0"/>
              <a:cs typeface="Times New Roman" panose="02020603050405020304" pitchFamily="18" charset="0"/>
            </a:endParaRPr>
          </a:p>
          <a:p>
            <a:pPr marL="0" indent="0">
              <a:buNone/>
            </a:pPr>
            <a:r>
              <a:rPr lang="en-US" sz="1800" b="1" kern="100" dirty="0">
                <a:effectLst/>
                <a:latin typeface="American Typewriter" panose="02090604020004020304" pitchFamily="18" charset="77"/>
                <a:ea typeface="Calibri" panose="020F0502020204030204" pitchFamily="34" charset="0"/>
                <a:cs typeface="Times New Roman" panose="02020603050405020304" pitchFamily="18" charset="0"/>
              </a:rPr>
              <a:t>Part VI—Facilitation</a:t>
            </a:r>
            <a:endParaRPr lang="en-AF" sz="1800" kern="100" dirty="0">
              <a:effectLst/>
              <a:latin typeface="American Typewriter" panose="02090604020004020304" pitchFamily="18" charset="77"/>
              <a:ea typeface="Calibri" panose="020F0502020204030204" pitchFamily="34" charset="0"/>
              <a:cs typeface="Times New Roman" panose="02020603050405020304" pitchFamily="18" charset="0"/>
            </a:endParaRPr>
          </a:p>
          <a:p>
            <a:pPr marL="0" indent="0">
              <a:buNone/>
            </a:pPr>
            <a:r>
              <a:rPr lang="en-US" sz="1800" kern="100" dirty="0">
                <a:effectLst/>
                <a:highlight>
                  <a:srgbClr val="FFFF00"/>
                </a:highlight>
                <a:latin typeface="American Typewriter" panose="02090604020004020304" pitchFamily="18" charset="77"/>
                <a:ea typeface="Calibri" panose="020F0502020204030204" pitchFamily="34" charset="0"/>
                <a:cs typeface="Times New Roman" panose="02020603050405020304" pitchFamily="18" charset="0"/>
              </a:rPr>
              <a:t>57. Entry and departure procedures and responsibilities</a:t>
            </a:r>
            <a:endParaRPr lang="en-AF" sz="1800" kern="100" dirty="0">
              <a:effectLst/>
              <a:latin typeface="American Typewriter" panose="02090604020004020304" pitchFamily="18" charset="77"/>
              <a:ea typeface="Calibri" panose="020F0502020204030204" pitchFamily="34" charset="0"/>
              <a:cs typeface="Times New Roman" panose="02020603050405020304" pitchFamily="18" charset="0"/>
            </a:endParaRPr>
          </a:p>
          <a:p>
            <a:pPr marL="0" indent="0">
              <a:buNone/>
            </a:pPr>
            <a:r>
              <a:rPr lang="en-US" sz="1800" kern="100" dirty="0">
                <a:effectLst/>
                <a:highlight>
                  <a:srgbClr val="FFFF00"/>
                </a:highlight>
                <a:latin typeface="American Typewriter" panose="02090604020004020304" pitchFamily="18" charset="77"/>
                <a:ea typeface="Calibri" panose="020F0502020204030204" pitchFamily="34" charset="0"/>
                <a:cs typeface="Times New Roman" panose="02020603050405020304" pitchFamily="18" charset="0"/>
              </a:rPr>
              <a:t>61. Inadmissible persons</a:t>
            </a:r>
            <a:endParaRPr lang="en-AF" sz="1800" kern="100" dirty="0">
              <a:effectLst/>
              <a:latin typeface="American Typewriter" panose="02090604020004020304" pitchFamily="18" charset="77"/>
              <a:ea typeface="Calibri" panose="020F0502020204030204" pitchFamily="34" charset="0"/>
              <a:cs typeface="Times New Roman" panose="02020603050405020304" pitchFamily="18" charset="0"/>
            </a:endParaRPr>
          </a:p>
          <a:p>
            <a:pPr marL="0" indent="0">
              <a:buNone/>
            </a:pPr>
            <a:r>
              <a:rPr lang="en-US" sz="1800" kern="100" dirty="0">
                <a:effectLst/>
                <a:highlight>
                  <a:srgbClr val="FFFF00"/>
                </a:highlight>
                <a:latin typeface="American Typewriter" panose="02090604020004020304" pitchFamily="18" charset="77"/>
                <a:ea typeface="Calibri" panose="020F0502020204030204" pitchFamily="34" charset="0"/>
                <a:cs typeface="Times New Roman" panose="02020603050405020304" pitchFamily="18" charset="0"/>
              </a:rPr>
              <a:t>62. Deportees</a:t>
            </a:r>
            <a:endParaRPr lang="en-AF" sz="1800" kern="100" dirty="0">
              <a:effectLst/>
              <a:latin typeface="American Typewriter" panose="02090604020004020304" pitchFamily="18" charset="77"/>
              <a:ea typeface="Calibri" panose="020F0502020204030204" pitchFamily="34" charset="0"/>
              <a:cs typeface="Times New Roman" panose="02020603050405020304" pitchFamily="18" charset="0"/>
            </a:endParaRPr>
          </a:p>
          <a:p>
            <a:pPr marL="0" indent="0">
              <a:buNone/>
            </a:pPr>
            <a:endParaRPr lang="en-AF"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1800" kern="100" dirty="0">
                <a:effectLst/>
                <a:latin typeface="American Typewriter" panose="02090604020004020304" pitchFamily="18" charset="77"/>
                <a:ea typeface="Calibri" panose="020F0502020204030204" pitchFamily="34" charset="0"/>
                <a:cs typeface="Times New Roman" panose="02020603050405020304" pitchFamily="18" charset="0"/>
              </a:rPr>
              <a:t>Part VII—Offences and Penalties</a:t>
            </a:r>
            <a:endParaRPr lang="en-AF" sz="1800" kern="100" dirty="0">
              <a:effectLst/>
              <a:latin typeface="American Typewriter" panose="02090604020004020304" pitchFamily="18" charset="77"/>
              <a:ea typeface="Calibri" panose="020F0502020204030204" pitchFamily="34" charset="0"/>
              <a:cs typeface="Times New Roman" panose="02020603050405020304" pitchFamily="18" charset="0"/>
            </a:endParaRPr>
          </a:p>
          <a:p>
            <a:pPr marL="0" indent="0">
              <a:buNone/>
            </a:pPr>
            <a:r>
              <a:rPr lang="en-US" sz="1800" kern="100" dirty="0">
                <a:effectLst/>
                <a:highlight>
                  <a:srgbClr val="FFFF00"/>
                </a:highlight>
                <a:latin typeface="American Typewriter" panose="02090604020004020304" pitchFamily="18" charset="77"/>
                <a:ea typeface="Calibri" panose="020F0502020204030204" pitchFamily="34" charset="0"/>
                <a:cs typeface="Times New Roman" panose="02020603050405020304" pitchFamily="18" charset="0"/>
              </a:rPr>
              <a:t>66. Offences committed at airports</a:t>
            </a:r>
            <a:endParaRPr lang="en-AF" sz="1800" kern="100" dirty="0">
              <a:effectLst/>
              <a:latin typeface="American Typewriter" panose="02090604020004020304" pitchFamily="18" charset="77"/>
              <a:ea typeface="Calibri" panose="020F0502020204030204" pitchFamily="34" charset="0"/>
              <a:cs typeface="Times New Roman" panose="02020603050405020304" pitchFamily="18" charset="0"/>
            </a:endParaRPr>
          </a:p>
          <a:p>
            <a:pPr algn="just"/>
            <a:endParaRPr lang="en-US" dirty="0">
              <a:effectLst/>
              <a:latin typeface="Times New Roman" panose="02020603050405020304" pitchFamily="18" charset="0"/>
            </a:endParaRPr>
          </a:p>
          <a:p>
            <a:endParaRPr lang="en-AF" dirty="0"/>
          </a:p>
        </p:txBody>
      </p:sp>
    </p:spTree>
    <p:extLst>
      <p:ext uri="{BB962C8B-B14F-4D97-AF65-F5344CB8AC3E}">
        <p14:creationId xmlns:p14="http://schemas.microsoft.com/office/powerpoint/2010/main" val="212680495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9D7131-E16B-DA52-7551-ADF0BD18F96F}"/>
              </a:ext>
            </a:extLst>
          </p:cNvPr>
          <p:cNvSpPr txBox="1"/>
          <p:nvPr/>
        </p:nvSpPr>
        <p:spPr>
          <a:xfrm>
            <a:off x="3614531" y="2719136"/>
            <a:ext cx="4155305" cy="1015663"/>
          </a:xfrm>
          <a:prstGeom prst="rect">
            <a:avLst/>
          </a:prstGeom>
          <a:noFill/>
        </p:spPr>
        <p:txBody>
          <a:bodyPr wrap="none" rtlCol="0">
            <a:spAutoFit/>
          </a:bodyPr>
          <a:lstStyle/>
          <a:p>
            <a:pPr algn="r"/>
            <a:r>
              <a:rPr lang="en-AF" sz="6000" b="1" dirty="0">
                <a:latin typeface="American Typewriter" panose="02090604020004020304" pitchFamily="18" charset="77"/>
              </a:rPr>
              <a:t>THE END </a:t>
            </a:r>
          </a:p>
        </p:txBody>
      </p:sp>
    </p:spTree>
    <p:extLst>
      <p:ext uri="{BB962C8B-B14F-4D97-AF65-F5344CB8AC3E}">
        <p14:creationId xmlns:p14="http://schemas.microsoft.com/office/powerpoint/2010/main" val="846433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03E982-DF01-A9A2-0458-7C08EBF792DD}"/>
              </a:ext>
            </a:extLst>
          </p:cNvPr>
          <p:cNvSpPr>
            <a:spLocks noGrp="1"/>
          </p:cNvSpPr>
          <p:nvPr>
            <p:ph idx="1"/>
          </p:nvPr>
        </p:nvSpPr>
        <p:spPr>
          <a:xfrm>
            <a:off x="838200" y="529389"/>
            <a:ext cx="10515600" cy="5647574"/>
          </a:xfrm>
        </p:spPr>
        <p:txBody>
          <a:bodyPr>
            <a:normAutofit lnSpcReduction="10000"/>
          </a:bodyPr>
          <a:lstStyle/>
          <a:p>
            <a:pPr algn="just"/>
            <a:r>
              <a:rPr lang="en-US" b="1" dirty="0">
                <a:latin typeface="American Typewriter" panose="02090604020004020304" pitchFamily="18" charset="77"/>
              </a:rPr>
              <a:t>P</a:t>
            </a:r>
            <a:r>
              <a:rPr lang="en-US" b="1" dirty="0">
                <a:effectLst/>
                <a:latin typeface="American Typewriter" panose="02090604020004020304" pitchFamily="18" charset="77"/>
              </a:rPr>
              <a:t>ublic omnibus</a:t>
            </a:r>
            <a:r>
              <a:rPr lang="en-US" dirty="0">
                <a:effectLst/>
                <a:latin typeface="American Typewriter" panose="02090604020004020304" pitchFamily="18" charset="77"/>
              </a:rPr>
              <a:t>: this is  a public service vehicle that carries passengers at separate fares on a previously determined route </a:t>
            </a:r>
            <a:r>
              <a:rPr lang="en-US" dirty="0" err="1">
                <a:effectLst/>
                <a:latin typeface="American Typewriter" panose="02090604020004020304" pitchFamily="18" charset="77"/>
              </a:rPr>
              <a:t>e.g</a:t>
            </a:r>
            <a:r>
              <a:rPr lang="en-US" dirty="0">
                <a:effectLst/>
                <a:latin typeface="American Typewriter" panose="02090604020004020304" pitchFamily="18" charset="77"/>
              </a:rPr>
              <a:t> taxi vehicles, buses.</a:t>
            </a:r>
          </a:p>
          <a:p>
            <a:pPr marL="0" indent="0" algn="just">
              <a:buNone/>
            </a:pPr>
            <a:endParaRPr lang="en-US" dirty="0">
              <a:effectLst/>
              <a:latin typeface="American Typewriter" panose="02090604020004020304" pitchFamily="18" charset="77"/>
            </a:endParaRPr>
          </a:p>
          <a:p>
            <a:pPr algn="just"/>
            <a:r>
              <a:rPr lang="en-US" b="1" dirty="0">
                <a:latin typeface="American Typewriter" panose="02090604020004020304" pitchFamily="18" charset="77"/>
              </a:rPr>
              <a:t>T</a:t>
            </a:r>
            <a:r>
              <a:rPr lang="en-US" b="1" dirty="0">
                <a:effectLst/>
                <a:latin typeface="American Typewriter" panose="02090604020004020304" pitchFamily="18" charset="77"/>
              </a:rPr>
              <a:t>ourist vehicle</a:t>
            </a:r>
            <a:r>
              <a:rPr lang="en-US" dirty="0">
                <a:effectLst/>
                <a:latin typeface="American Typewriter" panose="02090604020004020304" pitchFamily="18" charset="77"/>
              </a:rPr>
              <a:t>: is a motor vehicle that is specially designed and built for transportation of tourists.</a:t>
            </a:r>
          </a:p>
          <a:p>
            <a:pPr marL="0" indent="0" algn="just">
              <a:buNone/>
            </a:pPr>
            <a:endParaRPr lang="en-US" dirty="0">
              <a:effectLst/>
              <a:latin typeface="American Typewriter" panose="02090604020004020304" pitchFamily="18" charset="77"/>
            </a:endParaRPr>
          </a:p>
          <a:p>
            <a:pPr algn="just"/>
            <a:r>
              <a:rPr lang="en-US" b="1" dirty="0">
                <a:effectLst/>
                <a:latin typeface="American Typewriter" panose="02090604020004020304" pitchFamily="18" charset="77"/>
              </a:rPr>
              <a:t>Town taxicab</a:t>
            </a:r>
            <a:r>
              <a:rPr lang="en-US" dirty="0">
                <a:effectLst/>
                <a:latin typeface="American Typewriter" panose="02090604020004020304" pitchFamily="18" charset="77"/>
              </a:rPr>
              <a:t>: is a motorcar used as a passenger vehicle which stands on a rank or plies </a:t>
            </a:r>
            <a:r>
              <a:rPr lang="en-US" b="1" dirty="0">
                <a:solidFill>
                  <a:srgbClr val="FF0000"/>
                </a:solidFill>
                <a:effectLst/>
                <a:latin typeface="American Typewriter" panose="02090604020004020304" pitchFamily="18" charset="77"/>
              </a:rPr>
              <a:t>for hire on a road </a:t>
            </a:r>
            <a:r>
              <a:rPr lang="en-US" dirty="0">
                <a:effectLst/>
                <a:latin typeface="American Typewriter" panose="02090604020004020304" pitchFamily="18" charset="77"/>
              </a:rPr>
              <a:t>or </a:t>
            </a:r>
            <a:r>
              <a:rPr lang="en-US" b="1" dirty="0">
                <a:solidFill>
                  <a:srgbClr val="FF0000"/>
                </a:solidFill>
                <a:effectLst/>
                <a:latin typeface="American Typewriter" panose="02090604020004020304" pitchFamily="18" charset="77"/>
              </a:rPr>
              <a:t>a fixed place of business</a:t>
            </a:r>
            <a:r>
              <a:rPr lang="en-US" dirty="0">
                <a:effectLst/>
                <a:latin typeface="American Typewriter" panose="02090604020004020304" pitchFamily="18" charset="77"/>
              </a:rPr>
              <a:t> and is licensed to carry passengers for hire or reward under a contract express or implied for the use of the vehicle as a whole at </a:t>
            </a:r>
            <a:r>
              <a:rPr lang="en-US" b="1" dirty="0">
                <a:solidFill>
                  <a:srgbClr val="7030A0"/>
                </a:solidFill>
                <a:effectLst/>
                <a:latin typeface="American Typewriter" panose="02090604020004020304" pitchFamily="18" charset="77"/>
              </a:rPr>
              <a:t>an </a:t>
            </a:r>
            <a:r>
              <a:rPr lang="en-US" b="1" dirty="0" err="1">
                <a:solidFill>
                  <a:srgbClr val="7030A0"/>
                </a:solidFill>
                <a:effectLst/>
                <a:latin typeface="American Typewriter" panose="02090604020004020304" pitchFamily="18" charset="77"/>
              </a:rPr>
              <a:t>authorised</a:t>
            </a:r>
            <a:r>
              <a:rPr lang="en-US" b="1" dirty="0">
                <a:solidFill>
                  <a:srgbClr val="7030A0"/>
                </a:solidFill>
                <a:effectLst/>
                <a:latin typeface="American Typewriter" panose="02090604020004020304" pitchFamily="18" charset="77"/>
              </a:rPr>
              <a:t> fee </a:t>
            </a:r>
            <a:r>
              <a:rPr lang="en-US" dirty="0">
                <a:effectLst/>
                <a:latin typeface="American Typewriter" panose="02090604020004020304" pitchFamily="18" charset="77"/>
              </a:rPr>
              <a:t>and </a:t>
            </a:r>
            <a:r>
              <a:rPr lang="en-US" b="1" dirty="0">
                <a:solidFill>
                  <a:srgbClr val="7030A0"/>
                </a:solidFill>
                <a:effectLst/>
                <a:latin typeface="American Typewriter" panose="02090604020004020304" pitchFamily="18" charset="77"/>
              </a:rPr>
              <a:t>rate displayed </a:t>
            </a:r>
            <a:r>
              <a:rPr lang="en-US" dirty="0">
                <a:effectLst/>
                <a:latin typeface="American Typewriter" panose="02090604020004020304" pitchFamily="18" charset="77"/>
              </a:rPr>
              <a:t>on the vehicle and </a:t>
            </a:r>
            <a:r>
              <a:rPr lang="en-US" b="1" dirty="0">
                <a:solidFill>
                  <a:srgbClr val="7030A0"/>
                </a:solidFill>
                <a:effectLst/>
                <a:latin typeface="American Typewriter" panose="02090604020004020304" pitchFamily="18" charset="77"/>
              </a:rPr>
              <a:t>the sum indicated on the meter.</a:t>
            </a:r>
          </a:p>
          <a:p>
            <a:endParaRPr lang="en-AF" dirty="0"/>
          </a:p>
        </p:txBody>
      </p:sp>
    </p:spTree>
    <p:extLst>
      <p:ext uri="{BB962C8B-B14F-4D97-AF65-F5344CB8AC3E}">
        <p14:creationId xmlns:p14="http://schemas.microsoft.com/office/powerpoint/2010/main" val="2232551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5CC1D-FCE7-08DE-598C-D2335F502AAA}"/>
              </a:ext>
            </a:extLst>
          </p:cNvPr>
          <p:cNvSpPr>
            <a:spLocks noGrp="1"/>
          </p:cNvSpPr>
          <p:nvPr>
            <p:ph type="title"/>
          </p:nvPr>
        </p:nvSpPr>
        <p:spPr/>
        <p:txBody>
          <a:bodyPr/>
          <a:lstStyle/>
          <a:p>
            <a:pPr algn="ctr"/>
            <a:r>
              <a:rPr lang="en-AF" b="1" dirty="0">
                <a:latin typeface="American Typewriter" panose="02090604020004020304" pitchFamily="18" charset="77"/>
              </a:rPr>
              <a:t>Passenger vehicles and licensing</a:t>
            </a:r>
          </a:p>
        </p:txBody>
      </p:sp>
      <p:sp>
        <p:nvSpPr>
          <p:cNvPr id="3" name="Content Placeholder 2">
            <a:extLst>
              <a:ext uri="{FF2B5EF4-FFF2-40B4-BE49-F238E27FC236}">
                <a16:creationId xmlns:a16="http://schemas.microsoft.com/office/drawing/2014/main" id="{B8360E28-388D-DBC9-44BB-1609B265D5C0}"/>
              </a:ext>
            </a:extLst>
          </p:cNvPr>
          <p:cNvSpPr>
            <a:spLocks noGrp="1"/>
          </p:cNvSpPr>
          <p:nvPr>
            <p:ph idx="1"/>
          </p:nvPr>
        </p:nvSpPr>
        <p:spPr/>
        <p:txBody>
          <a:bodyPr>
            <a:normAutofit/>
          </a:bodyPr>
          <a:lstStyle/>
          <a:p>
            <a:pPr marL="0" indent="0" algn="just">
              <a:buNone/>
            </a:pPr>
            <a:r>
              <a:rPr lang="en-US" dirty="0">
                <a:effectLst/>
                <a:latin typeface="American Typewriter" panose="02090604020004020304" pitchFamily="18" charset="77"/>
              </a:rPr>
              <a:t>For purposes of issuing driving </a:t>
            </a:r>
            <a:r>
              <a:rPr lang="en-US" dirty="0" err="1">
                <a:effectLst/>
                <a:latin typeface="American Typewriter" panose="02090604020004020304" pitchFamily="18" charset="77"/>
              </a:rPr>
              <a:t>licences</a:t>
            </a:r>
            <a:r>
              <a:rPr lang="en-US" dirty="0">
                <a:effectLst/>
                <a:latin typeface="American Typewriter" panose="02090604020004020304" pitchFamily="18" charset="77"/>
              </a:rPr>
              <a:t>, motor vehicles shall be divided into the following groups</a:t>
            </a:r>
          </a:p>
          <a:p>
            <a:pPr marL="0" indent="0" algn="just">
              <a:buNone/>
            </a:pPr>
            <a:endParaRPr lang="en-US" b="1" dirty="0">
              <a:latin typeface="American Typewriter" panose="02090604020004020304" pitchFamily="18" charset="77"/>
            </a:endParaRPr>
          </a:p>
          <a:p>
            <a:pPr algn="just"/>
            <a:r>
              <a:rPr lang="en-US" b="1" dirty="0">
                <a:effectLst/>
                <a:latin typeface="American Typewriter" panose="02090604020004020304" pitchFamily="18" charset="77"/>
              </a:rPr>
              <a:t>Group D: includes </a:t>
            </a:r>
            <a:r>
              <a:rPr lang="en-US" dirty="0">
                <a:effectLst/>
                <a:latin typeface="American Typewriter" panose="02090604020004020304" pitchFamily="18" charset="77"/>
              </a:rPr>
              <a:t>motor vehicles used </a:t>
            </a:r>
            <a:r>
              <a:rPr lang="en-US" b="1" dirty="0">
                <a:solidFill>
                  <a:schemeClr val="accent6">
                    <a:lumMod val="50000"/>
                  </a:schemeClr>
                </a:solidFill>
                <a:effectLst/>
                <a:latin typeface="American Typewriter" panose="02090604020004020304" pitchFamily="18" charset="77"/>
              </a:rPr>
              <a:t>for the carriage of passengers </a:t>
            </a:r>
            <a:r>
              <a:rPr lang="en-US" dirty="0">
                <a:effectLst/>
                <a:latin typeface="American Typewriter" panose="02090604020004020304" pitchFamily="18" charset="77"/>
              </a:rPr>
              <a:t>and having more than </a:t>
            </a:r>
            <a:r>
              <a:rPr lang="en-US" b="1" dirty="0">
                <a:solidFill>
                  <a:srgbClr val="7030A0"/>
                </a:solidFill>
                <a:effectLst/>
                <a:latin typeface="American Typewriter" panose="02090604020004020304" pitchFamily="18" charset="77"/>
              </a:rPr>
              <a:t>eight seats </a:t>
            </a:r>
            <a:r>
              <a:rPr lang="en-US" dirty="0">
                <a:effectLst/>
                <a:latin typeface="American Typewriter" panose="02090604020004020304" pitchFamily="18" charset="77"/>
              </a:rPr>
              <a:t>in addition to the driver’s seat but </a:t>
            </a:r>
            <a:r>
              <a:rPr lang="en-US" b="1" dirty="0">
                <a:solidFill>
                  <a:schemeClr val="accent6">
                    <a:lumMod val="50000"/>
                  </a:schemeClr>
                </a:solidFill>
                <a:effectLst/>
                <a:latin typeface="American Typewriter" panose="02090604020004020304" pitchFamily="18" charset="77"/>
              </a:rPr>
              <a:t>not exceeding 30 seats </a:t>
            </a:r>
            <a:r>
              <a:rPr lang="en-US" dirty="0">
                <a:effectLst/>
                <a:latin typeface="American Typewriter" panose="02090604020004020304" pitchFamily="18" charset="77"/>
              </a:rPr>
              <a:t>in addition  to the driver’s seat or motor vehicles of category D coupled to a trailer the permissible maximum mass of which does not exceed 750 kg. </a:t>
            </a:r>
          </a:p>
          <a:p>
            <a:endParaRPr lang="en-AF" dirty="0"/>
          </a:p>
        </p:txBody>
      </p:sp>
    </p:spTree>
    <p:extLst>
      <p:ext uri="{BB962C8B-B14F-4D97-AF65-F5344CB8AC3E}">
        <p14:creationId xmlns:p14="http://schemas.microsoft.com/office/powerpoint/2010/main" val="1049678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BF0D81-F834-2483-353D-60D50B0D745D}"/>
              </a:ext>
            </a:extLst>
          </p:cNvPr>
          <p:cNvSpPr>
            <a:spLocks noGrp="1"/>
          </p:cNvSpPr>
          <p:nvPr>
            <p:ph idx="1"/>
          </p:nvPr>
        </p:nvSpPr>
        <p:spPr>
          <a:xfrm>
            <a:off x="838200" y="985652"/>
            <a:ext cx="10515600" cy="5191311"/>
          </a:xfrm>
        </p:spPr>
        <p:txBody>
          <a:bodyPr/>
          <a:lstStyle/>
          <a:p>
            <a:pPr algn="just"/>
            <a:r>
              <a:rPr lang="en-US" b="1" dirty="0">
                <a:effectLst/>
                <a:latin typeface="American Typewriter" panose="02090604020004020304" pitchFamily="18" charset="77"/>
              </a:rPr>
              <a:t>Group D1</a:t>
            </a:r>
            <a:r>
              <a:rPr lang="en-US" dirty="0">
                <a:effectLst/>
                <a:latin typeface="American Typewriter" panose="02090604020004020304" pitchFamily="18" charset="77"/>
              </a:rPr>
              <a:t>: motor vehicles used for the carriage of passengers and having more than </a:t>
            </a:r>
            <a:r>
              <a:rPr lang="en-US" b="1" dirty="0">
                <a:solidFill>
                  <a:srgbClr val="FF0000"/>
                </a:solidFill>
                <a:effectLst/>
                <a:latin typeface="American Typewriter" panose="02090604020004020304" pitchFamily="18" charset="77"/>
              </a:rPr>
              <a:t>8 seats in addition to the driver’s seat but not more than 16 seats</a:t>
            </a:r>
            <a:r>
              <a:rPr lang="en-US" dirty="0">
                <a:effectLst/>
                <a:latin typeface="American Typewriter" panose="02090604020004020304" pitchFamily="18" charset="77"/>
              </a:rPr>
              <a:t> </a:t>
            </a:r>
            <a:r>
              <a:rPr lang="en-US" b="1" dirty="0">
                <a:solidFill>
                  <a:srgbClr val="00B050"/>
                </a:solidFill>
                <a:effectLst/>
                <a:latin typeface="American Typewriter" panose="02090604020004020304" pitchFamily="18" charset="77"/>
              </a:rPr>
              <a:t>in addition to the driver’s seat </a:t>
            </a:r>
            <a:r>
              <a:rPr lang="en-US" dirty="0">
                <a:effectLst/>
                <a:latin typeface="American Typewriter" panose="02090604020004020304" pitchFamily="18" charset="77"/>
              </a:rPr>
              <a:t>or motor vehicles of subcategory D1 coupled to a trailer, the permissible maximum mass of which does not exceed 750 kg. </a:t>
            </a:r>
          </a:p>
          <a:p>
            <a:pPr marL="0" indent="0" algn="just">
              <a:buNone/>
            </a:pPr>
            <a:endParaRPr lang="en-US" dirty="0">
              <a:effectLst/>
              <a:latin typeface="American Typewriter" panose="02090604020004020304" pitchFamily="18" charset="77"/>
            </a:endParaRPr>
          </a:p>
          <a:p>
            <a:pPr algn="just"/>
            <a:r>
              <a:rPr lang="en-US" b="1" dirty="0">
                <a:effectLst/>
                <a:latin typeface="American Typewriter" panose="02090604020004020304" pitchFamily="18" charset="77"/>
              </a:rPr>
              <a:t>Group DE</a:t>
            </a:r>
            <a:r>
              <a:rPr lang="en-US" dirty="0">
                <a:effectLst/>
                <a:latin typeface="American Typewriter" panose="02090604020004020304" pitchFamily="18" charset="77"/>
              </a:rPr>
              <a:t>: motor vehicles used for the carriage of passengers with a seating accommodation </a:t>
            </a:r>
            <a:r>
              <a:rPr lang="en-US" b="1" dirty="0">
                <a:solidFill>
                  <a:srgbClr val="7030A0"/>
                </a:solidFill>
                <a:effectLst/>
                <a:latin typeface="American Typewriter" panose="02090604020004020304" pitchFamily="18" charset="77"/>
              </a:rPr>
              <a:t>exceeding 30 seats in addition to the driver’s seat</a:t>
            </a:r>
            <a:r>
              <a:rPr lang="en-US" dirty="0">
                <a:effectLst/>
                <a:latin typeface="American Typewriter" panose="02090604020004020304" pitchFamily="18" charset="77"/>
              </a:rPr>
              <a:t> and motor vehicles of this subcategory may be coupled to a trailer whose permissible maximum mass exceeds 750 kg .</a:t>
            </a:r>
          </a:p>
          <a:p>
            <a:endParaRPr lang="en-AF" dirty="0"/>
          </a:p>
        </p:txBody>
      </p:sp>
    </p:spTree>
    <p:extLst>
      <p:ext uri="{BB962C8B-B14F-4D97-AF65-F5344CB8AC3E}">
        <p14:creationId xmlns:p14="http://schemas.microsoft.com/office/powerpoint/2010/main" val="3021621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7A29E4-FC6F-5680-2D3F-69889B4DDAD8}"/>
              </a:ext>
            </a:extLst>
          </p:cNvPr>
          <p:cNvSpPr>
            <a:spLocks noGrp="1"/>
          </p:cNvSpPr>
          <p:nvPr>
            <p:ph idx="1"/>
          </p:nvPr>
        </p:nvSpPr>
        <p:spPr>
          <a:xfrm>
            <a:off x="621631" y="1849688"/>
            <a:ext cx="10515600" cy="4351338"/>
          </a:xfrm>
        </p:spPr>
        <p:txBody>
          <a:bodyPr/>
          <a:lstStyle/>
          <a:p>
            <a:r>
              <a:rPr lang="en-AF" b="1" dirty="0">
                <a:latin typeface="American Typewriter" panose="02090604020004020304" pitchFamily="18" charset="77"/>
              </a:rPr>
              <a:t>tricycles</a:t>
            </a:r>
            <a:r>
              <a:rPr lang="en-AF" dirty="0">
                <a:latin typeface="American Typewriter" panose="02090604020004020304" pitchFamily="18" charset="77"/>
              </a:rPr>
              <a:t> e.g tukutuku.These require a B1 license.</a:t>
            </a:r>
          </a:p>
          <a:p>
            <a:pPr marL="0" indent="0" algn="just">
              <a:buNone/>
            </a:pPr>
            <a:endParaRPr lang="en-AF" dirty="0">
              <a:latin typeface="American Typewriter" panose="02090604020004020304" pitchFamily="18" charset="77"/>
            </a:endParaRPr>
          </a:p>
          <a:p>
            <a:pPr algn="just"/>
            <a:r>
              <a:rPr lang="en-AF" b="1" dirty="0">
                <a:latin typeface="American Typewriter" panose="02090604020004020304" pitchFamily="18" charset="77"/>
              </a:rPr>
              <a:t>Motorcycles</a:t>
            </a:r>
            <a:r>
              <a:rPr lang="en-AF" dirty="0">
                <a:latin typeface="American Typewriter" panose="02090604020004020304" pitchFamily="18" charset="77"/>
              </a:rPr>
              <a:t>:- operators require a</a:t>
            </a:r>
            <a:r>
              <a:rPr lang="en-AF" sz="2400" dirty="0">
                <a:latin typeface="American Typewriter" panose="02090604020004020304" pitchFamily="18" charset="77"/>
              </a:rPr>
              <a:t> </a:t>
            </a:r>
            <a:r>
              <a:rPr lang="en-AF" dirty="0">
                <a:latin typeface="American Typewriter" panose="02090604020004020304" pitchFamily="18" charset="77"/>
              </a:rPr>
              <a:t>license if the motorcycle has an engine capacity of 125cc</a:t>
            </a:r>
          </a:p>
        </p:txBody>
      </p:sp>
    </p:spTree>
    <p:extLst>
      <p:ext uri="{BB962C8B-B14F-4D97-AF65-F5344CB8AC3E}">
        <p14:creationId xmlns:p14="http://schemas.microsoft.com/office/powerpoint/2010/main" val="10154945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1756</TotalTime>
  <Words>4464</Words>
  <Application>Microsoft Macintosh PowerPoint</Application>
  <PresentationFormat>Widescreen</PresentationFormat>
  <Paragraphs>286</Paragraphs>
  <Slides>55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55</vt:i4>
      </vt:variant>
    </vt:vector>
  </HeadingPairs>
  <TitlesOfParts>
    <vt:vector size="64" baseType="lpstr">
      <vt:lpstr>American Typewriter</vt:lpstr>
      <vt:lpstr>Arial</vt:lpstr>
      <vt:lpstr>Calibri</vt:lpstr>
      <vt:lpstr>Calibri Light</vt:lpstr>
      <vt:lpstr>Helvetica</vt:lpstr>
      <vt:lpstr>Times</vt:lpstr>
      <vt:lpstr>Times New Roman</vt:lpstr>
      <vt:lpstr>Wingdings</vt:lpstr>
      <vt:lpstr>Office Theme</vt:lpstr>
      <vt:lpstr>Regulation of Passenger Transportation </vt:lpstr>
      <vt:lpstr>PowerPoint Presentation</vt:lpstr>
      <vt:lpstr>The Traffic and Road Safety ACT, 1998 (AMENDMENT) ACT, 2020  </vt:lpstr>
      <vt:lpstr>Categorisation of passenger vehicles based on number of passengers carried</vt:lpstr>
      <vt:lpstr>PowerPoint Presentation</vt:lpstr>
      <vt:lpstr>PowerPoint Presentation</vt:lpstr>
      <vt:lpstr>Passenger vehicles and licensing</vt:lpstr>
      <vt:lpstr>PowerPoint Presentation</vt:lpstr>
      <vt:lpstr>PowerPoint Presentation</vt:lpstr>
      <vt:lpstr>  Transport Operator Penalties(Causing bodily injury or death through reckless driving)  </vt:lpstr>
      <vt:lpstr>PowerPoint Presentation</vt:lpstr>
      <vt:lpstr>What is reckless driving?</vt:lpstr>
      <vt:lpstr>Taxi operators’ conduct while in the taxi park</vt:lpstr>
      <vt:lpstr>PowerPoint Presentation</vt:lpstr>
      <vt:lpstr>PowerPoint Presentation</vt:lpstr>
      <vt:lpstr>Uganda Railways Corporation ACT </vt:lpstr>
      <vt:lpstr>Carriage of Passengers </vt:lpstr>
      <vt:lpstr>Overcharge and undercharge. </vt:lpstr>
      <vt:lpstr>PowerPoint Presentation</vt:lpstr>
      <vt:lpstr>PowerPoint Presentation</vt:lpstr>
      <vt:lpstr> Liability for loss of life, etc. of passengers </vt:lpstr>
      <vt:lpstr>PowerPoint Presentation</vt:lpstr>
      <vt:lpstr>PowerPoint Presentation</vt:lpstr>
      <vt:lpstr>Offences relating to passengers. </vt:lpstr>
      <vt:lpstr>PowerPoint Presentation</vt:lpstr>
      <vt:lpstr>Offences relating to tickets. </vt:lpstr>
      <vt:lpstr>PowerPoint Presentation</vt:lpstr>
      <vt:lpstr>Other offenses</vt:lpstr>
      <vt:lpstr>Offenses discussion continued</vt:lpstr>
      <vt:lpstr>INLAND WATERWAYS(PASSENGER WATER TRANSPORT) </vt:lpstr>
      <vt:lpstr> Passengers to embark and disembark, etc. only at inland waterway port. </vt:lpstr>
      <vt:lpstr>PowerPoint Presentation</vt:lpstr>
      <vt:lpstr>THE CIVIL AVIATION (COMMERCIAL AIR TRANSPORT BY FOREIGN AIR OPERATORS WITHIN UGANDA) REGULATIONS  </vt:lpstr>
      <vt:lpstr> Control of special categories of passengers </vt:lpstr>
      <vt:lpstr>Power to stop passengers travelling </vt:lpstr>
      <vt:lpstr>PowerPoint Presentation</vt:lpstr>
      <vt:lpstr>Stowaways </vt:lpstr>
      <vt:lpstr>Stowage of baggage and cargo </vt:lpstr>
      <vt:lpstr>PowerPoint Presentation</vt:lpstr>
      <vt:lpstr>PowerPoint Presentation</vt:lpstr>
      <vt:lpstr>PowerPoint Presentation</vt:lpstr>
      <vt:lpstr> Passengers: Passenger seat belts  </vt:lpstr>
      <vt:lpstr>Passenger seat belt discussion continuation</vt:lpstr>
      <vt:lpstr>Unacceptable conduct </vt:lpstr>
      <vt:lpstr>PowerPoint Presentation</vt:lpstr>
      <vt:lpstr>Alcohol or drugs </vt:lpstr>
      <vt:lpstr>Carriage of munitions of war </vt:lpstr>
      <vt:lpstr>Offences and penalties</vt:lpstr>
      <vt:lpstr>Offences on board the aircraft</vt:lpstr>
      <vt:lpstr>Offences on board the aircraft discussion continued</vt:lpstr>
      <vt:lpstr> Offences jeopardising good order and discipline on board aircraft </vt:lpstr>
      <vt:lpstr>Jurisdiction of the offences </vt:lpstr>
      <vt:lpstr>PowerPoint Presentation</vt:lpstr>
      <vt:lpstr>TAKE HOME ASSIGNMENT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sheila namagembe</dc:creator>
  <cp:lastModifiedBy>sheila namagembe</cp:lastModifiedBy>
  <cp:revision>243</cp:revision>
  <dcterms:created xsi:type="dcterms:W3CDTF">2024-06-23T09:44:34Z</dcterms:created>
  <dcterms:modified xsi:type="dcterms:W3CDTF">2024-08-19T18:34:43Z</dcterms:modified>
</cp:coreProperties>
</file>