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31"/>
  </p:notesMasterIdLst>
  <p:handoutMasterIdLst>
    <p:handoutMasterId r:id="rId32"/>
  </p:handoutMasterIdLst>
  <p:sldIdLst>
    <p:sldId id="256" r:id="rId2"/>
    <p:sldId id="566" r:id="rId3"/>
    <p:sldId id="586" r:id="rId4"/>
    <p:sldId id="587" r:id="rId5"/>
    <p:sldId id="588" r:id="rId6"/>
    <p:sldId id="613" r:id="rId7"/>
    <p:sldId id="567" r:id="rId8"/>
    <p:sldId id="568" r:id="rId9"/>
    <p:sldId id="632" r:id="rId10"/>
    <p:sldId id="633" r:id="rId11"/>
    <p:sldId id="631" r:id="rId12"/>
    <p:sldId id="634" r:id="rId13"/>
    <p:sldId id="654" r:id="rId14"/>
    <p:sldId id="641" r:id="rId15"/>
    <p:sldId id="629" r:id="rId16"/>
    <p:sldId id="642" r:id="rId17"/>
    <p:sldId id="656" r:id="rId18"/>
    <p:sldId id="643" r:id="rId19"/>
    <p:sldId id="644" r:id="rId20"/>
    <p:sldId id="657" r:id="rId21"/>
    <p:sldId id="645" r:id="rId22"/>
    <p:sldId id="647" r:id="rId23"/>
    <p:sldId id="648" r:id="rId24"/>
    <p:sldId id="649" r:id="rId25"/>
    <p:sldId id="650" r:id="rId26"/>
    <p:sldId id="651" r:id="rId27"/>
    <p:sldId id="652" r:id="rId28"/>
    <p:sldId id="658" r:id="rId29"/>
    <p:sldId id="628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9" autoAdjust="0"/>
    <p:restoredTop sz="90055" autoAdjust="0"/>
  </p:normalViewPr>
  <p:slideViewPr>
    <p:cSldViewPr>
      <p:cViewPr varScale="1">
        <p:scale>
          <a:sx n="66" d="100"/>
          <a:sy n="66" d="100"/>
        </p:scale>
        <p:origin x="16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178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217DAD-13FC-40EF-B571-ECE61DCCD26C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59C316-A4F8-4CD5-BC87-F3F05107A4D9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67242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7DD696F-0B6F-45ED-8DCA-5EDF4458361A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0D6106A-7289-4F03-8E62-627F63CDED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4826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021388"/>
            <a:ext cx="9144000" cy="8366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82E79-FD67-407D-B0A6-5C164B556477}"/>
              </a:ext>
            </a:extLst>
          </p:cNvPr>
          <p:cNvSpPr txBox="1"/>
          <p:nvPr userDrawn="1"/>
        </p:nvSpPr>
        <p:spPr>
          <a:xfrm>
            <a:off x="685800" y="1295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MAKERERE UNIVERSITY BUSINESS SCHOOL</a:t>
            </a:r>
            <a:endParaRPr lang="en-UG" sz="28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45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6FC92-3153-4561-8926-ABFEA53C53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218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BBF0-ED77-4316-B58E-DB11D20BBDB7}" type="datetimeFigureOut">
              <a:rPr lang="en-GB" smtClean="0"/>
              <a:pPr/>
              <a:t>31/01/2025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29F2-977E-4273-A33B-DFC0CD7461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80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28028" y="1"/>
            <a:ext cx="3096344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6753308"/>
            <a:ext cx="9144000" cy="110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88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487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B053-7CF1-4553-89C6-C50D0A6FD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03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C5E7-974A-46B9-926F-2E3A0787F3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08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20000" cy="83074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0162"/>
            <a:ext cx="3886200" cy="3581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8156A-CB7B-4424-92F8-700C9B557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18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527403" cy="8223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7E901-CD9E-4E74-BE47-8E6DD5D535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7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07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543800" cy="830749"/>
          </a:xfrm>
        </p:spPr>
        <p:txBody>
          <a:bodyPr/>
          <a:lstStyle>
            <a:lvl1pPr algn="l">
              <a:buNone/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06C3D-F660-4E39-97A5-25C25CCB55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22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638" y="4648200"/>
            <a:ext cx="7599362" cy="685800"/>
          </a:xfrm>
          <a:solidFill>
            <a:schemeClr val="accent2">
              <a:lumMod val="50000"/>
            </a:schemeClr>
          </a:solidFill>
        </p:spPr>
        <p:txBody>
          <a:bodyPr/>
          <a:lstStyle>
            <a:lvl1pPr algn="l">
              <a:buNone/>
              <a:defRPr sz="28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B7347898-C746-4A0C-A96F-48ED482F1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453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543800" cy="8223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54EFF-1CDF-4E4A-A59D-2D224328A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21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599" y="152400"/>
            <a:ext cx="6735481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235075"/>
            <a:ext cx="81534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990600"/>
            <a:ext cx="9144000" cy="2286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990600"/>
            <a:ext cx="855345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82663"/>
            <a:ext cx="533400" cy="2365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B47D0A-4DFD-49E5-96A0-A41F7B6FFF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Date Placeholder 13"/>
          <p:cNvSpPr txBox="1">
            <a:spLocks/>
          </p:cNvSpPr>
          <p:nvPr userDrawn="1"/>
        </p:nvSpPr>
        <p:spPr>
          <a:xfrm>
            <a:off x="609600" y="6248400"/>
            <a:ext cx="5486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50" b="1" kern="12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chemeClr val="accent2"/>
                </a:solidFill>
              </a:rPr>
              <a:t>© MUBS – </a:t>
            </a:r>
            <a:r>
              <a:rPr lang="en-US" dirty="0" smtClean="0">
                <a:solidFill>
                  <a:schemeClr val="accent2"/>
                </a:solidFill>
              </a:rPr>
              <a:t>2025.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609600" y="6202363"/>
            <a:ext cx="8153400" cy="4603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Date Placeholder 13"/>
          <p:cNvSpPr txBox="1">
            <a:spLocks/>
          </p:cNvSpPr>
          <p:nvPr userDrawn="1"/>
        </p:nvSpPr>
        <p:spPr>
          <a:xfrm>
            <a:off x="6781800" y="6248400"/>
            <a:ext cx="1981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50" b="1" kern="12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048FD84-FD27-43FA-9148-9FF84C406015}" type="datetime1">
              <a:rPr lang="en-US">
                <a:solidFill>
                  <a:schemeClr val="accent2"/>
                </a:solidFill>
              </a:rPr>
              <a:pPr>
                <a:defRPr/>
              </a:pPr>
              <a:t>1/31/2025</a:t>
            </a:fld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D7E08-F926-456D-9FFA-48DC8FAEDF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59"/>
          <a:stretch/>
        </p:blipFill>
        <p:spPr>
          <a:xfrm>
            <a:off x="7402230" y="85774"/>
            <a:ext cx="1215799" cy="955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17" r:id="rId2"/>
    <p:sldLayoutId id="2147484318" r:id="rId3"/>
    <p:sldLayoutId id="2147484319" r:id="rId4"/>
    <p:sldLayoutId id="2147484320" r:id="rId5"/>
    <p:sldLayoutId id="2147484324" r:id="rId6"/>
    <p:sldLayoutId id="2147484321" r:id="rId7"/>
    <p:sldLayoutId id="2147484325" r:id="rId8"/>
    <p:sldLayoutId id="2147484322" r:id="rId9"/>
    <p:sldLayoutId id="2147484326" r:id="rId10"/>
    <p:sldLayoutId id="2147484327" r:id="rId11"/>
    <p:sldLayoutId id="214748432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B587C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E854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/>
          <p:cNvGrpSpPr>
            <a:grpSpLocks/>
          </p:cNvGrpSpPr>
          <p:nvPr/>
        </p:nvGrpSpPr>
        <p:grpSpPr bwMode="auto">
          <a:xfrm>
            <a:off x="0" y="2283533"/>
            <a:ext cx="9144000" cy="4630737"/>
            <a:chOff x="0" y="2227263"/>
            <a:chExt cx="9144000" cy="4630737"/>
          </a:xfrm>
        </p:grpSpPr>
        <p:sp>
          <p:nvSpPr>
            <p:cNvPr id="8196" name="Title 1"/>
            <p:cNvSpPr txBox="1">
              <a:spLocks/>
            </p:cNvSpPr>
            <p:nvPr/>
          </p:nvSpPr>
          <p:spPr bwMode="auto">
            <a:xfrm>
              <a:off x="928688" y="2227263"/>
              <a:ext cx="7286625" cy="173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1pPr>
              <a:lvl2pPr marL="639763" indent="-2730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2pPr>
              <a:lvl3pPr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3pPr>
              <a:lvl4pPr indent="-228600">
                <a:spcBef>
                  <a:spcPts val="400"/>
                </a:spcBef>
                <a:buClr>
                  <a:srgbClr val="1B587C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4pPr>
              <a:lvl5pPr indent="-228600">
                <a:spcBef>
                  <a:spcPts val="400"/>
                </a:spcBef>
                <a:buClr>
                  <a:srgbClr val="4E8542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5pPr>
              <a:lvl6pPr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4E8542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6pPr>
              <a:lvl7pPr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4E8542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7pPr>
              <a:lvl8pPr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4E8542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8pPr>
              <a:lvl9pPr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4E8542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 dirty="0" smtClean="0">
                  <a:solidFill>
                    <a:schemeClr val="tx2"/>
                  </a:solidFill>
                </a:rPr>
                <a:t>Master of Science in Accounting and Finance</a:t>
              </a:r>
              <a:endParaRPr lang="en-US" alt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 bwMode="auto">
            <a:xfrm>
              <a:off x="1271588" y="3581400"/>
              <a:ext cx="6600825" cy="15240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rmAutofit/>
            </a:bodyPr>
            <a:lstStyle>
              <a:lvl1pPr marL="319088" indent="-319088" algn="l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B587C"/>
                </a:buClr>
                <a:buSzPct val="75000"/>
                <a:buFont typeface="Wingdings" panose="05000000000000000000" pitchFamily="2" charset="2"/>
                <a:buChar char="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4E8542"/>
                </a:buClr>
                <a:buSzPct val="65000"/>
                <a:buFont typeface="Wingdings" panose="05000000000000000000" pitchFamily="2" charset="2"/>
                <a:buChar char="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b="1" dirty="0">
                  <a:solidFill>
                    <a:schemeClr val="accent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ACC 7212: Business Intelligence and </a:t>
              </a:r>
              <a:r>
                <a:rPr lang="en-US" b="1" dirty="0" smtClean="0">
                  <a:solidFill>
                    <a:schemeClr val="accent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Data Analytics </a:t>
              </a:r>
              <a:endParaRPr lang="en-US" b="1" dirty="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8198" name="Title 1"/>
            <p:cNvSpPr txBox="1">
              <a:spLocks/>
            </p:cNvSpPr>
            <p:nvPr/>
          </p:nvSpPr>
          <p:spPr bwMode="auto">
            <a:xfrm>
              <a:off x="0" y="6019800"/>
              <a:ext cx="9144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1pPr>
              <a:lvl2pPr marL="639763" indent="-2730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2pPr>
              <a:lvl3pPr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3pPr>
              <a:lvl4pPr indent="-228600">
                <a:spcBef>
                  <a:spcPts val="400"/>
                </a:spcBef>
                <a:buClr>
                  <a:srgbClr val="1B587C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4pPr>
              <a:lvl5pPr indent="-228600">
                <a:spcBef>
                  <a:spcPts val="400"/>
                </a:spcBef>
                <a:buClr>
                  <a:srgbClr val="4E8542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5pPr>
              <a:lvl6pPr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4E8542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6pPr>
              <a:lvl7pPr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4E8542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7pPr>
              <a:lvl8pPr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4E8542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8pPr>
              <a:lvl9pPr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4E8542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FFFF00"/>
                  </a:solidFill>
                </a:rPr>
                <a:t>ACC 7212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Data </a:t>
            </a:r>
            <a:r>
              <a:rPr lang="en-US" dirty="0"/>
              <a:t>Sources: </a:t>
            </a:r>
            <a:endParaRPr lang="en-US" dirty="0" smtClean="0"/>
          </a:p>
          <a:p>
            <a:pPr lvl="1"/>
            <a:r>
              <a:rPr lang="en-US" dirty="0" smtClean="0"/>
              <a:t>BI </a:t>
            </a:r>
            <a:r>
              <a:rPr lang="en-US" dirty="0"/>
              <a:t>relies on data from various sources, including databases, spreadsheets, and external sources.</a:t>
            </a:r>
          </a:p>
          <a:p>
            <a:r>
              <a:rPr lang="en-US" dirty="0"/>
              <a:t>Data Warehousing: </a:t>
            </a:r>
            <a:endParaRPr lang="en-US" dirty="0" smtClean="0"/>
          </a:p>
          <a:p>
            <a:pPr lvl="1"/>
            <a:r>
              <a:rPr lang="en-US" dirty="0" smtClean="0"/>
              <a:t>Centralized </a:t>
            </a:r>
            <a:r>
              <a:rPr lang="en-US" dirty="0"/>
              <a:t>repositories that store, integrate, and organize data for BI analysis.</a:t>
            </a:r>
          </a:p>
          <a:p>
            <a:r>
              <a:rPr lang="en-US" dirty="0"/>
              <a:t>Data Analysis: </a:t>
            </a:r>
            <a:endParaRPr lang="en-US" dirty="0" smtClean="0"/>
          </a:p>
          <a:p>
            <a:pPr lvl="1"/>
            <a:r>
              <a:rPr lang="en-US" dirty="0" smtClean="0"/>
              <a:t>Techniques </a:t>
            </a:r>
            <a:r>
              <a:rPr lang="en-US" dirty="0"/>
              <a:t>and tools to analyze data, discover patterns, and derive insights.</a:t>
            </a:r>
          </a:p>
          <a:p>
            <a:r>
              <a:rPr lang="en-US" dirty="0"/>
              <a:t>Reporting and Dashboards: </a:t>
            </a:r>
            <a:endParaRPr lang="en-US" dirty="0" smtClean="0"/>
          </a:p>
          <a:p>
            <a:pPr lvl="1"/>
            <a:r>
              <a:rPr lang="en-US" dirty="0" smtClean="0"/>
              <a:t>Visualization </a:t>
            </a:r>
            <a:r>
              <a:rPr lang="en-US" dirty="0"/>
              <a:t>of analyzed data to facilitate understanding and decision-making.</a:t>
            </a:r>
          </a:p>
          <a:p>
            <a:r>
              <a:rPr lang="en-US" dirty="0"/>
              <a:t>Decision Support Systems (DSS): </a:t>
            </a:r>
            <a:endParaRPr lang="en-US" dirty="0" smtClean="0"/>
          </a:p>
          <a:p>
            <a:pPr lvl="1"/>
            <a:r>
              <a:rPr lang="en-US" dirty="0" smtClean="0"/>
              <a:t>Tools </a:t>
            </a:r>
            <a:r>
              <a:rPr lang="en-US" dirty="0"/>
              <a:t>that aid decision-makers by providing relevant information and insights.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Components </a:t>
            </a:r>
            <a:r>
              <a:rPr lang="en-US" dirty="0" smtClean="0"/>
              <a:t>of 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Definition: </a:t>
            </a:r>
            <a:endParaRPr lang="en-US" dirty="0" smtClean="0"/>
          </a:p>
          <a:p>
            <a:pPr lvl="1"/>
            <a:r>
              <a:rPr lang="en-US" dirty="0" smtClean="0"/>
              <a:t>BI </a:t>
            </a:r>
            <a:r>
              <a:rPr lang="en-US" dirty="0"/>
              <a:t>refers to technologies, processes, and practices for collecting, integrating, analyzing, and presenting business data to support decision-making.</a:t>
            </a:r>
          </a:p>
          <a:p>
            <a:pPr lvl="0"/>
            <a:r>
              <a:rPr lang="en-US" dirty="0" smtClean="0"/>
              <a:t>Key Components: </a:t>
            </a:r>
          </a:p>
          <a:p>
            <a:pPr lvl="1"/>
            <a:r>
              <a:rPr lang="en-US" dirty="0" smtClean="0"/>
              <a:t>Data Warehousing, Data Mining, Reporting, OLAP (Online Analytical Processing), Performance Management.</a:t>
            </a:r>
          </a:p>
          <a:p>
            <a:pPr lvl="0"/>
            <a:r>
              <a:rPr lang="en-US" dirty="0" smtClean="0"/>
              <a:t>Importance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Enables </a:t>
            </a:r>
            <a:r>
              <a:rPr lang="en-US" dirty="0"/>
              <a:t>data-driven decision-making, improves operational efficiency, and provides a competitive advantage.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Informed </a:t>
            </a:r>
            <a:r>
              <a:rPr lang="en-US" dirty="0"/>
              <a:t>Decision-Making: BI provides timely and accurate information for making informed business decisions.</a:t>
            </a:r>
          </a:p>
          <a:p>
            <a:r>
              <a:rPr lang="en-US" dirty="0"/>
              <a:t>Competitive Advantage: Organizations gain a competitive edge by leveraging data to identify trends and opportunities.</a:t>
            </a:r>
          </a:p>
          <a:p>
            <a:r>
              <a:rPr lang="en-US" dirty="0"/>
              <a:t>Operational Efficiency: BI helps streamline processes, optimize resources, and improve overall efficiency.</a:t>
            </a:r>
          </a:p>
          <a:p>
            <a:r>
              <a:rPr lang="en-US" dirty="0"/>
              <a:t>Predictive Analysis: BI enables organizations to forecast future trends and make proactive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Business Intelligence:</a:t>
            </a:r>
          </a:p>
        </p:txBody>
      </p:sp>
    </p:spTree>
    <p:extLst>
      <p:ext uri="{BB962C8B-B14F-4D97-AF65-F5344CB8AC3E}">
        <p14:creationId xmlns:p14="http://schemas.microsoft.com/office/powerpoint/2010/main" val="25194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8200" y="1600200"/>
            <a:ext cx="7896615" cy="42403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Business </a:t>
            </a:r>
            <a:r>
              <a:rPr lang="en-US" dirty="0" smtClean="0"/>
              <a:t>Intelligence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 smtClean="0"/>
              <a:t>Data </a:t>
            </a:r>
            <a:r>
              <a:rPr lang="en-US" b="1" dirty="0"/>
              <a:t>Sources:</a:t>
            </a:r>
            <a:r>
              <a:rPr lang="en-US" dirty="0"/>
              <a:t> Internal (ERP, CRM) and External (Market Data, Social Media)</a:t>
            </a:r>
          </a:p>
          <a:p>
            <a:pPr lvl="0"/>
            <a:r>
              <a:rPr lang="en-US" b="1" dirty="0"/>
              <a:t>Data Integration:</a:t>
            </a:r>
            <a:r>
              <a:rPr lang="en-US" dirty="0"/>
              <a:t> ETL (Extract, Transform, Load) processes to cleanse and unify data.</a:t>
            </a:r>
          </a:p>
          <a:p>
            <a:pPr lvl="0"/>
            <a:r>
              <a:rPr lang="en-US" b="1" dirty="0"/>
              <a:t>Data Storage:</a:t>
            </a:r>
            <a:r>
              <a:rPr lang="en-US" dirty="0"/>
              <a:t> Data Warehouses and Data Lakes.</a:t>
            </a:r>
          </a:p>
          <a:p>
            <a:pPr lvl="0"/>
            <a:r>
              <a:rPr lang="en-US" b="1" dirty="0"/>
              <a:t>Analytics Layer:</a:t>
            </a:r>
            <a:r>
              <a:rPr lang="en-US" dirty="0"/>
              <a:t> Descriptive, Diagnostic, Predictive, and Prescriptive Analytics.</a:t>
            </a:r>
          </a:p>
          <a:p>
            <a:pPr lvl="0"/>
            <a:r>
              <a:rPr lang="en-US" b="1" dirty="0"/>
              <a:t>Presentation Layer:</a:t>
            </a:r>
            <a:r>
              <a:rPr lang="en-US" dirty="0"/>
              <a:t> Dashboards, Reports, and Visualizations.</a:t>
            </a:r>
          </a:p>
          <a:p>
            <a:pPr lvl="0"/>
            <a:r>
              <a:rPr lang="en-US" b="1" dirty="0"/>
              <a:t>Users:</a:t>
            </a:r>
            <a:r>
              <a:rPr lang="en-US" dirty="0"/>
              <a:t> Executives, Managers, Analysts, Operational Users.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Framework for Business Intelligence </a:t>
            </a:r>
          </a:p>
        </p:txBody>
      </p:sp>
    </p:spTree>
    <p:extLst>
      <p:ext uri="{BB962C8B-B14F-4D97-AF65-F5344CB8AC3E}">
        <p14:creationId xmlns:p14="http://schemas.microsoft.com/office/powerpoint/2010/main" val="29913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364456"/>
            <a:ext cx="8153400" cy="45862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1207E901-CD9E-4E74-BE47-8E6DD5D535C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Framework for </a:t>
            </a:r>
            <a:r>
              <a:rPr lang="en-US" dirty="0" smtClean="0"/>
              <a:t>BI 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Data </a:t>
            </a:r>
            <a:r>
              <a:rPr lang="en-US" b="1" dirty="0"/>
              <a:t>Collection:</a:t>
            </a:r>
            <a:r>
              <a:rPr lang="en-US" dirty="0"/>
              <a:t> Gathering structured and unstructured data from various sources.</a:t>
            </a:r>
          </a:p>
          <a:p>
            <a:pPr lvl="0"/>
            <a:r>
              <a:rPr lang="en-US" b="1" dirty="0"/>
              <a:t>Data Processing:</a:t>
            </a:r>
            <a:r>
              <a:rPr lang="en-US" dirty="0"/>
              <a:t> Cleaning and transforming data to ensure quality and consistency.</a:t>
            </a:r>
          </a:p>
          <a:p>
            <a:pPr lvl="0"/>
            <a:r>
              <a:rPr lang="en-US" b="1" dirty="0"/>
              <a:t>Data Analysis:</a:t>
            </a:r>
            <a:r>
              <a:rPr lang="en-US" dirty="0"/>
              <a:t> Statistical modeling, AI, and machine learning techniques.</a:t>
            </a:r>
          </a:p>
          <a:p>
            <a:pPr lvl="0"/>
            <a:r>
              <a:rPr lang="en-US" b="1" dirty="0"/>
              <a:t>Decision-Making:</a:t>
            </a:r>
            <a:r>
              <a:rPr lang="en-US" dirty="0"/>
              <a:t> Insights derived to support strategic, tactical, and operational decisions.</a:t>
            </a:r>
          </a:p>
          <a:p>
            <a:pPr lvl="0"/>
            <a:r>
              <a:rPr lang="en-US" b="1" dirty="0"/>
              <a:t>Action &amp; Feedback Loop:</a:t>
            </a:r>
            <a:r>
              <a:rPr lang="en-US" dirty="0"/>
              <a:t> Monitoring outcomes and refining BI processes.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Intelligence Creation and </a:t>
            </a:r>
            <a:r>
              <a:rPr lang="en-US" dirty="0" smtClean="0"/>
              <a:t>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Intelligence Creation and </a:t>
            </a:r>
            <a:r>
              <a:rPr lang="en-US" dirty="0" smtClean="0"/>
              <a:t>Use ..</a:t>
            </a:r>
            <a:endParaRPr lang="en-US" dirty="0"/>
          </a:p>
        </p:txBody>
      </p:sp>
      <p:pic>
        <p:nvPicPr>
          <p:cNvPr id="2050" name="Picture 2" descr="OSINT Fundamentals: The Five Steps of The Intelligence Cycl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25" y="1219200"/>
            <a:ext cx="65278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98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3200" b="1" dirty="0" smtClean="0"/>
              <a:t>Definition</a:t>
            </a:r>
            <a:r>
              <a:rPr lang="en-US" sz="3200" b="1" dirty="0"/>
              <a:t>:</a:t>
            </a:r>
            <a:r>
              <a:rPr lang="en-US" sz="3200" dirty="0"/>
              <a:t> The management and oversight of BI processes, data, and analytics.</a:t>
            </a:r>
            <a:endParaRPr lang="en-US" sz="2800" dirty="0"/>
          </a:p>
          <a:p>
            <a:pPr lvl="0"/>
            <a:r>
              <a:rPr lang="en-US" sz="3200" b="1" dirty="0"/>
              <a:t>Key Aspects:</a:t>
            </a:r>
            <a:r>
              <a:rPr lang="en-US" sz="3200" dirty="0"/>
              <a:t> </a:t>
            </a:r>
            <a:endParaRPr lang="en-US" sz="2800" dirty="0"/>
          </a:p>
          <a:p>
            <a:pPr lvl="1"/>
            <a:r>
              <a:rPr lang="en-US" sz="2800" dirty="0"/>
              <a:t>Data Quality and Integrity</a:t>
            </a:r>
            <a:endParaRPr lang="en-US" sz="2400" dirty="0"/>
          </a:p>
          <a:p>
            <a:pPr lvl="1"/>
            <a:r>
              <a:rPr lang="en-US" sz="2800" dirty="0"/>
              <a:t>Security and Compliance (</a:t>
            </a:r>
            <a:r>
              <a:rPr lang="en-US" sz="2800" dirty="0" smtClean="0"/>
              <a:t>GDPR, DPA)</a:t>
            </a:r>
            <a:endParaRPr lang="en-US" sz="2400" dirty="0"/>
          </a:p>
          <a:p>
            <a:pPr lvl="1"/>
            <a:r>
              <a:rPr lang="en-US" sz="2800" dirty="0"/>
              <a:t>Standardization of BI Tools and Processes</a:t>
            </a:r>
            <a:endParaRPr lang="en-US" sz="2400" dirty="0"/>
          </a:p>
          <a:p>
            <a:pPr lvl="1"/>
            <a:r>
              <a:rPr lang="en-US" sz="2800" dirty="0"/>
              <a:t>User Access and Permissions</a:t>
            </a:r>
            <a:endParaRPr lang="en-US" sz="2400" dirty="0"/>
          </a:p>
          <a:p>
            <a:pPr lvl="1"/>
            <a:r>
              <a:rPr lang="en-US" sz="2800" dirty="0"/>
              <a:t>Performance Monitoring and Optimization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 </a:t>
            </a:r>
            <a:r>
              <a:rPr lang="en-US" dirty="0" smtClean="0"/>
              <a:t>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3200" b="1" dirty="0" smtClean="0"/>
              <a:t>Transaction </a:t>
            </a:r>
            <a:r>
              <a:rPr lang="en-US" sz="3200" b="1" dirty="0"/>
              <a:t>Processing (OLTP):</a:t>
            </a:r>
            <a:r>
              <a:rPr lang="en-US" sz="3200" dirty="0"/>
              <a:t> </a:t>
            </a:r>
            <a:endParaRPr lang="en-US" sz="2800" dirty="0"/>
          </a:p>
          <a:p>
            <a:pPr lvl="1"/>
            <a:r>
              <a:rPr lang="en-US" sz="2800" dirty="0"/>
              <a:t>Supports day-to-day business operations.</a:t>
            </a:r>
            <a:endParaRPr lang="en-US" sz="2400" dirty="0"/>
          </a:p>
          <a:p>
            <a:pPr lvl="1"/>
            <a:r>
              <a:rPr lang="en-US" sz="2800" dirty="0"/>
              <a:t>Focus on data entry and quick processing.</a:t>
            </a:r>
            <a:endParaRPr lang="en-US" sz="2400" dirty="0"/>
          </a:p>
          <a:p>
            <a:pPr lvl="1"/>
            <a:r>
              <a:rPr lang="en-US" sz="2800" dirty="0"/>
              <a:t>Example: Banking transactions, order processing.</a:t>
            </a:r>
            <a:endParaRPr lang="en-US" sz="2400" dirty="0"/>
          </a:p>
          <a:p>
            <a:pPr lvl="0"/>
            <a:r>
              <a:rPr lang="en-US" sz="3200" b="1" dirty="0"/>
              <a:t>Analytic Processing (OLAP):</a:t>
            </a:r>
            <a:r>
              <a:rPr lang="en-US" sz="3200" dirty="0"/>
              <a:t> </a:t>
            </a:r>
            <a:endParaRPr lang="en-US" sz="2800" dirty="0"/>
          </a:p>
          <a:p>
            <a:pPr lvl="1"/>
            <a:r>
              <a:rPr lang="en-US" sz="2800" dirty="0"/>
              <a:t>Supports decision-making and reporting.</a:t>
            </a:r>
            <a:endParaRPr lang="en-US" sz="2400" dirty="0"/>
          </a:p>
          <a:p>
            <a:pPr lvl="1"/>
            <a:r>
              <a:rPr lang="en-US" sz="2800" dirty="0"/>
              <a:t>Focus on complex queries and data analysis.</a:t>
            </a:r>
            <a:endParaRPr lang="en-US" sz="2400" dirty="0"/>
          </a:p>
          <a:p>
            <a:pPr lvl="1"/>
            <a:r>
              <a:rPr lang="en-US" sz="2800" dirty="0"/>
              <a:t>Example: Sales trend analysis, customer segmentation.</a:t>
            </a:r>
            <a:endParaRPr lang="en-US" sz="2400" dirty="0"/>
          </a:p>
          <a:p>
            <a:pPr lvl="0"/>
            <a:r>
              <a:rPr lang="en-US" sz="3200" b="1" dirty="0"/>
              <a:t>Comparison Table:</a:t>
            </a:r>
            <a:r>
              <a:rPr lang="en-US" sz="3200" dirty="0"/>
              <a:t> </a:t>
            </a:r>
            <a:endParaRPr lang="en-US" sz="2800" dirty="0"/>
          </a:p>
          <a:p>
            <a:pPr lvl="1"/>
            <a:r>
              <a:rPr lang="en-US" sz="2800" dirty="0"/>
              <a:t>OLTP: High volume, real-time updates, normalized data.</a:t>
            </a:r>
            <a:endParaRPr lang="en-US" sz="2400" dirty="0"/>
          </a:p>
          <a:p>
            <a:pPr lvl="1"/>
            <a:r>
              <a:rPr lang="en-US" sz="2800" dirty="0"/>
              <a:t>OLAP: Low volume, historical analysis, </a:t>
            </a:r>
            <a:r>
              <a:rPr lang="en-US" sz="2800" dirty="0" err="1"/>
              <a:t>denormalized</a:t>
            </a:r>
            <a:r>
              <a:rPr lang="en-US" sz="2800" dirty="0"/>
              <a:t> data.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Processing vs. Analytic </a:t>
            </a:r>
            <a:r>
              <a:rPr lang="en-US" dirty="0" smtClean="0"/>
              <a:t>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Analytics</a:t>
            </a:r>
          </a:p>
          <a:p>
            <a:pPr lvl="1"/>
            <a:r>
              <a:rPr lang="en-US" dirty="0" smtClean="0"/>
              <a:t>Extensive </a:t>
            </a:r>
            <a:r>
              <a:rPr lang="en-US" dirty="0"/>
              <a:t>use of data, statistical and quantitative analysis, </a:t>
            </a:r>
            <a:endParaRPr lang="en-US" dirty="0" smtClean="0"/>
          </a:p>
          <a:p>
            <a:pPr lvl="1"/>
            <a:r>
              <a:rPr lang="en-US" dirty="0" smtClean="0"/>
              <a:t>Explanatory </a:t>
            </a:r>
            <a:r>
              <a:rPr lang="en-US" dirty="0"/>
              <a:t>and predictive models, and </a:t>
            </a:r>
            <a:endParaRPr lang="en-US" dirty="0" smtClean="0"/>
          </a:p>
          <a:p>
            <a:pPr lvl="1"/>
            <a:r>
              <a:rPr lang="en-US" dirty="0" smtClean="0"/>
              <a:t>Fact-based </a:t>
            </a:r>
            <a:r>
              <a:rPr lang="en-US" dirty="0"/>
              <a:t>management to drive decisions and actions.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 process of transforming data into actions through analysis and insights in the context of organizational decision-making and problem-solving. </a:t>
            </a:r>
            <a:endParaRPr lang="en-US" dirty="0" smtClean="0"/>
          </a:p>
          <a:p>
            <a:r>
              <a:rPr lang="en-US" dirty="0" smtClean="0"/>
              <a:t>Analytics includes</a:t>
            </a:r>
          </a:p>
          <a:p>
            <a:pPr lvl="1"/>
            <a:r>
              <a:rPr lang="en-US" dirty="0" smtClean="0"/>
              <a:t>Business </a:t>
            </a:r>
            <a:r>
              <a:rPr lang="en-US" dirty="0"/>
              <a:t>intelligence, which is comprised of standard and ad hoc reports, queries, and alerts; </a:t>
            </a:r>
            <a:endParaRPr lang="en-US" dirty="0" smtClean="0"/>
          </a:p>
          <a:p>
            <a:pPr lvl="1"/>
            <a:r>
              <a:rPr lang="en-US" dirty="0" smtClean="0"/>
              <a:t>Quantitative </a:t>
            </a:r>
            <a:r>
              <a:rPr lang="en-US" dirty="0"/>
              <a:t>methods, including statistical analysis, forecasting/ extrapolation, predictive modeling (such as data mining), optimization, and simulation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OLTP vs OLAP</a:t>
            </a:r>
            <a:endParaRPr lang="en-US" dirty="0"/>
          </a:p>
        </p:txBody>
      </p:sp>
      <p:pic>
        <p:nvPicPr>
          <p:cNvPr id="3074" name="Picture 2" descr="OLTP vs OLAP - Transactions Vs Analytic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89" y="1219200"/>
            <a:ext cx="694497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 smtClean="0"/>
              <a:t>Strategic </a:t>
            </a:r>
            <a:r>
              <a:rPr lang="en-US" b="1" dirty="0"/>
              <a:t>Alignment:</a:t>
            </a:r>
            <a:r>
              <a:rPr lang="en-US" dirty="0"/>
              <a:t> BI must align with business goals and objectives.</a:t>
            </a:r>
          </a:p>
          <a:p>
            <a:pPr lvl="0"/>
            <a:r>
              <a:rPr lang="en-US" b="1" dirty="0"/>
              <a:t>Stakeholder Engagement:</a:t>
            </a:r>
            <a:r>
              <a:rPr lang="en-US" dirty="0"/>
              <a:t> Involve key decision-makers and end-users.</a:t>
            </a:r>
          </a:p>
          <a:p>
            <a:pPr lvl="0"/>
            <a:r>
              <a:rPr lang="en-US" b="1" dirty="0"/>
              <a:t>Data Governance:</a:t>
            </a:r>
            <a:r>
              <a:rPr lang="en-US" dirty="0"/>
              <a:t> Establish policies for data management and security.</a:t>
            </a:r>
          </a:p>
          <a:p>
            <a:pPr lvl="0"/>
            <a:r>
              <a:rPr lang="en-US" b="1" dirty="0"/>
              <a:t>Technology Selection:</a:t>
            </a:r>
            <a:r>
              <a:rPr lang="en-US" dirty="0"/>
              <a:t> Choose the right BI tools (Tableau, Power BI, SAP BI, etc.).</a:t>
            </a:r>
          </a:p>
          <a:p>
            <a:pPr lvl="0"/>
            <a:r>
              <a:rPr lang="en-US" b="1" dirty="0"/>
              <a:t>User Training:</a:t>
            </a:r>
            <a:r>
              <a:rPr lang="en-US" dirty="0"/>
              <a:t> Ensure users can effectively utilize BI solutions.</a:t>
            </a:r>
          </a:p>
          <a:p>
            <a:r>
              <a:rPr lang="en-US" b="1" dirty="0"/>
              <a:t>Performance Evaluation:</a:t>
            </a:r>
            <a:r>
              <a:rPr lang="en-US" dirty="0"/>
              <a:t> Continuously monitor and refine BI strategies.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BI </a:t>
            </a:r>
            <a:r>
              <a:rPr lang="en-US" dirty="0" smtClean="0"/>
              <a:t>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Sales and Revenue Analysis:</a:t>
            </a:r>
            <a:endParaRPr lang="en-US" dirty="0"/>
          </a:p>
          <a:p>
            <a:pPr lvl="1"/>
            <a:r>
              <a:rPr lang="en-US" dirty="0"/>
              <a:t>Track sales performance and revenue trends over time.</a:t>
            </a:r>
          </a:p>
          <a:p>
            <a:pPr lvl="1"/>
            <a:r>
              <a:rPr lang="en-US" dirty="0"/>
              <a:t>Analyze customer purchasing behavior and identify upsell or cross-sell opportunities.</a:t>
            </a:r>
          </a:p>
          <a:p>
            <a:pPr lvl="1"/>
            <a:r>
              <a:rPr lang="en-US" dirty="0"/>
              <a:t>Forecast sales and set realistic targets.</a:t>
            </a:r>
          </a:p>
          <a:p>
            <a:r>
              <a:rPr lang="en-US" b="1" dirty="0"/>
              <a:t>Customer Analytics:</a:t>
            </a:r>
            <a:endParaRPr lang="en-US" dirty="0"/>
          </a:p>
          <a:p>
            <a:pPr lvl="1"/>
            <a:r>
              <a:rPr lang="en-US" dirty="0"/>
              <a:t>Understand customer preferences and behaviors.</a:t>
            </a:r>
          </a:p>
          <a:p>
            <a:pPr lvl="1"/>
            <a:r>
              <a:rPr lang="en-US" dirty="0"/>
              <a:t>Analyze customer satisfaction and feedback.</a:t>
            </a:r>
          </a:p>
          <a:p>
            <a:pPr lvl="1"/>
            <a:r>
              <a:rPr lang="en-US" dirty="0"/>
              <a:t>Improve customer retention strategies and identify high-value customers.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 (BI</a:t>
            </a:r>
            <a:r>
              <a:rPr lang="en-US" dirty="0" smtClean="0"/>
              <a:t>)… Use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Financial Analysis:</a:t>
            </a:r>
            <a:endParaRPr lang="en-US" dirty="0"/>
          </a:p>
          <a:p>
            <a:pPr lvl="1"/>
            <a:r>
              <a:rPr lang="en-US" dirty="0"/>
              <a:t>Monitor and analyze financial performance.</a:t>
            </a:r>
          </a:p>
          <a:p>
            <a:pPr lvl="1"/>
            <a:r>
              <a:rPr lang="en-US" dirty="0"/>
              <a:t>Create financial forecasts and budgets.</a:t>
            </a:r>
          </a:p>
          <a:p>
            <a:pPr lvl="1"/>
            <a:r>
              <a:rPr lang="en-US" dirty="0"/>
              <a:t>Identify cost-saving opportunities and optimize financial processes.</a:t>
            </a:r>
          </a:p>
          <a:p>
            <a:r>
              <a:rPr lang="en-US" b="1" dirty="0"/>
              <a:t>Supply Chain Optimization:</a:t>
            </a:r>
            <a:endParaRPr lang="en-US" dirty="0"/>
          </a:p>
          <a:p>
            <a:pPr lvl="1"/>
            <a:r>
              <a:rPr lang="en-US" dirty="0"/>
              <a:t>Track and manage inventory levels.</a:t>
            </a:r>
          </a:p>
          <a:p>
            <a:pPr lvl="1"/>
            <a:r>
              <a:rPr lang="en-US" dirty="0"/>
              <a:t>Analyze supplier performance and optimize procurement processes.</a:t>
            </a:r>
          </a:p>
          <a:p>
            <a:pPr lvl="1"/>
            <a:r>
              <a:rPr lang="en-US" dirty="0"/>
              <a:t>Improve demand forecasting and reduce lead times.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 (BI)… </a:t>
            </a:r>
            <a:r>
              <a:rPr lang="en-US" dirty="0" smtClean="0"/>
              <a:t>Use </a:t>
            </a:r>
            <a:r>
              <a:rPr lang="en-US" dirty="0"/>
              <a:t>cases</a:t>
            </a:r>
          </a:p>
        </p:txBody>
      </p:sp>
    </p:spTree>
    <p:extLst>
      <p:ext uri="{BB962C8B-B14F-4D97-AF65-F5344CB8AC3E}">
        <p14:creationId xmlns:p14="http://schemas.microsoft.com/office/powerpoint/2010/main" val="23104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Marketing Campaign Effectiveness:</a:t>
            </a:r>
            <a:endParaRPr lang="en-US" dirty="0"/>
          </a:p>
          <a:p>
            <a:pPr lvl="1"/>
            <a:r>
              <a:rPr lang="en-US" dirty="0"/>
              <a:t>Analyze the success of marketing campaigns.</a:t>
            </a:r>
          </a:p>
          <a:p>
            <a:pPr lvl="1"/>
            <a:r>
              <a:rPr lang="en-US" dirty="0"/>
              <a:t>Track website traffic, social media engagement, and conversion rates.</a:t>
            </a:r>
          </a:p>
          <a:p>
            <a:pPr lvl="1"/>
            <a:r>
              <a:rPr lang="en-US" dirty="0"/>
              <a:t>Optimize marketing spend based on ROI analysis.</a:t>
            </a:r>
          </a:p>
          <a:p>
            <a:r>
              <a:rPr lang="en-US" b="1" dirty="0"/>
              <a:t>Employee Performance and HR Analytics:</a:t>
            </a:r>
            <a:endParaRPr lang="en-US" dirty="0"/>
          </a:p>
          <a:p>
            <a:pPr lvl="1"/>
            <a:r>
              <a:rPr lang="en-US" dirty="0"/>
              <a:t>Monitor employee performance metrics.</a:t>
            </a:r>
          </a:p>
          <a:p>
            <a:pPr lvl="1"/>
            <a:r>
              <a:rPr lang="en-US" dirty="0"/>
              <a:t>Analyze workforce demographics and trends.</a:t>
            </a:r>
          </a:p>
          <a:p>
            <a:pPr lvl="1"/>
            <a:r>
              <a:rPr lang="en-US" dirty="0"/>
              <a:t>Identify training needs and improve talent acquisition strategies.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 (BI)… </a:t>
            </a:r>
            <a:r>
              <a:rPr lang="en-US" dirty="0" smtClean="0"/>
              <a:t>Use </a:t>
            </a:r>
            <a:r>
              <a:rPr lang="en-US" dirty="0"/>
              <a:t>cases</a:t>
            </a:r>
          </a:p>
        </p:txBody>
      </p:sp>
    </p:spTree>
    <p:extLst>
      <p:ext uri="{BB962C8B-B14F-4D97-AF65-F5344CB8AC3E}">
        <p14:creationId xmlns:p14="http://schemas.microsoft.com/office/powerpoint/2010/main" val="41317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Operational Efficiency:</a:t>
            </a:r>
            <a:endParaRPr lang="en-US" dirty="0"/>
          </a:p>
          <a:p>
            <a:pPr lvl="1"/>
            <a:r>
              <a:rPr lang="en-US" dirty="0"/>
              <a:t>Analyze operational data to identify bottlenecks and inefficiencies.</a:t>
            </a:r>
          </a:p>
          <a:p>
            <a:pPr lvl="1"/>
            <a:r>
              <a:rPr lang="en-US" dirty="0"/>
              <a:t>Optimize resource allocation and streamline business processes.</a:t>
            </a:r>
          </a:p>
          <a:p>
            <a:pPr lvl="1"/>
            <a:r>
              <a:rPr lang="en-US" dirty="0"/>
              <a:t>Monitor key performance indicators (KPIs) for operational excellence.</a:t>
            </a:r>
          </a:p>
          <a:p>
            <a:r>
              <a:rPr lang="en-US" b="1" dirty="0"/>
              <a:t>Risk Management and Compliance:</a:t>
            </a:r>
            <a:endParaRPr lang="en-US" dirty="0"/>
          </a:p>
          <a:p>
            <a:pPr lvl="1"/>
            <a:r>
              <a:rPr lang="en-US" dirty="0"/>
              <a:t>Identify and assess potential risks in real-time.</a:t>
            </a:r>
          </a:p>
          <a:p>
            <a:pPr lvl="1"/>
            <a:r>
              <a:rPr lang="en-US" dirty="0"/>
              <a:t>Ensure compliance with industry regulations and standards.</a:t>
            </a:r>
          </a:p>
          <a:p>
            <a:pPr lvl="1"/>
            <a:r>
              <a:rPr lang="en-US" dirty="0"/>
              <a:t>Implement proactive risk mitigation strategies.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 (BI)… </a:t>
            </a:r>
            <a:r>
              <a:rPr lang="en-US" dirty="0" smtClean="0"/>
              <a:t>Use </a:t>
            </a:r>
            <a:r>
              <a:rPr lang="en-US" dirty="0"/>
              <a:t>cases</a:t>
            </a:r>
          </a:p>
        </p:txBody>
      </p:sp>
    </p:spTree>
    <p:extLst>
      <p:ext uri="{BB962C8B-B14F-4D97-AF65-F5344CB8AC3E}">
        <p14:creationId xmlns:p14="http://schemas.microsoft.com/office/powerpoint/2010/main" val="6988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Product Analytics:</a:t>
            </a:r>
            <a:endParaRPr lang="en-US" dirty="0"/>
          </a:p>
          <a:p>
            <a:pPr lvl="1"/>
            <a:r>
              <a:rPr lang="en-US" dirty="0"/>
              <a:t>Monitor product performance and customer feedback.</a:t>
            </a:r>
          </a:p>
          <a:p>
            <a:pPr lvl="1"/>
            <a:r>
              <a:rPr lang="en-US" dirty="0"/>
              <a:t>Analyze product lifecycle and plan for product improvements or new launches.</a:t>
            </a:r>
          </a:p>
          <a:p>
            <a:pPr lvl="1"/>
            <a:r>
              <a:rPr lang="en-US" dirty="0"/>
              <a:t>Identify market trends and competitive positioning.</a:t>
            </a:r>
          </a:p>
          <a:p>
            <a:r>
              <a:rPr lang="en-US" b="1" dirty="0"/>
              <a:t>Healthcare Analytics:</a:t>
            </a:r>
            <a:endParaRPr lang="en-US" dirty="0"/>
          </a:p>
          <a:p>
            <a:pPr lvl="1"/>
            <a:r>
              <a:rPr lang="en-US" dirty="0"/>
              <a:t>Analyze patient data for improved healthcare outcomes.</a:t>
            </a:r>
          </a:p>
          <a:p>
            <a:pPr lvl="1"/>
            <a:r>
              <a:rPr lang="en-US" dirty="0"/>
              <a:t>Monitor hospital operations and resource allocation.</a:t>
            </a:r>
          </a:p>
          <a:p>
            <a:pPr lvl="1"/>
            <a:r>
              <a:rPr lang="en-US" dirty="0"/>
              <a:t>Identify patterns in disease prevalence for public health initiatives.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 (BI)… </a:t>
            </a:r>
            <a:r>
              <a:rPr lang="en-US" dirty="0" smtClean="0"/>
              <a:t>Use </a:t>
            </a:r>
            <a:r>
              <a:rPr lang="en-US" dirty="0"/>
              <a:t>cases</a:t>
            </a:r>
          </a:p>
        </p:txBody>
      </p:sp>
    </p:spTree>
    <p:extLst>
      <p:ext uri="{BB962C8B-B14F-4D97-AF65-F5344CB8AC3E}">
        <p14:creationId xmlns:p14="http://schemas.microsoft.com/office/powerpoint/2010/main" val="33311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Education Analytics:</a:t>
            </a:r>
            <a:endParaRPr lang="en-US" dirty="0"/>
          </a:p>
          <a:p>
            <a:pPr lvl="1"/>
            <a:r>
              <a:rPr lang="en-US" dirty="0"/>
              <a:t>Monitor student performance and engagement.</a:t>
            </a:r>
          </a:p>
          <a:p>
            <a:pPr lvl="1"/>
            <a:r>
              <a:rPr lang="en-US" dirty="0"/>
              <a:t>Evaluate the effectiveness of teaching methods and curriculum.</a:t>
            </a:r>
          </a:p>
          <a:p>
            <a:pPr lvl="1"/>
            <a:r>
              <a:rPr lang="en-US" dirty="0"/>
              <a:t>Implement data-driven decision-making in educational institutions.</a:t>
            </a:r>
          </a:p>
          <a:p>
            <a:r>
              <a:rPr lang="en-US" b="1" dirty="0"/>
              <a:t>Real-Time Dashboards:</a:t>
            </a:r>
            <a:endParaRPr lang="en-US" dirty="0"/>
          </a:p>
          <a:p>
            <a:pPr lvl="1"/>
            <a:r>
              <a:rPr lang="en-US" dirty="0"/>
              <a:t>Create real-time dashboards for executives and stakeholders.</a:t>
            </a:r>
          </a:p>
          <a:p>
            <a:pPr lvl="1"/>
            <a:r>
              <a:rPr lang="en-US" dirty="0"/>
              <a:t>Monitor key metrics and performance indicators at a glance.</a:t>
            </a:r>
          </a:p>
          <a:p>
            <a:pPr lvl="1"/>
            <a:r>
              <a:rPr lang="en-US" dirty="0"/>
              <a:t>Enable quick decision-making based on up-to-date information.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 (BI)… </a:t>
            </a:r>
            <a:r>
              <a:rPr lang="en-US" dirty="0" smtClean="0"/>
              <a:t>Use </a:t>
            </a:r>
            <a:r>
              <a:rPr lang="en-US" dirty="0"/>
              <a:t>cases</a:t>
            </a:r>
          </a:p>
        </p:txBody>
      </p:sp>
    </p:spTree>
    <p:extLst>
      <p:ext uri="{BB962C8B-B14F-4D97-AF65-F5344CB8AC3E}">
        <p14:creationId xmlns:p14="http://schemas.microsoft.com/office/powerpoint/2010/main" val="15753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1689" t="21112" r="19645" b="7777"/>
          <a:stretch/>
        </p:blipFill>
        <p:spPr>
          <a:xfrm>
            <a:off x="595085" y="1447800"/>
            <a:ext cx="7696200" cy="44777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BI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315900" y="2743200"/>
            <a:ext cx="4389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Thank you</a:t>
            </a:r>
            <a:endParaRPr lang="en-US" sz="6600" b="1" dirty="0">
              <a:solidFill>
                <a:schemeClr val="tx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To explain to students how managers can use business analytics to formulate and solve business problems and to support managerial decision-making.</a:t>
            </a:r>
          </a:p>
          <a:p>
            <a:pPr lvl="0"/>
            <a:r>
              <a:rPr lang="en-US" dirty="0"/>
              <a:t>To equip students with skills to process and analyze business data for decision-making </a:t>
            </a:r>
          </a:p>
          <a:p>
            <a:pPr lvl="0"/>
            <a:r>
              <a:rPr lang="en-US" dirty="0"/>
              <a:t>To enable students learn how to use and apply Excel and Excel add-ins to solve business problems.</a:t>
            </a:r>
          </a:p>
          <a:p>
            <a:pPr lvl="0"/>
            <a:r>
              <a:rPr lang="en-US" dirty="0"/>
              <a:t>To equip students with professional skills of using data in decision-making and strategy formulation.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Course </a:t>
            </a:r>
            <a:r>
              <a:rPr lang="tr-TR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After </a:t>
            </a:r>
            <a:r>
              <a:rPr lang="en-US" dirty="0"/>
              <a:t>completing the course, students will be able to:</a:t>
            </a:r>
          </a:p>
          <a:p>
            <a:pPr lvl="1"/>
            <a:r>
              <a:rPr lang="en-US" sz="2900" dirty="0"/>
              <a:t>Apply the concepts and methods of business analytics. </a:t>
            </a:r>
          </a:p>
          <a:p>
            <a:pPr lvl="1"/>
            <a:r>
              <a:rPr lang="en-US" sz="2900" dirty="0"/>
              <a:t>Identify, model, and solve decision problems in different settings </a:t>
            </a:r>
          </a:p>
          <a:p>
            <a:pPr lvl="1"/>
            <a:r>
              <a:rPr lang="en-US" sz="2900" dirty="0"/>
              <a:t>Interpret results/solutions and identify appropriate courses of action for a given managerial situation whether a problem or an opportunity</a:t>
            </a:r>
          </a:p>
          <a:p>
            <a:pPr lvl="1"/>
            <a:r>
              <a:rPr lang="en-US" sz="2900" dirty="0"/>
              <a:t>Apply data analytics in preparation of financial statements, financial statements analysis and forecasting, carrying out sensitivity/scenario analysis, and presenting financial data and metrics using dashboards.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 </a:t>
            </a:r>
          </a:p>
        </p:txBody>
      </p:sp>
    </p:spTree>
    <p:extLst>
      <p:ext uri="{BB962C8B-B14F-4D97-AF65-F5344CB8AC3E}">
        <p14:creationId xmlns:p14="http://schemas.microsoft.com/office/powerpoint/2010/main" val="1686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Coursework 		40%</a:t>
            </a:r>
          </a:p>
          <a:p>
            <a:pPr lvl="1"/>
            <a:r>
              <a:rPr lang="en-US" dirty="0" smtClean="0"/>
              <a:t>Course test</a:t>
            </a:r>
          </a:p>
          <a:p>
            <a:pPr lvl="1"/>
            <a:r>
              <a:rPr lang="en-US" dirty="0" smtClean="0"/>
              <a:t>Project </a:t>
            </a:r>
          </a:p>
          <a:p>
            <a:r>
              <a:rPr lang="en-US" dirty="0" smtClean="0"/>
              <a:t>Final Examination 	60%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/>
          <p:cNvGrpSpPr>
            <a:grpSpLocks/>
          </p:cNvGrpSpPr>
          <p:nvPr/>
        </p:nvGrpSpPr>
        <p:grpSpPr bwMode="auto">
          <a:xfrm>
            <a:off x="0" y="2283533"/>
            <a:ext cx="9144000" cy="4630737"/>
            <a:chOff x="0" y="2227263"/>
            <a:chExt cx="9144000" cy="4630737"/>
          </a:xfrm>
        </p:grpSpPr>
        <p:sp>
          <p:nvSpPr>
            <p:cNvPr id="8196" name="Title 1"/>
            <p:cNvSpPr txBox="1">
              <a:spLocks/>
            </p:cNvSpPr>
            <p:nvPr/>
          </p:nvSpPr>
          <p:spPr bwMode="auto">
            <a:xfrm>
              <a:off x="928688" y="2227263"/>
              <a:ext cx="7286625" cy="173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1pPr>
              <a:lvl2pPr marL="639763" indent="-2730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2pPr>
              <a:lvl3pPr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3pPr>
              <a:lvl4pPr indent="-228600">
                <a:spcBef>
                  <a:spcPts val="400"/>
                </a:spcBef>
                <a:buClr>
                  <a:srgbClr val="1B587C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4pPr>
              <a:lvl5pPr indent="-228600">
                <a:spcBef>
                  <a:spcPts val="400"/>
                </a:spcBef>
                <a:buClr>
                  <a:srgbClr val="4E8542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5pPr>
              <a:lvl6pPr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4E8542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6pPr>
              <a:lvl7pPr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4E8542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7pPr>
              <a:lvl8pPr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4E8542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8pPr>
              <a:lvl9pPr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4E8542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 dirty="0">
                  <a:solidFill>
                    <a:schemeClr val="tx2"/>
                  </a:solidFill>
                </a:rPr>
                <a:t>ACC 7212: Business Intelligence and Data Analytics </a:t>
              </a:r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 bwMode="auto">
            <a:xfrm>
              <a:off x="1271588" y="3581400"/>
              <a:ext cx="6600825" cy="15240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rmAutofit/>
            </a:bodyPr>
            <a:lstStyle>
              <a:lvl1pPr marL="319088" indent="-319088" algn="l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1B587C"/>
                </a:buClr>
                <a:buSzPct val="75000"/>
                <a:buFont typeface="Wingdings" panose="05000000000000000000" pitchFamily="2" charset="2"/>
                <a:buChar char="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4E8542"/>
                </a:buClr>
                <a:buSzPct val="65000"/>
                <a:buFont typeface="Wingdings" panose="05000000000000000000" pitchFamily="2" charset="2"/>
                <a:buChar char="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anose="05000000000000000000" pitchFamily="2" charset="2"/>
                <a:buNone/>
                <a:defRPr/>
              </a:pP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TOPIC 1</a:t>
              </a:r>
            </a:p>
            <a:p>
              <a:pPr marL="0" indent="0" algn="ctr">
                <a:buNone/>
                <a:defRPr/>
              </a:pPr>
              <a:r>
                <a:rPr lang="en-US" b="1" dirty="0">
                  <a:solidFill>
                    <a:schemeClr val="accent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An Overview of Business Intelligence</a:t>
              </a:r>
              <a:endParaRPr lang="en-GB" b="1" dirty="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8198" name="Title 1"/>
            <p:cNvSpPr txBox="1">
              <a:spLocks/>
            </p:cNvSpPr>
            <p:nvPr/>
          </p:nvSpPr>
          <p:spPr bwMode="auto">
            <a:xfrm>
              <a:off x="0" y="6019800"/>
              <a:ext cx="9144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1pPr>
              <a:lvl2pPr marL="639763" indent="-2730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2pPr>
              <a:lvl3pPr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3pPr>
              <a:lvl4pPr indent="-228600">
                <a:spcBef>
                  <a:spcPts val="400"/>
                </a:spcBef>
                <a:buClr>
                  <a:srgbClr val="1B587C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4pPr>
              <a:lvl5pPr indent="-228600">
                <a:spcBef>
                  <a:spcPts val="400"/>
                </a:spcBef>
                <a:buClr>
                  <a:srgbClr val="4E8542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5pPr>
              <a:lvl6pPr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4E8542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6pPr>
              <a:lvl7pPr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4E8542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7pPr>
              <a:lvl8pPr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4E8542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8pPr>
              <a:lvl9pPr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4E8542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FFFF00"/>
                  </a:solidFill>
                </a:rPr>
                <a:t>ACC 7212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3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A Framework for Business Intelligence (BI). </a:t>
            </a:r>
            <a:endParaRPr lang="en-GB" dirty="0" smtClean="0"/>
          </a:p>
          <a:p>
            <a:pPr lvl="0"/>
            <a:r>
              <a:rPr lang="en-GB" dirty="0" smtClean="0"/>
              <a:t>Intelligence </a:t>
            </a:r>
            <a:r>
              <a:rPr lang="en-GB" dirty="0"/>
              <a:t>Creation Use and BI Governance. </a:t>
            </a:r>
            <a:endParaRPr lang="en-GB" dirty="0" smtClean="0"/>
          </a:p>
          <a:p>
            <a:pPr lvl="0"/>
            <a:r>
              <a:rPr lang="en-GB" dirty="0" smtClean="0"/>
              <a:t>Transaction </a:t>
            </a:r>
            <a:r>
              <a:rPr lang="en-GB" dirty="0"/>
              <a:t>Processing Versus Analytic Processing</a:t>
            </a:r>
            <a:r>
              <a:rPr lang="en-GB"/>
              <a:t>. </a:t>
            </a:r>
            <a:endParaRPr lang="en-GB" smtClean="0"/>
          </a:p>
          <a:p>
            <a:pPr lvl="0"/>
            <a:r>
              <a:rPr lang="en-GB" smtClean="0"/>
              <a:t>Successful </a:t>
            </a:r>
            <a:r>
              <a:rPr lang="en-GB" dirty="0"/>
              <a:t>BI Implementation.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1: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Definition:</a:t>
            </a:r>
            <a:endParaRPr lang="en-US" dirty="0"/>
          </a:p>
          <a:p>
            <a:pPr lvl="1"/>
            <a:r>
              <a:rPr lang="en-US" dirty="0"/>
              <a:t>Business Intelligence (BI) refers to the technologies, processes, and tools that help organizations collect, </a:t>
            </a:r>
            <a:r>
              <a:rPr lang="en-US" dirty="0" smtClean="0"/>
              <a:t>integrate, analyze</a:t>
            </a:r>
            <a:r>
              <a:rPr lang="en-US" dirty="0"/>
              <a:t>, and present business information to support decision-making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primary goal of BI is to provide actionable insights and support better decision-making within an organization. </a:t>
            </a:r>
            <a:endParaRPr lang="en-US" dirty="0" smtClean="0"/>
          </a:p>
          <a:p>
            <a:pPr lvl="1"/>
            <a:r>
              <a:rPr lang="en-US" dirty="0" smtClean="0"/>
              <a:t>BI </a:t>
            </a:r>
            <a:r>
              <a:rPr lang="en-US" dirty="0"/>
              <a:t>systems help convert raw data into meaningful information, enabling executives, managers, and other stakeholders to make informed and strategic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fld id="{BDC7B053-7CF1-4553-89C6-C50D0A6FDEC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Intelligence (BI</a:t>
            </a:r>
            <a:r>
              <a:rPr lang="en-US" dirty="0" smtClean="0"/>
              <a:t>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Theme27</Template>
  <TotalTime>6732</TotalTime>
  <Words>1392</Words>
  <Application>Microsoft Office PowerPoint</Application>
  <PresentationFormat>On-screen Show (4:3)</PresentationFormat>
  <Paragraphs>193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Century Gothic</vt:lpstr>
      <vt:lpstr>Ebrima</vt:lpstr>
      <vt:lpstr>Tw Cen MT</vt:lpstr>
      <vt:lpstr>Wingdings</vt:lpstr>
      <vt:lpstr>Wingdings 2</vt:lpstr>
      <vt:lpstr>Median</vt:lpstr>
      <vt:lpstr>PowerPoint Presentation</vt:lpstr>
      <vt:lpstr>Course Description</vt:lpstr>
      <vt:lpstr>Course Objectives</vt:lpstr>
      <vt:lpstr>Learning Outcomes </vt:lpstr>
      <vt:lpstr>Assessment</vt:lpstr>
      <vt:lpstr>Course outline</vt:lpstr>
      <vt:lpstr>PowerPoint Presentation</vt:lpstr>
      <vt:lpstr>Topic 1: Outline</vt:lpstr>
      <vt:lpstr>Business Intelligence (BI):</vt:lpstr>
      <vt:lpstr>Key Components of BI</vt:lpstr>
      <vt:lpstr>BI</vt:lpstr>
      <vt:lpstr>Importance of Business Intelligence:</vt:lpstr>
      <vt:lpstr>Importance of Business Intelligence …</vt:lpstr>
      <vt:lpstr>A Framework for Business Intelligence </vt:lpstr>
      <vt:lpstr>A Framework for BI ..</vt:lpstr>
      <vt:lpstr>Intelligence Creation and Use</vt:lpstr>
      <vt:lpstr>Intelligence Creation and Use ..</vt:lpstr>
      <vt:lpstr>BI Governance</vt:lpstr>
      <vt:lpstr>Transaction Processing vs. Analytic Processing</vt:lpstr>
      <vt:lpstr>OLTP vs OLAP</vt:lpstr>
      <vt:lpstr>Successful BI Implementation</vt:lpstr>
      <vt:lpstr>Business Intelligence (BI)… Use cases</vt:lpstr>
      <vt:lpstr>Business Intelligence (BI)… Use cases</vt:lpstr>
      <vt:lpstr>Business Intelligence (BI)… Use cases</vt:lpstr>
      <vt:lpstr>Business Intelligence (BI)… Use cases</vt:lpstr>
      <vt:lpstr>Business Intelligence (BI)… Use cases</vt:lpstr>
      <vt:lpstr>Business Intelligence (BI)… Use cases</vt:lpstr>
      <vt:lpstr>Challenges in BI Implementation</vt:lpstr>
      <vt:lpstr>PowerPoint Presentation</vt:lpstr>
    </vt:vector>
  </TitlesOfParts>
  <Company>UNIMAP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Feedback Amplifiers</dc:title>
  <dc:creator>UNIMAP</dc:creator>
  <cp:lastModifiedBy>abdal</cp:lastModifiedBy>
  <cp:revision>522</cp:revision>
  <dcterms:created xsi:type="dcterms:W3CDTF">2011-01-19T08:44:24Z</dcterms:created>
  <dcterms:modified xsi:type="dcterms:W3CDTF">2025-01-31T17:46:14Z</dcterms:modified>
</cp:coreProperties>
</file>