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9"/>
  </p:notesMasterIdLst>
  <p:sldIdLst>
    <p:sldId id="256" r:id="rId2"/>
    <p:sldId id="274" r:id="rId3"/>
    <p:sldId id="276" r:id="rId4"/>
    <p:sldId id="282" r:id="rId5"/>
    <p:sldId id="277" r:id="rId6"/>
    <p:sldId id="278" r:id="rId7"/>
    <p:sldId id="279" r:id="rId8"/>
    <p:sldId id="283" r:id="rId9"/>
    <p:sldId id="280" r:id="rId10"/>
    <p:sldId id="281" r:id="rId11"/>
    <p:sldId id="284" r:id="rId12"/>
    <p:sldId id="270" r:id="rId13"/>
    <p:sldId id="271" r:id="rId14"/>
    <p:sldId id="265" r:id="rId15"/>
    <p:sldId id="266" r:id="rId16"/>
    <p:sldId id="259" r:id="rId17"/>
    <p:sldId id="267" r:id="rId18"/>
    <p:sldId id="268" r:id="rId19"/>
    <p:sldId id="269" r:id="rId20"/>
    <p:sldId id="257" r:id="rId21"/>
    <p:sldId id="275" r:id="rId22"/>
    <p:sldId id="258" r:id="rId23"/>
    <p:sldId id="260" r:id="rId24"/>
    <p:sldId id="261" r:id="rId25"/>
    <p:sldId id="262" r:id="rId26"/>
    <p:sldId id="263" r:id="rId27"/>
    <p:sldId id="272" r:id="rId28"/>
  </p:sldIdLst>
  <p:sldSz cx="10972800" cy="8229600" type="B4JIS"/>
  <p:notesSz cx="8229600" cy="1463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10"/>
  </p:normalViewPr>
  <p:slideViewPr>
    <p:cSldViewPr snapToGrid="0" snapToObjects="1">
      <p:cViewPr varScale="1">
        <p:scale>
          <a:sx n="60" d="100"/>
          <a:sy n="60" d="100"/>
        </p:scale>
        <p:origin x="11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635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49589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2797618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11217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247482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346836"/>
            <a:ext cx="932688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371600" y="4322446"/>
            <a:ext cx="82296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234049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2061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1" y="438150"/>
            <a:ext cx="236601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54381" y="438150"/>
            <a:ext cx="696087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92722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369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67011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6" y="2051688"/>
            <a:ext cx="946404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748666" y="5507358"/>
            <a:ext cx="9464040" cy="1800224"/>
          </a:xfrm>
        </p:spPr>
        <p:txBody>
          <a:bodyPr/>
          <a:lstStyle>
            <a:lvl1pPr marL="0" indent="0">
              <a:buNone/>
              <a:defRPr sz="2880">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517382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54380" y="2190750"/>
            <a:ext cx="466344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54980" y="2190750"/>
            <a:ext cx="466344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358951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438152"/>
            <a:ext cx="946404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55810" y="2017396"/>
            <a:ext cx="4642008"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55810" y="3006090"/>
            <a:ext cx="4642008"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554981" y="2017396"/>
            <a:ext cx="4664869"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5554981" y="3006090"/>
            <a:ext cx="4664869"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2893338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779323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5154600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548640"/>
            <a:ext cx="353901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4664869" y="1184912"/>
            <a:ext cx="555498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55809" y="2468880"/>
            <a:ext cx="353901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40904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548640"/>
            <a:ext cx="353901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64869" y="1184912"/>
            <a:ext cx="555498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755809" y="2468880"/>
            <a:ext cx="353901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485784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438152"/>
            <a:ext cx="946404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54380" y="2190750"/>
            <a:ext cx="946404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4380" y="7627622"/>
            <a:ext cx="246888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C764DE79-268F-4C1A-8933-263129D2AF90}" type="datetimeFigureOut">
              <a:rPr lang="en-US" dirty="0"/>
              <a:t>9/6/2024</a:t>
            </a:fld>
            <a:endParaRPr lang="en-US" dirty="0"/>
          </a:p>
        </p:txBody>
      </p:sp>
      <p:sp>
        <p:nvSpPr>
          <p:cNvPr id="5" name="Footer Placeholder 4"/>
          <p:cNvSpPr>
            <a:spLocks noGrp="1"/>
          </p:cNvSpPr>
          <p:nvPr>
            <p:ph type="ftr" sz="quarter" idx="3"/>
          </p:nvPr>
        </p:nvSpPr>
        <p:spPr>
          <a:xfrm>
            <a:off x="3634740" y="7627622"/>
            <a:ext cx="370332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49540" y="7627622"/>
            <a:ext cx="246888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9516609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hyperlink" Target="https://gamma.ap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hyperlink" Target="https://gamma.app"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hyperlink" Target="https://gamma.ap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techtarget.com/searchsecurity/definition/Secure-Sockets-Layer-SSL" TargetMode="External"/><Relationship Id="rId2" Type="http://schemas.openxmlformats.org/officeDocument/2006/relationships/hyperlink" Target="https://www.techtarget.com/searchnetworking/definition/SNMP" TargetMode="External"/><Relationship Id="rId1" Type="http://schemas.openxmlformats.org/officeDocument/2006/relationships/slideLayout" Target="../slideLayouts/slideLayout2.xml"/><Relationship Id="rId5" Type="http://schemas.openxmlformats.org/officeDocument/2006/relationships/hyperlink" Target="https://www.techtarget.com/searchsoftwarequality/definition/HTTPS" TargetMode="External"/><Relationship Id="rId4" Type="http://schemas.openxmlformats.org/officeDocument/2006/relationships/hyperlink" Target="https://www.techtarget.com/searchcontentmanagement/definition/Secure-File-Transfer-Protocol-SSH-File-Transfer-Protoco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techtarget.com/searchnetworking/definition/Telnet" TargetMode="External"/><Relationship Id="rId2" Type="http://schemas.openxmlformats.org/officeDocument/2006/relationships/hyperlink" Target="https://www.techtarget.com/whatis/definition/POP3-Post-Office-Protocol-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028700"/>
            <a:ext cx="10972800" cy="6172200"/>
          </a:xfrm>
          <a:prstGeom prst="rect">
            <a:avLst/>
          </a:prstGeom>
        </p:spPr>
      </p:pic>
      <p:sp>
        <p:nvSpPr>
          <p:cNvPr id="3" name="Shape 0"/>
          <p:cNvSpPr/>
          <p:nvPr/>
        </p:nvSpPr>
        <p:spPr>
          <a:xfrm>
            <a:off x="0" y="1028700"/>
            <a:ext cx="10972800" cy="6172200"/>
          </a:xfrm>
          <a:prstGeom prst="rect">
            <a:avLst/>
          </a:prstGeom>
          <a:solidFill>
            <a:srgbClr val="FFFAFA"/>
          </a:solidFill>
          <a:ln/>
        </p:spPr>
      </p:sp>
      <p:pic>
        <p:nvPicPr>
          <p:cNvPr id="4" name="Image 1" descr="preencoded.png"/>
          <p:cNvPicPr>
            <a:picLocks noChangeAspect="1"/>
          </p:cNvPicPr>
          <p:nvPr/>
        </p:nvPicPr>
        <p:blipFill>
          <a:blip r:embed="rId4"/>
          <a:stretch>
            <a:fillRect/>
          </a:stretch>
        </p:blipFill>
        <p:spPr>
          <a:xfrm>
            <a:off x="0" y="1028700"/>
            <a:ext cx="4114800" cy="6172200"/>
          </a:xfrm>
          <a:prstGeom prst="rect">
            <a:avLst/>
          </a:prstGeom>
        </p:spPr>
      </p:pic>
      <p:sp>
        <p:nvSpPr>
          <p:cNvPr id="5" name="Text 1"/>
          <p:cNvSpPr/>
          <p:nvPr/>
        </p:nvSpPr>
        <p:spPr>
          <a:xfrm>
            <a:off x="4762828" y="1989981"/>
            <a:ext cx="5561945" cy="2254568"/>
          </a:xfrm>
          <a:prstGeom prst="rect">
            <a:avLst/>
          </a:prstGeom>
          <a:noFill/>
          <a:ln/>
        </p:spPr>
        <p:txBody>
          <a:bodyPr wrap="square" rtlCol="0" anchor="t"/>
          <a:lstStyle/>
          <a:p>
            <a:pPr>
              <a:lnSpc>
                <a:spcPts val="5918"/>
              </a:lnSpc>
            </a:pPr>
            <a:r>
              <a:rPr lang="en-US" sz="4734" dirty="0">
                <a:solidFill>
                  <a:srgbClr val="1F1E1E"/>
                </a:solidFill>
                <a:latin typeface="Red Hat Text" pitchFamily="34" charset="0"/>
                <a:ea typeface="Red Hat Text" pitchFamily="34" charset="-122"/>
                <a:cs typeface="Red Hat Text" pitchFamily="34" charset="-120"/>
              </a:rPr>
              <a:t>Network Protocols and communications</a:t>
            </a:r>
            <a:endParaRPr lang="en-US" sz="4734" dirty="0"/>
          </a:p>
        </p:txBody>
      </p:sp>
      <p:sp>
        <p:nvSpPr>
          <p:cNvPr id="7" name="Shape 3"/>
          <p:cNvSpPr/>
          <p:nvPr/>
        </p:nvSpPr>
        <p:spPr>
          <a:xfrm>
            <a:off x="4762828" y="5929491"/>
            <a:ext cx="296198" cy="296198"/>
          </a:xfrm>
          <a:prstGeom prst="roundRect">
            <a:avLst>
              <a:gd name="adj" fmla="val 23151155"/>
            </a:avLst>
          </a:prstGeom>
          <a:noFill/>
          <a:ln w="7620">
            <a:solidFill>
              <a:srgbClr val="FFFFFF"/>
            </a:solidFill>
            <a:prstDash val="solid"/>
          </a:ln>
        </p:spPr>
      </p:sp>
      <p:pic>
        <p:nvPicPr>
          <p:cNvPr id="8" name="Image 2" descr="preencoded.png"/>
          <p:cNvPicPr>
            <a:picLocks noChangeAspect="1"/>
          </p:cNvPicPr>
          <p:nvPr/>
        </p:nvPicPr>
        <p:blipFill>
          <a:blip r:embed="rId5"/>
          <a:stretch>
            <a:fillRect/>
          </a:stretch>
        </p:blipFill>
        <p:spPr>
          <a:xfrm>
            <a:off x="4768543" y="5935206"/>
            <a:ext cx="284768" cy="284768"/>
          </a:xfrm>
          <a:prstGeom prst="rect">
            <a:avLst/>
          </a:prstGeom>
        </p:spPr>
      </p:pic>
      <p:sp>
        <p:nvSpPr>
          <p:cNvPr id="9" name="Text 4"/>
          <p:cNvSpPr/>
          <p:nvPr/>
        </p:nvSpPr>
        <p:spPr>
          <a:xfrm>
            <a:off x="5151537" y="5915650"/>
            <a:ext cx="1238102" cy="323969"/>
          </a:xfrm>
          <a:prstGeom prst="rect">
            <a:avLst/>
          </a:prstGeom>
          <a:noFill/>
          <a:ln/>
        </p:spPr>
        <p:txBody>
          <a:bodyPr wrap="none" rtlCol="0" anchor="t"/>
          <a:lstStyle/>
          <a:p>
            <a:pPr>
              <a:lnSpc>
                <a:spcPts val="2552"/>
              </a:lnSpc>
            </a:pPr>
            <a:r>
              <a:rPr lang="en-US" sz="1823" b="1" dirty="0">
                <a:solidFill>
                  <a:srgbClr val="3B3535"/>
                </a:solidFill>
                <a:latin typeface="Roboto" pitchFamily="34" charset="0"/>
                <a:ea typeface="Roboto" pitchFamily="34" charset="-122"/>
                <a:cs typeface="Roboto" pitchFamily="34" charset="-120"/>
              </a:rPr>
              <a:t>By Namuwaya Hajarah</a:t>
            </a:r>
            <a:endParaRPr lang="en-US" sz="1823"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18C88-7F51-AF2A-F2BC-D7DD29611C5F}"/>
              </a:ext>
            </a:extLst>
          </p:cNvPr>
          <p:cNvSpPr>
            <a:spLocks noGrp="1"/>
          </p:cNvSpPr>
          <p:nvPr>
            <p:ph type="title"/>
          </p:nvPr>
        </p:nvSpPr>
        <p:spPr/>
        <p:txBody>
          <a:bodyPr/>
          <a:lstStyle/>
          <a:p>
            <a:r>
              <a:rPr lang="en-DK" sz="5400" kern="0" dirty="0">
                <a:effectLst/>
                <a:latin typeface="Times New Roman" panose="02020603050405020304" pitchFamily="18" charset="0"/>
                <a:ea typeface="Times New Roman" panose="02020603050405020304" pitchFamily="18" charset="0"/>
                <a:cs typeface="Times New Roman" panose="02020603050405020304" pitchFamily="18" charset="0"/>
              </a:rPr>
              <a:t> communication protocol</a:t>
            </a:r>
            <a:endParaRPr lang="en-DK" dirty="0"/>
          </a:p>
        </p:txBody>
      </p:sp>
      <p:sp>
        <p:nvSpPr>
          <p:cNvPr id="3" name="Content Placeholder 2">
            <a:extLst>
              <a:ext uri="{FF2B5EF4-FFF2-40B4-BE49-F238E27FC236}">
                <a16:creationId xmlns:a16="http://schemas.microsoft.com/office/drawing/2014/main" id="{9EECC2C1-198D-3B57-84E8-BAF627C26CF6}"/>
              </a:ext>
            </a:extLst>
          </p:cNvPr>
          <p:cNvSpPr>
            <a:spLocks noGrp="1"/>
          </p:cNvSpPr>
          <p:nvPr>
            <p:ph idx="1"/>
          </p:nvPr>
        </p:nvSpPr>
        <p:spPr>
          <a:xfrm>
            <a:off x="754380" y="1724923"/>
            <a:ext cx="9464040" cy="5221606"/>
          </a:xfrm>
        </p:spPr>
        <p:txBody>
          <a:bodyPr>
            <a:noAutofit/>
          </a:bodyPr>
          <a:lstStyle/>
          <a:p>
            <a:pPr marL="228600">
              <a:lnSpc>
                <a:spcPct val="107000"/>
              </a:lnSpc>
              <a:spcAft>
                <a:spcPts val="800"/>
              </a:spcAft>
            </a:pPr>
            <a:r>
              <a:rPr lang="en-DK" sz="2500" kern="0" dirty="0">
                <a:effectLst/>
                <a:latin typeface="+mj-lt"/>
                <a:ea typeface="Times New Roman" panose="02020603050405020304" pitchFamily="18" charset="0"/>
                <a:cs typeface="Times New Roman" panose="02020603050405020304" pitchFamily="18" charset="0"/>
              </a:rPr>
              <a:t>A communication protocol is a set of rules and conventions that define how data is transmitted and received between devices over a network. </a:t>
            </a:r>
            <a:endParaRPr lang="en-GB" sz="2500" kern="0" dirty="0">
              <a:effectLst/>
              <a:latin typeface="+mj-lt"/>
              <a:ea typeface="Times New Roman" panose="02020603050405020304" pitchFamily="18" charset="0"/>
              <a:cs typeface="Times New Roman" panose="02020603050405020304" pitchFamily="18" charset="0"/>
            </a:endParaRPr>
          </a:p>
          <a:p>
            <a:pPr marL="228600">
              <a:lnSpc>
                <a:spcPct val="107000"/>
              </a:lnSpc>
              <a:spcAft>
                <a:spcPts val="800"/>
              </a:spcAft>
            </a:pPr>
            <a:r>
              <a:rPr lang="en-DK" sz="2500" kern="0" dirty="0">
                <a:effectLst/>
                <a:latin typeface="+mj-lt"/>
                <a:ea typeface="Times New Roman" panose="02020603050405020304" pitchFamily="18" charset="0"/>
                <a:cs typeface="Times New Roman" panose="02020603050405020304" pitchFamily="18" charset="0"/>
              </a:rPr>
              <a:t>These rules ensure that devices with different hardware and software configurations can communicate with each other in a standardized way. </a:t>
            </a:r>
            <a:endParaRPr lang="en-GB" sz="2500" kern="0" dirty="0">
              <a:effectLst/>
              <a:latin typeface="+mj-lt"/>
              <a:ea typeface="Times New Roman" panose="02020603050405020304" pitchFamily="18" charset="0"/>
              <a:cs typeface="Times New Roman" panose="02020603050405020304" pitchFamily="18" charset="0"/>
            </a:endParaRPr>
          </a:p>
          <a:p>
            <a:pPr marL="228600">
              <a:lnSpc>
                <a:spcPct val="107000"/>
              </a:lnSpc>
              <a:spcAft>
                <a:spcPts val="800"/>
              </a:spcAft>
            </a:pPr>
            <a:r>
              <a:rPr lang="en-DK" sz="2500" kern="0" dirty="0">
                <a:effectLst/>
                <a:latin typeface="+mj-lt"/>
                <a:ea typeface="Times New Roman" panose="02020603050405020304" pitchFamily="18" charset="0"/>
                <a:cs typeface="Times New Roman" panose="02020603050405020304" pitchFamily="18" charset="0"/>
              </a:rPr>
              <a:t>Communication protocols specify how data is packaged, transmitted, error-checked, and interpreted at the receiving end, enabling reliable and accurate data exchange.</a:t>
            </a:r>
            <a:endParaRPr lang="en-DK" sz="2500" kern="100" dirty="0">
              <a:effectLst/>
              <a:latin typeface="+mj-lt"/>
              <a:ea typeface="Calibri" panose="020F0502020204030204" pitchFamily="34" charset="0"/>
              <a:cs typeface="Times New Roman" panose="02020603050405020304" pitchFamily="18" charset="0"/>
            </a:endParaRPr>
          </a:p>
          <a:p>
            <a:r>
              <a:rPr lang="en-GB" sz="2500" b="0" i="0" dirty="0">
                <a:solidFill>
                  <a:srgbClr val="000000"/>
                </a:solidFill>
                <a:effectLst/>
                <a:highlight>
                  <a:srgbClr val="FFFFFF"/>
                </a:highlight>
                <a:latin typeface="+mj-lt"/>
              </a:rPr>
              <a:t>Communication protocols allow different network devices to communicate with each other. </a:t>
            </a:r>
          </a:p>
          <a:p>
            <a:r>
              <a:rPr lang="en-GB" sz="2500" b="0" i="0" dirty="0">
                <a:solidFill>
                  <a:srgbClr val="000000"/>
                </a:solidFill>
                <a:effectLst/>
                <a:highlight>
                  <a:srgbClr val="FFFFFF"/>
                </a:highlight>
                <a:latin typeface="+mj-lt"/>
              </a:rPr>
              <a:t>They are used in both analog and digital communications and can be used for important processes, ranging from transferring files between devices to accessing the internet.</a:t>
            </a:r>
          </a:p>
          <a:p>
            <a:endParaRPr lang="en-DK" sz="2500" dirty="0">
              <a:latin typeface="+mj-lt"/>
            </a:endParaRPr>
          </a:p>
        </p:txBody>
      </p:sp>
    </p:spTree>
    <p:extLst>
      <p:ext uri="{BB962C8B-B14F-4D97-AF65-F5344CB8AC3E}">
        <p14:creationId xmlns:p14="http://schemas.microsoft.com/office/powerpoint/2010/main" val="2420228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4E264-B955-A00E-01A5-D8653D7DC211}"/>
              </a:ext>
            </a:extLst>
          </p:cNvPr>
          <p:cNvSpPr>
            <a:spLocks noGrp="1"/>
          </p:cNvSpPr>
          <p:nvPr>
            <p:ph type="title"/>
          </p:nvPr>
        </p:nvSpPr>
        <p:spPr>
          <a:xfrm>
            <a:off x="564599" y="75843"/>
            <a:ext cx="9464040" cy="1590676"/>
          </a:xfrm>
        </p:spPr>
        <p:txBody>
          <a:bodyPr>
            <a:normAutofit fontScale="90000"/>
          </a:bodyPr>
          <a:lstStyle/>
          <a:p>
            <a:r>
              <a:rPr lang="en-GB" b="0" i="0" dirty="0">
                <a:solidFill>
                  <a:srgbClr val="000000"/>
                </a:solidFill>
                <a:effectLst/>
                <a:highlight>
                  <a:srgbClr val="FFFFFF"/>
                </a:highlight>
                <a:latin typeface="Inter"/>
              </a:rPr>
              <a:t>Common types of communication protocols include the following:</a:t>
            </a:r>
            <a:br>
              <a:rPr lang="en-GB" b="0" i="0" dirty="0">
                <a:solidFill>
                  <a:srgbClr val="000000"/>
                </a:solidFill>
                <a:effectLst/>
                <a:highlight>
                  <a:srgbClr val="FFFFFF"/>
                </a:highlight>
                <a:latin typeface="Inter"/>
              </a:rPr>
            </a:br>
            <a:endParaRPr lang="en-DK" dirty="0"/>
          </a:p>
        </p:txBody>
      </p:sp>
      <p:sp>
        <p:nvSpPr>
          <p:cNvPr id="3" name="Content Placeholder 2">
            <a:extLst>
              <a:ext uri="{FF2B5EF4-FFF2-40B4-BE49-F238E27FC236}">
                <a16:creationId xmlns:a16="http://schemas.microsoft.com/office/drawing/2014/main" id="{6AE5B4C0-E247-7BFF-50C7-7043EBAFC709}"/>
              </a:ext>
            </a:extLst>
          </p:cNvPr>
          <p:cNvSpPr>
            <a:spLocks noGrp="1"/>
          </p:cNvSpPr>
          <p:nvPr>
            <p:ph idx="1"/>
          </p:nvPr>
        </p:nvSpPr>
        <p:spPr>
          <a:xfrm>
            <a:off x="564599" y="1158941"/>
            <a:ext cx="9464040" cy="5221606"/>
          </a:xfrm>
        </p:spPr>
        <p:txBody>
          <a:bodyPr>
            <a:noAutofit/>
          </a:bodyPr>
          <a:lstStyle/>
          <a:p>
            <a:pPr algn="l">
              <a:buFont typeface="Arial" panose="020B0604020202020204" pitchFamily="34" charset="0"/>
              <a:buChar char="•"/>
            </a:pPr>
            <a:r>
              <a:rPr lang="en-GB" sz="2500" b="1" i="0" dirty="0">
                <a:solidFill>
                  <a:srgbClr val="000000"/>
                </a:solidFill>
                <a:effectLst/>
                <a:highlight>
                  <a:srgbClr val="FFFFFF"/>
                </a:highlight>
                <a:latin typeface="Inter"/>
              </a:rPr>
              <a:t>Automation</a:t>
            </a:r>
            <a:r>
              <a:rPr lang="en-GB" sz="2500" b="0" i="0" dirty="0">
                <a:solidFill>
                  <a:srgbClr val="000000"/>
                </a:solidFill>
                <a:effectLst/>
                <a:highlight>
                  <a:srgbClr val="FFFFFF"/>
                </a:highlight>
                <a:latin typeface="Inter"/>
              </a:rPr>
              <a:t>: These protocols are used to automate different </a:t>
            </a:r>
            <a:r>
              <a:rPr lang="en-GB" sz="2500" b="0" i="0" dirty="0">
                <a:effectLst/>
                <a:highlight>
                  <a:srgbClr val="FFFFFF"/>
                </a:highlight>
                <a:latin typeface="Inter"/>
              </a:rPr>
              <a:t>processes in both commercial and personal settings, such as in smart buildings, </a:t>
            </a:r>
            <a:r>
              <a:rPr lang="en-GB" sz="2500" b="0" i="0" u="none" strike="noStrike" dirty="0">
                <a:effectLst/>
                <a:highlight>
                  <a:srgbClr val="FFFFFF"/>
                </a:highlight>
                <a:latin typeface="Inter"/>
              </a:rPr>
              <a:t>cloud technology</a:t>
            </a:r>
            <a:r>
              <a:rPr lang="en-GB" sz="2500" b="0" i="0" dirty="0">
                <a:effectLst/>
                <a:highlight>
                  <a:srgbClr val="FFFFFF"/>
                </a:highlight>
                <a:latin typeface="Inter"/>
              </a:rPr>
              <a:t> </a:t>
            </a:r>
            <a:r>
              <a:rPr lang="en-GB" sz="2500" b="0" i="0" dirty="0">
                <a:solidFill>
                  <a:srgbClr val="000000"/>
                </a:solidFill>
                <a:effectLst/>
                <a:highlight>
                  <a:srgbClr val="FFFFFF"/>
                </a:highlight>
                <a:latin typeface="Inter"/>
              </a:rPr>
              <a:t>or self-driving vehicles.</a:t>
            </a:r>
          </a:p>
          <a:p>
            <a:pPr algn="l">
              <a:buFont typeface="Arial" panose="020B0604020202020204" pitchFamily="34" charset="0"/>
              <a:buChar char="•"/>
            </a:pPr>
            <a:r>
              <a:rPr lang="en-GB" sz="2500" b="1" i="0" dirty="0">
                <a:solidFill>
                  <a:srgbClr val="000000"/>
                </a:solidFill>
                <a:effectLst/>
                <a:highlight>
                  <a:srgbClr val="FFFFFF"/>
                </a:highlight>
                <a:latin typeface="Inter"/>
              </a:rPr>
              <a:t>Instant messaging</a:t>
            </a:r>
            <a:r>
              <a:rPr lang="en-GB" sz="2500" b="0" i="0" dirty="0">
                <a:solidFill>
                  <a:srgbClr val="000000"/>
                </a:solidFill>
                <a:effectLst/>
                <a:highlight>
                  <a:srgbClr val="FFFFFF"/>
                </a:highlight>
                <a:latin typeface="Inter"/>
              </a:rPr>
              <a:t>: Instantaneous, text-based communications on smartphones and computers occur because of a number of different instant messaging network protocols.</a:t>
            </a:r>
          </a:p>
          <a:p>
            <a:pPr algn="l">
              <a:buFont typeface="Arial" panose="020B0604020202020204" pitchFamily="34" charset="0"/>
              <a:buChar char="•"/>
            </a:pPr>
            <a:r>
              <a:rPr lang="en-GB" sz="2500" b="1" i="0" dirty="0">
                <a:solidFill>
                  <a:srgbClr val="000000"/>
                </a:solidFill>
                <a:effectLst/>
                <a:highlight>
                  <a:srgbClr val="FFFFFF"/>
                </a:highlight>
                <a:latin typeface="Inter"/>
              </a:rPr>
              <a:t>Routing</a:t>
            </a:r>
            <a:r>
              <a:rPr lang="en-GB" sz="2500" b="0" i="0" dirty="0">
                <a:solidFill>
                  <a:srgbClr val="000000"/>
                </a:solidFill>
                <a:effectLst/>
                <a:highlight>
                  <a:srgbClr val="FFFFFF"/>
                </a:highlight>
                <a:latin typeface="Inter"/>
              </a:rPr>
              <a:t>: Routing protocols permit communication between routers and other network devices. There are also routing protocols specifically for</a:t>
            </a:r>
            <a:r>
              <a:rPr lang="en-GB" sz="2500" b="0" i="0" dirty="0">
                <a:effectLst/>
                <a:highlight>
                  <a:srgbClr val="FFFFFF"/>
                </a:highlight>
                <a:latin typeface="Inter"/>
              </a:rPr>
              <a:t> </a:t>
            </a:r>
            <a:r>
              <a:rPr lang="en-GB" sz="2500" b="0" i="0" u="none" strike="noStrike" dirty="0">
                <a:effectLst/>
                <a:highlight>
                  <a:srgbClr val="FFFFFF"/>
                </a:highlight>
                <a:latin typeface="Inter"/>
              </a:rPr>
              <a:t>ad hoc networks</a:t>
            </a:r>
            <a:r>
              <a:rPr lang="en-GB" sz="2500" b="0" i="0" dirty="0">
                <a:solidFill>
                  <a:srgbClr val="000000"/>
                </a:solidFill>
                <a:effectLst/>
                <a:highlight>
                  <a:srgbClr val="FFFFFF"/>
                </a:highlight>
                <a:latin typeface="Inter"/>
              </a:rPr>
              <a:t>.</a:t>
            </a:r>
          </a:p>
          <a:p>
            <a:pPr algn="l">
              <a:buFont typeface="Arial" panose="020B0604020202020204" pitchFamily="34" charset="0"/>
              <a:buChar char="•"/>
            </a:pPr>
            <a:r>
              <a:rPr lang="en-GB" sz="2500" b="1" i="0" dirty="0">
                <a:solidFill>
                  <a:srgbClr val="000000"/>
                </a:solidFill>
                <a:effectLst/>
                <a:highlight>
                  <a:srgbClr val="FFFFFF"/>
                </a:highlight>
                <a:latin typeface="Inter"/>
              </a:rPr>
              <a:t>Bluetooth</a:t>
            </a:r>
            <a:r>
              <a:rPr lang="en-GB" sz="2500" b="0" i="0" dirty="0">
                <a:solidFill>
                  <a:srgbClr val="000000"/>
                </a:solidFill>
                <a:effectLst/>
                <a:highlight>
                  <a:srgbClr val="FFFFFF"/>
                </a:highlight>
                <a:latin typeface="Inter"/>
              </a:rPr>
              <a:t>: Ever-popular Bluetooth devices — including headsets, smartphones and computers — work due to a variety of different Bluetooth protocols.</a:t>
            </a:r>
          </a:p>
          <a:p>
            <a:pPr algn="l">
              <a:buFont typeface="Arial" panose="020B0604020202020204" pitchFamily="34" charset="0"/>
              <a:buChar char="•"/>
            </a:pPr>
            <a:r>
              <a:rPr lang="en-GB" sz="2500" b="1" i="0" dirty="0">
                <a:solidFill>
                  <a:srgbClr val="000000"/>
                </a:solidFill>
                <a:effectLst/>
                <a:highlight>
                  <a:srgbClr val="FFFFFF"/>
                </a:highlight>
                <a:latin typeface="Inter"/>
              </a:rPr>
              <a:t>File transfer</a:t>
            </a:r>
            <a:r>
              <a:rPr lang="en-GB" sz="2500" b="0" i="0" dirty="0">
                <a:solidFill>
                  <a:srgbClr val="000000"/>
                </a:solidFill>
                <a:effectLst/>
                <a:highlight>
                  <a:srgbClr val="FFFFFF"/>
                </a:highlight>
                <a:latin typeface="Inter"/>
              </a:rPr>
              <a:t>: If you have ever moved files from one device to another, either via a physical or digital medium, you’ve used file transfer protocols (FTP).</a:t>
            </a:r>
          </a:p>
          <a:p>
            <a:pPr algn="l">
              <a:buFont typeface="Arial" panose="020B0604020202020204" pitchFamily="34" charset="0"/>
              <a:buChar char="•"/>
            </a:pPr>
            <a:r>
              <a:rPr lang="en-GB" sz="2500" b="1" i="0" dirty="0">
                <a:solidFill>
                  <a:srgbClr val="000000"/>
                </a:solidFill>
                <a:effectLst/>
                <a:highlight>
                  <a:srgbClr val="FFFFFF"/>
                </a:highlight>
                <a:latin typeface="Inter"/>
              </a:rPr>
              <a:t>Internet Protocol</a:t>
            </a:r>
            <a:r>
              <a:rPr lang="en-GB" sz="2500" b="0" i="0" dirty="0">
                <a:solidFill>
                  <a:srgbClr val="000000"/>
                </a:solidFill>
                <a:effectLst/>
                <a:highlight>
                  <a:srgbClr val="FFFFFF"/>
                </a:highlight>
                <a:latin typeface="Inter"/>
              </a:rPr>
              <a:t>: Internet Protocol (IP) allows data to be sent between devices via the internet. The internet could not operate as it currently does without IP.</a:t>
            </a:r>
          </a:p>
          <a:p>
            <a:endParaRPr lang="en-DK" sz="2500" dirty="0"/>
          </a:p>
        </p:txBody>
      </p:sp>
    </p:spTree>
    <p:extLst>
      <p:ext uri="{BB962C8B-B14F-4D97-AF65-F5344CB8AC3E}">
        <p14:creationId xmlns:p14="http://schemas.microsoft.com/office/powerpoint/2010/main" val="872651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028700"/>
            <a:ext cx="10972800" cy="6172200"/>
          </a:xfrm>
          <a:prstGeom prst="rect">
            <a:avLst/>
          </a:prstGeom>
          <a:solidFill>
            <a:srgbClr val="FAF2E9"/>
          </a:solidFill>
          <a:ln/>
        </p:spPr>
      </p:sp>
      <p:sp>
        <p:nvSpPr>
          <p:cNvPr id="3" name="Shape 1"/>
          <p:cNvSpPr/>
          <p:nvPr/>
        </p:nvSpPr>
        <p:spPr>
          <a:xfrm>
            <a:off x="0" y="1028701"/>
            <a:ext cx="10972800" cy="6173807"/>
          </a:xfrm>
          <a:prstGeom prst="rect">
            <a:avLst/>
          </a:prstGeom>
          <a:solidFill>
            <a:srgbClr val="FDFAF7"/>
          </a:solidFill>
          <a:ln/>
        </p:spPr>
      </p:sp>
      <p:pic>
        <p:nvPicPr>
          <p:cNvPr id="4" name="Image 0" descr="preencoded.png"/>
          <p:cNvPicPr>
            <a:picLocks noChangeAspect="1"/>
          </p:cNvPicPr>
          <p:nvPr/>
        </p:nvPicPr>
        <p:blipFill>
          <a:blip r:embed="rId3"/>
          <a:stretch>
            <a:fillRect/>
          </a:stretch>
        </p:blipFill>
        <p:spPr>
          <a:xfrm>
            <a:off x="0" y="1028700"/>
            <a:ext cx="10972800" cy="1888004"/>
          </a:xfrm>
          <a:prstGeom prst="rect">
            <a:avLst/>
          </a:prstGeom>
        </p:spPr>
      </p:pic>
      <p:sp>
        <p:nvSpPr>
          <p:cNvPr id="5" name="Text 2"/>
          <p:cNvSpPr/>
          <p:nvPr/>
        </p:nvSpPr>
        <p:spPr>
          <a:xfrm>
            <a:off x="1361063" y="3332024"/>
            <a:ext cx="5142965" cy="519261"/>
          </a:xfrm>
          <a:prstGeom prst="rect">
            <a:avLst/>
          </a:prstGeom>
          <a:noFill/>
          <a:ln/>
        </p:spPr>
        <p:txBody>
          <a:bodyPr wrap="none" rtlCol="0" anchor="t"/>
          <a:lstStyle/>
          <a:p>
            <a:pPr>
              <a:lnSpc>
                <a:spcPts val="4088"/>
              </a:lnSpc>
            </a:pPr>
            <a:r>
              <a:rPr lang="en-US" sz="3300" b="1" kern="0" spc="-65" dirty="0">
                <a:solidFill>
                  <a:srgbClr val="F95F88"/>
                </a:solidFill>
                <a:latin typeface="Petrona" pitchFamily="34" charset="0"/>
                <a:ea typeface="Petrona" pitchFamily="34" charset="-122"/>
                <a:cs typeface="Petrona" pitchFamily="34" charset="-120"/>
              </a:rPr>
              <a:t>Network Protocols in Action</a:t>
            </a:r>
            <a:endParaRPr lang="en-US" sz="3300" dirty="0"/>
          </a:p>
        </p:txBody>
      </p:sp>
      <p:sp>
        <p:nvSpPr>
          <p:cNvPr id="6" name="Text 3"/>
          <p:cNvSpPr/>
          <p:nvPr/>
        </p:nvSpPr>
        <p:spPr>
          <a:xfrm>
            <a:off x="838588" y="4013627"/>
            <a:ext cx="8250585" cy="241548"/>
          </a:xfrm>
          <a:prstGeom prst="rect">
            <a:avLst/>
          </a:prstGeom>
          <a:noFill/>
          <a:ln/>
        </p:spPr>
        <p:txBody>
          <a:bodyPr wrap="none" rtlCol="0" anchor="t"/>
          <a:lstStyle/>
          <a:p>
            <a:pPr>
              <a:lnSpc>
                <a:spcPts val="1903"/>
              </a:lnSpc>
            </a:pPr>
            <a:r>
              <a:rPr lang="en-US" sz="2000" kern="0" spc="-24" dirty="0">
                <a:solidFill>
                  <a:srgbClr val="272525"/>
                </a:solidFill>
                <a:latin typeface="Inter" pitchFamily="34" charset="0"/>
                <a:ea typeface="Inter" pitchFamily="34" charset="-122"/>
                <a:cs typeface="Inter" pitchFamily="34" charset="-120"/>
              </a:rPr>
              <a:t>Network protocols work together seamlessly to enable the smooth flow of data across the network.</a:t>
            </a:r>
            <a:endParaRPr lang="en-US" sz="2000" dirty="0"/>
          </a:p>
        </p:txBody>
      </p:sp>
      <p:pic>
        <p:nvPicPr>
          <p:cNvPr id="7" name="Image 1" descr="preencoded.png"/>
          <p:cNvPicPr>
            <a:picLocks noChangeAspect="1"/>
          </p:cNvPicPr>
          <p:nvPr/>
        </p:nvPicPr>
        <p:blipFill>
          <a:blip r:embed="rId4"/>
          <a:stretch>
            <a:fillRect/>
          </a:stretch>
        </p:blipFill>
        <p:spPr>
          <a:xfrm>
            <a:off x="1361064" y="4489222"/>
            <a:ext cx="2750165" cy="604094"/>
          </a:xfrm>
          <a:prstGeom prst="rect">
            <a:avLst/>
          </a:prstGeom>
        </p:spPr>
      </p:pic>
      <p:sp>
        <p:nvSpPr>
          <p:cNvPr id="8" name="Text 4"/>
          <p:cNvSpPr/>
          <p:nvPr/>
        </p:nvSpPr>
        <p:spPr>
          <a:xfrm>
            <a:off x="1512064" y="5319862"/>
            <a:ext cx="2076778" cy="259586"/>
          </a:xfrm>
          <a:prstGeom prst="rect">
            <a:avLst/>
          </a:prstGeom>
          <a:noFill/>
          <a:ln/>
        </p:spPr>
        <p:txBody>
          <a:bodyPr wrap="none" rtlCol="0" anchor="t"/>
          <a:lstStyle/>
          <a:p>
            <a:pPr>
              <a:lnSpc>
                <a:spcPts val="2044"/>
              </a:lnSpc>
            </a:pPr>
            <a:r>
              <a:rPr lang="en-US" sz="2000" b="1" kern="0" spc="-33" dirty="0">
                <a:solidFill>
                  <a:srgbClr val="272525"/>
                </a:solidFill>
                <a:latin typeface="Petrona" pitchFamily="34" charset="0"/>
                <a:ea typeface="Petrona" pitchFamily="34" charset="-122"/>
                <a:cs typeface="Petrona" pitchFamily="34" charset="-120"/>
              </a:rPr>
              <a:t>Request</a:t>
            </a:r>
            <a:endParaRPr lang="en-US" sz="2000" dirty="0"/>
          </a:p>
        </p:txBody>
      </p:sp>
      <p:sp>
        <p:nvSpPr>
          <p:cNvPr id="9" name="Text 5"/>
          <p:cNvSpPr/>
          <p:nvPr/>
        </p:nvSpPr>
        <p:spPr>
          <a:xfrm>
            <a:off x="1512064" y="5669994"/>
            <a:ext cx="2448164" cy="966192"/>
          </a:xfrm>
          <a:prstGeom prst="rect">
            <a:avLst/>
          </a:prstGeom>
          <a:noFill/>
          <a:ln/>
        </p:spPr>
        <p:txBody>
          <a:bodyPr wrap="square" rtlCol="0" anchor="t"/>
          <a:lstStyle/>
          <a:p>
            <a:pPr>
              <a:lnSpc>
                <a:spcPts val="1903"/>
              </a:lnSpc>
            </a:pPr>
            <a:r>
              <a:rPr lang="en-US" sz="2000" kern="0" spc="-24" dirty="0">
                <a:solidFill>
                  <a:srgbClr val="272525"/>
                </a:solidFill>
                <a:latin typeface="Inter" pitchFamily="34" charset="0"/>
                <a:ea typeface="Inter" pitchFamily="34" charset="-122"/>
                <a:cs typeface="Inter" pitchFamily="34" charset="-120"/>
              </a:rPr>
              <a:t>When a user sends a request, such as browsing a webpage, the Application layer prepares the request data.</a:t>
            </a:r>
            <a:endParaRPr lang="en-US" sz="2000" dirty="0"/>
          </a:p>
        </p:txBody>
      </p:sp>
      <p:pic>
        <p:nvPicPr>
          <p:cNvPr id="10" name="Image 2" descr="preencoded.png"/>
          <p:cNvPicPr>
            <a:picLocks noChangeAspect="1"/>
          </p:cNvPicPr>
          <p:nvPr/>
        </p:nvPicPr>
        <p:blipFill>
          <a:blip r:embed="rId5"/>
          <a:stretch>
            <a:fillRect/>
          </a:stretch>
        </p:blipFill>
        <p:spPr>
          <a:xfrm>
            <a:off x="4111228" y="4489222"/>
            <a:ext cx="2750165" cy="604094"/>
          </a:xfrm>
          <a:prstGeom prst="rect">
            <a:avLst/>
          </a:prstGeom>
        </p:spPr>
      </p:pic>
      <p:sp>
        <p:nvSpPr>
          <p:cNvPr id="11" name="Text 6"/>
          <p:cNvSpPr/>
          <p:nvPr/>
        </p:nvSpPr>
        <p:spPr>
          <a:xfrm>
            <a:off x="4262229" y="5319862"/>
            <a:ext cx="2076778" cy="259586"/>
          </a:xfrm>
          <a:prstGeom prst="rect">
            <a:avLst/>
          </a:prstGeom>
          <a:noFill/>
          <a:ln/>
        </p:spPr>
        <p:txBody>
          <a:bodyPr wrap="none" rtlCol="0" anchor="t"/>
          <a:lstStyle/>
          <a:p>
            <a:pPr>
              <a:lnSpc>
                <a:spcPts val="2044"/>
              </a:lnSpc>
            </a:pPr>
            <a:r>
              <a:rPr lang="en-US" sz="2000" b="1" kern="0" spc="-33" dirty="0">
                <a:solidFill>
                  <a:srgbClr val="272525"/>
                </a:solidFill>
                <a:latin typeface="Petrona" pitchFamily="34" charset="0"/>
                <a:ea typeface="Petrona" pitchFamily="34" charset="-122"/>
                <a:cs typeface="Petrona" pitchFamily="34" charset="-120"/>
              </a:rPr>
              <a:t>Transmission</a:t>
            </a:r>
            <a:endParaRPr lang="en-US" sz="2000" dirty="0"/>
          </a:p>
        </p:txBody>
      </p:sp>
      <p:sp>
        <p:nvSpPr>
          <p:cNvPr id="12" name="Text 7"/>
          <p:cNvSpPr/>
          <p:nvPr/>
        </p:nvSpPr>
        <p:spPr>
          <a:xfrm>
            <a:off x="4262229" y="5669994"/>
            <a:ext cx="2448164" cy="966192"/>
          </a:xfrm>
          <a:prstGeom prst="rect">
            <a:avLst/>
          </a:prstGeom>
          <a:noFill/>
          <a:ln/>
        </p:spPr>
        <p:txBody>
          <a:bodyPr wrap="square" rtlCol="0" anchor="t"/>
          <a:lstStyle/>
          <a:p>
            <a:pPr>
              <a:lnSpc>
                <a:spcPts val="1903"/>
              </a:lnSpc>
            </a:pPr>
            <a:r>
              <a:rPr lang="en-US" sz="2000" kern="0" spc="-24" dirty="0">
                <a:solidFill>
                  <a:srgbClr val="272525"/>
                </a:solidFill>
                <a:latin typeface="Inter" pitchFamily="34" charset="0"/>
                <a:ea typeface="Inter" pitchFamily="34" charset="-122"/>
                <a:cs typeface="Inter" pitchFamily="34" charset="-120"/>
              </a:rPr>
              <a:t>The data is passed through each layer of the OSI model, being encapsulated and formatted at each stage.</a:t>
            </a:r>
            <a:endParaRPr lang="en-US" sz="2000" dirty="0"/>
          </a:p>
        </p:txBody>
      </p:sp>
      <p:pic>
        <p:nvPicPr>
          <p:cNvPr id="13" name="Image 3" descr="preencoded.png"/>
          <p:cNvPicPr>
            <a:picLocks noChangeAspect="1"/>
          </p:cNvPicPr>
          <p:nvPr/>
        </p:nvPicPr>
        <p:blipFill>
          <a:blip r:embed="rId6"/>
          <a:stretch>
            <a:fillRect/>
          </a:stretch>
        </p:blipFill>
        <p:spPr>
          <a:xfrm>
            <a:off x="6861393" y="4489222"/>
            <a:ext cx="2750255" cy="604094"/>
          </a:xfrm>
          <a:prstGeom prst="rect">
            <a:avLst/>
          </a:prstGeom>
        </p:spPr>
      </p:pic>
      <p:sp>
        <p:nvSpPr>
          <p:cNvPr id="14" name="Text 8"/>
          <p:cNvSpPr/>
          <p:nvPr/>
        </p:nvSpPr>
        <p:spPr>
          <a:xfrm>
            <a:off x="7012395" y="5319862"/>
            <a:ext cx="2076778" cy="259586"/>
          </a:xfrm>
          <a:prstGeom prst="rect">
            <a:avLst/>
          </a:prstGeom>
          <a:noFill/>
          <a:ln/>
        </p:spPr>
        <p:txBody>
          <a:bodyPr wrap="none" rtlCol="0" anchor="t"/>
          <a:lstStyle/>
          <a:p>
            <a:pPr>
              <a:lnSpc>
                <a:spcPts val="2044"/>
              </a:lnSpc>
            </a:pPr>
            <a:r>
              <a:rPr lang="en-US" sz="2000" b="1" kern="0" spc="-33" dirty="0">
                <a:solidFill>
                  <a:srgbClr val="272525"/>
                </a:solidFill>
                <a:latin typeface="Petrona" pitchFamily="34" charset="0"/>
                <a:ea typeface="Petrona" pitchFamily="34" charset="-122"/>
                <a:cs typeface="Petrona" pitchFamily="34" charset="-120"/>
              </a:rPr>
              <a:t>Delivery</a:t>
            </a:r>
            <a:endParaRPr lang="en-US" sz="2000" dirty="0"/>
          </a:p>
        </p:txBody>
      </p:sp>
      <p:sp>
        <p:nvSpPr>
          <p:cNvPr id="15" name="Text 9"/>
          <p:cNvSpPr/>
          <p:nvPr/>
        </p:nvSpPr>
        <p:spPr>
          <a:xfrm>
            <a:off x="7012395" y="5669994"/>
            <a:ext cx="2448253" cy="724644"/>
          </a:xfrm>
          <a:prstGeom prst="rect">
            <a:avLst/>
          </a:prstGeom>
          <a:noFill/>
          <a:ln/>
        </p:spPr>
        <p:txBody>
          <a:bodyPr wrap="square" rtlCol="0" anchor="t"/>
          <a:lstStyle/>
          <a:p>
            <a:pPr>
              <a:lnSpc>
                <a:spcPts val="1903"/>
              </a:lnSpc>
            </a:pPr>
            <a:r>
              <a:rPr lang="en-US" sz="2000" kern="0" spc="-24" dirty="0">
                <a:solidFill>
                  <a:srgbClr val="272525"/>
                </a:solidFill>
                <a:latin typeface="Inter" pitchFamily="34" charset="0"/>
                <a:ea typeface="Inter" pitchFamily="34" charset="-122"/>
                <a:cs typeface="Inter" pitchFamily="34" charset="-120"/>
              </a:rPr>
              <a:t>The data reaches the destination server, where it is processed and a response is sent back to the user.</a:t>
            </a:r>
            <a:endParaRPr lang="en-US"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028700"/>
            <a:ext cx="10972800" cy="6172200"/>
          </a:xfrm>
          <a:prstGeom prst="rect">
            <a:avLst/>
          </a:prstGeom>
          <a:solidFill>
            <a:srgbClr val="FAF2E9"/>
          </a:solidFill>
          <a:ln/>
        </p:spPr>
      </p:sp>
      <p:sp>
        <p:nvSpPr>
          <p:cNvPr id="3" name="Shape 1"/>
          <p:cNvSpPr/>
          <p:nvPr/>
        </p:nvSpPr>
        <p:spPr>
          <a:xfrm>
            <a:off x="0" y="1028700"/>
            <a:ext cx="10972800" cy="6172200"/>
          </a:xfrm>
          <a:prstGeom prst="rect">
            <a:avLst/>
          </a:prstGeom>
          <a:solidFill>
            <a:srgbClr val="FDFAF7"/>
          </a:solidFill>
          <a:ln/>
        </p:spPr>
      </p:sp>
      <p:pic>
        <p:nvPicPr>
          <p:cNvPr id="4" name="Image 0" descr="preencoded.png"/>
          <p:cNvPicPr>
            <a:picLocks noChangeAspect="1"/>
          </p:cNvPicPr>
          <p:nvPr/>
        </p:nvPicPr>
        <p:blipFill>
          <a:blip r:embed="rId3"/>
          <a:stretch>
            <a:fillRect/>
          </a:stretch>
        </p:blipFill>
        <p:spPr>
          <a:xfrm>
            <a:off x="0" y="1028701"/>
            <a:ext cx="10972800" cy="1878092"/>
          </a:xfrm>
          <a:prstGeom prst="rect">
            <a:avLst/>
          </a:prstGeom>
        </p:spPr>
      </p:pic>
      <p:sp>
        <p:nvSpPr>
          <p:cNvPr id="5" name="Text 2"/>
          <p:cNvSpPr/>
          <p:nvPr/>
        </p:nvSpPr>
        <p:spPr>
          <a:xfrm>
            <a:off x="1382763" y="3320058"/>
            <a:ext cx="5383798" cy="516404"/>
          </a:xfrm>
          <a:prstGeom prst="rect">
            <a:avLst/>
          </a:prstGeom>
          <a:noFill/>
          <a:ln/>
        </p:spPr>
        <p:txBody>
          <a:bodyPr wrap="none" rtlCol="0" anchor="t"/>
          <a:lstStyle/>
          <a:p>
            <a:pPr>
              <a:lnSpc>
                <a:spcPts val="4067"/>
              </a:lnSpc>
            </a:pPr>
            <a:r>
              <a:rPr lang="en-US" sz="3400" b="1" kern="0" spc="-65" dirty="0">
                <a:solidFill>
                  <a:srgbClr val="F95F88"/>
                </a:solidFill>
                <a:latin typeface="Petrona" pitchFamily="34" charset="0"/>
                <a:ea typeface="Petrona" pitchFamily="34" charset="-122"/>
                <a:cs typeface="Petrona" pitchFamily="34" charset="-120"/>
              </a:rPr>
              <a:t>Benefits of Network Protocols</a:t>
            </a:r>
            <a:endParaRPr lang="en-US" sz="3400" dirty="0"/>
          </a:p>
        </p:txBody>
      </p:sp>
      <p:sp>
        <p:nvSpPr>
          <p:cNvPr id="6" name="Text 3"/>
          <p:cNvSpPr/>
          <p:nvPr/>
        </p:nvSpPr>
        <p:spPr>
          <a:xfrm>
            <a:off x="1382763" y="4061758"/>
            <a:ext cx="8207186" cy="480775"/>
          </a:xfrm>
          <a:prstGeom prst="rect">
            <a:avLst/>
          </a:prstGeom>
          <a:noFill/>
          <a:ln/>
        </p:spPr>
        <p:txBody>
          <a:bodyPr wrap="square" rtlCol="0" anchor="t"/>
          <a:lstStyle/>
          <a:p>
            <a:pPr>
              <a:lnSpc>
                <a:spcPts val="1893"/>
              </a:lnSpc>
            </a:pPr>
            <a:r>
              <a:rPr lang="en-US" sz="2200" kern="0" spc="-24" dirty="0">
                <a:solidFill>
                  <a:srgbClr val="272525"/>
                </a:solidFill>
                <a:latin typeface="Inter" pitchFamily="34" charset="0"/>
                <a:ea typeface="Inter" pitchFamily="34" charset="-122"/>
                <a:cs typeface="Inter" pitchFamily="34" charset="-120"/>
              </a:rPr>
              <a:t>Network protocols provide a standardized framework for communication, ensuring interoperability and seamless data exchange.</a:t>
            </a:r>
            <a:endParaRPr lang="en-US" sz="2200" dirty="0"/>
          </a:p>
        </p:txBody>
      </p:sp>
      <p:pic>
        <p:nvPicPr>
          <p:cNvPr id="7" name="Image 1" descr="preencoded.png"/>
          <p:cNvPicPr>
            <a:picLocks noChangeAspect="1"/>
          </p:cNvPicPr>
          <p:nvPr/>
        </p:nvPicPr>
        <p:blipFill>
          <a:blip r:embed="rId4"/>
          <a:stretch>
            <a:fillRect/>
          </a:stretch>
        </p:blipFill>
        <p:spPr>
          <a:xfrm>
            <a:off x="1382763" y="4711482"/>
            <a:ext cx="375583" cy="375583"/>
          </a:xfrm>
          <a:prstGeom prst="rect">
            <a:avLst/>
          </a:prstGeom>
        </p:spPr>
      </p:pic>
      <p:sp>
        <p:nvSpPr>
          <p:cNvPr id="8" name="Text 4"/>
          <p:cNvSpPr/>
          <p:nvPr/>
        </p:nvSpPr>
        <p:spPr>
          <a:xfrm>
            <a:off x="1382763" y="5237262"/>
            <a:ext cx="1882825" cy="258247"/>
          </a:xfrm>
          <a:prstGeom prst="rect">
            <a:avLst/>
          </a:prstGeom>
          <a:noFill/>
          <a:ln/>
        </p:spPr>
        <p:txBody>
          <a:bodyPr wrap="none" rtlCol="0" anchor="t"/>
          <a:lstStyle/>
          <a:p>
            <a:pPr>
              <a:lnSpc>
                <a:spcPts val="2033"/>
              </a:lnSpc>
            </a:pPr>
            <a:r>
              <a:rPr lang="en-US" sz="2200" b="1" kern="0" spc="-32" dirty="0">
                <a:solidFill>
                  <a:srgbClr val="272525"/>
                </a:solidFill>
                <a:latin typeface="Petrona" pitchFamily="34" charset="0"/>
                <a:ea typeface="Petrona" pitchFamily="34" charset="-122"/>
                <a:cs typeface="Petrona" pitchFamily="34" charset="-120"/>
              </a:rPr>
              <a:t>Interoperability</a:t>
            </a:r>
            <a:endParaRPr lang="en-US" sz="2200" dirty="0"/>
          </a:p>
        </p:txBody>
      </p:sp>
      <p:sp>
        <p:nvSpPr>
          <p:cNvPr id="9" name="Text 5"/>
          <p:cNvSpPr/>
          <p:nvPr/>
        </p:nvSpPr>
        <p:spPr>
          <a:xfrm>
            <a:off x="1382763" y="5585609"/>
            <a:ext cx="1882825" cy="961549"/>
          </a:xfrm>
          <a:prstGeom prst="rect">
            <a:avLst/>
          </a:prstGeom>
          <a:noFill/>
          <a:ln/>
        </p:spPr>
        <p:txBody>
          <a:bodyPr wrap="square" rtlCol="0" anchor="t"/>
          <a:lstStyle/>
          <a:p>
            <a:pPr>
              <a:lnSpc>
                <a:spcPts val="1893"/>
              </a:lnSpc>
            </a:pPr>
            <a:r>
              <a:rPr lang="en-US" sz="2200" kern="0" spc="-24" dirty="0">
                <a:solidFill>
                  <a:srgbClr val="272525"/>
                </a:solidFill>
                <a:latin typeface="Inter" pitchFamily="34" charset="0"/>
                <a:ea typeface="Inter" pitchFamily="34" charset="-122"/>
                <a:cs typeface="Inter" pitchFamily="34" charset="-120"/>
              </a:rPr>
              <a:t>Different devices can communicate with each other, regardless of their hardware or software.</a:t>
            </a:r>
            <a:endParaRPr lang="en-US" sz="2200" dirty="0"/>
          </a:p>
        </p:txBody>
      </p:sp>
      <p:pic>
        <p:nvPicPr>
          <p:cNvPr id="10" name="Image 2" descr="preencoded.png"/>
          <p:cNvPicPr>
            <a:picLocks noChangeAspect="1"/>
          </p:cNvPicPr>
          <p:nvPr/>
        </p:nvPicPr>
        <p:blipFill>
          <a:blip r:embed="rId5"/>
          <a:stretch>
            <a:fillRect/>
          </a:stretch>
        </p:blipFill>
        <p:spPr>
          <a:xfrm>
            <a:off x="3490883" y="4711482"/>
            <a:ext cx="375583" cy="375583"/>
          </a:xfrm>
          <a:prstGeom prst="rect">
            <a:avLst/>
          </a:prstGeom>
        </p:spPr>
      </p:pic>
      <p:sp>
        <p:nvSpPr>
          <p:cNvPr id="11" name="Text 6"/>
          <p:cNvSpPr/>
          <p:nvPr/>
        </p:nvSpPr>
        <p:spPr>
          <a:xfrm>
            <a:off x="3490883" y="5237262"/>
            <a:ext cx="1882825" cy="258247"/>
          </a:xfrm>
          <a:prstGeom prst="rect">
            <a:avLst/>
          </a:prstGeom>
          <a:noFill/>
          <a:ln/>
        </p:spPr>
        <p:txBody>
          <a:bodyPr wrap="none" rtlCol="0" anchor="t"/>
          <a:lstStyle/>
          <a:p>
            <a:pPr>
              <a:lnSpc>
                <a:spcPts val="2033"/>
              </a:lnSpc>
            </a:pPr>
            <a:r>
              <a:rPr lang="en-US" sz="2200" b="1" kern="0" spc="-32" dirty="0">
                <a:solidFill>
                  <a:srgbClr val="272525"/>
                </a:solidFill>
                <a:latin typeface="Petrona" pitchFamily="34" charset="0"/>
                <a:ea typeface="Petrona" pitchFamily="34" charset="-122"/>
                <a:cs typeface="Petrona" pitchFamily="34" charset="-120"/>
              </a:rPr>
              <a:t>Reliability</a:t>
            </a:r>
            <a:endParaRPr lang="en-US" sz="2200" dirty="0"/>
          </a:p>
        </p:txBody>
      </p:sp>
      <p:sp>
        <p:nvSpPr>
          <p:cNvPr id="12" name="Text 7"/>
          <p:cNvSpPr/>
          <p:nvPr/>
        </p:nvSpPr>
        <p:spPr>
          <a:xfrm>
            <a:off x="3490883" y="5585609"/>
            <a:ext cx="1882825" cy="961549"/>
          </a:xfrm>
          <a:prstGeom prst="rect">
            <a:avLst/>
          </a:prstGeom>
          <a:noFill/>
          <a:ln/>
        </p:spPr>
        <p:txBody>
          <a:bodyPr wrap="square" rtlCol="0" anchor="t"/>
          <a:lstStyle/>
          <a:p>
            <a:pPr>
              <a:lnSpc>
                <a:spcPts val="1893"/>
              </a:lnSpc>
            </a:pPr>
            <a:r>
              <a:rPr lang="en-US" sz="2200" kern="0" spc="-24" dirty="0">
                <a:solidFill>
                  <a:srgbClr val="272525"/>
                </a:solidFill>
                <a:latin typeface="Inter" pitchFamily="34" charset="0"/>
                <a:ea typeface="Inter" pitchFamily="34" charset="-122"/>
                <a:cs typeface="Inter" pitchFamily="34" charset="-120"/>
              </a:rPr>
              <a:t>Data is delivered accurately and without errors, ensuring the integrity of information.</a:t>
            </a:r>
            <a:endParaRPr lang="en-US" sz="2200" dirty="0"/>
          </a:p>
        </p:txBody>
      </p:sp>
      <p:pic>
        <p:nvPicPr>
          <p:cNvPr id="13" name="Image 3" descr="preencoded.png"/>
          <p:cNvPicPr>
            <a:picLocks noChangeAspect="1"/>
          </p:cNvPicPr>
          <p:nvPr/>
        </p:nvPicPr>
        <p:blipFill>
          <a:blip r:embed="rId6"/>
          <a:stretch>
            <a:fillRect/>
          </a:stretch>
        </p:blipFill>
        <p:spPr>
          <a:xfrm>
            <a:off x="5599004" y="4711482"/>
            <a:ext cx="375583" cy="375583"/>
          </a:xfrm>
          <a:prstGeom prst="rect">
            <a:avLst/>
          </a:prstGeom>
        </p:spPr>
      </p:pic>
      <p:sp>
        <p:nvSpPr>
          <p:cNvPr id="14" name="Text 8"/>
          <p:cNvSpPr/>
          <p:nvPr/>
        </p:nvSpPr>
        <p:spPr>
          <a:xfrm>
            <a:off x="5599004" y="5237262"/>
            <a:ext cx="1882825" cy="258247"/>
          </a:xfrm>
          <a:prstGeom prst="rect">
            <a:avLst/>
          </a:prstGeom>
          <a:noFill/>
          <a:ln/>
        </p:spPr>
        <p:txBody>
          <a:bodyPr wrap="none" rtlCol="0" anchor="t"/>
          <a:lstStyle/>
          <a:p>
            <a:pPr>
              <a:lnSpc>
                <a:spcPts val="2033"/>
              </a:lnSpc>
            </a:pPr>
            <a:r>
              <a:rPr lang="en-US" sz="2200" b="1" kern="0" spc="-32" dirty="0">
                <a:solidFill>
                  <a:srgbClr val="272525"/>
                </a:solidFill>
                <a:latin typeface="Petrona" pitchFamily="34" charset="0"/>
                <a:ea typeface="Petrona" pitchFamily="34" charset="-122"/>
                <a:cs typeface="Petrona" pitchFamily="34" charset="-120"/>
              </a:rPr>
              <a:t>Efficiency</a:t>
            </a:r>
            <a:endParaRPr lang="en-US" sz="2200" dirty="0"/>
          </a:p>
        </p:txBody>
      </p:sp>
      <p:sp>
        <p:nvSpPr>
          <p:cNvPr id="15" name="Text 9"/>
          <p:cNvSpPr/>
          <p:nvPr/>
        </p:nvSpPr>
        <p:spPr>
          <a:xfrm>
            <a:off x="5599004" y="5585609"/>
            <a:ext cx="1882825" cy="961549"/>
          </a:xfrm>
          <a:prstGeom prst="rect">
            <a:avLst/>
          </a:prstGeom>
          <a:noFill/>
          <a:ln/>
        </p:spPr>
        <p:txBody>
          <a:bodyPr wrap="square" rtlCol="0" anchor="t"/>
          <a:lstStyle/>
          <a:p>
            <a:pPr>
              <a:lnSpc>
                <a:spcPts val="1893"/>
              </a:lnSpc>
            </a:pPr>
            <a:r>
              <a:rPr lang="en-US" sz="2200" kern="0" spc="-24" dirty="0">
                <a:solidFill>
                  <a:srgbClr val="272525"/>
                </a:solidFill>
                <a:latin typeface="Inter" pitchFamily="34" charset="0"/>
                <a:ea typeface="Inter" pitchFamily="34" charset="-122"/>
                <a:cs typeface="Inter" pitchFamily="34" charset="-120"/>
              </a:rPr>
              <a:t>Data is transmitted effectively, minimizing delays and optimizing network performance.</a:t>
            </a:r>
            <a:endParaRPr lang="en-US" sz="2200" dirty="0"/>
          </a:p>
        </p:txBody>
      </p:sp>
      <p:pic>
        <p:nvPicPr>
          <p:cNvPr id="16" name="Image 4" descr="preencoded.png"/>
          <p:cNvPicPr>
            <a:picLocks noChangeAspect="1"/>
          </p:cNvPicPr>
          <p:nvPr/>
        </p:nvPicPr>
        <p:blipFill>
          <a:blip r:embed="rId7"/>
          <a:stretch>
            <a:fillRect/>
          </a:stretch>
        </p:blipFill>
        <p:spPr>
          <a:xfrm>
            <a:off x="7707124" y="4711482"/>
            <a:ext cx="375583" cy="375583"/>
          </a:xfrm>
          <a:prstGeom prst="rect">
            <a:avLst/>
          </a:prstGeom>
        </p:spPr>
      </p:pic>
      <p:sp>
        <p:nvSpPr>
          <p:cNvPr id="17" name="Text 10"/>
          <p:cNvSpPr/>
          <p:nvPr/>
        </p:nvSpPr>
        <p:spPr>
          <a:xfrm>
            <a:off x="7707124" y="5237262"/>
            <a:ext cx="1882825" cy="258247"/>
          </a:xfrm>
          <a:prstGeom prst="rect">
            <a:avLst/>
          </a:prstGeom>
          <a:noFill/>
          <a:ln/>
        </p:spPr>
        <p:txBody>
          <a:bodyPr wrap="none" rtlCol="0" anchor="t"/>
          <a:lstStyle/>
          <a:p>
            <a:pPr>
              <a:lnSpc>
                <a:spcPts val="2033"/>
              </a:lnSpc>
            </a:pPr>
            <a:r>
              <a:rPr lang="en-US" sz="2200" b="1" kern="0" spc="-32" dirty="0">
                <a:solidFill>
                  <a:srgbClr val="272525"/>
                </a:solidFill>
                <a:latin typeface="Petrona" pitchFamily="34" charset="0"/>
                <a:ea typeface="Petrona" pitchFamily="34" charset="-122"/>
                <a:cs typeface="Petrona" pitchFamily="34" charset="-120"/>
              </a:rPr>
              <a:t>Security</a:t>
            </a:r>
            <a:endParaRPr lang="en-US" sz="2200" dirty="0"/>
          </a:p>
        </p:txBody>
      </p:sp>
      <p:sp>
        <p:nvSpPr>
          <p:cNvPr id="18" name="Text 11"/>
          <p:cNvSpPr/>
          <p:nvPr/>
        </p:nvSpPr>
        <p:spPr>
          <a:xfrm>
            <a:off x="7707124" y="5585609"/>
            <a:ext cx="1882825" cy="1201936"/>
          </a:xfrm>
          <a:prstGeom prst="rect">
            <a:avLst/>
          </a:prstGeom>
          <a:noFill/>
          <a:ln/>
        </p:spPr>
        <p:txBody>
          <a:bodyPr wrap="square" rtlCol="0" anchor="t"/>
          <a:lstStyle/>
          <a:p>
            <a:pPr>
              <a:lnSpc>
                <a:spcPts val="1893"/>
              </a:lnSpc>
            </a:pPr>
            <a:r>
              <a:rPr lang="en-US" sz="2200" kern="0" spc="-24" dirty="0">
                <a:solidFill>
                  <a:srgbClr val="272525"/>
                </a:solidFill>
                <a:latin typeface="Inter" pitchFamily="34" charset="0"/>
                <a:ea typeface="Inter" pitchFamily="34" charset="-122"/>
                <a:cs typeface="Inter" pitchFamily="34" charset="-120"/>
              </a:rPr>
              <a:t>Protocols can incorporate security measures to protect data from unauthorized access or tampering.</a:t>
            </a:r>
            <a:endParaRPr lang="en-US"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028700"/>
            <a:ext cx="10972800" cy="6172200"/>
          </a:xfrm>
          <a:prstGeom prst="rect">
            <a:avLst/>
          </a:prstGeom>
          <a:solidFill>
            <a:srgbClr val="FAF2E9"/>
          </a:solidFill>
          <a:ln/>
        </p:spPr>
      </p:sp>
      <p:sp>
        <p:nvSpPr>
          <p:cNvPr id="3" name="Shape 1"/>
          <p:cNvSpPr/>
          <p:nvPr/>
        </p:nvSpPr>
        <p:spPr>
          <a:xfrm>
            <a:off x="0" y="-180829"/>
            <a:ext cx="10972800" cy="6172200"/>
          </a:xfrm>
          <a:prstGeom prst="rect">
            <a:avLst/>
          </a:prstGeom>
          <a:solidFill>
            <a:srgbClr val="FDFAF7"/>
          </a:solidFill>
          <a:ln/>
        </p:spPr>
      </p:sp>
      <p:sp>
        <p:nvSpPr>
          <p:cNvPr id="4" name="Text 2"/>
          <p:cNvSpPr/>
          <p:nvPr/>
        </p:nvSpPr>
        <p:spPr>
          <a:xfrm>
            <a:off x="648028" y="-47509"/>
            <a:ext cx="5092065" cy="636419"/>
          </a:xfrm>
          <a:prstGeom prst="rect">
            <a:avLst/>
          </a:prstGeom>
          <a:noFill/>
          <a:ln/>
        </p:spPr>
        <p:txBody>
          <a:bodyPr wrap="none" rtlCol="0" anchor="t"/>
          <a:lstStyle/>
          <a:p>
            <a:pPr>
              <a:lnSpc>
                <a:spcPts val="5012"/>
              </a:lnSpc>
            </a:pPr>
            <a:r>
              <a:rPr lang="en-US" sz="4010" b="1" kern="0" spc="-80" dirty="0">
                <a:solidFill>
                  <a:srgbClr val="F95F88"/>
                </a:solidFill>
                <a:latin typeface="Petrona" pitchFamily="34" charset="0"/>
                <a:ea typeface="Petrona" pitchFamily="34" charset="-122"/>
                <a:cs typeface="Petrona" pitchFamily="34" charset="-120"/>
              </a:rPr>
              <a:t>The Reference Model</a:t>
            </a:r>
            <a:endParaRPr lang="en-US" sz="4010" dirty="0"/>
          </a:p>
        </p:txBody>
      </p:sp>
      <p:sp>
        <p:nvSpPr>
          <p:cNvPr id="5" name="Text 3"/>
          <p:cNvSpPr/>
          <p:nvPr/>
        </p:nvSpPr>
        <p:spPr>
          <a:xfrm>
            <a:off x="558685" y="742452"/>
            <a:ext cx="9676745" cy="1195690"/>
          </a:xfrm>
          <a:prstGeom prst="rect">
            <a:avLst/>
          </a:prstGeom>
          <a:noFill/>
          <a:ln/>
        </p:spPr>
        <p:txBody>
          <a:bodyPr wrap="square" rtlCol="0" anchor="t"/>
          <a:lstStyle/>
          <a:p>
            <a:pPr marL="285750" indent="-285750">
              <a:lnSpc>
                <a:spcPts val="2333"/>
              </a:lnSpc>
              <a:buFont typeface="Arial" panose="020B0604020202020204" pitchFamily="34" charset="0"/>
              <a:buChar char="•"/>
            </a:pPr>
            <a:r>
              <a:rPr lang="en-US" sz="1800" dirty="0">
                <a:effectLst/>
                <a:latin typeface="Calibri" panose="020F0502020204030204" pitchFamily="34" charset="0"/>
                <a:ea typeface="SimSun" panose="02010600030101010101" pitchFamily="2" charset="-122"/>
                <a:cs typeface="Times New Roman" panose="02020603050405020304" pitchFamily="18" charset="0"/>
              </a:rPr>
              <a:t>The OSI (Open Systems Interconnection) model is a conceptual framework used to understand and standardize the functions of a telecommunication or computing system. </a:t>
            </a:r>
          </a:p>
          <a:p>
            <a:pPr marL="285750" indent="-285750">
              <a:lnSpc>
                <a:spcPts val="2333"/>
              </a:lnSpc>
              <a:buFont typeface="Arial" panose="020B0604020202020204" pitchFamily="34" charset="0"/>
              <a:buChar char="•"/>
            </a:pPr>
            <a:r>
              <a:rPr lang="en-US" sz="1800" dirty="0">
                <a:effectLst/>
                <a:latin typeface="Calibri" panose="020F0502020204030204" pitchFamily="34" charset="0"/>
                <a:ea typeface="SimSun" panose="02010600030101010101" pitchFamily="2" charset="-122"/>
                <a:cs typeface="Times New Roman" panose="02020603050405020304" pitchFamily="18" charset="0"/>
              </a:rPr>
              <a:t>It divides the process of communication between two networked systems into seven distinct layers</a:t>
            </a:r>
            <a:endParaRPr lang="en-US" sz="1458" dirty="0"/>
          </a:p>
        </p:txBody>
      </p:sp>
      <p:sp>
        <p:nvSpPr>
          <p:cNvPr id="6" name="Text 4"/>
          <p:cNvSpPr/>
          <p:nvPr/>
        </p:nvSpPr>
        <p:spPr>
          <a:xfrm>
            <a:off x="458985" y="1915070"/>
            <a:ext cx="2546033" cy="318165"/>
          </a:xfrm>
          <a:prstGeom prst="rect">
            <a:avLst/>
          </a:prstGeom>
          <a:noFill/>
          <a:ln/>
        </p:spPr>
        <p:txBody>
          <a:bodyPr wrap="none" rtlCol="0" anchor="t"/>
          <a:lstStyle/>
          <a:p>
            <a:pPr>
              <a:lnSpc>
                <a:spcPts val="2506"/>
              </a:lnSpc>
            </a:pPr>
            <a:r>
              <a:rPr lang="en-US" sz="2005" b="1" kern="0" spc="-40" dirty="0">
                <a:solidFill>
                  <a:srgbClr val="F95F88"/>
                </a:solidFill>
                <a:latin typeface="Petrona" pitchFamily="34" charset="0"/>
                <a:ea typeface="Petrona" pitchFamily="34" charset="-122"/>
                <a:cs typeface="Petrona" pitchFamily="34" charset="-120"/>
              </a:rPr>
              <a:t>Physical Layer</a:t>
            </a:r>
            <a:endParaRPr lang="en-US" sz="2005" dirty="0"/>
          </a:p>
        </p:txBody>
      </p:sp>
      <p:sp>
        <p:nvSpPr>
          <p:cNvPr id="7" name="Text 5"/>
          <p:cNvSpPr/>
          <p:nvPr/>
        </p:nvSpPr>
        <p:spPr>
          <a:xfrm>
            <a:off x="80902" y="2378063"/>
            <a:ext cx="2924116" cy="1481435"/>
          </a:xfrm>
          <a:prstGeom prst="rect">
            <a:avLst/>
          </a:prstGeom>
          <a:noFill/>
          <a:ln/>
        </p:spPr>
        <p:txBody>
          <a:bodyPr wrap="square" rtlCol="0" anchor="t"/>
          <a:lstStyle/>
          <a:p>
            <a:pPr marL="285750" indent="-285750">
              <a:lnSpc>
                <a:spcPts val="2333"/>
              </a:lnSpc>
              <a:buFont typeface="Arial" panose="020B0604020202020204" pitchFamily="34" charset="0"/>
              <a:buChar char="•"/>
            </a:pPr>
            <a:r>
              <a:rPr lang="en-US" kern="0" spc="-29" dirty="0">
                <a:solidFill>
                  <a:srgbClr val="272525"/>
                </a:solidFill>
                <a:latin typeface="Inter" pitchFamily="34" charset="0"/>
                <a:ea typeface="Inter" pitchFamily="34" charset="-122"/>
                <a:cs typeface="Inter" pitchFamily="34" charset="-120"/>
              </a:rPr>
              <a:t>Deals with the physical transmission </a:t>
            </a:r>
            <a:r>
              <a:rPr lang="en-US" dirty="0">
                <a:effectLst/>
                <a:latin typeface="Calibri" panose="020F0502020204030204" pitchFamily="34" charset="0"/>
                <a:ea typeface="SimSun" panose="02010600030101010101" pitchFamily="2" charset="-122"/>
                <a:cs typeface="Times New Roman" panose="02020603050405020304" pitchFamily="18" charset="0"/>
              </a:rPr>
              <a:t>and reception of raw data streams over a physical medium </a:t>
            </a:r>
            <a:r>
              <a:rPr lang="en-US" kern="0" spc="-29" dirty="0">
                <a:solidFill>
                  <a:srgbClr val="272525"/>
                </a:solidFill>
                <a:latin typeface="Inter" pitchFamily="34" charset="0"/>
                <a:ea typeface="Inter" pitchFamily="34" charset="-122"/>
                <a:cs typeface="Inter" pitchFamily="34" charset="-120"/>
              </a:rPr>
              <a:t>, such as the electrical signals used over cables or the radio waves used in wireless networks.</a:t>
            </a:r>
          </a:p>
          <a:p>
            <a:pPr marL="285750" indent="-285750">
              <a:lnSpc>
                <a:spcPts val="2333"/>
              </a:lnSpc>
              <a:buFont typeface="Arial" panose="020B0604020202020204" pitchFamily="34" charset="0"/>
              <a:buChar char="•"/>
            </a:pPr>
            <a:r>
              <a:rPr lang="en-US" dirty="0">
                <a:effectLst/>
                <a:latin typeface="Calibri" panose="020F0502020204030204" pitchFamily="34" charset="0"/>
                <a:ea typeface="SimSun" panose="02010600030101010101" pitchFamily="2" charset="-122"/>
                <a:cs typeface="Times New Roman" panose="02020603050405020304" pitchFamily="18" charset="0"/>
              </a:rPr>
              <a:t>It defines the hardware elements, such as cables, switches, and network interface cards (NICs).</a:t>
            </a:r>
          </a:p>
          <a:p>
            <a:pPr marL="285750" indent="-285750">
              <a:lnSpc>
                <a:spcPts val="2333"/>
              </a:lnSpc>
              <a:buFont typeface="Arial" panose="020B0604020202020204" pitchFamily="34" charset="0"/>
              <a:buChar char="•"/>
            </a:pPr>
            <a:r>
              <a:rPr lang="en-US" b="1" dirty="0">
                <a:effectLst/>
                <a:latin typeface="Calibri" panose="020F0502020204030204" pitchFamily="34" charset="0"/>
                <a:ea typeface="SimSun" panose="02010600030101010101" pitchFamily="2" charset="-122"/>
                <a:cs typeface="Times New Roman" panose="02020603050405020304" pitchFamily="18" charset="0"/>
              </a:rPr>
              <a:t>Protocols/Standards: </a:t>
            </a:r>
            <a:r>
              <a:rPr lang="en-US" dirty="0">
                <a:effectLst/>
                <a:latin typeface="Calibri" panose="020F0502020204030204" pitchFamily="34" charset="0"/>
                <a:ea typeface="SimSun" panose="02010600030101010101" pitchFamily="2" charset="-122"/>
                <a:cs typeface="Times New Roman" panose="02020603050405020304" pitchFamily="18" charset="0"/>
              </a:rPr>
              <a:t>Ethernet (IEEE 802.3), USB, Bluetooth, DSL</a:t>
            </a:r>
            <a:endParaRPr lang="en-DK" dirty="0">
              <a:effectLst/>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ts val="2333"/>
              </a:lnSpc>
              <a:buFont typeface="Arial" panose="020B0604020202020204" pitchFamily="34" charset="0"/>
              <a:buChar char="•"/>
            </a:pPr>
            <a:endParaRPr lang="en-DK" dirty="0">
              <a:effectLst/>
              <a:latin typeface="Calibri" panose="020F0502020204030204" pitchFamily="34" charset="0"/>
              <a:ea typeface="SimSun" panose="02010600030101010101" pitchFamily="2" charset="-122"/>
              <a:cs typeface="Times New Roman" panose="02020603050405020304" pitchFamily="18" charset="0"/>
            </a:endParaRPr>
          </a:p>
          <a:p>
            <a:pPr>
              <a:lnSpc>
                <a:spcPts val="2333"/>
              </a:lnSpc>
            </a:pPr>
            <a:endParaRPr lang="en-US" dirty="0"/>
          </a:p>
        </p:txBody>
      </p:sp>
      <p:sp>
        <p:nvSpPr>
          <p:cNvPr id="8" name="Text 6"/>
          <p:cNvSpPr/>
          <p:nvPr/>
        </p:nvSpPr>
        <p:spPr>
          <a:xfrm>
            <a:off x="3935000" y="1906225"/>
            <a:ext cx="2546033" cy="318165"/>
          </a:xfrm>
          <a:prstGeom prst="rect">
            <a:avLst/>
          </a:prstGeom>
          <a:noFill/>
          <a:ln/>
        </p:spPr>
        <p:txBody>
          <a:bodyPr wrap="none" rtlCol="0" anchor="t"/>
          <a:lstStyle/>
          <a:p>
            <a:pPr>
              <a:lnSpc>
                <a:spcPts val="2506"/>
              </a:lnSpc>
            </a:pPr>
            <a:r>
              <a:rPr lang="en-US" sz="2005" b="1" kern="0" spc="-40" dirty="0">
                <a:solidFill>
                  <a:srgbClr val="F95F88"/>
                </a:solidFill>
                <a:latin typeface="Petrona" pitchFamily="34" charset="0"/>
                <a:ea typeface="Petrona" pitchFamily="34" charset="-122"/>
                <a:cs typeface="Petrona" pitchFamily="34" charset="-120"/>
              </a:rPr>
              <a:t>Data Link Layer</a:t>
            </a:r>
            <a:endParaRPr lang="en-US" sz="2005" dirty="0"/>
          </a:p>
        </p:txBody>
      </p:sp>
      <p:sp>
        <p:nvSpPr>
          <p:cNvPr id="9" name="Text 7"/>
          <p:cNvSpPr/>
          <p:nvPr/>
        </p:nvSpPr>
        <p:spPr>
          <a:xfrm>
            <a:off x="3844365" y="2262319"/>
            <a:ext cx="2924116" cy="1481435"/>
          </a:xfrm>
          <a:prstGeom prst="rect">
            <a:avLst/>
          </a:prstGeom>
          <a:noFill/>
          <a:ln/>
        </p:spPr>
        <p:txBody>
          <a:bodyPr wrap="square" rtlCol="0" anchor="t"/>
          <a:lstStyle/>
          <a:p>
            <a:pPr marL="285750" indent="-285750">
              <a:lnSpc>
                <a:spcPts val="2333"/>
              </a:lnSpc>
              <a:buFont typeface="Arial" panose="020B0604020202020204" pitchFamily="34" charset="0"/>
              <a:buChar char="•"/>
            </a:pPr>
            <a:r>
              <a:rPr lang="en-US" sz="1750" kern="0" spc="-29" dirty="0">
                <a:solidFill>
                  <a:srgbClr val="272525"/>
                </a:solidFill>
                <a:latin typeface="Inter" pitchFamily="34" charset="0"/>
                <a:ea typeface="Inter" pitchFamily="34" charset="-122"/>
                <a:cs typeface="Inter" pitchFamily="34" charset="-120"/>
              </a:rPr>
              <a:t>Provides error detection and correction mechanisms, as well as data framing, allowing for reliable data transmission between adjacent network nodes. </a:t>
            </a:r>
            <a:r>
              <a:rPr lang="en-US" sz="1750" dirty="0">
                <a:effectLst/>
                <a:latin typeface="Calibri" panose="020F0502020204030204" pitchFamily="34" charset="0"/>
                <a:ea typeface="SimSun" panose="02010600030101010101" pitchFamily="2" charset="-122"/>
                <a:cs typeface="Times New Roman" panose="02020603050405020304" pitchFamily="18" charset="0"/>
              </a:rPr>
              <a:t>from the physical layer</a:t>
            </a:r>
            <a:endParaRPr lang="en-US" sz="1750" kern="0" spc="-29" dirty="0">
              <a:solidFill>
                <a:srgbClr val="272525"/>
              </a:solidFill>
              <a:latin typeface="Inter" pitchFamily="34" charset="0"/>
              <a:ea typeface="Inter" pitchFamily="34" charset="-122"/>
              <a:cs typeface="Times New Roman" panose="02020603050405020304" pitchFamily="18" charset="0"/>
            </a:endParaRPr>
          </a:p>
          <a:p>
            <a:pPr marL="285750" indent="-285750">
              <a:lnSpc>
                <a:spcPts val="2333"/>
              </a:lnSpc>
              <a:buFont typeface="Arial" panose="020B0604020202020204" pitchFamily="34" charset="0"/>
              <a:buChar char="•"/>
            </a:pPr>
            <a:r>
              <a:rPr lang="en-US" sz="1750" dirty="0">
                <a:effectLst/>
                <a:latin typeface="Calibri" panose="020F0502020204030204" pitchFamily="34" charset="0"/>
                <a:ea typeface="SimSun" panose="02010600030101010101" pitchFamily="2" charset="-122"/>
                <a:cs typeface="Times New Roman" panose="02020603050405020304" pitchFamily="18" charset="0"/>
              </a:rPr>
              <a:t>It structures the data into frames and handles the physical addressing (MAC addresses).</a:t>
            </a:r>
            <a:endParaRPr lang="en-US" sz="1750" dirty="0">
              <a:latin typeface="Calibri" panose="020F0502020204030204" pitchFamily="34" charset="0"/>
              <a:ea typeface="SimSun" panose="02010600030101010101" pitchFamily="2" charset="-122"/>
              <a:cs typeface="Times New Roman" panose="02020603050405020304" pitchFamily="18" charset="0"/>
            </a:endParaRPr>
          </a:p>
          <a:p>
            <a:pPr marL="285750" indent="-285750">
              <a:lnSpc>
                <a:spcPts val="2333"/>
              </a:lnSpc>
              <a:buFont typeface="Arial" panose="020B0604020202020204" pitchFamily="34" charset="0"/>
              <a:buChar char="•"/>
            </a:pPr>
            <a:r>
              <a:rPr lang="en-US" sz="1750" b="1" dirty="0">
                <a:effectLst/>
                <a:latin typeface="Calibri" panose="020F0502020204030204" pitchFamily="34" charset="0"/>
                <a:ea typeface="SimSun" panose="02010600030101010101" pitchFamily="2" charset="-122"/>
                <a:cs typeface="Times New Roman" panose="02020603050405020304" pitchFamily="18" charset="0"/>
              </a:rPr>
              <a:t>Sub-layers:</a:t>
            </a:r>
            <a:endParaRPr lang="en-DK" sz="1750" b="1"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r>
              <a:rPr lang="en-US" sz="1750" dirty="0">
                <a:effectLst/>
                <a:latin typeface="Calibri" panose="020F0502020204030204" pitchFamily="34" charset="0"/>
                <a:ea typeface="SimSun" panose="02010600030101010101" pitchFamily="2" charset="-122"/>
                <a:cs typeface="Times New Roman" panose="02020603050405020304" pitchFamily="18" charset="0"/>
              </a:rPr>
              <a:t>MAC (Media Access Control)</a:t>
            </a:r>
          </a:p>
          <a:p>
            <a:pPr>
              <a:lnSpc>
                <a:spcPct val="115000"/>
              </a:lnSpc>
              <a:spcAft>
                <a:spcPts val="1000"/>
              </a:spcAft>
            </a:pPr>
            <a:r>
              <a:rPr lang="en-US" sz="1750" dirty="0">
                <a:effectLst/>
                <a:latin typeface="Calibri" panose="020F0502020204030204" pitchFamily="34" charset="0"/>
                <a:ea typeface="SimSun" panose="02010600030101010101" pitchFamily="2" charset="-122"/>
                <a:cs typeface="Times New Roman" panose="02020603050405020304" pitchFamily="18" charset="0"/>
              </a:rPr>
              <a:t>LLC (Logical Link Control): </a:t>
            </a:r>
          </a:p>
          <a:p>
            <a:pPr marL="285750" indent="-285750">
              <a:lnSpc>
                <a:spcPct val="115000"/>
              </a:lnSpc>
              <a:spcAft>
                <a:spcPts val="1000"/>
              </a:spcAft>
              <a:buFont typeface="Arial" panose="020B0604020202020204" pitchFamily="34" charset="0"/>
              <a:buChar char="•"/>
            </a:pPr>
            <a:r>
              <a:rPr lang="en-US" sz="1750" b="1" dirty="0">
                <a:effectLst/>
                <a:latin typeface="Calibri" panose="020F0502020204030204" pitchFamily="34" charset="0"/>
                <a:ea typeface="SimSun" panose="02010600030101010101" pitchFamily="2" charset="-122"/>
                <a:cs typeface="Times New Roman" panose="02020603050405020304" pitchFamily="18" charset="0"/>
              </a:rPr>
              <a:t>Protocols/Standards: </a:t>
            </a:r>
            <a:r>
              <a:rPr lang="en-US" sz="1750" dirty="0">
                <a:effectLst/>
                <a:latin typeface="Calibri" panose="020F0502020204030204" pitchFamily="34" charset="0"/>
                <a:ea typeface="SimSun" panose="02010600030101010101" pitchFamily="2" charset="-122"/>
                <a:cs typeface="Times New Roman" panose="02020603050405020304" pitchFamily="18" charset="0"/>
              </a:rPr>
              <a:t>Ethernet, Wi-Fi (IEEE 802.11), PPP , ARP</a:t>
            </a:r>
            <a:endParaRPr lang="en-US" sz="1750" dirty="0"/>
          </a:p>
        </p:txBody>
      </p:sp>
      <p:sp>
        <p:nvSpPr>
          <p:cNvPr id="10" name="Text 8"/>
          <p:cNvSpPr/>
          <p:nvPr/>
        </p:nvSpPr>
        <p:spPr>
          <a:xfrm>
            <a:off x="7789097" y="1944154"/>
            <a:ext cx="2546033" cy="318165"/>
          </a:xfrm>
          <a:prstGeom prst="rect">
            <a:avLst/>
          </a:prstGeom>
          <a:noFill/>
          <a:ln/>
        </p:spPr>
        <p:txBody>
          <a:bodyPr wrap="none" rtlCol="0" anchor="t"/>
          <a:lstStyle/>
          <a:p>
            <a:pPr>
              <a:lnSpc>
                <a:spcPts val="2506"/>
              </a:lnSpc>
            </a:pPr>
            <a:r>
              <a:rPr lang="en-US" sz="2005" b="1" kern="0" spc="-40" dirty="0">
                <a:solidFill>
                  <a:srgbClr val="F95F88"/>
                </a:solidFill>
                <a:latin typeface="Petrona" pitchFamily="34" charset="0"/>
                <a:ea typeface="Petrona" pitchFamily="34" charset="-122"/>
                <a:cs typeface="Petrona" pitchFamily="34" charset="-120"/>
              </a:rPr>
              <a:t>Network Layer</a:t>
            </a:r>
            <a:endParaRPr lang="en-US" sz="2005" dirty="0"/>
          </a:p>
        </p:txBody>
      </p:sp>
      <p:sp>
        <p:nvSpPr>
          <p:cNvPr id="11" name="Text 9"/>
          <p:cNvSpPr/>
          <p:nvPr/>
        </p:nvSpPr>
        <p:spPr>
          <a:xfrm>
            <a:off x="7698462" y="2481690"/>
            <a:ext cx="2924116" cy="1185149"/>
          </a:xfrm>
          <a:prstGeom prst="rect">
            <a:avLst/>
          </a:prstGeom>
          <a:noFill/>
          <a:ln/>
        </p:spPr>
        <p:txBody>
          <a:bodyPr wrap="square" rtlCol="0" anchor="t"/>
          <a:lstStyle/>
          <a:p>
            <a:pPr marL="285750" indent="-285750">
              <a:lnSpc>
                <a:spcPts val="2333"/>
              </a:lnSpc>
              <a:buFont typeface="Arial" panose="020B0604020202020204" pitchFamily="34" charset="0"/>
              <a:buChar char="•"/>
            </a:pPr>
            <a:r>
              <a:rPr lang="en-US" sz="1900" kern="0" spc="-29" dirty="0">
                <a:solidFill>
                  <a:srgbClr val="272525"/>
                </a:solidFill>
                <a:latin typeface="Inter" pitchFamily="34" charset="0"/>
                <a:ea typeface="Inter" pitchFamily="34" charset="-122"/>
                <a:cs typeface="Inter" pitchFamily="34" charset="-120"/>
              </a:rPr>
              <a:t>Responsible for addressing and routing data packets across the network, ensuring that data reaches its intended destination.</a:t>
            </a:r>
          </a:p>
          <a:p>
            <a:pPr marL="285750" indent="-285750">
              <a:lnSpc>
                <a:spcPts val="2333"/>
              </a:lnSpc>
              <a:buFont typeface="Arial" panose="020B0604020202020204" pitchFamily="34" charset="0"/>
              <a:buChar char="•"/>
            </a:pPr>
            <a:r>
              <a:rPr lang="en-US" sz="1900" dirty="0">
                <a:effectLst/>
                <a:latin typeface="Calibri" panose="020F0502020204030204" pitchFamily="34" charset="0"/>
                <a:ea typeface="SimSun" panose="02010600030101010101" pitchFamily="2" charset="-122"/>
                <a:cs typeface="Times New Roman" panose="02020603050405020304" pitchFamily="18" charset="0"/>
              </a:rPr>
              <a:t>Manages the routing of data from the source to the destination through the most efficient path. It handles logical addressing (IP addresses) and path determination</a:t>
            </a:r>
            <a:endParaRPr lang="en-US" sz="1900" kern="0" spc="-29" dirty="0">
              <a:solidFill>
                <a:srgbClr val="272525"/>
              </a:solidFill>
              <a:effectLst/>
              <a:latin typeface="Inter" pitchFamily="34" charset="0"/>
              <a:ea typeface="Inter" pitchFamily="34" charset="-122"/>
              <a:cs typeface="Times New Roman" panose="02020603050405020304" pitchFamily="18" charset="0"/>
            </a:endParaRPr>
          </a:p>
          <a:p>
            <a:pPr marL="285750" indent="-285750">
              <a:lnSpc>
                <a:spcPts val="2333"/>
              </a:lnSpc>
              <a:buFont typeface="Arial" panose="020B0604020202020204" pitchFamily="34" charset="0"/>
              <a:buChar char="•"/>
            </a:pPr>
            <a:r>
              <a:rPr lang="en-US" sz="1900" b="1" dirty="0">
                <a:effectLst/>
                <a:latin typeface="Calibri" panose="020F0502020204030204" pitchFamily="34" charset="0"/>
                <a:ea typeface="SimSun" panose="02010600030101010101" pitchFamily="2" charset="-122"/>
                <a:cs typeface="Times New Roman" panose="02020603050405020304" pitchFamily="18" charset="0"/>
              </a:rPr>
              <a:t>Protocols/Standards:</a:t>
            </a:r>
          </a:p>
          <a:p>
            <a:pPr>
              <a:lnSpc>
                <a:spcPts val="2333"/>
              </a:lnSpc>
            </a:pPr>
            <a:r>
              <a:rPr lang="en-US" sz="1900" b="1" dirty="0">
                <a:effectLst/>
                <a:latin typeface="Calibri" panose="020F0502020204030204" pitchFamily="34" charset="0"/>
                <a:ea typeface="SimSun" panose="02010600030101010101" pitchFamily="2" charset="-122"/>
                <a:cs typeface="Times New Roman" panose="02020603050405020304" pitchFamily="18" charset="0"/>
              </a:rPr>
              <a:t> </a:t>
            </a:r>
            <a:r>
              <a:rPr lang="en-US" sz="1900" dirty="0">
                <a:effectLst/>
                <a:latin typeface="Calibri" panose="020F0502020204030204" pitchFamily="34" charset="0"/>
                <a:ea typeface="SimSun" panose="02010600030101010101" pitchFamily="2" charset="-122"/>
                <a:cs typeface="Times New Roman" panose="02020603050405020304" pitchFamily="18" charset="0"/>
              </a:rPr>
              <a:t>IP (Internet Protocol), ICMP (Internet Control Message Protocol), IPsec (Internet Protocol Security</a:t>
            </a:r>
            <a:endParaRPr lang="en-US" sz="1900" dirty="0"/>
          </a:p>
        </p:txBody>
      </p:sp>
    </p:spTree>
    <p:extLst>
      <p:ext uri="{BB962C8B-B14F-4D97-AF65-F5344CB8AC3E}">
        <p14:creationId xmlns:p14="http://schemas.microsoft.com/office/powerpoint/2010/main" val="1284801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028700"/>
            <a:ext cx="10972800" cy="6172200"/>
          </a:xfrm>
          <a:prstGeom prst="rect">
            <a:avLst/>
          </a:prstGeom>
          <a:solidFill>
            <a:srgbClr val="FAF2E9"/>
          </a:solidFill>
          <a:ln/>
        </p:spPr>
      </p:sp>
      <p:sp>
        <p:nvSpPr>
          <p:cNvPr id="3" name="Shape 1"/>
          <p:cNvSpPr/>
          <p:nvPr/>
        </p:nvSpPr>
        <p:spPr>
          <a:xfrm>
            <a:off x="0" y="1028700"/>
            <a:ext cx="10972800" cy="6172200"/>
          </a:xfrm>
          <a:prstGeom prst="rect">
            <a:avLst/>
          </a:prstGeom>
          <a:solidFill>
            <a:srgbClr val="FDFAF7"/>
          </a:solidFill>
          <a:ln/>
        </p:spPr>
      </p:sp>
      <p:pic>
        <p:nvPicPr>
          <p:cNvPr id="4" name="Image 0" descr="preencoded.png"/>
          <p:cNvPicPr>
            <a:picLocks noChangeAspect="1"/>
          </p:cNvPicPr>
          <p:nvPr/>
        </p:nvPicPr>
        <p:blipFill>
          <a:blip r:embed="rId3"/>
          <a:stretch>
            <a:fillRect/>
          </a:stretch>
        </p:blipFill>
        <p:spPr>
          <a:xfrm>
            <a:off x="0" y="1028700"/>
            <a:ext cx="4114800" cy="6172200"/>
          </a:xfrm>
          <a:prstGeom prst="rect">
            <a:avLst/>
          </a:prstGeom>
        </p:spPr>
      </p:pic>
      <p:sp>
        <p:nvSpPr>
          <p:cNvPr id="5" name="Text 2"/>
          <p:cNvSpPr/>
          <p:nvPr/>
        </p:nvSpPr>
        <p:spPr>
          <a:xfrm>
            <a:off x="4464890" y="503021"/>
            <a:ext cx="4786223" cy="598289"/>
          </a:xfrm>
          <a:prstGeom prst="rect">
            <a:avLst/>
          </a:prstGeom>
          <a:noFill/>
          <a:ln/>
        </p:spPr>
        <p:txBody>
          <a:bodyPr wrap="none" rtlCol="0" anchor="t"/>
          <a:lstStyle/>
          <a:p>
            <a:pPr>
              <a:lnSpc>
                <a:spcPts val="4711"/>
              </a:lnSpc>
            </a:pPr>
            <a:r>
              <a:rPr lang="en-US" sz="3000" b="1" kern="0" spc="-75" dirty="0">
                <a:solidFill>
                  <a:srgbClr val="F95F88"/>
                </a:solidFill>
                <a:latin typeface="Petrona" pitchFamily="34" charset="0"/>
                <a:ea typeface="Petrona" pitchFamily="34" charset="-122"/>
                <a:cs typeface="Petrona" pitchFamily="34" charset="-120"/>
              </a:rPr>
              <a:t>Transport Layer</a:t>
            </a:r>
            <a:endParaRPr lang="en-US" sz="3000" dirty="0"/>
          </a:p>
        </p:txBody>
      </p:sp>
      <p:sp>
        <p:nvSpPr>
          <p:cNvPr id="6" name="Text 3"/>
          <p:cNvSpPr/>
          <p:nvPr/>
        </p:nvSpPr>
        <p:spPr>
          <a:xfrm>
            <a:off x="4416764" y="1091207"/>
            <a:ext cx="5639812" cy="556856"/>
          </a:xfrm>
          <a:prstGeom prst="rect">
            <a:avLst/>
          </a:prstGeom>
          <a:noFill/>
          <a:ln/>
        </p:spPr>
        <p:txBody>
          <a:bodyPr wrap="square" rtlCol="0" anchor="t"/>
          <a:lstStyle/>
          <a:p>
            <a:pPr>
              <a:lnSpc>
                <a:spcPts val="2193"/>
              </a:lnSpc>
            </a:pPr>
            <a:r>
              <a:rPr lang="en-US" sz="1900" kern="0" spc="-28" dirty="0">
                <a:solidFill>
                  <a:srgbClr val="272525"/>
                </a:solidFill>
                <a:latin typeface="Inter" pitchFamily="34" charset="0"/>
                <a:ea typeface="Inter" pitchFamily="34" charset="-122"/>
                <a:cs typeface="Inter" pitchFamily="34" charset="-120"/>
              </a:rPr>
              <a:t>The Transport layer is responsible for providing a reliable and ordered delivery of data between applications on different hosts.</a:t>
            </a:r>
          </a:p>
          <a:p>
            <a:pPr>
              <a:lnSpc>
                <a:spcPts val="2193"/>
              </a:lnSpc>
            </a:pPr>
            <a:r>
              <a:rPr lang="en-US" sz="1800" dirty="0">
                <a:effectLst/>
                <a:latin typeface="Calibri" panose="020F0502020204030204" pitchFamily="34" charset="0"/>
                <a:ea typeface="SimSun" panose="02010600030101010101" pitchFamily="2" charset="-122"/>
                <a:cs typeface="Times New Roman" panose="02020603050405020304" pitchFamily="18" charset="0"/>
              </a:rPr>
              <a:t>Ensures complete data transfer with reliability, flow control, and error checking. It segments and reassembles data and ensures that it is delivered error-free, in sequence, and without losses or duplications</a:t>
            </a:r>
            <a:endParaRPr lang="en-US" sz="1900" dirty="0"/>
          </a:p>
        </p:txBody>
      </p:sp>
      <p:sp>
        <p:nvSpPr>
          <p:cNvPr id="7" name="Shape 4"/>
          <p:cNvSpPr/>
          <p:nvPr/>
        </p:nvSpPr>
        <p:spPr>
          <a:xfrm>
            <a:off x="4723894" y="3455700"/>
            <a:ext cx="391567" cy="391567"/>
          </a:xfrm>
          <a:prstGeom prst="roundRect">
            <a:avLst>
              <a:gd name="adj" fmla="val 18668"/>
            </a:avLst>
          </a:prstGeom>
          <a:solidFill>
            <a:srgbClr val="E0D7F4"/>
          </a:solidFill>
          <a:ln w="7620">
            <a:solidFill>
              <a:srgbClr val="C6BDDA"/>
            </a:solidFill>
            <a:prstDash val="solid"/>
          </a:ln>
        </p:spPr>
      </p:sp>
      <p:sp>
        <p:nvSpPr>
          <p:cNvPr id="8" name="Text 5"/>
          <p:cNvSpPr/>
          <p:nvPr/>
        </p:nvSpPr>
        <p:spPr>
          <a:xfrm>
            <a:off x="4861054" y="3507849"/>
            <a:ext cx="117158" cy="287179"/>
          </a:xfrm>
          <a:prstGeom prst="rect">
            <a:avLst/>
          </a:prstGeom>
          <a:noFill/>
          <a:ln/>
        </p:spPr>
        <p:txBody>
          <a:bodyPr wrap="none" rtlCol="0" anchor="t"/>
          <a:lstStyle/>
          <a:p>
            <a:pPr algn="ctr">
              <a:lnSpc>
                <a:spcPts val="2261"/>
              </a:lnSpc>
            </a:pPr>
            <a:r>
              <a:rPr lang="en-US" sz="1900" b="1" kern="0" spc="-45" dirty="0">
                <a:solidFill>
                  <a:srgbClr val="272525"/>
                </a:solidFill>
                <a:latin typeface="Petrona" pitchFamily="34" charset="0"/>
                <a:ea typeface="Petrona" pitchFamily="34" charset="-122"/>
                <a:cs typeface="Petrona" pitchFamily="34" charset="-120"/>
              </a:rPr>
              <a:t>1</a:t>
            </a:r>
            <a:endParaRPr lang="en-US" sz="1900" dirty="0"/>
          </a:p>
        </p:txBody>
      </p:sp>
      <p:sp>
        <p:nvSpPr>
          <p:cNvPr id="9" name="Text 6"/>
          <p:cNvSpPr/>
          <p:nvPr/>
        </p:nvSpPr>
        <p:spPr>
          <a:xfrm>
            <a:off x="5289500" y="3455701"/>
            <a:ext cx="2393067" cy="299144"/>
          </a:xfrm>
          <a:prstGeom prst="rect">
            <a:avLst/>
          </a:prstGeom>
          <a:noFill/>
          <a:ln/>
        </p:spPr>
        <p:txBody>
          <a:bodyPr wrap="none" rtlCol="0" anchor="t"/>
          <a:lstStyle/>
          <a:p>
            <a:pPr>
              <a:lnSpc>
                <a:spcPts val="2356"/>
              </a:lnSpc>
            </a:pPr>
            <a:r>
              <a:rPr lang="en-US" sz="1900" b="1" kern="0" spc="-38" dirty="0">
                <a:solidFill>
                  <a:srgbClr val="272525"/>
                </a:solidFill>
                <a:latin typeface="Petrona" pitchFamily="34" charset="0"/>
                <a:ea typeface="Petrona" pitchFamily="34" charset="-122"/>
                <a:cs typeface="Petrona" pitchFamily="34" charset="-120"/>
              </a:rPr>
              <a:t>TCP</a:t>
            </a:r>
            <a:endParaRPr lang="en-US" sz="1900" dirty="0"/>
          </a:p>
        </p:txBody>
      </p:sp>
      <p:sp>
        <p:nvSpPr>
          <p:cNvPr id="10" name="Text 7"/>
          <p:cNvSpPr/>
          <p:nvPr/>
        </p:nvSpPr>
        <p:spPr>
          <a:xfrm>
            <a:off x="5289500" y="3859233"/>
            <a:ext cx="5074206" cy="835283"/>
          </a:xfrm>
          <a:prstGeom prst="rect">
            <a:avLst/>
          </a:prstGeom>
          <a:noFill/>
          <a:ln/>
        </p:spPr>
        <p:txBody>
          <a:bodyPr wrap="square" rtlCol="0" anchor="t"/>
          <a:lstStyle/>
          <a:p>
            <a:pPr>
              <a:lnSpc>
                <a:spcPts val="2193"/>
              </a:lnSpc>
            </a:pPr>
            <a:r>
              <a:rPr lang="en-US" sz="1900" kern="0" spc="-28" dirty="0">
                <a:solidFill>
                  <a:srgbClr val="272525"/>
                </a:solidFill>
                <a:latin typeface="Inter" pitchFamily="34" charset="0"/>
                <a:ea typeface="Inter" pitchFamily="34" charset="-122"/>
                <a:cs typeface="Inter" pitchFamily="34" charset="-120"/>
              </a:rPr>
              <a:t>Transmission Control Protocol (TCP) is a </a:t>
            </a:r>
            <a:r>
              <a:rPr lang="en-US" sz="1900" kern="0" spc="-28" dirty="0">
                <a:solidFill>
                  <a:srgbClr val="FF0000"/>
                </a:solidFill>
                <a:latin typeface="Inter" pitchFamily="34" charset="0"/>
                <a:ea typeface="Inter" pitchFamily="34" charset="-122"/>
                <a:cs typeface="Inter" pitchFamily="34" charset="-120"/>
              </a:rPr>
              <a:t>connection-oriented</a:t>
            </a:r>
            <a:r>
              <a:rPr lang="en-US" sz="1900" kern="0" spc="-28" dirty="0">
                <a:solidFill>
                  <a:srgbClr val="272525"/>
                </a:solidFill>
                <a:latin typeface="Inter" pitchFamily="34" charset="0"/>
                <a:ea typeface="Inter" pitchFamily="34" charset="-122"/>
                <a:cs typeface="Inter" pitchFamily="34" charset="-120"/>
              </a:rPr>
              <a:t> protocol that provides reliable data delivery, ensuring that all data is received in the correct order and without errors.</a:t>
            </a:r>
            <a:endParaRPr lang="en-US" sz="1900" dirty="0"/>
          </a:p>
        </p:txBody>
      </p:sp>
      <p:sp>
        <p:nvSpPr>
          <p:cNvPr id="11" name="Shape 8"/>
          <p:cNvSpPr/>
          <p:nvPr/>
        </p:nvSpPr>
        <p:spPr>
          <a:xfrm>
            <a:off x="4723894" y="5064294"/>
            <a:ext cx="391567" cy="391567"/>
          </a:xfrm>
          <a:prstGeom prst="roundRect">
            <a:avLst>
              <a:gd name="adj" fmla="val 18668"/>
            </a:avLst>
          </a:prstGeom>
          <a:solidFill>
            <a:srgbClr val="E0D7F4"/>
          </a:solidFill>
          <a:ln w="7620">
            <a:solidFill>
              <a:srgbClr val="C6BDDA"/>
            </a:solidFill>
            <a:prstDash val="solid"/>
          </a:ln>
        </p:spPr>
      </p:sp>
      <p:sp>
        <p:nvSpPr>
          <p:cNvPr id="12" name="Text 9"/>
          <p:cNvSpPr/>
          <p:nvPr/>
        </p:nvSpPr>
        <p:spPr>
          <a:xfrm>
            <a:off x="4841141" y="5116443"/>
            <a:ext cx="157073" cy="287179"/>
          </a:xfrm>
          <a:prstGeom prst="rect">
            <a:avLst/>
          </a:prstGeom>
          <a:noFill/>
          <a:ln/>
        </p:spPr>
        <p:txBody>
          <a:bodyPr wrap="none" rtlCol="0" anchor="t"/>
          <a:lstStyle/>
          <a:p>
            <a:pPr algn="ctr">
              <a:lnSpc>
                <a:spcPts val="2261"/>
              </a:lnSpc>
            </a:pPr>
            <a:r>
              <a:rPr lang="en-US" sz="1900" b="1" kern="0" spc="-45" dirty="0">
                <a:solidFill>
                  <a:srgbClr val="272525"/>
                </a:solidFill>
                <a:latin typeface="Petrona" pitchFamily="34" charset="0"/>
                <a:ea typeface="Petrona" pitchFamily="34" charset="-122"/>
                <a:cs typeface="Petrona" pitchFamily="34" charset="-120"/>
              </a:rPr>
              <a:t>2</a:t>
            </a:r>
            <a:endParaRPr lang="en-US" sz="1900" dirty="0"/>
          </a:p>
        </p:txBody>
      </p:sp>
      <p:sp>
        <p:nvSpPr>
          <p:cNvPr id="13" name="Text 10"/>
          <p:cNvSpPr/>
          <p:nvPr/>
        </p:nvSpPr>
        <p:spPr>
          <a:xfrm>
            <a:off x="5289500" y="5064295"/>
            <a:ext cx="2393067" cy="299144"/>
          </a:xfrm>
          <a:prstGeom prst="rect">
            <a:avLst/>
          </a:prstGeom>
          <a:noFill/>
          <a:ln/>
        </p:spPr>
        <p:txBody>
          <a:bodyPr wrap="none" rtlCol="0" anchor="t"/>
          <a:lstStyle/>
          <a:p>
            <a:pPr>
              <a:lnSpc>
                <a:spcPts val="2356"/>
              </a:lnSpc>
            </a:pPr>
            <a:r>
              <a:rPr lang="en-US" sz="1900" b="1" kern="0" spc="-38" dirty="0">
                <a:solidFill>
                  <a:srgbClr val="272525"/>
                </a:solidFill>
                <a:latin typeface="Petrona" pitchFamily="34" charset="0"/>
                <a:ea typeface="Petrona" pitchFamily="34" charset="-122"/>
                <a:cs typeface="Petrona" pitchFamily="34" charset="-120"/>
              </a:rPr>
              <a:t>UDP</a:t>
            </a:r>
            <a:endParaRPr lang="en-US" sz="1900" dirty="0"/>
          </a:p>
        </p:txBody>
      </p:sp>
      <p:sp>
        <p:nvSpPr>
          <p:cNvPr id="14" name="Text 11"/>
          <p:cNvSpPr/>
          <p:nvPr/>
        </p:nvSpPr>
        <p:spPr>
          <a:xfrm>
            <a:off x="5289500" y="5467826"/>
            <a:ext cx="5074206" cy="1113711"/>
          </a:xfrm>
          <a:prstGeom prst="rect">
            <a:avLst/>
          </a:prstGeom>
          <a:noFill/>
          <a:ln/>
        </p:spPr>
        <p:txBody>
          <a:bodyPr wrap="square" rtlCol="0" anchor="t"/>
          <a:lstStyle/>
          <a:p>
            <a:pPr>
              <a:lnSpc>
                <a:spcPts val="2193"/>
              </a:lnSpc>
            </a:pPr>
            <a:r>
              <a:rPr lang="en-US" sz="1900" kern="0" spc="-28" dirty="0">
                <a:solidFill>
                  <a:srgbClr val="272525"/>
                </a:solidFill>
                <a:latin typeface="Inter" pitchFamily="34" charset="0"/>
                <a:ea typeface="Inter" pitchFamily="34" charset="-122"/>
                <a:cs typeface="Inter" pitchFamily="34" charset="-120"/>
              </a:rPr>
              <a:t>User Datagram Protocol (UDP) is a </a:t>
            </a:r>
            <a:r>
              <a:rPr lang="en-US" sz="1900" kern="0" spc="-28" dirty="0">
                <a:solidFill>
                  <a:srgbClr val="FF0000"/>
                </a:solidFill>
                <a:latin typeface="Inter" pitchFamily="34" charset="0"/>
                <a:ea typeface="Inter" pitchFamily="34" charset="-122"/>
                <a:cs typeface="Inter" pitchFamily="34" charset="-120"/>
              </a:rPr>
              <a:t>connectionless protocol </a:t>
            </a:r>
            <a:r>
              <a:rPr lang="en-US" sz="1900" kern="0" spc="-28" dirty="0">
                <a:solidFill>
                  <a:srgbClr val="272525"/>
                </a:solidFill>
                <a:latin typeface="Inter" pitchFamily="34" charset="0"/>
                <a:ea typeface="Inter" pitchFamily="34" charset="-122"/>
                <a:cs typeface="Inter" pitchFamily="34" charset="-120"/>
              </a:rPr>
              <a:t>that prioritizes speed over reliability. It is often used for real-time applications where data loss is acceptable, such as streaming video or audio.</a:t>
            </a:r>
          </a:p>
          <a:p>
            <a:pPr>
              <a:lnSpc>
                <a:spcPts val="2193"/>
              </a:lnSpc>
            </a:pPr>
            <a:r>
              <a:rPr lang="en-US" sz="1800" b="1" dirty="0">
                <a:effectLst/>
                <a:latin typeface="Calibri" panose="020F0502020204030204" pitchFamily="34" charset="0"/>
                <a:ea typeface="SimSun" panose="02010600030101010101" pitchFamily="2" charset="-122"/>
                <a:cs typeface="Times New Roman" panose="02020603050405020304" pitchFamily="18" charset="0"/>
              </a:rPr>
              <a:t>Protocols/Standards</a:t>
            </a:r>
            <a:r>
              <a:rPr lang="en-US" sz="1800" dirty="0">
                <a:effectLst/>
                <a:latin typeface="Calibri" panose="020F0502020204030204" pitchFamily="34" charset="0"/>
                <a:ea typeface="SimSun" panose="02010600030101010101" pitchFamily="2" charset="-122"/>
                <a:cs typeface="Times New Roman" panose="02020603050405020304" pitchFamily="18" charset="0"/>
              </a:rPr>
              <a:t>: TCP (Transmission Control Protocol), UDP (User Datagram Protocol), SCTP (Stream Control Transmission Protocol)</a:t>
            </a:r>
            <a:endParaRPr lang="en-DK" sz="1800" dirty="0">
              <a:effectLst/>
              <a:latin typeface="Calibri" panose="020F0502020204030204" pitchFamily="34" charset="0"/>
              <a:ea typeface="SimSun" panose="02010600030101010101" pitchFamily="2" charset="-122"/>
              <a:cs typeface="Times New Roman" panose="02020603050405020304" pitchFamily="18" charset="0"/>
            </a:endParaRPr>
          </a:p>
          <a:p>
            <a:pPr>
              <a:lnSpc>
                <a:spcPts val="2193"/>
              </a:lnSpc>
            </a:pPr>
            <a:endParaRPr lang="en-US" sz="1900" dirty="0"/>
          </a:p>
        </p:txBody>
      </p:sp>
    </p:spTree>
    <p:extLst>
      <p:ext uri="{BB962C8B-B14F-4D97-AF65-F5344CB8AC3E}">
        <p14:creationId xmlns:p14="http://schemas.microsoft.com/office/powerpoint/2010/main" val="732839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028700"/>
            <a:ext cx="10972800" cy="6172200"/>
          </a:xfrm>
          <a:prstGeom prst="rect">
            <a:avLst/>
          </a:prstGeom>
        </p:spPr>
      </p:pic>
      <p:sp>
        <p:nvSpPr>
          <p:cNvPr id="3" name="Shape 0"/>
          <p:cNvSpPr/>
          <p:nvPr/>
        </p:nvSpPr>
        <p:spPr>
          <a:xfrm>
            <a:off x="0" y="1028701"/>
            <a:ext cx="10972800" cy="6173450"/>
          </a:xfrm>
          <a:prstGeom prst="rect">
            <a:avLst/>
          </a:prstGeom>
          <a:solidFill>
            <a:srgbClr val="FFFAFA"/>
          </a:solidFill>
          <a:ln/>
        </p:spPr>
      </p:sp>
      <p:pic>
        <p:nvPicPr>
          <p:cNvPr id="4" name="Image 1" descr="preencoded.png"/>
          <p:cNvPicPr>
            <a:picLocks noChangeAspect="1"/>
          </p:cNvPicPr>
          <p:nvPr/>
        </p:nvPicPr>
        <p:blipFill>
          <a:blip r:embed="rId4"/>
          <a:stretch>
            <a:fillRect/>
          </a:stretch>
        </p:blipFill>
        <p:spPr>
          <a:xfrm>
            <a:off x="0" y="1028700"/>
            <a:ext cx="10972800" cy="2220010"/>
          </a:xfrm>
          <a:prstGeom prst="rect">
            <a:avLst/>
          </a:prstGeom>
        </p:spPr>
      </p:pic>
      <p:sp>
        <p:nvSpPr>
          <p:cNvPr id="5" name="Text 1"/>
          <p:cNvSpPr/>
          <p:nvPr/>
        </p:nvSpPr>
        <p:spPr>
          <a:xfrm>
            <a:off x="921008" y="3737075"/>
            <a:ext cx="4178826" cy="522387"/>
          </a:xfrm>
          <a:prstGeom prst="rect">
            <a:avLst/>
          </a:prstGeom>
          <a:noFill/>
          <a:ln/>
        </p:spPr>
        <p:txBody>
          <a:bodyPr wrap="none" rtlCol="0" anchor="t"/>
          <a:lstStyle/>
          <a:p>
            <a:pPr>
              <a:lnSpc>
                <a:spcPts val="4113"/>
              </a:lnSpc>
            </a:pPr>
            <a:r>
              <a:rPr lang="en-US" sz="3000" dirty="0">
                <a:solidFill>
                  <a:srgbClr val="1F1E1E"/>
                </a:solidFill>
                <a:latin typeface="Red Hat Text" pitchFamily="34" charset="0"/>
                <a:ea typeface="Red Hat Text" pitchFamily="34" charset="-122"/>
                <a:cs typeface="Red Hat Text" pitchFamily="34" charset="-120"/>
              </a:rPr>
              <a:t>TCP and UDP</a:t>
            </a:r>
            <a:endParaRPr lang="en-US" sz="3000" dirty="0"/>
          </a:p>
        </p:txBody>
      </p:sp>
      <p:sp>
        <p:nvSpPr>
          <p:cNvPr id="6" name="Text 2"/>
          <p:cNvSpPr/>
          <p:nvPr/>
        </p:nvSpPr>
        <p:spPr>
          <a:xfrm>
            <a:off x="921009" y="4525834"/>
            <a:ext cx="9130784" cy="568286"/>
          </a:xfrm>
          <a:prstGeom prst="rect">
            <a:avLst/>
          </a:prstGeom>
          <a:noFill/>
          <a:ln/>
        </p:spPr>
        <p:txBody>
          <a:bodyPr wrap="square" rtlCol="0" anchor="t"/>
          <a:lstStyle/>
          <a:p>
            <a:pPr>
              <a:lnSpc>
                <a:spcPts val="2237"/>
              </a:lnSpc>
            </a:pPr>
            <a:r>
              <a:rPr lang="en-US" dirty="0">
                <a:solidFill>
                  <a:srgbClr val="3B3535"/>
                </a:solidFill>
                <a:latin typeface="Roboto" pitchFamily="34" charset="0"/>
                <a:ea typeface="Roboto" pitchFamily="34" charset="-122"/>
                <a:cs typeface="Roboto" pitchFamily="34" charset="-120"/>
              </a:rPr>
              <a:t>TCP and UDP are two widely used transport layer protocols, each offering different characteristics for data transmission.</a:t>
            </a:r>
            <a:endParaRPr lang="en-US" dirty="0"/>
          </a:p>
        </p:txBody>
      </p:sp>
      <p:sp>
        <p:nvSpPr>
          <p:cNvPr id="7" name="Shape 3"/>
          <p:cNvSpPr/>
          <p:nvPr/>
        </p:nvSpPr>
        <p:spPr>
          <a:xfrm>
            <a:off x="921008" y="5493633"/>
            <a:ext cx="399515" cy="399515"/>
          </a:xfrm>
          <a:prstGeom prst="roundRect">
            <a:avLst>
              <a:gd name="adj" fmla="val 6668"/>
            </a:avLst>
          </a:prstGeom>
          <a:solidFill>
            <a:srgbClr val="F3E8E8"/>
          </a:solidFill>
          <a:ln/>
        </p:spPr>
      </p:sp>
      <p:sp>
        <p:nvSpPr>
          <p:cNvPr id="8" name="Text 4"/>
          <p:cNvSpPr/>
          <p:nvPr/>
        </p:nvSpPr>
        <p:spPr>
          <a:xfrm>
            <a:off x="1082279" y="5568017"/>
            <a:ext cx="76974" cy="250746"/>
          </a:xfrm>
          <a:prstGeom prst="rect">
            <a:avLst/>
          </a:prstGeom>
          <a:noFill/>
          <a:ln/>
        </p:spPr>
        <p:txBody>
          <a:bodyPr wrap="none" rtlCol="0" anchor="t"/>
          <a:lstStyle/>
          <a:p>
            <a:pPr algn="ctr">
              <a:lnSpc>
                <a:spcPts val="1974"/>
              </a:lnSpc>
            </a:pPr>
            <a:r>
              <a:rPr lang="en-US" dirty="0">
                <a:solidFill>
                  <a:srgbClr val="3B3535"/>
                </a:solidFill>
                <a:latin typeface="Red Hat Text" pitchFamily="34" charset="0"/>
                <a:ea typeface="Red Hat Text" pitchFamily="34" charset="-122"/>
                <a:cs typeface="Red Hat Text" pitchFamily="34" charset="-120"/>
              </a:rPr>
              <a:t>1</a:t>
            </a:r>
            <a:endParaRPr lang="en-US" dirty="0"/>
          </a:p>
        </p:txBody>
      </p:sp>
      <p:sp>
        <p:nvSpPr>
          <p:cNvPr id="9" name="Text 5"/>
          <p:cNvSpPr/>
          <p:nvPr/>
        </p:nvSpPr>
        <p:spPr>
          <a:xfrm>
            <a:off x="1498045" y="5493633"/>
            <a:ext cx="2089368" cy="261194"/>
          </a:xfrm>
          <a:prstGeom prst="rect">
            <a:avLst/>
          </a:prstGeom>
          <a:noFill/>
          <a:ln/>
        </p:spPr>
        <p:txBody>
          <a:bodyPr wrap="none" rtlCol="0" anchor="t"/>
          <a:lstStyle/>
          <a:p>
            <a:pPr>
              <a:lnSpc>
                <a:spcPts val="2057"/>
              </a:lnSpc>
            </a:pPr>
            <a:r>
              <a:rPr lang="en-US" dirty="0">
                <a:solidFill>
                  <a:srgbClr val="3B3535"/>
                </a:solidFill>
                <a:latin typeface="Red Hat Text" pitchFamily="34" charset="0"/>
                <a:ea typeface="Red Hat Text" pitchFamily="34" charset="-122"/>
                <a:cs typeface="Red Hat Text" pitchFamily="34" charset="-120"/>
              </a:rPr>
              <a:t>TCP</a:t>
            </a:r>
            <a:endParaRPr lang="en-US" dirty="0"/>
          </a:p>
        </p:txBody>
      </p:sp>
      <p:sp>
        <p:nvSpPr>
          <p:cNvPr id="10" name="Text 6"/>
          <p:cNvSpPr/>
          <p:nvPr/>
        </p:nvSpPr>
        <p:spPr>
          <a:xfrm>
            <a:off x="1498045" y="5861357"/>
            <a:ext cx="3899594" cy="568286"/>
          </a:xfrm>
          <a:prstGeom prst="rect">
            <a:avLst/>
          </a:prstGeom>
          <a:noFill/>
          <a:ln/>
        </p:spPr>
        <p:txBody>
          <a:bodyPr wrap="square" rtlCol="0" anchor="t"/>
          <a:lstStyle/>
          <a:p>
            <a:pPr>
              <a:lnSpc>
                <a:spcPts val="2237"/>
              </a:lnSpc>
            </a:pPr>
            <a:r>
              <a:rPr lang="en-US" dirty="0">
                <a:solidFill>
                  <a:srgbClr val="3B3535"/>
                </a:solidFill>
                <a:latin typeface="Roboto" pitchFamily="34" charset="0"/>
                <a:ea typeface="Roboto" pitchFamily="34" charset="-122"/>
                <a:cs typeface="Roboto" pitchFamily="34" charset="-120"/>
              </a:rPr>
              <a:t>A connection-oriented protocol, providing reliable data delivery with error checking and flow control.</a:t>
            </a:r>
            <a:endParaRPr lang="en-US" dirty="0"/>
          </a:p>
        </p:txBody>
      </p:sp>
      <p:sp>
        <p:nvSpPr>
          <p:cNvPr id="11" name="Shape 7"/>
          <p:cNvSpPr/>
          <p:nvPr/>
        </p:nvSpPr>
        <p:spPr>
          <a:xfrm>
            <a:off x="5575161" y="5493633"/>
            <a:ext cx="399515" cy="399515"/>
          </a:xfrm>
          <a:prstGeom prst="roundRect">
            <a:avLst>
              <a:gd name="adj" fmla="val 6668"/>
            </a:avLst>
          </a:prstGeom>
          <a:solidFill>
            <a:srgbClr val="F3E8E8"/>
          </a:solidFill>
          <a:ln/>
        </p:spPr>
      </p:sp>
      <p:sp>
        <p:nvSpPr>
          <p:cNvPr id="12" name="Text 8"/>
          <p:cNvSpPr/>
          <p:nvPr/>
        </p:nvSpPr>
        <p:spPr>
          <a:xfrm>
            <a:off x="5706160" y="5568017"/>
            <a:ext cx="137428" cy="250746"/>
          </a:xfrm>
          <a:prstGeom prst="rect">
            <a:avLst/>
          </a:prstGeom>
          <a:noFill/>
          <a:ln/>
        </p:spPr>
        <p:txBody>
          <a:bodyPr wrap="none" rtlCol="0" anchor="t"/>
          <a:lstStyle/>
          <a:p>
            <a:pPr algn="ctr">
              <a:lnSpc>
                <a:spcPts val="1974"/>
              </a:lnSpc>
            </a:pPr>
            <a:r>
              <a:rPr lang="en-US" dirty="0">
                <a:solidFill>
                  <a:srgbClr val="3B3535"/>
                </a:solidFill>
                <a:latin typeface="Red Hat Text" pitchFamily="34" charset="0"/>
                <a:ea typeface="Red Hat Text" pitchFamily="34" charset="-122"/>
                <a:cs typeface="Red Hat Text" pitchFamily="34" charset="-120"/>
              </a:rPr>
              <a:t>2</a:t>
            </a:r>
            <a:endParaRPr lang="en-US" dirty="0"/>
          </a:p>
        </p:txBody>
      </p:sp>
      <p:sp>
        <p:nvSpPr>
          <p:cNvPr id="13" name="Text 9"/>
          <p:cNvSpPr/>
          <p:nvPr/>
        </p:nvSpPr>
        <p:spPr>
          <a:xfrm>
            <a:off x="6152198" y="5493633"/>
            <a:ext cx="2089368" cy="261194"/>
          </a:xfrm>
          <a:prstGeom prst="rect">
            <a:avLst/>
          </a:prstGeom>
          <a:noFill/>
          <a:ln/>
        </p:spPr>
        <p:txBody>
          <a:bodyPr wrap="none" rtlCol="0" anchor="t"/>
          <a:lstStyle/>
          <a:p>
            <a:pPr>
              <a:lnSpc>
                <a:spcPts val="2057"/>
              </a:lnSpc>
            </a:pPr>
            <a:r>
              <a:rPr lang="en-US" dirty="0">
                <a:solidFill>
                  <a:srgbClr val="3B3535"/>
                </a:solidFill>
                <a:latin typeface="Red Hat Text" pitchFamily="34" charset="0"/>
                <a:ea typeface="Red Hat Text" pitchFamily="34" charset="-122"/>
                <a:cs typeface="Red Hat Text" pitchFamily="34" charset="-120"/>
              </a:rPr>
              <a:t>UDP</a:t>
            </a:r>
            <a:endParaRPr lang="en-US" dirty="0"/>
          </a:p>
        </p:txBody>
      </p:sp>
      <p:sp>
        <p:nvSpPr>
          <p:cNvPr id="14" name="Text 10"/>
          <p:cNvSpPr/>
          <p:nvPr/>
        </p:nvSpPr>
        <p:spPr>
          <a:xfrm>
            <a:off x="6152198" y="5861358"/>
            <a:ext cx="3899594" cy="852428"/>
          </a:xfrm>
          <a:prstGeom prst="rect">
            <a:avLst/>
          </a:prstGeom>
          <a:noFill/>
          <a:ln/>
        </p:spPr>
        <p:txBody>
          <a:bodyPr wrap="square" rtlCol="0" anchor="t"/>
          <a:lstStyle/>
          <a:p>
            <a:pPr>
              <a:lnSpc>
                <a:spcPts val="2237"/>
              </a:lnSpc>
            </a:pPr>
            <a:r>
              <a:rPr lang="en-US" dirty="0">
                <a:solidFill>
                  <a:srgbClr val="3B3535"/>
                </a:solidFill>
                <a:latin typeface="Roboto" pitchFamily="34" charset="0"/>
                <a:ea typeface="Roboto" pitchFamily="34" charset="-122"/>
                <a:cs typeface="Roboto" pitchFamily="34" charset="-120"/>
              </a:rPr>
              <a:t>A connectionless protocol, offering faster data transmission but with no guarantees of delivery or order.</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028700"/>
            <a:ext cx="10972800" cy="6172200"/>
          </a:xfrm>
          <a:prstGeom prst="rect">
            <a:avLst/>
          </a:prstGeom>
          <a:solidFill>
            <a:srgbClr val="FAF2E9"/>
          </a:solidFill>
          <a:ln/>
        </p:spPr>
      </p:sp>
      <p:sp>
        <p:nvSpPr>
          <p:cNvPr id="3" name="Shape 1"/>
          <p:cNvSpPr/>
          <p:nvPr/>
        </p:nvSpPr>
        <p:spPr>
          <a:xfrm>
            <a:off x="0" y="1369179"/>
            <a:ext cx="10972800" cy="6172200"/>
          </a:xfrm>
          <a:prstGeom prst="rect">
            <a:avLst/>
          </a:prstGeom>
          <a:solidFill>
            <a:srgbClr val="FDFAF7"/>
          </a:solidFill>
          <a:ln/>
        </p:spPr>
        <p:txBody>
          <a:bodyPr/>
          <a:lstStyle/>
          <a:p>
            <a:endParaRPr lang="en-DK" dirty="0"/>
          </a:p>
        </p:txBody>
      </p:sp>
      <p:pic>
        <p:nvPicPr>
          <p:cNvPr id="4" name="Image 0" descr="preencoded.png"/>
          <p:cNvPicPr>
            <a:picLocks noChangeAspect="1"/>
          </p:cNvPicPr>
          <p:nvPr/>
        </p:nvPicPr>
        <p:blipFill>
          <a:blip r:embed="rId3"/>
          <a:stretch>
            <a:fillRect/>
          </a:stretch>
        </p:blipFill>
        <p:spPr>
          <a:xfrm>
            <a:off x="6858000" y="1028700"/>
            <a:ext cx="4114800" cy="6172200"/>
          </a:xfrm>
          <a:prstGeom prst="rect">
            <a:avLst/>
          </a:prstGeom>
        </p:spPr>
      </p:pic>
      <p:sp>
        <p:nvSpPr>
          <p:cNvPr id="5" name="Text 2"/>
          <p:cNvSpPr/>
          <p:nvPr/>
        </p:nvSpPr>
        <p:spPr>
          <a:xfrm>
            <a:off x="490993" y="398611"/>
            <a:ext cx="4147304" cy="518369"/>
          </a:xfrm>
          <a:prstGeom prst="rect">
            <a:avLst/>
          </a:prstGeom>
          <a:noFill/>
          <a:ln/>
        </p:spPr>
        <p:txBody>
          <a:bodyPr wrap="none" rtlCol="0" anchor="t"/>
          <a:lstStyle/>
          <a:p>
            <a:pPr>
              <a:lnSpc>
                <a:spcPts val="4082"/>
              </a:lnSpc>
            </a:pPr>
            <a:r>
              <a:rPr lang="en-US" sz="2900" b="1" kern="0" spc="-65" dirty="0">
                <a:solidFill>
                  <a:srgbClr val="F95F88"/>
                </a:solidFill>
                <a:latin typeface="Petrona" pitchFamily="34" charset="0"/>
                <a:ea typeface="Petrona" pitchFamily="34" charset="-122"/>
                <a:cs typeface="Petrona" pitchFamily="34" charset="-120"/>
              </a:rPr>
              <a:t>Session Layer</a:t>
            </a:r>
            <a:endParaRPr lang="en-US" sz="2900" dirty="0"/>
          </a:p>
        </p:txBody>
      </p:sp>
      <p:sp>
        <p:nvSpPr>
          <p:cNvPr id="6" name="Text 3"/>
          <p:cNvSpPr/>
          <p:nvPr/>
        </p:nvSpPr>
        <p:spPr>
          <a:xfrm>
            <a:off x="490993" y="1127899"/>
            <a:ext cx="5802332" cy="482561"/>
          </a:xfrm>
          <a:prstGeom prst="rect">
            <a:avLst/>
          </a:prstGeom>
          <a:noFill/>
          <a:ln/>
        </p:spPr>
        <p:txBody>
          <a:bodyPr wrap="square" rtlCol="0" anchor="t"/>
          <a:lstStyle/>
          <a:p>
            <a:pPr>
              <a:lnSpc>
                <a:spcPts val="1900"/>
              </a:lnSpc>
            </a:pPr>
            <a:r>
              <a:rPr lang="en-US" sz="2900" kern="0" spc="-24" dirty="0">
                <a:solidFill>
                  <a:srgbClr val="272525"/>
                </a:solidFill>
                <a:latin typeface="Inter" pitchFamily="34" charset="0"/>
                <a:ea typeface="Inter" pitchFamily="34" charset="-122"/>
                <a:cs typeface="Inter" pitchFamily="34" charset="-120"/>
              </a:rPr>
              <a:t>The Session layer establishes, coordinates, and terminates conversations between applications on different hosts.</a:t>
            </a:r>
            <a:endParaRPr lang="en-US" sz="2900" dirty="0"/>
          </a:p>
        </p:txBody>
      </p:sp>
      <p:sp>
        <p:nvSpPr>
          <p:cNvPr id="7" name="Shape 4"/>
          <p:cNvSpPr/>
          <p:nvPr/>
        </p:nvSpPr>
        <p:spPr>
          <a:xfrm>
            <a:off x="745451" y="2961977"/>
            <a:ext cx="17145" cy="3702338"/>
          </a:xfrm>
          <a:prstGeom prst="roundRect">
            <a:avLst>
              <a:gd name="adj" fmla="val 369448"/>
            </a:avLst>
          </a:prstGeom>
          <a:solidFill>
            <a:srgbClr val="C6BDDA"/>
          </a:solidFill>
          <a:ln/>
        </p:spPr>
      </p:sp>
      <p:sp>
        <p:nvSpPr>
          <p:cNvPr id="8" name="Shape 5"/>
          <p:cNvSpPr/>
          <p:nvPr/>
        </p:nvSpPr>
        <p:spPr>
          <a:xfrm>
            <a:off x="936679" y="2696407"/>
            <a:ext cx="527834" cy="17145"/>
          </a:xfrm>
          <a:prstGeom prst="roundRect">
            <a:avLst>
              <a:gd name="adj" fmla="val 369448"/>
            </a:avLst>
          </a:prstGeom>
          <a:solidFill>
            <a:srgbClr val="C6BDDA"/>
          </a:solidFill>
          <a:ln/>
        </p:spPr>
      </p:sp>
      <p:sp>
        <p:nvSpPr>
          <p:cNvPr id="9" name="Shape 6"/>
          <p:cNvSpPr/>
          <p:nvPr/>
        </p:nvSpPr>
        <p:spPr>
          <a:xfrm>
            <a:off x="622042" y="2555230"/>
            <a:ext cx="339328" cy="339329"/>
          </a:xfrm>
          <a:prstGeom prst="roundRect">
            <a:avLst>
              <a:gd name="adj" fmla="val 18667"/>
            </a:avLst>
          </a:prstGeom>
          <a:solidFill>
            <a:srgbClr val="E0D7F4"/>
          </a:solidFill>
          <a:ln w="7620">
            <a:solidFill>
              <a:srgbClr val="C6BDDA"/>
            </a:solidFill>
            <a:prstDash val="solid"/>
          </a:ln>
        </p:spPr>
      </p:sp>
      <p:sp>
        <p:nvSpPr>
          <p:cNvPr id="10" name="Text 7"/>
          <p:cNvSpPr/>
          <p:nvPr/>
        </p:nvSpPr>
        <p:spPr>
          <a:xfrm>
            <a:off x="740940" y="2621573"/>
            <a:ext cx="101531" cy="248870"/>
          </a:xfrm>
          <a:prstGeom prst="rect">
            <a:avLst/>
          </a:prstGeom>
          <a:noFill/>
          <a:ln/>
        </p:spPr>
        <p:txBody>
          <a:bodyPr wrap="none" rtlCol="0" anchor="t"/>
          <a:lstStyle/>
          <a:p>
            <a:pPr algn="ctr">
              <a:lnSpc>
                <a:spcPts val="1960"/>
              </a:lnSpc>
            </a:pPr>
            <a:r>
              <a:rPr lang="en-US" sz="2900" b="1" kern="0" spc="-39" dirty="0">
                <a:solidFill>
                  <a:srgbClr val="272525"/>
                </a:solidFill>
                <a:latin typeface="Petrona" pitchFamily="34" charset="0"/>
                <a:ea typeface="Petrona" pitchFamily="34" charset="-122"/>
                <a:cs typeface="Petrona" pitchFamily="34" charset="-120"/>
              </a:rPr>
              <a:t>1</a:t>
            </a:r>
            <a:endParaRPr lang="en-US" sz="2900" dirty="0"/>
          </a:p>
        </p:txBody>
      </p:sp>
      <p:sp>
        <p:nvSpPr>
          <p:cNvPr id="11" name="Text 8"/>
          <p:cNvSpPr/>
          <p:nvPr/>
        </p:nvSpPr>
        <p:spPr>
          <a:xfrm>
            <a:off x="1583412" y="2530941"/>
            <a:ext cx="2073652" cy="259139"/>
          </a:xfrm>
          <a:prstGeom prst="rect">
            <a:avLst/>
          </a:prstGeom>
          <a:noFill/>
          <a:ln/>
        </p:spPr>
        <p:txBody>
          <a:bodyPr wrap="none" rtlCol="0" anchor="t"/>
          <a:lstStyle/>
          <a:p>
            <a:pPr>
              <a:lnSpc>
                <a:spcPts val="2041"/>
              </a:lnSpc>
            </a:pPr>
            <a:r>
              <a:rPr lang="en-US" sz="2900" b="1" kern="0" spc="-33" dirty="0">
                <a:solidFill>
                  <a:srgbClr val="272525"/>
                </a:solidFill>
                <a:latin typeface="Petrona" pitchFamily="34" charset="0"/>
                <a:ea typeface="Petrona" pitchFamily="34" charset="-122"/>
                <a:cs typeface="Petrona" pitchFamily="34" charset="-120"/>
              </a:rPr>
              <a:t>Session Establishment</a:t>
            </a:r>
            <a:endParaRPr lang="en-US" sz="2900" dirty="0"/>
          </a:p>
        </p:txBody>
      </p:sp>
      <p:sp>
        <p:nvSpPr>
          <p:cNvPr id="12" name="Text 9"/>
          <p:cNvSpPr/>
          <p:nvPr/>
        </p:nvSpPr>
        <p:spPr>
          <a:xfrm>
            <a:off x="1568791" y="2917894"/>
            <a:ext cx="4746754" cy="482561"/>
          </a:xfrm>
          <a:prstGeom prst="rect">
            <a:avLst/>
          </a:prstGeom>
          <a:noFill/>
          <a:ln/>
        </p:spPr>
        <p:txBody>
          <a:bodyPr wrap="square" rtlCol="0" anchor="t"/>
          <a:lstStyle/>
          <a:p>
            <a:pPr>
              <a:lnSpc>
                <a:spcPts val="1900"/>
              </a:lnSpc>
            </a:pPr>
            <a:r>
              <a:rPr lang="en-US" sz="2500" kern="0" spc="-24" dirty="0">
                <a:solidFill>
                  <a:srgbClr val="272525"/>
                </a:solidFill>
                <a:latin typeface="Inter" pitchFamily="34" charset="0"/>
                <a:ea typeface="Inter" pitchFamily="34" charset="-122"/>
                <a:cs typeface="Inter" pitchFamily="34" charset="-120"/>
              </a:rPr>
              <a:t>The Session layer sets up the communication channel between two applications.</a:t>
            </a:r>
            <a:endParaRPr lang="en-US" sz="2500" dirty="0"/>
          </a:p>
        </p:txBody>
      </p:sp>
      <p:sp>
        <p:nvSpPr>
          <p:cNvPr id="13" name="Shape 10"/>
          <p:cNvSpPr/>
          <p:nvPr/>
        </p:nvSpPr>
        <p:spPr>
          <a:xfrm>
            <a:off x="906542" y="4063742"/>
            <a:ext cx="527834" cy="17145"/>
          </a:xfrm>
          <a:prstGeom prst="roundRect">
            <a:avLst>
              <a:gd name="adj" fmla="val 369448"/>
            </a:avLst>
          </a:prstGeom>
          <a:solidFill>
            <a:srgbClr val="C6BDDA"/>
          </a:solidFill>
          <a:ln/>
        </p:spPr>
      </p:sp>
      <p:sp>
        <p:nvSpPr>
          <p:cNvPr id="14" name="Shape 11"/>
          <p:cNvSpPr/>
          <p:nvPr/>
        </p:nvSpPr>
        <p:spPr>
          <a:xfrm>
            <a:off x="567214" y="3836552"/>
            <a:ext cx="339328" cy="339329"/>
          </a:xfrm>
          <a:prstGeom prst="roundRect">
            <a:avLst>
              <a:gd name="adj" fmla="val 18667"/>
            </a:avLst>
          </a:prstGeom>
          <a:solidFill>
            <a:srgbClr val="E0D7F4"/>
          </a:solidFill>
          <a:ln w="7620">
            <a:solidFill>
              <a:srgbClr val="C6BDDA"/>
            </a:solidFill>
            <a:prstDash val="solid"/>
          </a:ln>
        </p:spPr>
      </p:sp>
      <p:sp>
        <p:nvSpPr>
          <p:cNvPr id="15" name="Text 12"/>
          <p:cNvSpPr/>
          <p:nvPr/>
        </p:nvSpPr>
        <p:spPr>
          <a:xfrm>
            <a:off x="706383" y="3876244"/>
            <a:ext cx="136088" cy="248870"/>
          </a:xfrm>
          <a:prstGeom prst="rect">
            <a:avLst/>
          </a:prstGeom>
          <a:noFill/>
          <a:ln/>
        </p:spPr>
        <p:txBody>
          <a:bodyPr wrap="none" rtlCol="0" anchor="t"/>
          <a:lstStyle/>
          <a:p>
            <a:pPr algn="ctr">
              <a:lnSpc>
                <a:spcPts val="1960"/>
              </a:lnSpc>
            </a:pPr>
            <a:r>
              <a:rPr lang="en-US" sz="2900" b="1" kern="0" spc="-39" dirty="0">
                <a:solidFill>
                  <a:srgbClr val="272525"/>
                </a:solidFill>
                <a:latin typeface="Petrona" pitchFamily="34" charset="0"/>
                <a:ea typeface="Petrona" pitchFamily="34" charset="-122"/>
                <a:cs typeface="Petrona" pitchFamily="34" charset="-120"/>
              </a:rPr>
              <a:t>2</a:t>
            </a:r>
            <a:endParaRPr lang="en-US" sz="2900" dirty="0"/>
          </a:p>
        </p:txBody>
      </p:sp>
      <p:sp>
        <p:nvSpPr>
          <p:cNvPr id="16" name="Text 13"/>
          <p:cNvSpPr/>
          <p:nvPr/>
        </p:nvSpPr>
        <p:spPr>
          <a:xfrm>
            <a:off x="1651993" y="3849151"/>
            <a:ext cx="2073652" cy="259139"/>
          </a:xfrm>
          <a:prstGeom prst="rect">
            <a:avLst/>
          </a:prstGeom>
          <a:noFill/>
          <a:ln/>
        </p:spPr>
        <p:txBody>
          <a:bodyPr wrap="none" rtlCol="0" anchor="t"/>
          <a:lstStyle/>
          <a:p>
            <a:pPr>
              <a:lnSpc>
                <a:spcPts val="2041"/>
              </a:lnSpc>
            </a:pPr>
            <a:r>
              <a:rPr lang="en-US" sz="2900" b="1" kern="0" spc="-33" dirty="0">
                <a:solidFill>
                  <a:srgbClr val="272525"/>
                </a:solidFill>
                <a:latin typeface="Petrona" pitchFamily="34" charset="0"/>
                <a:ea typeface="Petrona" pitchFamily="34" charset="-122"/>
                <a:cs typeface="Petrona" pitchFamily="34" charset="-120"/>
              </a:rPr>
              <a:t>Data Exchange</a:t>
            </a:r>
            <a:endParaRPr lang="en-US" sz="2900" dirty="0"/>
          </a:p>
        </p:txBody>
      </p:sp>
      <p:sp>
        <p:nvSpPr>
          <p:cNvPr id="17" name="Text 14"/>
          <p:cNvSpPr/>
          <p:nvPr/>
        </p:nvSpPr>
        <p:spPr>
          <a:xfrm>
            <a:off x="1536308" y="4225328"/>
            <a:ext cx="4746754" cy="482561"/>
          </a:xfrm>
          <a:prstGeom prst="rect">
            <a:avLst/>
          </a:prstGeom>
          <a:noFill/>
          <a:ln/>
        </p:spPr>
        <p:txBody>
          <a:bodyPr wrap="square" rtlCol="0" anchor="t"/>
          <a:lstStyle/>
          <a:p>
            <a:pPr>
              <a:lnSpc>
                <a:spcPts val="1900"/>
              </a:lnSpc>
            </a:pPr>
            <a:r>
              <a:rPr lang="en-US" sz="2600" kern="0" spc="-24" dirty="0">
                <a:solidFill>
                  <a:srgbClr val="272525"/>
                </a:solidFill>
                <a:latin typeface="Inter" pitchFamily="34" charset="0"/>
                <a:ea typeface="Inter" pitchFamily="34" charset="-122"/>
                <a:cs typeface="Inter" pitchFamily="34" charset="-120"/>
              </a:rPr>
              <a:t>Data is transmitted between the applications, with the Session layer managing the communication flow.</a:t>
            </a:r>
            <a:endParaRPr lang="en-US" sz="2600" dirty="0"/>
          </a:p>
        </p:txBody>
      </p:sp>
      <p:sp>
        <p:nvSpPr>
          <p:cNvPr id="18" name="Shape 15"/>
          <p:cNvSpPr/>
          <p:nvPr/>
        </p:nvSpPr>
        <p:spPr>
          <a:xfrm>
            <a:off x="906542" y="5636859"/>
            <a:ext cx="527834" cy="17145"/>
          </a:xfrm>
          <a:prstGeom prst="roundRect">
            <a:avLst>
              <a:gd name="adj" fmla="val 369448"/>
            </a:avLst>
          </a:prstGeom>
          <a:solidFill>
            <a:srgbClr val="C6BDDA"/>
          </a:solidFill>
          <a:ln/>
        </p:spPr>
      </p:sp>
      <p:sp>
        <p:nvSpPr>
          <p:cNvPr id="19" name="Shape 16"/>
          <p:cNvSpPr/>
          <p:nvPr/>
        </p:nvSpPr>
        <p:spPr>
          <a:xfrm>
            <a:off x="597351" y="5445685"/>
            <a:ext cx="339328" cy="339329"/>
          </a:xfrm>
          <a:prstGeom prst="roundRect">
            <a:avLst>
              <a:gd name="adj" fmla="val 18667"/>
            </a:avLst>
          </a:prstGeom>
          <a:solidFill>
            <a:srgbClr val="E0D7F4"/>
          </a:solidFill>
          <a:ln w="7620">
            <a:solidFill>
              <a:srgbClr val="C6BDDA"/>
            </a:solidFill>
            <a:prstDash val="solid"/>
          </a:ln>
        </p:spPr>
      </p:sp>
      <p:sp>
        <p:nvSpPr>
          <p:cNvPr id="20" name="Text 17"/>
          <p:cNvSpPr/>
          <p:nvPr/>
        </p:nvSpPr>
        <p:spPr>
          <a:xfrm>
            <a:off x="706383" y="5536144"/>
            <a:ext cx="135910" cy="248870"/>
          </a:xfrm>
          <a:prstGeom prst="rect">
            <a:avLst/>
          </a:prstGeom>
          <a:noFill/>
          <a:ln/>
        </p:spPr>
        <p:txBody>
          <a:bodyPr wrap="none" rtlCol="0" anchor="t"/>
          <a:lstStyle/>
          <a:p>
            <a:pPr algn="ctr">
              <a:lnSpc>
                <a:spcPts val="1960"/>
              </a:lnSpc>
            </a:pPr>
            <a:r>
              <a:rPr lang="en-US" sz="2900" b="1" kern="0" spc="-39" dirty="0">
                <a:solidFill>
                  <a:srgbClr val="272525"/>
                </a:solidFill>
                <a:latin typeface="Petrona" pitchFamily="34" charset="0"/>
                <a:ea typeface="Petrona" pitchFamily="34" charset="-122"/>
                <a:cs typeface="Petrona" pitchFamily="34" charset="-120"/>
              </a:rPr>
              <a:t>3</a:t>
            </a:r>
            <a:endParaRPr lang="en-US" sz="2900" dirty="0"/>
          </a:p>
        </p:txBody>
      </p:sp>
      <p:sp>
        <p:nvSpPr>
          <p:cNvPr id="21" name="Text 18"/>
          <p:cNvSpPr/>
          <p:nvPr/>
        </p:nvSpPr>
        <p:spPr>
          <a:xfrm>
            <a:off x="1536308" y="5536144"/>
            <a:ext cx="2073652" cy="259139"/>
          </a:xfrm>
          <a:prstGeom prst="rect">
            <a:avLst/>
          </a:prstGeom>
          <a:noFill/>
          <a:ln/>
        </p:spPr>
        <p:txBody>
          <a:bodyPr wrap="none" rtlCol="0" anchor="t"/>
          <a:lstStyle/>
          <a:p>
            <a:pPr>
              <a:lnSpc>
                <a:spcPts val="2041"/>
              </a:lnSpc>
            </a:pPr>
            <a:r>
              <a:rPr lang="en-US" sz="2900" b="1" kern="0" spc="-33" dirty="0">
                <a:solidFill>
                  <a:srgbClr val="272525"/>
                </a:solidFill>
                <a:latin typeface="Petrona" pitchFamily="34" charset="0"/>
                <a:ea typeface="Petrona" pitchFamily="34" charset="-122"/>
                <a:cs typeface="Petrona" pitchFamily="34" charset="-120"/>
              </a:rPr>
              <a:t>Session Termination</a:t>
            </a:r>
            <a:endParaRPr lang="en-US" sz="2900" dirty="0"/>
          </a:p>
        </p:txBody>
      </p:sp>
      <p:sp>
        <p:nvSpPr>
          <p:cNvPr id="22" name="Text 19"/>
          <p:cNvSpPr/>
          <p:nvPr/>
        </p:nvSpPr>
        <p:spPr>
          <a:xfrm>
            <a:off x="1521574" y="5907003"/>
            <a:ext cx="4746754" cy="482561"/>
          </a:xfrm>
          <a:prstGeom prst="rect">
            <a:avLst/>
          </a:prstGeom>
          <a:noFill/>
          <a:ln/>
        </p:spPr>
        <p:txBody>
          <a:bodyPr wrap="square" rtlCol="0" anchor="t"/>
          <a:lstStyle/>
          <a:p>
            <a:pPr>
              <a:lnSpc>
                <a:spcPts val="1900"/>
              </a:lnSpc>
            </a:pPr>
            <a:r>
              <a:rPr lang="en-US" sz="2600" kern="0" spc="-24" dirty="0">
                <a:solidFill>
                  <a:srgbClr val="272525"/>
                </a:solidFill>
                <a:latin typeface="Inter" pitchFamily="34" charset="0"/>
                <a:ea typeface="Inter" pitchFamily="34" charset="-122"/>
                <a:cs typeface="Inter" pitchFamily="34" charset="-120"/>
              </a:rPr>
              <a:t>The Session layer gracefully closes the communication channel, releasing resources.</a:t>
            </a:r>
          </a:p>
          <a:p>
            <a:pPr>
              <a:lnSpc>
                <a:spcPts val="1900"/>
              </a:lnSpc>
            </a:pPr>
            <a:endParaRPr lang="en-US" sz="2600" kern="0" spc="-24" dirty="0">
              <a:solidFill>
                <a:srgbClr val="272525"/>
              </a:solidFill>
              <a:latin typeface="Inter" pitchFamily="34" charset="0"/>
              <a:ea typeface="Inter" pitchFamily="34" charset="-122"/>
              <a:cs typeface="Inter" pitchFamily="34" charset="-120"/>
            </a:endParaRPr>
          </a:p>
          <a:p>
            <a:pPr>
              <a:lnSpc>
                <a:spcPts val="1900"/>
              </a:lnSpc>
            </a:pPr>
            <a:r>
              <a:rPr lang="en-US" sz="2600" b="1" dirty="0">
                <a:effectLst/>
                <a:latin typeface="Calibri" panose="020F0502020204030204" pitchFamily="34" charset="0"/>
                <a:ea typeface="SimSun" panose="02010600030101010101" pitchFamily="2" charset="-122"/>
                <a:cs typeface="Times New Roman" panose="02020603050405020304" pitchFamily="18" charset="0"/>
              </a:rPr>
              <a:t>Protocols/Standards</a:t>
            </a:r>
            <a:r>
              <a:rPr lang="en-US" sz="2600" dirty="0">
                <a:effectLst/>
                <a:latin typeface="Calibri" panose="020F0502020204030204" pitchFamily="34" charset="0"/>
                <a:ea typeface="SimSun" panose="02010600030101010101" pitchFamily="2" charset="-122"/>
                <a:cs typeface="Times New Roman" panose="02020603050405020304" pitchFamily="18" charset="0"/>
              </a:rPr>
              <a:t>: NetBIOS, RPC (Remote Procedure Call), PPTP (Point-to-Point Tunneling Protocol)</a:t>
            </a:r>
            <a:endParaRPr lang="en-DK" sz="2600" dirty="0">
              <a:effectLst/>
              <a:latin typeface="Calibri" panose="020F0502020204030204" pitchFamily="34" charset="0"/>
              <a:ea typeface="SimSun" panose="02010600030101010101" pitchFamily="2" charset="-122"/>
              <a:cs typeface="Times New Roman" panose="02020603050405020304" pitchFamily="18" charset="0"/>
            </a:endParaRPr>
          </a:p>
          <a:p>
            <a:pPr>
              <a:lnSpc>
                <a:spcPts val="1900"/>
              </a:lnSpc>
            </a:pPr>
            <a:endParaRPr lang="en-US" sz="2600" dirty="0"/>
          </a:p>
        </p:txBody>
      </p:sp>
    </p:spTree>
    <p:extLst>
      <p:ext uri="{BB962C8B-B14F-4D97-AF65-F5344CB8AC3E}">
        <p14:creationId xmlns:p14="http://schemas.microsoft.com/office/powerpoint/2010/main" val="1626300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028700"/>
            <a:ext cx="10972800" cy="6172200"/>
          </a:xfrm>
          <a:prstGeom prst="rect">
            <a:avLst/>
          </a:prstGeom>
          <a:solidFill>
            <a:srgbClr val="FAF2E9"/>
          </a:solidFill>
          <a:ln/>
        </p:spPr>
      </p:sp>
      <p:sp>
        <p:nvSpPr>
          <p:cNvPr id="3" name="Shape 1"/>
          <p:cNvSpPr/>
          <p:nvPr/>
        </p:nvSpPr>
        <p:spPr>
          <a:xfrm>
            <a:off x="-176463" y="740807"/>
            <a:ext cx="10972800" cy="6172200"/>
          </a:xfrm>
          <a:prstGeom prst="rect">
            <a:avLst/>
          </a:prstGeom>
          <a:solidFill>
            <a:srgbClr val="FDFAF7"/>
          </a:solidFill>
          <a:ln/>
        </p:spPr>
      </p:sp>
      <p:pic>
        <p:nvPicPr>
          <p:cNvPr id="4" name="Image 0" descr="preencoded.png"/>
          <p:cNvPicPr>
            <a:picLocks noChangeAspect="1"/>
          </p:cNvPicPr>
          <p:nvPr/>
        </p:nvPicPr>
        <p:blipFill>
          <a:blip r:embed="rId3"/>
          <a:stretch>
            <a:fillRect/>
          </a:stretch>
        </p:blipFill>
        <p:spPr>
          <a:xfrm>
            <a:off x="6858000" y="1028700"/>
            <a:ext cx="4114800" cy="6172200"/>
          </a:xfrm>
          <a:prstGeom prst="rect">
            <a:avLst/>
          </a:prstGeom>
        </p:spPr>
      </p:pic>
      <p:sp>
        <p:nvSpPr>
          <p:cNvPr id="5" name="Text 2"/>
          <p:cNvSpPr/>
          <p:nvPr/>
        </p:nvSpPr>
        <p:spPr>
          <a:xfrm>
            <a:off x="364408" y="504285"/>
            <a:ext cx="4945529" cy="618113"/>
          </a:xfrm>
          <a:prstGeom prst="rect">
            <a:avLst/>
          </a:prstGeom>
          <a:noFill/>
          <a:ln/>
        </p:spPr>
        <p:txBody>
          <a:bodyPr wrap="none" rtlCol="0" anchor="t"/>
          <a:lstStyle/>
          <a:p>
            <a:pPr>
              <a:lnSpc>
                <a:spcPts val="4868"/>
              </a:lnSpc>
            </a:pPr>
            <a:r>
              <a:rPr lang="en-US" sz="3000" b="1" kern="0" spc="-78" dirty="0">
                <a:solidFill>
                  <a:srgbClr val="F95F88"/>
                </a:solidFill>
                <a:latin typeface="Petrona" pitchFamily="34" charset="0"/>
                <a:ea typeface="Petrona" pitchFamily="34" charset="-122"/>
                <a:cs typeface="Petrona" pitchFamily="34" charset="-120"/>
              </a:rPr>
              <a:t>Presentation Layer</a:t>
            </a:r>
            <a:endParaRPr lang="en-US" sz="3000" dirty="0"/>
          </a:p>
        </p:txBody>
      </p:sp>
      <p:sp>
        <p:nvSpPr>
          <p:cNvPr id="6" name="Text 3"/>
          <p:cNvSpPr/>
          <p:nvPr/>
        </p:nvSpPr>
        <p:spPr>
          <a:xfrm>
            <a:off x="443895" y="1247567"/>
            <a:ext cx="5599271" cy="575429"/>
          </a:xfrm>
          <a:prstGeom prst="rect">
            <a:avLst/>
          </a:prstGeom>
          <a:noFill/>
          <a:ln/>
        </p:spPr>
        <p:txBody>
          <a:bodyPr wrap="square" rtlCol="0" anchor="t"/>
          <a:lstStyle/>
          <a:p>
            <a:pPr marL="285750" indent="-285750">
              <a:lnSpc>
                <a:spcPts val="2266"/>
              </a:lnSpc>
              <a:buFont typeface="Arial" panose="020B0604020202020204" pitchFamily="34" charset="0"/>
              <a:buChar char="•"/>
            </a:pPr>
            <a:r>
              <a:rPr lang="en-US" kern="0" spc="-28" dirty="0">
                <a:solidFill>
                  <a:srgbClr val="272525"/>
                </a:solidFill>
                <a:latin typeface="Inter" pitchFamily="34" charset="0"/>
                <a:ea typeface="Inter" pitchFamily="34" charset="-122"/>
                <a:cs typeface="Inter" pitchFamily="34" charset="-120"/>
              </a:rPr>
              <a:t>The Presentation layer ensures that data is presented in a format that both the sender and receiver can understand.</a:t>
            </a:r>
          </a:p>
          <a:p>
            <a:pPr marL="285750" indent="-285750">
              <a:lnSpc>
                <a:spcPts val="2266"/>
              </a:lnSpc>
              <a:buFont typeface="Arial" panose="020B0604020202020204" pitchFamily="34" charset="0"/>
              <a:buChar char="•"/>
            </a:pPr>
            <a:r>
              <a:rPr lang="en-US" sz="1800" dirty="0">
                <a:effectLst/>
                <a:latin typeface="Calibri" panose="020F0502020204030204" pitchFamily="34" charset="0"/>
                <a:ea typeface="SimSun" panose="02010600030101010101" pitchFamily="2" charset="-122"/>
                <a:cs typeface="Times New Roman" panose="02020603050405020304" pitchFamily="18" charset="0"/>
              </a:rPr>
              <a:t>Translates data between the application layer and the network. It ensures that the data is in a usable format and handles data encryption, compression, and translation.</a:t>
            </a:r>
            <a:endParaRPr lang="en-US" dirty="0"/>
          </a:p>
        </p:txBody>
      </p:sp>
      <p:sp>
        <p:nvSpPr>
          <p:cNvPr id="7" name="Shape 4"/>
          <p:cNvSpPr/>
          <p:nvPr/>
        </p:nvSpPr>
        <p:spPr>
          <a:xfrm>
            <a:off x="629365" y="3192721"/>
            <a:ext cx="5599271" cy="3509546"/>
          </a:xfrm>
          <a:prstGeom prst="roundRect">
            <a:avLst>
              <a:gd name="adj" fmla="val 2152"/>
            </a:avLst>
          </a:prstGeom>
          <a:noFill/>
          <a:ln w="7620">
            <a:solidFill>
              <a:srgbClr val="000000">
                <a:alpha val="8000"/>
              </a:srgbClr>
            </a:solidFill>
            <a:prstDash val="solid"/>
          </a:ln>
        </p:spPr>
      </p:sp>
      <p:sp>
        <p:nvSpPr>
          <p:cNvPr id="8" name="Shape 5"/>
          <p:cNvSpPr/>
          <p:nvPr/>
        </p:nvSpPr>
        <p:spPr>
          <a:xfrm>
            <a:off x="635080" y="3198436"/>
            <a:ext cx="5587841" cy="514886"/>
          </a:xfrm>
          <a:prstGeom prst="rect">
            <a:avLst/>
          </a:prstGeom>
          <a:solidFill>
            <a:srgbClr val="FFFFFF">
              <a:alpha val="4000"/>
            </a:srgbClr>
          </a:solidFill>
          <a:ln/>
        </p:spPr>
      </p:sp>
      <p:sp>
        <p:nvSpPr>
          <p:cNvPr id="9" name="Text 6"/>
          <p:cNvSpPr/>
          <p:nvPr/>
        </p:nvSpPr>
        <p:spPr>
          <a:xfrm>
            <a:off x="814834" y="3312022"/>
            <a:ext cx="2431554" cy="287714"/>
          </a:xfrm>
          <a:prstGeom prst="rect">
            <a:avLst/>
          </a:prstGeom>
          <a:noFill/>
          <a:ln/>
        </p:spPr>
        <p:txBody>
          <a:bodyPr wrap="none" rtlCol="0" anchor="t"/>
          <a:lstStyle/>
          <a:p>
            <a:pPr>
              <a:lnSpc>
                <a:spcPts val="2266"/>
              </a:lnSpc>
            </a:pPr>
            <a:r>
              <a:rPr lang="en-US" kern="0" spc="-28" dirty="0">
                <a:solidFill>
                  <a:srgbClr val="272525"/>
                </a:solidFill>
                <a:latin typeface="Inter" pitchFamily="34" charset="0"/>
                <a:ea typeface="Inter" pitchFamily="34" charset="-122"/>
                <a:cs typeface="Inter" pitchFamily="34" charset="-120"/>
              </a:rPr>
              <a:t>Function</a:t>
            </a:r>
            <a:endParaRPr lang="en-US" dirty="0"/>
          </a:p>
        </p:txBody>
      </p:sp>
      <p:sp>
        <p:nvSpPr>
          <p:cNvPr id="10" name="Text 7"/>
          <p:cNvSpPr/>
          <p:nvPr/>
        </p:nvSpPr>
        <p:spPr>
          <a:xfrm>
            <a:off x="3611612" y="3312022"/>
            <a:ext cx="2431554" cy="287714"/>
          </a:xfrm>
          <a:prstGeom prst="rect">
            <a:avLst/>
          </a:prstGeom>
          <a:noFill/>
          <a:ln/>
        </p:spPr>
        <p:txBody>
          <a:bodyPr wrap="none" rtlCol="0" anchor="t"/>
          <a:lstStyle/>
          <a:p>
            <a:pPr>
              <a:lnSpc>
                <a:spcPts val="2266"/>
              </a:lnSpc>
            </a:pPr>
            <a:r>
              <a:rPr lang="en-US" kern="0" spc="-28" dirty="0">
                <a:solidFill>
                  <a:srgbClr val="272525"/>
                </a:solidFill>
                <a:latin typeface="Inter" pitchFamily="34" charset="0"/>
                <a:ea typeface="Inter" pitchFamily="34" charset="-122"/>
                <a:cs typeface="Inter" pitchFamily="34" charset="-120"/>
              </a:rPr>
              <a:t>Example</a:t>
            </a:r>
            <a:endParaRPr lang="en-US" dirty="0"/>
          </a:p>
        </p:txBody>
      </p:sp>
      <p:sp>
        <p:nvSpPr>
          <p:cNvPr id="11" name="Shape 8"/>
          <p:cNvSpPr/>
          <p:nvPr/>
        </p:nvSpPr>
        <p:spPr>
          <a:xfrm>
            <a:off x="635080" y="3713321"/>
            <a:ext cx="5587841" cy="802601"/>
          </a:xfrm>
          <a:prstGeom prst="rect">
            <a:avLst/>
          </a:prstGeom>
          <a:solidFill>
            <a:srgbClr val="000000">
              <a:alpha val="4000"/>
            </a:srgbClr>
          </a:solidFill>
          <a:ln/>
        </p:spPr>
      </p:sp>
      <p:sp>
        <p:nvSpPr>
          <p:cNvPr id="12" name="Text 9"/>
          <p:cNvSpPr/>
          <p:nvPr/>
        </p:nvSpPr>
        <p:spPr>
          <a:xfrm>
            <a:off x="814834" y="3826907"/>
            <a:ext cx="2431554" cy="287714"/>
          </a:xfrm>
          <a:prstGeom prst="rect">
            <a:avLst/>
          </a:prstGeom>
          <a:noFill/>
          <a:ln/>
        </p:spPr>
        <p:txBody>
          <a:bodyPr wrap="none" rtlCol="0" anchor="t"/>
          <a:lstStyle/>
          <a:p>
            <a:pPr>
              <a:lnSpc>
                <a:spcPts val="2266"/>
              </a:lnSpc>
            </a:pPr>
            <a:r>
              <a:rPr lang="en-US" kern="0" spc="-28" dirty="0">
                <a:solidFill>
                  <a:srgbClr val="272525"/>
                </a:solidFill>
                <a:latin typeface="Inter" pitchFamily="34" charset="0"/>
                <a:ea typeface="Inter" pitchFamily="34" charset="-122"/>
                <a:cs typeface="Inter" pitchFamily="34" charset="-120"/>
              </a:rPr>
              <a:t>Data Encryption</a:t>
            </a:r>
            <a:endParaRPr lang="en-US" dirty="0"/>
          </a:p>
        </p:txBody>
      </p:sp>
      <p:sp>
        <p:nvSpPr>
          <p:cNvPr id="13" name="Text 10"/>
          <p:cNvSpPr/>
          <p:nvPr/>
        </p:nvSpPr>
        <p:spPr>
          <a:xfrm>
            <a:off x="3611612" y="3826907"/>
            <a:ext cx="2431554" cy="575429"/>
          </a:xfrm>
          <a:prstGeom prst="rect">
            <a:avLst/>
          </a:prstGeom>
          <a:noFill/>
          <a:ln/>
        </p:spPr>
        <p:txBody>
          <a:bodyPr wrap="square" rtlCol="0" anchor="t"/>
          <a:lstStyle/>
          <a:p>
            <a:pPr>
              <a:lnSpc>
                <a:spcPts val="2266"/>
              </a:lnSpc>
            </a:pPr>
            <a:r>
              <a:rPr lang="en-US" kern="0" spc="-28" dirty="0">
                <a:solidFill>
                  <a:srgbClr val="272525"/>
                </a:solidFill>
                <a:latin typeface="Inter" pitchFamily="34" charset="0"/>
                <a:ea typeface="Inter" pitchFamily="34" charset="-122"/>
                <a:cs typeface="Inter" pitchFamily="34" charset="-120"/>
              </a:rPr>
              <a:t>Securely transmitting sensitive information.</a:t>
            </a:r>
            <a:endParaRPr lang="en-US" dirty="0"/>
          </a:p>
        </p:txBody>
      </p:sp>
      <p:sp>
        <p:nvSpPr>
          <p:cNvPr id="14" name="Shape 11"/>
          <p:cNvSpPr/>
          <p:nvPr/>
        </p:nvSpPr>
        <p:spPr>
          <a:xfrm>
            <a:off x="635080" y="4515922"/>
            <a:ext cx="5587841" cy="1090315"/>
          </a:xfrm>
          <a:prstGeom prst="rect">
            <a:avLst/>
          </a:prstGeom>
          <a:solidFill>
            <a:srgbClr val="FFFFFF">
              <a:alpha val="4000"/>
            </a:srgbClr>
          </a:solidFill>
          <a:ln/>
        </p:spPr>
      </p:sp>
      <p:sp>
        <p:nvSpPr>
          <p:cNvPr id="15" name="Text 12"/>
          <p:cNvSpPr/>
          <p:nvPr/>
        </p:nvSpPr>
        <p:spPr>
          <a:xfrm>
            <a:off x="814834" y="4629508"/>
            <a:ext cx="2431554" cy="287714"/>
          </a:xfrm>
          <a:prstGeom prst="rect">
            <a:avLst/>
          </a:prstGeom>
          <a:noFill/>
          <a:ln/>
        </p:spPr>
        <p:txBody>
          <a:bodyPr wrap="none" rtlCol="0" anchor="t"/>
          <a:lstStyle/>
          <a:p>
            <a:pPr>
              <a:lnSpc>
                <a:spcPts val="2266"/>
              </a:lnSpc>
            </a:pPr>
            <a:r>
              <a:rPr lang="en-US" kern="0" spc="-28" dirty="0">
                <a:solidFill>
                  <a:srgbClr val="272525"/>
                </a:solidFill>
                <a:latin typeface="Inter" pitchFamily="34" charset="0"/>
                <a:ea typeface="Inter" pitchFamily="34" charset="-122"/>
                <a:cs typeface="Inter" pitchFamily="34" charset="-120"/>
              </a:rPr>
              <a:t>Data Compression</a:t>
            </a:r>
            <a:endParaRPr lang="en-US" dirty="0"/>
          </a:p>
        </p:txBody>
      </p:sp>
      <p:sp>
        <p:nvSpPr>
          <p:cNvPr id="16" name="Text 13"/>
          <p:cNvSpPr/>
          <p:nvPr/>
        </p:nvSpPr>
        <p:spPr>
          <a:xfrm>
            <a:off x="3611612" y="4629507"/>
            <a:ext cx="2431554" cy="863144"/>
          </a:xfrm>
          <a:prstGeom prst="rect">
            <a:avLst/>
          </a:prstGeom>
          <a:noFill/>
          <a:ln/>
        </p:spPr>
        <p:txBody>
          <a:bodyPr wrap="square" rtlCol="0" anchor="t"/>
          <a:lstStyle/>
          <a:p>
            <a:pPr>
              <a:lnSpc>
                <a:spcPts val="2266"/>
              </a:lnSpc>
            </a:pPr>
            <a:r>
              <a:rPr lang="en-US" kern="0" spc="-28" dirty="0">
                <a:solidFill>
                  <a:srgbClr val="272525"/>
                </a:solidFill>
                <a:latin typeface="Inter" pitchFamily="34" charset="0"/>
                <a:ea typeface="Inter" pitchFamily="34" charset="-122"/>
                <a:cs typeface="Inter" pitchFamily="34" charset="-120"/>
              </a:rPr>
              <a:t>Reducing the size of data packets to improve transmission efficiency.</a:t>
            </a:r>
            <a:endParaRPr lang="en-US" dirty="0"/>
          </a:p>
        </p:txBody>
      </p:sp>
      <p:sp>
        <p:nvSpPr>
          <p:cNvPr id="17" name="Shape 14"/>
          <p:cNvSpPr/>
          <p:nvPr/>
        </p:nvSpPr>
        <p:spPr>
          <a:xfrm>
            <a:off x="635080" y="5606237"/>
            <a:ext cx="5587841" cy="1090315"/>
          </a:xfrm>
          <a:prstGeom prst="rect">
            <a:avLst/>
          </a:prstGeom>
          <a:solidFill>
            <a:srgbClr val="000000">
              <a:alpha val="4000"/>
            </a:srgbClr>
          </a:solidFill>
          <a:ln/>
        </p:spPr>
      </p:sp>
      <p:sp>
        <p:nvSpPr>
          <p:cNvPr id="18" name="Text 15"/>
          <p:cNvSpPr/>
          <p:nvPr/>
        </p:nvSpPr>
        <p:spPr>
          <a:xfrm>
            <a:off x="814834" y="5719822"/>
            <a:ext cx="2431554" cy="287714"/>
          </a:xfrm>
          <a:prstGeom prst="rect">
            <a:avLst/>
          </a:prstGeom>
          <a:noFill/>
          <a:ln/>
        </p:spPr>
        <p:txBody>
          <a:bodyPr wrap="none" rtlCol="0" anchor="t"/>
          <a:lstStyle/>
          <a:p>
            <a:pPr>
              <a:lnSpc>
                <a:spcPts val="2266"/>
              </a:lnSpc>
            </a:pPr>
            <a:r>
              <a:rPr lang="en-US" kern="0" spc="-28" dirty="0">
                <a:solidFill>
                  <a:srgbClr val="272525"/>
                </a:solidFill>
                <a:latin typeface="Inter" pitchFamily="34" charset="0"/>
                <a:ea typeface="Inter" pitchFamily="34" charset="-122"/>
                <a:cs typeface="Inter" pitchFamily="34" charset="-120"/>
              </a:rPr>
              <a:t>Data Conversion</a:t>
            </a:r>
            <a:endParaRPr lang="en-US" dirty="0"/>
          </a:p>
        </p:txBody>
      </p:sp>
      <p:sp>
        <p:nvSpPr>
          <p:cNvPr id="19" name="Text 16"/>
          <p:cNvSpPr/>
          <p:nvPr/>
        </p:nvSpPr>
        <p:spPr>
          <a:xfrm>
            <a:off x="3611612" y="5623570"/>
            <a:ext cx="2431554" cy="863144"/>
          </a:xfrm>
          <a:prstGeom prst="rect">
            <a:avLst/>
          </a:prstGeom>
          <a:noFill/>
          <a:ln/>
        </p:spPr>
        <p:txBody>
          <a:bodyPr wrap="square" rtlCol="0" anchor="t"/>
          <a:lstStyle/>
          <a:p>
            <a:pPr>
              <a:lnSpc>
                <a:spcPts val="2266"/>
              </a:lnSpc>
            </a:pPr>
            <a:r>
              <a:rPr lang="en-US" kern="0" spc="-28" dirty="0">
                <a:solidFill>
                  <a:srgbClr val="272525"/>
                </a:solidFill>
                <a:latin typeface="Inter" pitchFamily="34" charset="0"/>
                <a:ea typeface="Inter" pitchFamily="34" charset="-122"/>
                <a:cs typeface="Inter" pitchFamily="34" charset="-120"/>
              </a:rPr>
              <a:t>Converting data from one format to another, such as from ASCII to Unicode.</a:t>
            </a:r>
            <a:endParaRPr lang="en-US" dirty="0"/>
          </a:p>
        </p:txBody>
      </p:sp>
      <p:sp>
        <p:nvSpPr>
          <p:cNvPr id="21" name="TextBox 20">
            <a:extLst>
              <a:ext uri="{FF2B5EF4-FFF2-40B4-BE49-F238E27FC236}">
                <a16:creationId xmlns:a16="http://schemas.microsoft.com/office/drawing/2014/main" id="{D3A71D2A-47F4-8562-85FC-58DDB4EC4685}"/>
              </a:ext>
            </a:extLst>
          </p:cNvPr>
          <p:cNvSpPr txBox="1"/>
          <p:nvPr/>
        </p:nvSpPr>
        <p:spPr>
          <a:xfrm>
            <a:off x="814834" y="7018105"/>
            <a:ext cx="5104703" cy="923330"/>
          </a:xfrm>
          <a:prstGeom prst="rect">
            <a:avLst/>
          </a:prstGeom>
          <a:noFill/>
        </p:spPr>
        <p:txBody>
          <a:bodyPr wrap="square" rtlCol="0">
            <a:spAutoFit/>
          </a:bodyPr>
          <a:lstStyle/>
          <a:p>
            <a:r>
              <a:rPr lang="en-US" sz="1800" b="1" dirty="0">
                <a:effectLst/>
                <a:latin typeface="Calibri" panose="020F0502020204030204" pitchFamily="34" charset="0"/>
                <a:ea typeface="SimSun" panose="02010600030101010101" pitchFamily="2" charset="-122"/>
                <a:cs typeface="Times New Roman" panose="02020603050405020304" pitchFamily="18" charset="0"/>
              </a:rPr>
              <a:t>Protocols/Standards: </a:t>
            </a:r>
            <a:r>
              <a:rPr lang="en-US" sz="1800" dirty="0">
                <a:effectLst/>
                <a:latin typeface="Calibri" panose="020F0502020204030204" pitchFamily="34" charset="0"/>
                <a:ea typeface="SimSun" panose="02010600030101010101" pitchFamily="2" charset="-122"/>
                <a:cs typeface="Times New Roman" panose="02020603050405020304" pitchFamily="18" charset="0"/>
              </a:rPr>
              <a:t>SSL/TLS (Secure Sockets Layer/Transport Layer Security), JPEG, GIF, MPEG</a:t>
            </a:r>
            <a:endParaRPr lang="en-DK"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DK" dirty="0"/>
          </a:p>
        </p:txBody>
      </p:sp>
    </p:spTree>
    <p:extLst>
      <p:ext uri="{BB962C8B-B14F-4D97-AF65-F5344CB8AC3E}">
        <p14:creationId xmlns:p14="http://schemas.microsoft.com/office/powerpoint/2010/main" val="3423915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028700"/>
            <a:ext cx="10972800" cy="6172200"/>
          </a:xfrm>
          <a:prstGeom prst="rect">
            <a:avLst/>
          </a:prstGeom>
          <a:solidFill>
            <a:srgbClr val="FAF2E9"/>
          </a:solidFill>
          <a:ln/>
        </p:spPr>
      </p:sp>
      <p:sp>
        <p:nvSpPr>
          <p:cNvPr id="3" name="Shape 1"/>
          <p:cNvSpPr/>
          <p:nvPr/>
        </p:nvSpPr>
        <p:spPr>
          <a:xfrm>
            <a:off x="0" y="1028700"/>
            <a:ext cx="10972800" cy="6172200"/>
          </a:xfrm>
          <a:prstGeom prst="rect">
            <a:avLst/>
          </a:prstGeom>
          <a:solidFill>
            <a:srgbClr val="FDFAF7"/>
          </a:solidFill>
          <a:ln/>
        </p:spPr>
      </p:sp>
      <p:pic>
        <p:nvPicPr>
          <p:cNvPr id="4" name="Image 0" descr="preencoded.png"/>
          <p:cNvPicPr>
            <a:picLocks noChangeAspect="1"/>
          </p:cNvPicPr>
          <p:nvPr/>
        </p:nvPicPr>
        <p:blipFill>
          <a:blip r:embed="rId3"/>
          <a:stretch>
            <a:fillRect/>
          </a:stretch>
        </p:blipFill>
        <p:spPr>
          <a:xfrm>
            <a:off x="6858000" y="1028700"/>
            <a:ext cx="4114800" cy="6172200"/>
          </a:xfrm>
          <a:prstGeom prst="rect">
            <a:avLst/>
          </a:prstGeom>
        </p:spPr>
      </p:pic>
      <p:sp>
        <p:nvSpPr>
          <p:cNvPr id="5" name="Text 2"/>
          <p:cNvSpPr/>
          <p:nvPr/>
        </p:nvSpPr>
        <p:spPr>
          <a:xfrm>
            <a:off x="523101" y="1433718"/>
            <a:ext cx="4110157" cy="513725"/>
          </a:xfrm>
          <a:prstGeom prst="rect">
            <a:avLst/>
          </a:prstGeom>
          <a:noFill/>
          <a:ln/>
        </p:spPr>
        <p:txBody>
          <a:bodyPr wrap="none" rtlCol="0" anchor="t"/>
          <a:lstStyle/>
          <a:p>
            <a:pPr>
              <a:lnSpc>
                <a:spcPts val="4046"/>
              </a:lnSpc>
            </a:pPr>
            <a:r>
              <a:rPr lang="en-US" sz="3000" b="1" kern="0" spc="-65" dirty="0">
                <a:solidFill>
                  <a:srgbClr val="F95F88"/>
                </a:solidFill>
                <a:latin typeface="Petrona" pitchFamily="34" charset="0"/>
                <a:ea typeface="Petrona" pitchFamily="34" charset="-122"/>
                <a:cs typeface="Petrona" pitchFamily="34" charset="-120"/>
              </a:rPr>
              <a:t>Application Layer</a:t>
            </a:r>
            <a:endParaRPr lang="en-US" sz="3000" dirty="0"/>
          </a:p>
        </p:txBody>
      </p:sp>
      <p:sp>
        <p:nvSpPr>
          <p:cNvPr id="6" name="Text 3"/>
          <p:cNvSpPr/>
          <p:nvPr/>
        </p:nvSpPr>
        <p:spPr>
          <a:xfrm>
            <a:off x="523101" y="2283873"/>
            <a:ext cx="5811798" cy="478274"/>
          </a:xfrm>
          <a:prstGeom prst="rect">
            <a:avLst/>
          </a:prstGeom>
          <a:noFill/>
          <a:ln/>
        </p:spPr>
        <p:txBody>
          <a:bodyPr wrap="square" rtlCol="0" anchor="t"/>
          <a:lstStyle/>
          <a:p>
            <a:pPr>
              <a:lnSpc>
                <a:spcPts val="1883"/>
              </a:lnSpc>
            </a:pPr>
            <a:r>
              <a:rPr lang="en-US" sz="1900" kern="0" spc="-23" dirty="0">
                <a:solidFill>
                  <a:srgbClr val="272525"/>
                </a:solidFill>
                <a:latin typeface="Inter" pitchFamily="34" charset="0"/>
                <a:ea typeface="Inter" pitchFamily="34" charset="-122"/>
                <a:cs typeface="Inter" pitchFamily="34" charset="-120"/>
              </a:rPr>
              <a:t>The Application layer provides services to end users, such as email, web browsing, and file sharing. It is the layer that users directly interact with.</a:t>
            </a:r>
            <a:endParaRPr lang="en-US" sz="1900" dirty="0"/>
          </a:p>
        </p:txBody>
      </p:sp>
      <p:sp>
        <p:nvSpPr>
          <p:cNvPr id="7" name="Shape 4"/>
          <p:cNvSpPr/>
          <p:nvPr/>
        </p:nvSpPr>
        <p:spPr>
          <a:xfrm>
            <a:off x="523101" y="3074581"/>
            <a:ext cx="5811798" cy="1134963"/>
          </a:xfrm>
          <a:prstGeom prst="roundRect">
            <a:avLst>
              <a:gd name="adj" fmla="val 5531"/>
            </a:avLst>
          </a:prstGeom>
          <a:solidFill>
            <a:srgbClr val="E0D7F4"/>
          </a:solidFill>
          <a:ln w="7620">
            <a:solidFill>
              <a:srgbClr val="C6BDDA"/>
            </a:solidFill>
            <a:prstDash val="solid"/>
          </a:ln>
        </p:spPr>
      </p:sp>
      <p:sp>
        <p:nvSpPr>
          <p:cNvPr id="8" name="Text 5"/>
          <p:cNvSpPr/>
          <p:nvPr/>
        </p:nvSpPr>
        <p:spPr>
          <a:xfrm>
            <a:off x="678210" y="3229690"/>
            <a:ext cx="2055078" cy="256818"/>
          </a:xfrm>
          <a:prstGeom prst="rect">
            <a:avLst/>
          </a:prstGeom>
          <a:noFill/>
          <a:ln/>
        </p:spPr>
        <p:txBody>
          <a:bodyPr wrap="none" rtlCol="0" anchor="t"/>
          <a:lstStyle/>
          <a:p>
            <a:pPr>
              <a:lnSpc>
                <a:spcPts val="2023"/>
              </a:lnSpc>
            </a:pPr>
            <a:r>
              <a:rPr lang="en-US" sz="1900" b="1" kern="0" spc="-32" dirty="0">
                <a:solidFill>
                  <a:srgbClr val="272525"/>
                </a:solidFill>
                <a:latin typeface="Petrona" pitchFamily="34" charset="0"/>
                <a:ea typeface="Petrona" pitchFamily="34" charset="-122"/>
                <a:cs typeface="Petrona" pitchFamily="34" charset="-120"/>
              </a:rPr>
              <a:t>HTTP</a:t>
            </a:r>
            <a:endParaRPr lang="en-US" sz="1900" dirty="0"/>
          </a:p>
        </p:txBody>
      </p:sp>
      <p:sp>
        <p:nvSpPr>
          <p:cNvPr id="9" name="Text 6"/>
          <p:cNvSpPr/>
          <p:nvPr/>
        </p:nvSpPr>
        <p:spPr>
          <a:xfrm>
            <a:off x="678210" y="3576162"/>
            <a:ext cx="5501581" cy="478274"/>
          </a:xfrm>
          <a:prstGeom prst="rect">
            <a:avLst/>
          </a:prstGeom>
          <a:noFill/>
          <a:ln/>
        </p:spPr>
        <p:txBody>
          <a:bodyPr wrap="square" rtlCol="0" anchor="t"/>
          <a:lstStyle/>
          <a:p>
            <a:pPr>
              <a:lnSpc>
                <a:spcPts val="1883"/>
              </a:lnSpc>
            </a:pPr>
            <a:r>
              <a:rPr lang="en-US" sz="1900" kern="0" spc="-23" dirty="0">
                <a:solidFill>
                  <a:srgbClr val="272525"/>
                </a:solidFill>
                <a:latin typeface="Inter" pitchFamily="34" charset="0"/>
                <a:ea typeface="Inter" pitchFamily="34" charset="-122"/>
                <a:cs typeface="Inter" pitchFamily="34" charset="-120"/>
              </a:rPr>
              <a:t>Hypertext Transfer Protocol (HTTP) is used for transferring web pages and other web-related data.</a:t>
            </a:r>
            <a:endParaRPr lang="en-US" sz="1900" dirty="0"/>
          </a:p>
        </p:txBody>
      </p:sp>
      <p:sp>
        <p:nvSpPr>
          <p:cNvPr id="10" name="Shape 7"/>
          <p:cNvSpPr/>
          <p:nvPr/>
        </p:nvSpPr>
        <p:spPr>
          <a:xfrm>
            <a:off x="523101" y="4358938"/>
            <a:ext cx="5811798" cy="1134963"/>
          </a:xfrm>
          <a:prstGeom prst="roundRect">
            <a:avLst>
              <a:gd name="adj" fmla="val 5531"/>
            </a:avLst>
          </a:prstGeom>
          <a:solidFill>
            <a:srgbClr val="E0D7F4"/>
          </a:solidFill>
          <a:ln w="7620">
            <a:solidFill>
              <a:srgbClr val="C6BDDA"/>
            </a:solidFill>
            <a:prstDash val="solid"/>
          </a:ln>
        </p:spPr>
      </p:sp>
      <p:sp>
        <p:nvSpPr>
          <p:cNvPr id="11" name="Text 8"/>
          <p:cNvSpPr/>
          <p:nvPr/>
        </p:nvSpPr>
        <p:spPr>
          <a:xfrm>
            <a:off x="678210" y="4514046"/>
            <a:ext cx="2055078" cy="256818"/>
          </a:xfrm>
          <a:prstGeom prst="rect">
            <a:avLst/>
          </a:prstGeom>
          <a:noFill/>
          <a:ln/>
        </p:spPr>
        <p:txBody>
          <a:bodyPr wrap="none" rtlCol="0" anchor="t"/>
          <a:lstStyle/>
          <a:p>
            <a:pPr>
              <a:lnSpc>
                <a:spcPts val="2023"/>
              </a:lnSpc>
            </a:pPr>
            <a:r>
              <a:rPr lang="en-US" sz="1900" b="1" kern="0" spc="-32" dirty="0">
                <a:solidFill>
                  <a:srgbClr val="272525"/>
                </a:solidFill>
                <a:latin typeface="Petrona" pitchFamily="34" charset="0"/>
                <a:ea typeface="Petrona" pitchFamily="34" charset="-122"/>
                <a:cs typeface="Petrona" pitchFamily="34" charset="-120"/>
              </a:rPr>
              <a:t>SMTP</a:t>
            </a:r>
            <a:endParaRPr lang="en-US" sz="1900" dirty="0"/>
          </a:p>
        </p:txBody>
      </p:sp>
      <p:sp>
        <p:nvSpPr>
          <p:cNvPr id="12" name="Text 9"/>
          <p:cNvSpPr/>
          <p:nvPr/>
        </p:nvSpPr>
        <p:spPr>
          <a:xfrm>
            <a:off x="678210" y="4860519"/>
            <a:ext cx="5501581" cy="478274"/>
          </a:xfrm>
          <a:prstGeom prst="rect">
            <a:avLst/>
          </a:prstGeom>
          <a:noFill/>
          <a:ln/>
        </p:spPr>
        <p:txBody>
          <a:bodyPr wrap="square" rtlCol="0" anchor="t"/>
          <a:lstStyle/>
          <a:p>
            <a:pPr>
              <a:lnSpc>
                <a:spcPts val="1883"/>
              </a:lnSpc>
            </a:pPr>
            <a:r>
              <a:rPr lang="en-US" sz="1900" kern="0" spc="-23" dirty="0">
                <a:solidFill>
                  <a:srgbClr val="272525"/>
                </a:solidFill>
                <a:latin typeface="Inter" pitchFamily="34" charset="0"/>
                <a:ea typeface="Inter" pitchFamily="34" charset="-122"/>
                <a:cs typeface="Inter" pitchFamily="34" charset="-120"/>
              </a:rPr>
              <a:t>Simple Mail Transfer Protocol (SMTP) is used for sending and receiving email messages.</a:t>
            </a:r>
            <a:endParaRPr lang="en-US" sz="1900" dirty="0"/>
          </a:p>
        </p:txBody>
      </p:sp>
      <p:sp>
        <p:nvSpPr>
          <p:cNvPr id="13" name="Shape 10"/>
          <p:cNvSpPr/>
          <p:nvPr/>
        </p:nvSpPr>
        <p:spPr>
          <a:xfrm>
            <a:off x="523101" y="5643295"/>
            <a:ext cx="5811798" cy="895826"/>
          </a:xfrm>
          <a:prstGeom prst="roundRect">
            <a:avLst>
              <a:gd name="adj" fmla="val 7007"/>
            </a:avLst>
          </a:prstGeom>
          <a:solidFill>
            <a:srgbClr val="E0D7F4"/>
          </a:solidFill>
          <a:ln w="7620">
            <a:solidFill>
              <a:srgbClr val="C6BDDA"/>
            </a:solidFill>
            <a:prstDash val="solid"/>
          </a:ln>
        </p:spPr>
      </p:sp>
      <p:sp>
        <p:nvSpPr>
          <p:cNvPr id="14" name="Text 11"/>
          <p:cNvSpPr/>
          <p:nvPr/>
        </p:nvSpPr>
        <p:spPr>
          <a:xfrm>
            <a:off x="678210" y="5798403"/>
            <a:ext cx="2055078" cy="256818"/>
          </a:xfrm>
          <a:prstGeom prst="rect">
            <a:avLst/>
          </a:prstGeom>
          <a:noFill/>
          <a:ln/>
        </p:spPr>
        <p:txBody>
          <a:bodyPr wrap="none" rtlCol="0" anchor="t"/>
          <a:lstStyle/>
          <a:p>
            <a:pPr>
              <a:lnSpc>
                <a:spcPts val="2023"/>
              </a:lnSpc>
            </a:pPr>
            <a:r>
              <a:rPr lang="en-US" sz="1900" b="1" kern="0" spc="-32" dirty="0">
                <a:solidFill>
                  <a:srgbClr val="272525"/>
                </a:solidFill>
                <a:latin typeface="Petrona" pitchFamily="34" charset="0"/>
                <a:ea typeface="Petrona" pitchFamily="34" charset="-122"/>
                <a:cs typeface="Petrona" pitchFamily="34" charset="-120"/>
              </a:rPr>
              <a:t>FTP</a:t>
            </a:r>
            <a:endParaRPr lang="en-US" sz="1900" dirty="0"/>
          </a:p>
        </p:txBody>
      </p:sp>
      <p:sp>
        <p:nvSpPr>
          <p:cNvPr id="15" name="Text 12"/>
          <p:cNvSpPr/>
          <p:nvPr/>
        </p:nvSpPr>
        <p:spPr>
          <a:xfrm>
            <a:off x="678210" y="6064666"/>
            <a:ext cx="5501581" cy="239137"/>
          </a:xfrm>
          <a:prstGeom prst="rect">
            <a:avLst/>
          </a:prstGeom>
          <a:noFill/>
          <a:ln/>
        </p:spPr>
        <p:txBody>
          <a:bodyPr wrap="none" rtlCol="0" anchor="t"/>
          <a:lstStyle/>
          <a:p>
            <a:pPr>
              <a:lnSpc>
                <a:spcPts val="1883"/>
              </a:lnSpc>
            </a:pPr>
            <a:r>
              <a:rPr lang="en-US" sz="1900" kern="0" spc="-23" dirty="0">
                <a:solidFill>
                  <a:srgbClr val="272525"/>
                </a:solidFill>
                <a:latin typeface="Inter" pitchFamily="34" charset="0"/>
                <a:ea typeface="Inter" pitchFamily="34" charset="-122"/>
                <a:cs typeface="Inter" pitchFamily="34" charset="-120"/>
              </a:rPr>
              <a:t>File Transfer Protocol (FTP) is used for transferring files</a:t>
            </a:r>
          </a:p>
          <a:p>
            <a:pPr>
              <a:lnSpc>
                <a:spcPts val="1883"/>
              </a:lnSpc>
            </a:pPr>
            <a:r>
              <a:rPr lang="en-US" sz="1900" kern="0" spc="-23" dirty="0">
                <a:solidFill>
                  <a:srgbClr val="272525"/>
                </a:solidFill>
                <a:latin typeface="Inter" pitchFamily="34" charset="0"/>
                <a:ea typeface="Inter" pitchFamily="34" charset="-122"/>
                <a:cs typeface="Inter" pitchFamily="34" charset="-120"/>
              </a:rPr>
              <a:t> between computers.</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8DEA-7822-A1A1-080B-8D53EFC3F1EA}"/>
              </a:ext>
            </a:extLst>
          </p:cNvPr>
          <p:cNvSpPr>
            <a:spLocks noGrp="1"/>
          </p:cNvSpPr>
          <p:nvPr>
            <p:ph type="title"/>
          </p:nvPr>
        </p:nvSpPr>
        <p:spPr/>
        <p:txBody>
          <a:bodyPr/>
          <a:lstStyle/>
          <a:p>
            <a:r>
              <a:rPr lang="en-US" dirty="0"/>
              <a:t>What is a network protocol?</a:t>
            </a:r>
            <a:endParaRPr lang="en-DK" dirty="0"/>
          </a:p>
        </p:txBody>
      </p:sp>
      <p:sp>
        <p:nvSpPr>
          <p:cNvPr id="3" name="Content Placeholder 2">
            <a:extLst>
              <a:ext uri="{FF2B5EF4-FFF2-40B4-BE49-F238E27FC236}">
                <a16:creationId xmlns:a16="http://schemas.microsoft.com/office/drawing/2014/main" id="{3053D4ED-76F5-1499-5251-48EF74258776}"/>
              </a:ext>
            </a:extLst>
          </p:cNvPr>
          <p:cNvSpPr>
            <a:spLocks noGrp="1"/>
          </p:cNvSpPr>
          <p:nvPr>
            <p:ph idx="1"/>
          </p:nvPr>
        </p:nvSpPr>
        <p:spPr/>
        <p:txBody>
          <a:bodyPr>
            <a:noAutofit/>
          </a:bodyPr>
          <a:lstStyle/>
          <a:p>
            <a:pPr marL="257175" indent="-257175">
              <a:lnSpc>
                <a:spcPct val="150000"/>
              </a:lnSpc>
              <a:buFont typeface="Arial" panose="020B0604020202020204" pitchFamily="34" charset="0"/>
              <a:buChar char="•"/>
            </a:pPr>
            <a:r>
              <a:rPr lang="en-US" sz="3000" dirty="0">
                <a:solidFill>
                  <a:srgbClr val="3B3535"/>
                </a:solidFill>
                <a:latin typeface="+mj-lt"/>
                <a:ea typeface="Roboto" pitchFamily="34" charset="-122"/>
                <a:cs typeface="Arial" panose="020B0604020202020204" pitchFamily="34" charset="0"/>
              </a:rPr>
              <a:t>Network protocols are fundamental rules that govern data exchange between devices on a network.</a:t>
            </a:r>
          </a:p>
          <a:p>
            <a:pPr marL="257175" indent="-257175">
              <a:lnSpc>
                <a:spcPct val="150000"/>
              </a:lnSpc>
              <a:buFont typeface="Arial" panose="020B0604020202020204" pitchFamily="34" charset="0"/>
              <a:buChar char="•"/>
            </a:pPr>
            <a:r>
              <a:rPr lang="en-US" sz="3000" dirty="0">
                <a:solidFill>
                  <a:srgbClr val="3B3535"/>
                </a:solidFill>
                <a:latin typeface="+mj-lt"/>
                <a:ea typeface="Roboto" pitchFamily="34" charset="-122"/>
                <a:cs typeface="Arial" panose="020B0604020202020204" pitchFamily="34" charset="0"/>
              </a:rPr>
              <a:t> They define how information is formatted, transmitted, and received, ensuring seamless communication.</a:t>
            </a:r>
          </a:p>
          <a:p>
            <a:pPr marL="257175" indent="-257175">
              <a:lnSpc>
                <a:spcPct val="150000"/>
              </a:lnSpc>
              <a:buFont typeface="Arial" panose="020B0604020202020204" pitchFamily="34" charset="0"/>
              <a:buChar char="•"/>
            </a:pPr>
            <a:r>
              <a:rPr lang="en-DK" sz="3000" kern="0" dirty="0">
                <a:effectLst/>
                <a:latin typeface="+mj-lt"/>
                <a:ea typeface="Times New Roman" panose="02020603050405020304" pitchFamily="18" charset="0"/>
                <a:cs typeface="Arial" panose="020B0604020202020204" pitchFamily="34" charset="0"/>
              </a:rPr>
              <a:t>Network protocols are standardized rules that govern how data is transmitted and received across a network. These protocols ensure proper communication between devices on a network</a:t>
            </a:r>
            <a:endParaRPr lang="en-US" sz="3000" dirty="0">
              <a:solidFill>
                <a:srgbClr val="3B3535"/>
              </a:solidFill>
              <a:latin typeface="+mj-lt"/>
              <a:ea typeface="Roboto" pitchFamily="34" charset="-122"/>
              <a:cs typeface="Arial" panose="020B0604020202020204" pitchFamily="34" charset="0"/>
            </a:endParaRPr>
          </a:p>
          <a:p>
            <a:pPr marL="257175" indent="-257175">
              <a:lnSpc>
                <a:spcPct val="150000"/>
              </a:lnSpc>
              <a:buFont typeface="Arial" panose="020B0604020202020204" pitchFamily="34" charset="0"/>
              <a:buChar char="•"/>
            </a:pPr>
            <a:endParaRPr lang="en-US" sz="3000" dirty="0">
              <a:solidFill>
                <a:srgbClr val="3B3535"/>
              </a:solidFill>
              <a:latin typeface="+mj-lt"/>
              <a:ea typeface="Roboto" pitchFamily="34" charset="-122"/>
              <a:cs typeface="Arial" panose="020B0604020202020204" pitchFamily="34" charset="0"/>
            </a:endParaRPr>
          </a:p>
          <a:p>
            <a:pPr>
              <a:lnSpc>
                <a:spcPct val="150000"/>
              </a:lnSpc>
            </a:pPr>
            <a:r>
              <a:rPr lang="en-DK" sz="3000" dirty="0">
                <a:latin typeface="+mj-lt"/>
              </a:rPr>
              <a:t>To successfully send and receive information, devices on both sides of a communication exchange must accept and follow protocol conventions</a:t>
            </a:r>
          </a:p>
        </p:txBody>
      </p:sp>
    </p:spTree>
    <p:extLst>
      <p:ext uri="{BB962C8B-B14F-4D97-AF65-F5344CB8AC3E}">
        <p14:creationId xmlns:p14="http://schemas.microsoft.com/office/powerpoint/2010/main" val="830686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293380"/>
            <a:ext cx="10972800" cy="6172200"/>
          </a:xfrm>
          <a:prstGeom prst="rect">
            <a:avLst/>
          </a:prstGeom>
        </p:spPr>
      </p:pic>
      <p:sp>
        <p:nvSpPr>
          <p:cNvPr id="3" name="Shape 0"/>
          <p:cNvSpPr/>
          <p:nvPr/>
        </p:nvSpPr>
        <p:spPr>
          <a:xfrm>
            <a:off x="-68580" y="-2637745"/>
            <a:ext cx="10972800" cy="9287590"/>
          </a:xfrm>
          <a:prstGeom prst="rect">
            <a:avLst/>
          </a:prstGeom>
          <a:solidFill>
            <a:srgbClr val="FFFAFA"/>
          </a:solidFill>
          <a:ln/>
        </p:spPr>
        <p:txBody>
          <a:bodyPr/>
          <a:lstStyle/>
          <a:p>
            <a:endParaRPr lang="en-DK" sz="1900" dirty="0"/>
          </a:p>
        </p:txBody>
      </p:sp>
      <p:sp>
        <p:nvSpPr>
          <p:cNvPr id="4" name="Text 1"/>
          <p:cNvSpPr/>
          <p:nvPr/>
        </p:nvSpPr>
        <p:spPr>
          <a:xfrm>
            <a:off x="3712712" y="-554544"/>
            <a:ext cx="3049757" cy="381119"/>
          </a:xfrm>
          <a:prstGeom prst="rect">
            <a:avLst/>
          </a:prstGeom>
          <a:noFill/>
          <a:ln/>
        </p:spPr>
        <p:txBody>
          <a:bodyPr wrap="none" rtlCol="0" anchor="t"/>
          <a:lstStyle/>
          <a:p>
            <a:pPr>
              <a:lnSpc>
                <a:spcPts val="3002"/>
              </a:lnSpc>
            </a:pPr>
            <a:r>
              <a:rPr lang="en-US" sz="1900" dirty="0">
                <a:solidFill>
                  <a:srgbClr val="1F1E1E"/>
                </a:solidFill>
                <a:latin typeface="Red Hat Text" pitchFamily="34" charset="0"/>
                <a:ea typeface="Red Hat Text" pitchFamily="34" charset="-122"/>
                <a:cs typeface="Red Hat Text" pitchFamily="34" charset="-120"/>
              </a:rPr>
              <a:t>The OSI Model</a:t>
            </a:r>
            <a:endParaRPr lang="en-US" sz="1900" dirty="0"/>
          </a:p>
        </p:txBody>
      </p:sp>
      <p:sp>
        <p:nvSpPr>
          <p:cNvPr id="5" name="Text 2"/>
          <p:cNvSpPr/>
          <p:nvPr/>
        </p:nvSpPr>
        <p:spPr>
          <a:xfrm rot="16200000">
            <a:off x="-2423200" y="3635432"/>
            <a:ext cx="6663779" cy="414873"/>
          </a:xfrm>
          <a:prstGeom prst="rect">
            <a:avLst/>
          </a:prstGeom>
          <a:noFill/>
          <a:ln/>
        </p:spPr>
        <p:txBody>
          <a:bodyPr wrap="square" rtlCol="0" anchor="t"/>
          <a:lstStyle/>
          <a:p>
            <a:pPr>
              <a:lnSpc>
                <a:spcPts val="1633"/>
              </a:lnSpc>
            </a:pPr>
            <a:r>
              <a:rPr lang="en-US" sz="1900" dirty="0">
                <a:solidFill>
                  <a:srgbClr val="3B3535"/>
                </a:solidFill>
                <a:latin typeface="Roboto" pitchFamily="34" charset="0"/>
                <a:ea typeface="Roboto" pitchFamily="34" charset="-122"/>
                <a:cs typeface="Roboto" pitchFamily="34" charset="-120"/>
              </a:rPr>
              <a:t>The Open Systems Interconnection (OSI) model is a conceptual framework that divides network communication into seven layers.</a:t>
            </a:r>
            <a:endParaRPr lang="en-US" sz="1900" dirty="0"/>
          </a:p>
        </p:txBody>
      </p:sp>
      <p:sp>
        <p:nvSpPr>
          <p:cNvPr id="6" name="Shape 3"/>
          <p:cNvSpPr/>
          <p:nvPr/>
        </p:nvSpPr>
        <p:spPr>
          <a:xfrm>
            <a:off x="2340293" y="263958"/>
            <a:ext cx="17145" cy="7373868"/>
          </a:xfrm>
          <a:prstGeom prst="roundRect">
            <a:avLst>
              <a:gd name="adj" fmla="val 113400"/>
            </a:avLst>
          </a:prstGeom>
          <a:solidFill>
            <a:srgbClr val="D9CECE"/>
          </a:solidFill>
          <a:ln/>
        </p:spPr>
      </p:sp>
      <p:sp>
        <p:nvSpPr>
          <p:cNvPr id="7" name="Shape 4"/>
          <p:cNvSpPr/>
          <p:nvPr/>
        </p:nvSpPr>
        <p:spPr>
          <a:xfrm>
            <a:off x="2428088" y="288475"/>
            <a:ext cx="453628" cy="17145"/>
          </a:xfrm>
          <a:prstGeom prst="roundRect">
            <a:avLst>
              <a:gd name="adj" fmla="val 113400"/>
            </a:avLst>
          </a:prstGeom>
          <a:solidFill>
            <a:srgbClr val="D9CECE"/>
          </a:solidFill>
          <a:ln/>
        </p:spPr>
      </p:sp>
      <p:sp>
        <p:nvSpPr>
          <p:cNvPr id="8" name="Shape 5"/>
          <p:cNvSpPr/>
          <p:nvPr/>
        </p:nvSpPr>
        <p:spPr>
          <a:xfrm>
            <a:off x="2203088" y="148320"/>
            <a:ext cx="291554" cy="291554"/>
          </a:xfrm>
          <a:prstGeom prst="roundRect">
            <a:avLst>
              <a:gd name="adj" fmla="val 6669"/>
            </a:avLst>
          </a:prstGeom>
          <a:solidFill>
            <a:srgbClr val="F3E8E8"/>
          </a:solidFill>
          <a:ln/>
        </p:spPr>
      </p:sp>
      <p:sp>
        <p:nvSpPr>
          <p:cNvPr id="9" name="Text 6"/>
          <p:cNvSpPr/>
          <p:nvPr/>
        </p:nvSpPr>
        <p:spPr>
          <a:xfrm>
            <a:off x="2226144" y="127288"/>
            <a:ext cx="291553" cy="291554"/>
          </a:xfrm>
          <a:prstGeom prst="rect">
            <a:avLst/>
          </a:prstGeom>
          <a:noFill/>
          <a:ln/>
        </p:spPr>
        <p:txBody>
          <a:bodyPr wrap="none" rtlCol="0" anchor="t"/>
          <a:lstStyle/>
          <a:p>
            <a:pPr algn="ctr">
              <a:lnSpc>
                <a:spcPts val="1441"/>
              </a:lnSpc>
            </a:pPr>
            <a:r>
              <a:rPr lang="en-US" sz="1900" dirty="0">
                <a:solidFill>
                  <a:srgbClr val="3B3535"/>
                </a:solidFill>
                <a:latin typeface="Red Hat Text" pitchFamily="34" charset="0"/>
                <a:ea typeface="Red Hat Text" pitchFamily="34" charset="-122"/>
                <a:cs typeface="Red Hat Text" pitchFamily="34" charset="-120"/>
              </a:rPr>
              <a:t>1</a:t>
            </a:r>
            <a:endParaRPr lang="en-US" sz="1900" dirty="0"/>
          </a:p>
        </p:txBody>
      </p:sp>
      <p:sp>
        <p:nvSpPr>
          <p:cNvPr id="10" name="Text 7"/>
          <p:cNvSpPr/>
          <p:nvPr/>
        </p:nvSpPr>
        <p:spPr>
          <a:xfrm>
            <a:off x="2950296" y="163498"/>
            <a:ext cx="1524833" cy="190649"/>
          </a:xfrm>
          <a:prstGeom prst="rect">
            <a:avLst/>
          </a:prstGeom>
          <a:noFill/>
          <a:ln/>
        </p:spPr>
        <p:txBody>
          <a:bodyPr wrap="none" rtlCol="0" anchor="t"/>
          <a:lstStyle/>
          <a:p>
            <a:pPr>
              <a:lnSpc>
                <a:spcPts val="1501"/>
              </a:lnSpc>
            </a:pPr>
            <a:r>
              <a:rPr lang="en-US" sz="1900" dirty="0">
                <a:solidFill>
                  <a:srgbClr val="3B3535"/>
                </a:solidFill>
                <a:latin typeface="Red Hat Text" pitchFamily="34" charset="0"/>
                <a:ea typeface="Red Hat Text" pitchFamily="34" charset="-122"/>
                <a:cs typeface="Red Hat Text" pitchFamily="34" charset="-120"/>
              </a:rPr>
              <a:t>Physical Layer</a:t>
            </a:r>
            <a:endParaRPr lang="en-US" sz="1900" dirty="0"/>
          </a:p>
        </p:txBody>
      </p:sp>
      <p:sp>
        <p:nvSpPr>
          <p:cNvPr id="11" name="Text 8"/>
          <p:cNvSpPr/>
          <p:nvPr/>
        </p:nvSpPr>
        <p:spPr>
          <a:xfrm>
            <a:off x="3061722" y="661865"/>
            <a:ext cx="5756523" cy="414873"/>
          </a:xfrm>
          <a:prstGeom prst="rect">
            <a:avLst/>
          </a:prstGeom>
          <a:noFill/>
          <a:ln/>
        </p:spPr>
        <p:txBody>
          <a:bodyPr wrap="square" rtlCol="0" anchor="t"/>
          <a:lstStyle/>
          <a:p>
            <a:pPr>
              <a:lnSpc>
                <a:spcPts val="1633"/>
              </a:lnSpc>
            </a:pPr>
            <a:r>
              <a:rPr lang="en-US" sz="1900" dirty="0">
                <a:solidFill>
                  <a:srgbClr val="3B3535"/>
                </a:solidFill>
                <a:latin typeface="Roboto" pitchFamily="34" charset="0"/>
                <a:ea typeface="Roboto" pitchFamily="34" charset="-122"/>
                <a:cs typeface="Roboto" pitchFamily="34" charset="-120"/>
              </a:rPr>
              <a:t>Handles the transmission of raw data signals over the physical medium, including cables and wireless signals.</a:t>
            </a:r>
            <a:endParaRPr lang="en-US" sz="1900" dirty="0"/>
          </a:p>
        </p:txBody>
      </p:sp>
      <p:sp>
        <p:nvSpPr>
          <p:cNvPr id="12" name="Shape 9"/>
          <p:cNvSpPr/>
          <p:nvPr/>
        </p:nvSpPr>
        <p:spPr>
          <a:xfrm>
            <a:off x="2477498" y="1618770"/>
            <a:ext cx="453628" cy="17145"/>
          </a:xfrm>
          <a:prstGeom prst="roundRect">
            <a:avLst>
              <a:gd name="adj" fmla="val 113400"/>
            </a:avLst>
          </a:prstGeom>
          <a:solidFill>
            <a:srgbClr val="D9CECE"/>
          </a:solidFill>
          <a:ln/>
        </p:spPr>
      </p:sp>
      <p:sp>
        <p:nvSpPr>
          <p:cNvPr id="13" name="Shape 10"/>
          <p:cNvSpPr/>
          <p:nvPr/>
        </p:nvSpPr>
        <p:spPr>
          <a:xfrm>
            <a:off x="2203088" y="1481611"/>
            <a:ext cx="291554" cy="291554"/>
          </a:xfrm>
          <a:prstGeom prst="roundRect">
            <a:avLst>
              <a:gd name="adj" fmla="val 6669"/>
            </a:avLst>
          </a:prstGeom>
          <a:solidFill>
            <a:srgbClr val="F3E8E8"/>
          </a:solidFill>
          <a:ln/>
        </p:spPr>
      </p:sp>
      <p:sp>
        <p:nvSpPr>
          <p:cNvPr id="14" name="Text 11"/>
          <p:cNvSpPr/>
          <p:nvPr/>
        </p:nvSpPr>
        <p:spPr>
          <a:xfrm>
            <a:off x="2298725" y="1535903"/>
            <a:ext cx="100280" cy="182969"/>
          </a:xfrm>
          <a:prstGeom prst="rect">
            <a:avLst/>
          </a:prstGeom>
          <a:noFill/>
          <a:ln/>
        </p:spPr>
        <p:txBody>
          <a:bodyPr wrap="none" rtlCol="0" anchor="t"/>
          <a:lstStyle/>
          <a:p>
            <a:pPr algn="ctr">
              <a:lnSpc>
                <a:spcPts val="1441"/>
              </a:lnSpc>
            </a:pPr>
            <a:r>
              <a:rPr lang="en-US" sz="1900" dirty="0">
                <a:solidFill>
                  <a:srgbClr val="3B3535"/>
                </a:solidFill>
                <a:latin typeface="Red Hat Text" pitchFamily="34" charset="0"/>
                <a:ea typeface="Red Hat Text" pitchFamily="34" charset="-122"/>
                <a:cs typeface="Red Hat Text" pitchFamily="34" charset="-120"/>
              </a:rPr>
              <a:t>2</a:t>
            </a:r>
            <a:endParaRPr lang="en-US" sz="1900" dirty="0"/>
          </a:p>
        </p:txBody>
      </p:sp>
      <p:sp>
        <p:nvSpPr>
          <p:cNvPr id="15" name="Text 12"/>
          <p:cNvSpPr/>
          <p:nvPr/>
        </p:nvSpPr>
        <p:spPr>
          <a:xfrm>
            <a:off x="3061723" y="1465447"/>
            <a:ext cx="1524833" cy="190649"/>
          </a:xfrm>
          <a:prstGeom prst="rect">
            <a:avLst/>
          </a:prstGeom>
          <a:noFill/>
          <a:ln/>
        </p:spPr>
        <p:txBody>
          <a:bodyPr wrap="none" rtlCol="0" anchor="t"/>
          <a:lstStyle/>
          <a:p>
            <a:pPr>
              <a:lnSpc>
                <a:spcPts val="1501"/>
              </a:lnSpc>
            </a:pPr>
            <a:r>
              <a:rPr lang="en-US" sz="1900" dirty="0">
                <a:solidFill>
                  <a:srgbClr val="3B3535"/>
                </a:solidFill>
                <a:latin typeface="Red Hat Text" pitchFamily="34" charset="0"/>
                <a:ea typeface="Red Hat Text" pitchFamily="34" charset="-122"/>
                <a:cs typeface="Red Hat Text" pitchFamily="34" charset="-120"/>
              </a:rPr>
              <a:t>Data Link Layer</a:t>
            </a:r>
            <a:endParaRPr lang="en-US" sz="1900" dirty="0"/>
          </a:p>
        </p:txBody>
      </p:sp>
      <p:sp>
        <p:nvSpPr>
          <p:cNvPr id="16" name="Text 13"/>
          <p:cNvSpPr/>
          <p:nvPr/>
        </p:nvSpPr>
        <p:spPr>
          <a:xfrm>
            <a:off x="3061722" y="1733785"/>
            <a:ext cx="5756523" cy="414873"/>
          </a:xfrm>
          <a:prstGeom prst="rect">
            <a:avLst/>
          </a:prstGeom>
          <a:noFill/>
          <a:ln/>
        </p:spPr>
        <p:txBody>
          <a:bodyPr wrap="square" rtlCol="0" anchor="t"/>
          <a:lstStyle/>
          <a:p>
            <a:pPr>
              <a:lnSpc>
                <a:spcPts val="1633"/>
              </a:lnSpc>
            </a:pPr>
            <a:r>
              <a:rPr lang="en-US" sz="1900" dirty="0">
                <a:solidFill>
                  <a:srgbClr val="3B3535"/>
                </a:solidFill>
                <a:latin typeface="Roboto" pitchFamily="34" charset="0"/>
                <a:ea typeface="Roboto" pitchFamily="34" charset="-122"/>
                <a:cs typeface="Roboto" pitchFamily="34" charset="-120"/>
              </a:rPr>
              <a:t>Ensures error-free data transfer between nodes on a network segment, managing frame formatting and error detection.</a:t>
            </a:r>
            <a:endParaRPr lang="en-US" sz="1900" dirty="0"/>
          </a:p>
        </p:txBody>
      </p:sp>
      <p:sp>
        <p:nvSpPr>
          <p:cNvPr id="17" name="Shape 14"/>
          <p:cNvSpPr/>
          <p:nvPr/>
        </p:nvSpPr>
        <p:spPr>
          <a:xfrm>
            <a:off x="2477498" y="2690690"/>
            <a:ext cx="453628" cy="17145"/>
          </a:xfrm>
          <a:prstGeom prst="roundRect">
            <a:avLst>
              <a:gd name="adj" fmla="val 113400"/>
            </a:avLst>
          </a:prstGeom>
          <a:solidFill>
            <a:srgbClr val="D9CECE"/>
          </a:solidFill>
          <a:ln/>
        </p:spPr>
      </p:sp>
      <p:sp>
        <p:nvSpPr>
          <p:cNvPr id="18" name="Shape 15"/>
          <p:cNvSpPr/>
          <p:nvPr/>
        </p:nvSpPr>
        <p:spPr>
          <a:xfrm>
            <a:off x="2203088" y="2553531"/>
            <a:ext cx="291554" cy="291554"/>
          </a:xfrm>
          <a:prstGeom prst="roundRect">
            <a:avLst>
              <a:gd name="adj" fmla="val 6669"/>
            </a:avLst>
          </a:prstGeom>
          <a:solidFill>
            <a:srgbClr val="F3E8E8"/>
          </a:solidFill>
          <a:ln/>
        </p:spPr>
      </p:sp>
      <p:sp>
        <p:nvSpPr>
          <p:cNvPr id="19" name="Text 16"/>
          <p:cNvSpPr/>
          <p:nvPr/>
        </p:nvSpPr>
        <p:spPr>
          <a:xfrm>
            <a:off x="2295242" y="2607823"/>
            <a:ext cx="107246" cy="182969"/>
          </a:xfrm>
          <a:prstGeom prst="rect">
            <a:avLst/>
          </a:prstGeom>
          <a:noFill/>
          <a:ln/>
        </p:spPr>
        <p:txBody>
          <a:bodyPr wrap="none" rtlCol="0" anchor="t"/>
          <a:lstStyle/>
          <a:p>
            <a:pPr algn="ctr">
              <a:lnSpc>
                <a:spcPts val="1441"/>
              </a:lnSpc>
            </a:pPr>
            <a:r>
              <a:rPr lang="en-US" sz="1900" dirty="0">
                <a:solidFill>
                  <a:srgbClr val="3B3535"/>
                </a:solidFill>
                <a:latin typeface="Red Hat Text" pitchFamily="34" charset="0"/>
                <a:ea typeface="Red Hat Text" pitchFamily="34" charset="-122"/>
                <a:cs typeface="Red Hat Text" pitchFamily="34" charset="-120"/>
              </a:rPr>
              <a:t>3</a:t>
            </a:r>
            <a:endParaRPr lang="en-US" sz="1900" dirty="0"/>
          </a:p>
        </p:txBody>
      </p:sp>
      <p:sp>
        <p:nvSpPr>
          <p:cNvPr id="20" name="Text 17"/>
          <p:cNvSpPr/>
          <p:nvPr/>
        </p:nvSpPr>
        <p:spPr>
          <a:xfrm>
            <a:off x="3061723" y="2537367"/>
            <a:ext cx="1524833" cy="190649"/>
          </a:xfrm>
          <a:prstGeom prst="rect">
            <a:avLst/>
          </a:prstGeom>
          <a:noFill/>
          <a:ln/>
        </p:spPr>
        <p:txBody>
          <a:bodyPr wrap="none" rtlCol="0" anchor="t"/>
          <a:lstStyle/>
          <a:p>
            <a:pPr>
              <a:lnSpc>
                <a:spcPts val="1501"/>
              </a:lnSpc>
            </a:pPr>
            <a:r>
              <a:rPr lang="en-US" sz="1900" dirty="0">
                <a:solidFill>
                  <a:srgbClr val="3B3535"/>
                </a:solidFill>
                <a:latin typeface="Red Hat Text" pitchFamily="34" charset="0"/>
                <a:ea typeface="Red Hat Text" pitchFamily="34" charset="-122"/>
                <a:cs typeface="Red Hat Text" pitchFamily="34" charset="-120"/>
              </a:rPr>
              <a:t>Network Layer</a:t>
            </a:r>
            <a:endParaRPr lang="en-US" sz="1900" dirty="0"/>
          </a:p>
        </p:txBody>
      </p:sp>
      <p:sp>
        <p:nvSpPr>
          <p:cNvPr id="21" name="Text 18"/>
          <p:cNvSpPr/>
          <p:nvPr/>
        </p:nvSpPr>
        <p:spPr>
          <a:xfrm>
            <a:off x="3061722" y="2805704"/>
            <a:ext cx="5756523" cy="414873"/>
          </a:xfrm>
          <a:prstGeom prst="rect">
            <a:avLst/>
          </a:prstGeom>
          <a:noFill/>
          <a:ln/>
        </p:spPr>
        <p:txBody>
          <a:bodyPr wrap="square" rtlCol="0" anchor="t"/>
          <a:lstStyle/>
          <a:p>
            <a:pPr>
              <a:lnSpc>
                <a:spcPts val="1633"/>
              </a:lnSpc>
            </a:pPr>
            <a:r>
              <a:rPr lang="en-US" sz="1900" dirty="0">
                <a:solidFill>
                  <a:srgbClr val="3B3535"/>
                </a:solidFill>
                <a:latin typeface="Roboto" pitchFamily="34" charset="0"/>
                <a:ea typeface="Roboto" pitchFamily="34" charset="-122"/>
                <a:cs typeface="Roboto" pitchFamily="34" charset="-120"/>
              </a:rPr>
              <a:t>Provides logical addressing and routing of data packets across networks, enabling communication between devices on different segments.</a:t>
            </a:r>
            <a:endParaRPr lang="en-US" sz="1900" dirty="0"/>
          </a:p>
        </p:txBody>
      </p:sp>
      <p:sp>
        <p:nvSpPr>
          <p:cNvPr id="22" name="Shape 19"/>
          <p:cNvSpPr/>
          <p:nvPr/>
        </p:nvSpPr>
        <p:spPr>
          <a:xfrm>
            <a:off x="2477498" y="3762610"/>
            <a:ext cx="453628" cy="17145"/>
          </a:xfrm>
          <a:prstGeom prst="roundRect">
            <a:avLst>
              <a:gd name="adj" fmla="val 113400"/>
            </a:avLst>
          </a:prstGeom>
          <a:solidFill>
            <a:srgbClr val="D9CECE"/>
          </a:solidFill>
          <a:ln/>
        </p:spPr>
      </p:sp>
      <p:sp>
        <p:nvSpPr>
          <p:cNvPr id="23" name="Shape 20"/>
          <p:cNvSpPr/>
          <p:nvPr/>
        </p:nvSpPr>
        <p:spPr>
          <a:xfrm>
            <a:off x="2203088" y="3625450"/>
            <a:ext cx="291554" cy="291554"/>
          </a:xfrm>
          <a:prstGeom prst="roundRect">
            <a:avLst>
              <a:gd name="adj" fmla="val 6669"/>
            </a:avLst>
          </a:prstGeom>
          <a:solidFill>
            <a:srgbClr val="F3E8E8"/>
          </a:solidFill>
          <a:ln/>
        </p:spPr>
      </p:sp>
      <p:sp>
        <p:nvSpPr>
          <p:cNvPr id="24" name="Text 21"/>
          <p:cNvSpPr/>
          <p:nvPr/>
        </p:nvSpPr>
        <p:spPr>
          <a:xfrm>
            <a:off x="2292296" y="3679743"/>
            <a:ext cx="113050" cy="182969"/>
          </a:xfrm>
          <a:prstGeom prst="rect">
            <a:avLst/>
          </a:prstGeom>
          <a:noFill/>
          <a:ln/>
        </p:spPr>
        <p:txBody>
          <a:bodyPr wrap="none" rtlCol="0" anchor="t"/>
          <a:lstStyle/>
          <a:p>
            <a:pPr algn="ctr">
              <a:lnSpc>
                <a:spcPts val="1441"/>
              </a:lnSpc>
            </a:pPr>
            <a:r>
              <a:rPr lang="en-US" sz="1900" dirty="0">
                <a:solidFill>
                  <a:srgbClr val="3B3535"/>
                </a:solidFill>
                <a:latin typeface="Red Hat Text" pitchFamily="34" charset="0"/>
                <a:ea typeface="Red Hat Text" pitchFamily="34" charset="-122"/>
                <a:cs typeface="Red Hat Text" pitchFamily="34" charset="-120"/>
              </a:rPr>
              <a:t>4</a:t>
            </a:r>
            <a:endParaRPr lang="en-US" sz="1900" dirty="0"/>
          </a:p>
        </p:txBody>
      </p:sp>
      <p:sp>
        <p:nvSpPr>
          <p:cNvPr id="25" name="Text 22"/>
          <p:cNvSpPr/>
          <p:nvPr/>
        </p:nvSpPr>
        <p:spPr>
          <a:xfrm>
            <a:off x="3061723" y="3609286"/>
            <a:ext cx="1524833" cy="190649"/>
          </a:xfrm>
          <a:prstGeom prst="rect">
            <a:avLst/>
          </a:prstGeom>
          <a:noFill/>
          <a:ln/>
        </p:spPr>
        <p:txBody>
          <a:bodyPr wrap="none" rtlCol="0" anchor="t"/>
          <a:lstStyle/>
          <a:p>
            <a:pPr>
              <a:lnSpc>
                <a:spcPts val="1501"/>
              </a:lnSpc>
            </a:pPr>
            <a:r>
              <a:rPr lang="en-US" sz="1900" dirty="0">
                <a:solidFill>
                  <a:srgbClr val="3B3535"/>
                </a:solidFill>
                <a:latin typeface="Red Hat Text" pitchFamily="34" charset="0"/>
                <a:ea typeface="Red Hat Text" pitchFamily="34" charset="-122"/>
                <a:cs typeface="Red Hat Text" pitchFamily="34" charset="-120"/>
              </a:rPr>
              <a:t>Transport Layer</a:t>
            </a:r>
            <a:endParaRPr lang="en-US" sz="1900" dirty="0"/>
          </a:p>
        </p:txBody>
      </p:sp>
      <p:sp>
        <p:nvSpPr>
          <p:cNvPr id="26" name="Text 23"/>
          <p:cNvSpPr/>
          <p:nvPr/>
        </p:nvSpPr>
        <p:spPr>
          <a:xfrm>
            <a:off x="3061722" y="3877624"/>
            <a:ext cx="5756523" cy="414873"/>
          </a:xfrm>
          <a:prstGeom prst="rect">
            <a:avLst/>
          </a:prstGeom>
          <a:noFill/>
          <a:ln/>
        </p:spPr>
        <p:txBody>
          <a:bodyPr wrap="square" rtlCol="0" anchor="t"/>
          <a:lstStyle/>
          <a:p>
            <a:pPr>
              <a:lnSpc>
                <a:spcPts val="1633"/>
              </a:lnSpc>
            </a:pPr>
            <a:r>
              <a:rPr lang="en-US" sz="1900" dirty="0">
                <a:solidFill>
                  <a:srgbClr val="3B3535"/>
                </a:solidFill>
                <a:latin typeface="Roboto" pitchFamily="34" charset="0"/>
                <a:ea typeface="Roboto" pitchFamily="34" charset="-122"/>
                <a:cs typeface="Roboto" pitchFamily="34" charset="-120"/>
              </a:rPr>
              <a:t>Manages end-to-end data delivery, ensuring reliable and ordered data flow between applications, including error control and flow control.</a:t>
            </a:r>
            <a:endParaRPr lang="en-US" sz="1900" dirty="0"/>
          </a:p>
        </p:txBody>
      </p:sp>
      <p:sp>
        <p:nvSpPr>
          <p:cNvPr id="27" name="Shape 24"/>
          <p:cNvSpPr/>
          <p:nvPr/>
        </p:nvSpPr>
        <p:spPr>
          <a:xfrm>
            <a:off x="2477498" y="4834529"/>
            <a:ext cx="453628" cy="17145"/>
          </a:xfrm>
          <a:prstGeom prst="roundRect">
            <a:avLst>
              <a:gd name="adj" fmla="val 113400"/>
            </a:avLst>
          </a:prstGeom>
          <a:solidFill>
            <a:srgbClr val="D9CECE"/>
          </a:solidFill>
          <a:ln/>
        </p:spPr>
      </p:sp>
      <p:sp>
        <p:nvSpPr>
          <p:cNvPr id="28" name="Shape 25"/>
          <p:cNvSpPr/>
          <p:nvPr/>
        </p:nvSpPr>
        <p:spPr>
          <a:xfrm>
            <a:off x="2203088" y="4697370"/>
            <a:ext cx="291554" cy="291554"/>
          </a:xfrm>
          <a:prstGeom prst="roundRect">
            <a:avLst>
              <a:gd name="adj" fmla="val 6669"/>
            </a:avLst>
          </a:prstGeom>
          <a:solidFill>
            <a:srgbClr val="F3E8E8"/>
          </a:solidFill>
          <a:ln/>
        </p:spPr>
      </p:sp>
      <p:sp>
        <p:nvSpPr>
          <p:cNvPr id="29" name="Text 26"/>
          <p:cNvSpPr/>
          <p:nvPr/>
        </p:nvSpPr>
        <p:spPr>
          <a:xfrm>
            <a:off x="2296671" y="4751662"/>
            <a:ext cx="104299" cy="182969"/>
          </a:xfrm>
          <a:prstGeom prst="rect">
            <a:avLst/>
          </a:prstGeom>
          <a:noFill/>
          <a:ln/>
        </p:spPr>
        <p:txBody>
          <a:bodyPr wrap="none" rtlCol="0" anchor="t"/>
          <a:lstStyle/>
          <a:p>
            <a:pPr algn="ctr">
              <a:lnSpc>
                <a:spcPts val="1441"/>
              </a:lnSpc>
            </a:pPr>
            <a:r>
              <a:rPr lang="en-US" sz="1900" dirty="0">
                <a:solidFill>
                  <a:srgbClr val="3B3535"/>
                </a:solidFill>
                <a:latin typeface="Red Hat Text" pitchFamily="34" charset="0"/>
                <a:ea typeface="Red Hat Text" pitchFamily="34" charset="-122"/>
                <a:cs typeface="Red Hat Text" pitchFamily="34" charset="-120"/>
              </a:rPr>
              <a:t>5</a:t>
            </a:r>
            <a:endParaRPr lang="en-US" sz="1900" dirty="0"/>
          </a:p>
        </p:txBody>
      </p:sp>
      <p:sp>
        <p:nvSpPr>
          <p:cNvPr id="30" name="Text 27"/>
          <p:cNvSpPr/>
          <p:nvPr/>
        </p:nvSpPr>
        <p:spPr>
          <a:xfrm>
            <a:off x="3061723" y="4681207"/>
            <a:ext cx="1524833" cy="190649"/>
          </a:xfrm>
          <a:prstGeom prst="rect">
            <a:avLst/>
          </a:prstGeom>
          <a:noFill/>
          <a:ln/>
        </p:spPr>
        <p:txBody>
          <a:bodyPr wrap="none" rtlCol="0" anchor="t"/>
          <a:lstStyle/>
          <a:p>
            <a:pPr>
              <a:lnSpc>
                <a:spcPts val="1501"/>
              </a:lnSpc>
            </a:pPr>
            <a:r>
              <a:rPr lang="en-US" sz="1900" dirty="0">
                <a:solidFill>
                  <a:srgbClr val="3B3535"/>
                </a:solidFill>
                <a:latin typeface="Red Hat Text" pitchFamily="34" charset="0"/>
                <a:ea typeface="Red Hat Text" pitchFamily="34" charset="-122"/>
                <a:cs typeface="Red Hat Text" pitchFamily="34" charset="-120"/>
              </a:rPr>
              <a:t>Session Layer</a:t>
            </a:r>
            <a:endParaRPr lang="en-US" sz="1900" dirty="0"/>
          </a:p>
        </p:txBody>
      </p:sp>
      <p:sp>
        <p:nvSpPr>
          <p:cNvPr id="31" name="Text 28"/>
          <p:cNvSpPr/>
          <p:nvPr/>
        </p:nvSpPr>
        <p:spPr>
          <a:xfrm>
            <a:off x="3061722" y="4949544"/>
            <a:ext cx="5756523" cy="414873"/>
          </a:xfrm>
          <a:prstGeom prst="rect">
            <a:avLst/>
          </a:prstGeom>
          <a:noFill/>
          <a:ln/>
        </p:spPr>
        <p:txBody>
          <a:bodyPr wrap="square" rtlCol="0" anchor="t"/>
          <a:lstStyle/>
          <a:p>
            <a:pPr>
              <a:lnSpc>
                <a:spcPts val="1633"/>
              </a:lnSpc>
            </a:pPr>
            <a:r>
              <a:rPr lang="en-US" sz="1900" dirty="0">
                <a:solidFill>
                  <a:srgbClr val="3B3535"/>
                </a:solidFill>
                <a:latin typeface="Roboto" pitchFamily="34" charset="0"/>
                <a:ea typeface="Roboto" pitchFamily="34" charset="-122"/>
                <a:cs typeface="Roboto" pitchFamily="34" charset="-120"/>
              </a:rPr>
              <a:t>Establishes, coordinates, and terminates communication sessions between applications, managing dialogue control and synchronization.</a:t>
            </a:r>
            <a:endParaRPr lang="en-US" sz="1900" dirty="0"/>
          </a:p>
        </p:txBody>
      </p:sp>
      <p:sp>
        <p:nvSpPr>
          <p:cNvPr id="32" name="Shape 29"/>
          <p:cNvSpPr/>
          <p:nvPr/>
        </p:nvSpPr>
        <p:spPr>
          <a:xfrm>
            <a:off x="2477498" y="5906449"/>
            <a:ext cx="453628" cy="17145"/>
          </a:xfrm>
          <a:prstGeom prst="roundRect">
            <a:avLst>
              <a:gd name="adj" fmla="val 113400"/>
            </a:avLst>
          </a:prstGeom>
          <a:solidFill>
            <a:srgbClr val="D9CECE"/>
          </a:solidFill>
          <a:ln/>
        </p:spPr>
      </p:sp>
      <p:sp>
        <p:nvSpPr>
          <p:cNvPr id="33" name="Shape 30"/>
          <p:cNvSpPr/>
          <p:nvPr/>
        </p:nvSpPr>
        <p:spPr>
          <a:xfrm>
            <a:off x="2203088" y="5769289"/>
            <a:ext cx="291554" cy="291554"/>
          </a:xfrm>
          <a:prstGeom prst="roundRect">
            <a:avLst>
              <a:gd name="adj" fmla="val 6669"/>
            </a:avLst>
          </a:prstGeom>
          <a:solidFill>
            <a:srgbClr val="F3E8E8"/>
          </a:solidFill>
          <a:ln/>
        </p:spPr>
      </p:sp>
      <p:sp>
        <p:nvSpPr>
          <p:cNvPr id="34" name="Text 31"/>
          <p:cNvSpPr/>
          <p:nvPr/>
        </p:nvSpPr>
        <p:spPr>
          <a:xfrm>
            <a:off x="2292207" y="5823582"/>
            <a:ext cx="113228" cy="182969"/>
          </a:xfrm>
          <a:prstGeom prst="rect">
            <a:avLst/>
          </a:prstGeom>
          <a:noFill/>
          <a:ln/>
        </p:spPr>
        <p:txBody>
          <a:bodyPr wrap="none" rtlCol="0" anchor="t"/>
          <a:lstStyle/>
          <a:p>
            <a:pPr algn="ctr">
              <a:lnSpc>
                <a:spcPts val="1441"/>
              </a:lnSpc>
            </a:pPr>
            <a:r>
              <a:rPr lang="en-US" sz="1900" dirty="0">
                <a:solidFill>
                  <a:srgbClr val="3B3535"/>
                </a:solidFill>
                <a:latin typeface="Red Hat Text" pitchFamily="34" charset="0"/>
                <a:ea typeface="Red Hat Text" pitchFamily="34" charset="-122"/>
                <a:cs typeface="Red Hat Text" pitchFamily="34" charset="-120"/>
              </a:rPr>
              <a:t>6</a:t>
            </a:r>
            <a:endParaRPr lang="en-US" sz="1900" dirty="0"/>
          </a:p>
        </p:txBody>
      </p:sp>
      <p:sp>
        <p:nvSpPr>
          <p:cNvPr id="35" name="Text 32"/>
          <p:cNvSpPr/>
          <p:nvPr/>
        </p:nvSpPr>
        <p:spPr>
          <a:xfrm>
            <a:off x="3061723" y="5753126"/>
            <a:ext cx="1524833" cy="190649"/>
          </a:xfrm>
          <a:prstGeom prst="rect">
            <a:avLst/>
          </a:prstGeom>
          <a:noFill/>
          <a:ln/>
        </p:spPr>
        <p:txBody>
          <a:bodyPr wrap="none" rtlCol="0" anchor="t"/>
          <a:lstStyle/>
          <a:p>
            <a:pPr>
              <a:lnSpc>
                <a:spcPts val="1501"/>
              </a:lnSpc>
            </a:pPr>
            <a:r>
              <a:rPr lang="en-US" sz="1900" dirty="0">
                <a:solidFill>
                  <a:srgbClr val="3B3535"/>
                </a:solidFill>
                <a:latin typeface="Red Hat Text" pitchFamily="34" charset="0"/>
                <a:ea typeface="Red Hat Text" pitchFamily="34" charset="-122"/>
                <a:cs typeface="Red Hat Text" pitchFamily="34" charset="-120"/>
              </a:rPr>
              <a:t>Presentation Layer</a:t>
            </a:r>
            <a:endParaRPr lang="en-US" sz="1900" dirty="0"/>
          </a:p>
        </p:txBody>
      </p:sp>
      <p:sp>
        <p:nvSpPr>
          <p:cNvPr id="36" name="Text 33"/>
          <p:cNvSpPr/>
          <p:nvPr/>
        </p:nvSpPr>
        <p:spPr>
          <a:xfrm>
            <a:off x="3061722" y="6021464"/>
            <a:ext cx="5756523" cy="414873"/>
          </a:xfrm>
          <a:prstGeom prst="rect">
            <a:avLst/>
          </a:prstGeom>
          <a:noFill/>
          <a:ln/>
        </p:spPr>
        <p:txBody>
          <a:bodyPr wrap="square" rtlCol="0" anchor="t"/>
          <a:lstStyle/>
          <a:p>
            <a:pPr>
              <a:lnSpc>
                <a:spcPts val="1633"/>
              </a:lnSpc>
            </a:pPr>
            <a:r>
              <a:rPr lang="en-US" sz="1900" dirty="0">
                <a:solidFill>
                  <a:srgbClr val="3B3535"/>
                </a:solidFill>
                <a:latin typeface="Roboto" pitchFamily="34" charset="0"/>
                <a:ea typeface="Roboto" pitchFamily="34" charset="-122"/>
                <a:cs typeface="Roboto" pitchFamily="34" charset="-120"/>
              </a:rPr>
              <a:t>Formats and translates data for presentation to applications, ensuring compatibility between different systems and formats.</a:t>
            </a:r>
            <a:endParaRPr lang="en-US" sz="1900" dirty="0"/>
          </a:p>
        </p:txBody>
      </p:sp>
      <p:sp>
        <p:nvSpPr>
          <p:cNvPr id="37" name="Shape 34"/>
          <p:cNvSpPr/>
          <p:nvPr/>
        </p:nvSpPr>
        <p:spPr>
          <a:xfrm>
            <a:off x="2477498" y="6978368"/>
            <a:ext cx="453628" cy="17145"/>
          </a:xfrm>
          <a:prstGeom prst="roundRect">
            <a:avLst>
              <a:gd name="adj" fmla="val 113400"/>
            </a:avLst>
          </a:prstGeom>
          <a:solidFill>
            <a:srgbClr val="D9CECE"/>
          </a:solidFill>
          <a:ln/>
        </p:spPr>
      </p:sp>
      <p:sp>
        <p:nvSpPr>
          <p:cNvPr id="38" name="Shape 35"/>
          <p:cNvSpPr/>
          <p:nvPr/>
        </p:nvSpPr>
        <p:spPr>
          <a:xfrm>
            <a:off x="2203088" y="6841210"/>
            <a:ext cx="291554" cy="291554"/>
          </a:xfrm>
          <a:prstGeom prst="roundRect">
            <a:avLst>
              <a:gd name="adj" fmla="val 6669"/>
            </a:avLst>
          </a:prstGeom>
          <a:solidFill>
            <a:srgbClr val="F3E8E8"/>
          </a:solidFill>
          <a:ln/>
        </p:spPr>
      </p:sp>
      <p:sp>
        <p:nvSpPr>
          <p:cNvPr id="39" name="Text 36"/>
          <p:cNvSpPr/>
          <p:nvPr/>
        </p:nvSpPr>
        <p:spPr>
          <a:xfrm>
            <a:off x="2297832" y="6895502"/>
            <a:ext cx="102066" cy="182969"/>
          </a:xfrm>
          <a:prstGeom prst="rect">
            <a:avLst/>
          </a:prstGeom>
          <a:noFill/>
          <a:ln/>
        </p:spPr>
        <p:txBody>
          <a:bodyPr wrap="none" rtlCol="0" anchor="t"/>
          <a:lstStyle/>
          <a:p>
            <a:pPr algn="ctr">
              <a:lnSpc>
                <a:spcPts val="1441"/>
              </a:lnSpc>
            </a:pPr>
            <a:r>
              <a:rPr lang="en-US" sz="1900" dirty="0">
                <a:solidFill>
                  <a:srgbClr val="3B3535"/>
                </a:solidFill>
                <a:latin typeface="Red Hat Text" pitchFamily="34" charset="0"/>
                <a:ea typeface="Red Hat Text" pitchFamily="34" charset="-122"/>
                <a:cs typeface="Red Hat Text" pitchFamily="34" charset="-120"/>
              </a:rPr>
              <a:t>7</a:t>
            </a:r>
            <a:endParaRPr lang="en-US" sz="1900" dirty="0"/>
          </a:p>
        </p:txBody>
      </p:sp>
      <p:sp>
        <p:nvSpPr>
          <p:cNvPr id="40" name="Text 37"/>
          <p:cNvSpPr/>
          <p:nvPr/>
        </p:nvSpPr>
        <p:spPr>
          <a:xfrm>
            <a:off x="3061723" y="6825046"/>
            <a:ext cx="1524833" cy="190649"/>
          </a:xfrm>
          <a:prstGeom prst="rect">
            <a:avLst/>
          </a:prstGeom>
          <a:noFill/>
          <a:ln/>
        </p:spPr>
        <p:txBody>
          <a:bodyPr wrap="none" rtlCol="0" anchor="t"/>
          <a:lstStyle/>
          <a:p>
            <a:pPr>
              <a:lnSpc>
                <a:spcPts val="1501"/>
              </a:lnSpc>
            </a:pPr>
            <a:r>
              <a:rPr lang="en-US" sz="1900" dirty="0">
                <a:solidFill>
                  <a:srgbClr val="3B3535"/>
                </a:solidFill>
                <a:latin typeface="Red Hat Text" pitchFamily="34" charset="0"/>
                <a:ea typeface="Red Hat Text" pitchFamily="34" charset="-122"/>
                <a:cs typeface="Red Hat Text" pitchFamily="34" charset="-120"/>
              </a:rPr>
              <a:t>Application Layer</a:t>
            </a:r>
            <a:endParaRPr lang="en-US" sz="1900" dirty="0"/>
          </a:p>
        </p:txBody>
      </p:sp>
      <p:sp>
        <p:nvSpPr>
          <p:cNvPr id="41" name="Text 38"/>
          <p:cNvSpPr/>
          <p:nvPr/>
        </p:nvSpPr>
        <p:spPr>
          <a:xfrm>
            <a:off x="3061722" y="7093383"/>
            <a:ext cx="5756523" cy="414873"/>
          </a:xfrm>
          <a:prstGeom prst="rect">
            <a:avLst/>
          </a:prstGeom>
          <a:noFill/>
          <a:ln/>
        </p:spPr>
        <p:txBody>
          <a:bodyPr wrap="square" rtlCol="0" anchor="t"/>
          <a:lstStyle/>
          <a:p>
            <a:pPr>
              <a:lnSpc>
                <a:spcPts val="1633"/>
              </a:lnSpc>
            </a:pPr>
            <a:r>
              <a:rPr lang="en-US" sz="1900" dirty="0">
                <a:solidFill>
                  <a:srgbClr val="3B3535"/>
                </a:solidFill>
                <a:latin typeface="Roboto" pitchFamily="34" charset="0"/>
                <a:ea typeface="Roboto" pitchFamily="34" charset="-122"/>
                <a:cs typeface="Roboto" pitchFamily="34" charset="-120"/>
              </a:rPr>
              <a:t>Provides services for network applications, such as email, file transfer, and web browsing, interacting directly with user applications.</a:t>
            </a:r>
            <a:endParaRPr lang="en-US" sz="19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C3B2-2EAA-68D2-31DA-EBA5FEC9E793}"/>
              </a:ext>
            </a:extLst>
          </p:cNvPr>
          <p:cNvSpPr>
            <a:spLocks noGrp="1"/>
          </p:cNvSpPr>
          <p:nvPr>
            <p:ph type="title"/>
          </p:nvPr>
        </p:nvSpPr>
        <p:spPr/>
        <p:txBody>
          <a:bodyPr>
            <a:noAutofit/>
          </a:bodyPr>
          <a:lstStyle/>
          <a:p>
            <a:r>
              <a:rPr lang="en-US" sz="3000" dirty="0">
                <a:effectLst/>
                <a:latin typeface="Calibri" panose="020F0502020204030204" pitchFamily="34" charset="0"/>
                <a:ea typeface="SimSun" panose="02010600030101010101" pitchFamily="2" charset="-122"/>
                <a:cs typeface="Times New Roman" panose="02020603050405020304" pitchFamily="18" charset="0"/>
              </a:rPr>
              <a:t>Let's go through a scenario where all layers of the OSI model work together to send an email from one computer to another over the internet:</a:t>
            </a:r>
            <a:br>
              <a:rPr lang="en-DK" sz="3000" dirty="0">
                <a:effectLst/>
                <a:latin typeface="Calibri" panose="020F0502020204030204" pitchFamily="34" charset="0"/>
                <a:ea typeface="SimSun" panose="02010600030101010101" pitchFamily="2" charset="-122"/>
                <a:cs typeface="Times New Roman" panose="02020603050405020304" pitchFamily="18" charset="0"/>
              </a:rPr>
            </a:br>
            <a:endParaRPr lang="en-DK" sz="3000" dirty="0"/>
          </a:p>
        </p:txBody>
      </p:sp>
      <p:sp>
        <p:nvSpPr>
          <p:cNvPr id="3" name="Content Placeholder 2">
            <a:extLst>
              <a:ext uri="{FF2B5EF4-FFF2-40B4-BE49-F238E27FC236}">
                <a16:creationId xmlns:a16="http://schemas.microsoft.com/office/drawing/2014/main" id="{F2021A47-56E5-6567-5EDD-2314B7D023DF}"/>
              </a:ext>
            </a:extLst>
          </p:cNvPr>
          <p:cNvSpPr>
            <a:spLocks noGrp="1"/>
          </p:cNvSpPr>
          <p:nvPr>
            <p:ph sz="half" idx="1"/>
          </p:nvPr>
        </p:nvSpPr>
        <p:spPr/>
        <p:txBody>
          <a:bodyPr>
            <a:noAutofit/>
          </a:bodyPr>
          <a:lstStyle/>
          <a:p>
            <a:pPr>
              <a:lnSpc>
                <a:spcPct val="115000"/>
              </a:lnSpc>
              <a:spcAft>
                <a:spcPts val="1000"/>
              </a:spcAf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Action A: </a:t>
            </a:r>
            <a:r>
              <a:rPr lang="en-US" sz="2000" dirty="0">
                <a:effectLst/>
                <a:latin typeface="Calibri" panose="020F0502020204030204" pitchFamily="34" charset="0"/>
                <a:ea typeface="SimSun" panose="02010600030101010101" pitchFamily="2" charset="-122"/>
                <a:cs typeface="Times New Roman" panose="02020603050405020304" pitchFamily="18" charset="0"/>
              </a:rPr>
              <a:t>You compose an email in your email client (e.g., Gmail, Outlook).</a:t>
            </a:r>
            <a:endParaRPr lang="en-DK" sz="20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Action D: </a:t>
            </a:r>
            <a:r>
              <a:rPr lang="en-US" sz="2000" dirty="0">
                <a:effectLst/>
                <a:latin typeface="Calibri" panose="020F0502020204030204" pitchFamily="34" charset="0"/>
                <a:ea typeface="SimSun" panose="02010600030101010101" pitchFamily="2" charset="-122"/>
                <a:cs typeface="Times New Roman" panose="02020603050405020304" pitchFamily="18" charset="0"/>
              </a:rPr>
              <a:t>The email message, which may include text, attachments, or images, is formatted for transmission.</a:t>
            </a:r>
            <a:endParaRPr lang="en-DK" sz="20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Action F</a:t>
            </a:r>
            <a:r>
              <a:rPr lang="en-US" sz="2000" dirty="0">
                <a:effectLst/>
                <a:latin typeface="Calibri" panose="020F0502020204030204" pitchFamily="34" charset="0"/>
                <a:ea typeface="SimSun" panose="02010600030101010101" pitchFamily="2" charset="-122"/>
                <a:cs typeface="Times New Roman" panose="02020603050405020304" pitchFamily="18" charset="0"/>
              </a:rPr>
              <a:t>: The session between your computer and the email server is established.</a:t>
            </a:r>
            <a:endParaRPr lang="en-DK" sz="20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Action H</a:t>
            </a:r>
            <a:r>
              <a:rPr lang="en-US" sz="2000" dirty="0">
                <a:effectLst/>
                <a:latin typeface="Calibri" panose="020F0502020204030204" pitchFamily="34" charset="0"/>
                <a:ea typeface="SimSun" panose="02010600030101010101" pitchFamily="2" charset="-122"/>
                <a:cs typeface="Times New Roman" panose="02020603050405020304" pitchFamily="18" charset="0"/>
              </a:rPr>
              <a:t>: The email data is broken into smaller chunks (segments) to be sent over the network.</a:t>
            </a:r>
            <a:endParaRPr lang="en-DK" sz="2000" dirty="0">
              <a:effectLst/>
              <a:latin typeface="Calibri" panose="020F0502020204030204" pitchFamily="34" charset="0"/>
              <a:ea typeface="SimSun" panose="02010600030101010101" pitchFamily="2" charset="-122"/>
              <a:cs typeface="Times New Roman" panose="02020603050405020304" pitchFamily="18" charset="0"/>
            </a:endParaRPr>
          </a:p>
          <a:p>
            <a:endParaRPr lang="en-DK" sz="2000" dirty="0"/>
          </a:p>
        </p:txBody>
      </p:sp>
      <p:sp>
        <p:nvSpPr>
          <p:cNvPr id="4" name="Content Placeholder 3">
            <a:extLst>
              <a:ext uri="{FF2B5EF4-FFF2-40B4-BE49-F238E27FC236}">
                <a16:creationId xmlns:a16="http://schemas.microsoft.com/office/drawing/2014/main" id="{D689C211-D1A6-4C76-5E71-17443781CF95}"/>
              </a:ext>
            </a:extLst>
          </p:cNvPr>
          <p:cNvSpPr>
            <a:spLocks noGrp="1"/>
          </p:cNvSpPr>
          <p:nvPr>
            <p:ph sz="half" idx="2"/>
          </p:nvPr>
        </p:nvSpPr>
        <p:spPr/>
        <p:txBody>
          <a:bodyPr>
            <a:normAutofit fontScale="70000" lnSpcReduction="20000"/>
          </a:bodyPr>
          <a:lstStyle/>
          <a:p>
            <a:pPr>
              <a:lnSpc>
                <a:spcPct val="115000"/>
              </a:lnSpc>
              <a:spcAft>
                <a:spcPts val="1000"/>
              </a:spcAft>
            </a:pPr>
            <a:r>
              <a:rPr lang="en-US" sz="3600" b="1" dirty="0">
                <a:effectLst/>
                <a:latin typeface="Calibri" panose="020F0502020204030204" pitchFamily="34" charset="0"/>
                <a:ea typeface="SimSun" panose="02010600030101010101" pitchFamily="2" charset="-122"/>
                <a:cs typeface="Times New Roman" panose="02020603050405020304" pitchFamily="18" charset="0"/>
              </a:rPr>
              <a:t>Action B: </a:t>
            </a:r>
            <a:r>
              <a:rPr lang="en-US" sz="3600" dirty="0">
                <a:effectLst/>
                <a:latin typeface="Calibri" panose="020F0502020204030204" pitchFamily="34" charset="0"/>
                <a:ea typeface="SimSun" panose="02010600030101010101" pitchFamily="2" charset="-122"/>
                <a:cs typeface="Times New Roman" panose="02020603050405020304" pitchFamily="18" charset="0"/>
              </a:rPr>
              <a:t>Each data packet is addressed and routed across the internet.</a:t>
            </a:r>
            <a:endParaRPr lang="en-DK" sz="36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r>
              <a:rPr lang="en-US" sz="3600" b="1" dirty="0">
                <a:effectLst/>
                <a:latin typeface="Calibri" panose="020F0502020204030204" pitchFamily="34" charset="0"/>
                <a:ea typeface="SimSun" panose="02010600030101010101" pitchFamily="2" charset="-122"/>
                <a:cs typeface="Times New Roman" panose="02020603050405020304" pitchFamily="18" charset="0"/>
              </a:rPr>
              <a:t>Action C</a:t>
            </a:r>
            <a:r>
              <a:rPr lang="en-US" sz="3600" dirty="0">
                <a:effectLst/>
                <a:latin typeface="Calibri" panose="020F0502020204030204" pitchFamily="34" charset="0"/>
                <a:ea typeface="SimSun" panose="02010600030101010101" pitchFamily="2" charset="-122"/>
                <a:cs typeface="Times New Roman" panose="02020603050405020304" pitchFamily="18" charset="0"/>
              </a:rPr>
              <a:t>: Data is prepared for transmission over the physical network.</a:t>
            </a:r>
            <a:endParaRPr lang="en-DK" sz="36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r>
              <a:rPr lang="en-US" sz="3600" b="1" dirty="0">
                <a:effectLst/>
                <a:latin typeface="Calibri" panose="020F0502020204030204" pitchFamily="34" charset="0"/>
                <a:ea typeface="SimSun" panose="02010600030101010101" pitchFamily="2" charset="-122"/>
                <a:cs typeface="Times New Roman" panose="02020603050405020304" pitchFamily="18" charset="0"/>
              </a:rPr>
              <a:t>Action G: </a:t>
            </a:r>
            <a:r>
              <a:rPr lang="en-US" sz="3600" dirty="0">
                <a:effectLst/>
                <a:latin typeface="Calibri" panose="020F0502020204030204" pitchFamily="34" charset="0"/>
                <a:ea typeface="SimSun" panose="02010600030101010101" pitchFamily="2" charset="-122"/>
                <a:cs typeface="Times New Roman" panose="02020603050405020304" pitchFamily="18" charset="0"/>
              </a:rPr>
              <a:t>The data is transmitted as electrical, light, or radio signals over the network medium.</a:t>
            </a:r>
            <a:endParaRPr lang="en-DK" sz="36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pPr>
            <a:r>
              <a:rPr lang="en-US" sz="3600" dirty="0">
                <a:effectLst/>
                <a:latin typeface="Calibri" panose="020F0502020204030204" pitchFamily="34" charset="0"/>
                <a:ea typeface="SimSun" panose="02010600030101010101" pitchFamily="2" charset="-122"/>
                <a:cs typeface="Times New Roman" panose="02020603050405020304" pitchFamily="18" charset="0"/>
              </a:rPr>
              <a:t> </a:t>
            </a:r>
            <a:endParaRPr lang="en-DK" sz="3600" dirty="0">
              <a:effectLst/>
              <a:latin typeface="Calibri" panose="020F0502020204030204" pitchFamily="34" charset="0"/>
              <a:ea typeface="SimSun" panose="02010600030101010101" pitchFamily="2" charset="-122"/>
              <a:cs typeface="Times New Roman" panose="02020603050405020304" pitchFamily="18" charset="0"/>
            </a:endParaRPr>
          </a:p>
          <a:p>
            <a:endParaRPr lang="en-DK" dirty="0"/>
          </a:p>
        </p:txBody>
      </p:sp>
    </p:spTree>
    <p:extLst>
      <p:ext uri="{BB962C8B-B14F-4D97-AF65-F5344CB8AC3E}">
        <p14:creationId xmlns:p14="http://schemas.microsoft.com/office/powerpoint/2010/main" val="2874048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028700"/>
            <a:ext cx="10972800" cy="6172200"/>
          </a:xfrm>
          <a:prstGeom prst="rect">
            <a:avLst/>
          </a:prstGeom>
        </p:spPr>
      </p:pic>
      <p:sp>
        <p:nvSpPr>
          <p:cNvPr id="3" name="Shape 0"/>
          <p:cNvSpPr/>
          <p:nvPr/>
        </p:nvSpPr>
        <p:spPr>
          <a:xfrm>
            <a:off x="0" y="1028700"/>
            <a:ext cx="10972800" cy="6172200"/>
          </a:xfrm>
          <a:prstGeom prst="rect">
            <a:avLst/>
          </a:prstGeom>
          <a:solidFill>
            <a:srgbClr val="FFFAFA"/>
          </a:solidFill>
          <a:ln/>
        </p:spPr>
      </p:sp>
      <p:sp>
        <p:nvSpPr>
          <p:cNvPr id="4" name="Text 1"/>
          <p:cNvSpPr/>
          <p:nvPr/>
        </p:nvSpPr>
        <p:spPr>
          <a:xfrm>
            <a:off x="726520" y="1963460"/>
            <a:ext cx="4356794" cy="544532"/>
          </a:xfrm>
          <a:prstGeom prst="rect">
            <a:avLst/>
          </a:prstGeom>
          <a:noFill/>
          <a:ln/>
        </p:spPr>
        <p:txBody>
          <a:bodyPr wrap="none" rtlCol="0" anchor="t"/>
          <a:lstStyle/>
          <a:p>
            <a:pPr>
              <a:lnSpc>
                <a:spcPts val="4289"/>
              </a:lnSpc>
            </a:pPr>
            <a:r>
              <a:rPr lang="en-US" sz="3900" dirty="0">
                <a:solidFill>
                  <a:srgbClr val="1F1E1E"/>
                </a:solidFill>
                <a:latin typeface="Red Hat Text" pitchFamily="34" charset="0"/>
                <a:ea typeface="Red Hat Text" pitchFamily="34" charset="-122"/>
                <a:cs typeface="Red Hat Text" pitchFamily="34" charset="-120"/>
              </a:rPr>
              <a:t>TCP/IP Model</a:t>
            </a:r>
            <a:endParaRPr lang="en-US" sz="3900" dirty="0"/>
          </a:p>
        </p:txBody>
      </p:sp>
      <p:sp>
        <p:nvSpPr>
          <p:cNvPr id="5" name="Text 2"/>
          <p:cNvSpPr/>
          <p:nvPr/>
        </p:nvSpPr>
        <p:spPr>
          <a:xfrm>
            <a:off x="726520" y="2878307"/>
            <a:ext cx="9519672" cy="592574"/>
          </a:xfrm>
          <a:prstGeom prst="rect">
            <a:avLst/>
          </a:prstGeom>
          <a:noFill/>
          <a:ln/>
        </p:spPr>
        <p:txBody>
          <a:bodyPr wrap="square" rtlCol="0" anchor="t"/>
          <a:lstStyle/>
          <a:p>
            <a:pPr>
              <a:lnSpc>
                <a:spcPts val="2333"/>
              </a:lnSpc>
            </a:pPr>
            <a:r>
              <a:rPr lang="en-US" sz="1900" dirty="0">
                <a:solidFill>
                  <a:srgbClr val="3B3535"/>
                </a:solidFill>
                <a:latin typeface="Roboto" pitchFamily="34" charset="0"/>
                <a:ea typeface="Roboto" pitchFamily="34" charset="-122"/>
                <a:cs typeface="Roboto" pitchFamily="34" charset="-120"/>
              </a:rPr>
              <a:t>The Transmission Control Protocol/Internet Protocol (TCP/IP) model is a simplified version of the OSI model, commonly used in modern networks.</a:t>
            </a:r>
            <a:endParaRPr lang="en-US" sz="1900" dirty="0"/>
          </a:p>
        </p:txBody>
      </p:sp>
      <p:sp>
        <p:nvSpPr>
          <p:cNvPr id="6" name="Text 3"/>
          <p:cNvSpPr/>
          <p:nvPr/>
        </p:nvSpPr>
        <p:spPr>
          <a:xfrm>
            <a:off x="726520" y="3864234"/>
            <a:ext cx="2041148" cy="272356"/>
          </a:xfrm>
          <a:prstGeom prst="rect">
            <a:avLst/>
          </a:prstGeom>
          <a:noFill/>
          <a:ln/>
        </p:spPr>
        <p:txBody>
          <a:bodyPr wrap="none" rtlCol="0" anchor="t"/>
          <a:lstStyle/>
          <a:p>
            <a:pPr>
              <a:lnSpc>
                <a:spcPts val="2144"/>
              </a:lnSpc>
            </a:pPr>
            <a:r>
              <a:rPr lang="en-US" sz="1900" dirty="0">
                <a:solidFill>
                  <a:srgbClr val="1F1E1E"/>
                </a:solidFill>
                <a:latin typeface="Red Hat Text" pitchFamily="34" charset="0"/>
                <a:ea typeface="Red Hat Text" pitchFamily="34" charset="-122"/>
                <a:cs typeface="Red Hat Text" pitchFamily="34" charset="-120"/>
              </a:rPr>
              <a:t>Application Layer</a:t>
            </a:r>
            <a:endParaRPr lang="en-US" sz="1900" dirty="0"/>
          </a:p>
        </p:txBody>
      </p:sp>
      <p:sp>
        <p:nvSpPr>
          <p:cNvPr id="7" name="Text 4"/>
          <p:cNvSpPr/>
          <p:nvPr/>
        </p:nvSpPr>
        <p:spPr>
          <a:xfrm>
            <a:off x="726520" y="4321701"/>
            <a:ext cx="2041148" cy="1185149"/>
          </a:xfrm>
          <a:prstGeom prst="rect">
            <a:avLst/>
          </a:prstGeom>
          <a:noFill/>
          <a:ln/>
        </p:spPr>
        <p:txBody>
          <a:bodyPr wrap="square" rtlCol="0" anchor="t"/>
          <a:lstStyle/>
          <a:p>
            <a:pPr>
              <a:lnSpc>
                <a:spcPts val="2333"/>
              </a:lnSpc>
            </a:pPr>
            <a:r>
              <a:rPr lang="en-US" sz="1900" dirty="0">
                <a:solidFill>
                  <a:srgbClr val="3B3535"/>
                </a:solidFill>
                <a:latin typeface="Roboto" pitchFamily="34" charset="0"/>
                <a:ea typeface="Roboto" pitchFamily="34" charset="-122"/>
                <a:cs typeface="Roboto" pitchFamily="34" charset="-120"/>
              </a:rPr>
              <a:t>Provides network services for applications, such as web browsing, email, and file transfer.</a:t>
            </a:r>
            <a:endParaRPr lang="en-US" sz="1900" dirty="0"/>
          </a:p>
        </p:txBody>
      </p:sp>
      <p:sp>
        <p:nvSpPr>
          <p:cNvPr id="8" name="Text 5"/>
          <p:cNvSpPr/>
          <p:nvPr/>
        </p:nvSpPr>
        <p:spPr>
          <a:xfrm>
            <a:off x="3225046" y="3864234"/>
            <a:ext cx="2041148" cy="272356"/>
          </a:xfrm>
          <a:prstGeom prst="rect">
            <a:avLst/>
          </a:prstGeom>
          <a:noFill/>
          <a:ln/>
        </p:spPr>
        <p:txBody>
          <a:bodyPr wrap="none" rtlCol="0" anchor="t"/>
          <a:lstStyle/>
          <a:p>
            <a:pPr>
              <a:lnSpc>
                <a:spcPts val="2144"/>
              </a:lnSpc>
            </a:pPr>
            <a:r>
              <a:rPr lang="en-US" sz="1900" dirty="0">
                <a:solidFill>
                  <a:srgbClr val="1F1E1E"/>
                </a:solidFill>
                <a:latin typeface="Red Hat Text" pitchFamily="34" charset="0"/>
                <a:ea typeface="Red Hat Text" pitchFamily="34" charset="-122"/>
                <a:cs typeface="Red Hat Text" pitchFamily="34" charset="-120"/>
              </a:rPr>
              <a:t>Transport Layer</a:t>
            </a:r>
            <a:endParaRPr lang="en-US" sz="1900" dirty="0"/>
          </a:p>
        </p:txBody>
      </p:sp>
      <p:sp>
        <p:nvSpPr>
          <p:cNvPr id="9" name="Text 6"/>
          <p:cNvSpPr/>
          <p:nvPr/>
        </p:nvSpPr>
        <p:spPr>
          <a:xfrm>
            <a:off x="3225046" y="4321701"/>
            <a:ext cx="2041148" cy="1777722"/>
          </a:xfrm>
          <a:prstGeom prst="rect">
            <a:avLst/>
          </a:prstGeom>
          <a:noFill/>
          <a:ln/>
        </p:spPr>
        <p:txBody>
          <a:bodyPr wrap="square" rtlCol="0" anchor="t"/>
          <a:lstStyle/>
          <a:p>
            <a:pPr>
              <a:lnSpc>
                <a:spcPts val="2333"/>
              </a:lnSpc>
            </a:pPr>
            <a:r>
              <a:rPr lang="en-US" sz="1900" dirty="0">
                <a:solidFill>
                  <a:srgbClr val="3B3535"/>
                </a:solidFill>
                <a:latin typeface="Roboto" pitchFamily="34" charset="0"/>
                <a:ea typeface="Roboto" pitchFamily="34" charset="-122"/>
                <a:cs typeface="Roboto" pitchFamily="34" charset="-120"/>
              </a:rPr>
              <a:t>Manages end-to-end data delivery, providing reliable and ordered data flow between applications, including TCP and UDP.</a:t>
            </a:r>
            <a:endParaRPr lang="en-US" sz="1900" dirty="0"/>
          </a:p>
        </p:txBody>
      </p:sp>
      <p:sp>
        <p:nvSpPr>
          <p:cNvPr id="10" name="Text 7"/>
          <p:cNvSpPr/>
          <p:nvPr/>
        </p:nvSpPr>
        <p:spPr>
          <a:xfrm>
            <a:off x="5723573" y="3864234"/>
            <a:ext cx="2041148" cy="272356"/>
          </a:xfrm>
          <a:prstGeom prst="rect">
            <a:avLst/>
          </a:prstGeom>
          <a:noFill/>
          <a:ln/>
        </p:spPr>
        <p:txBody>
          <a:bodyPr wrap="none" rtlCol="0" anchor="t"/>
          <a:lstStyle/>
          <a:p>
            <a:pPr>
              <a:lnSpc>
                <a:spcPts val="2144"/>
              </a:lnSpc>
            </a:pPr>
            <a:r>
              <a:rPr lang="en-US" sz="1900" dirty="0">
                <a:solidFill>
                  <a:srgbClr val="1F1E1E"/>
                </a:solidFill>
                <a:latin typeface="Red Hat Text" pitchFamily="34" charset="0"/>
                <a:ea typeface="Red Hat Text" pitchFamily="34" charset="-122"/>
                <a:cs typeface="Red Hat Text" pitchFamily="34" charset="-120"/>
              </a:rPr>
              <a:t>Internet Layer</a:t>
            </a:r>
            <a:endParaRPr lang="en-US" sz="1900" dirty="0"/>
          </a:p>
        </p:txBody>
      </p:sp>
      <p:sp>
        <p:nvSpPr>
          <p:cNvPr id="11" name="Text 8"/>
          <p:cNvSpPr/>
          <p:nvPr/>
        </p:nvSpPr>
        <p:spPr>
          <a:xfrm>
            <a:off x="5723573" y="4321701"/>
            <a:ext cx="2041148" cy="1777722"/>
          </a:xfrm>
          <a:prstGeom prst="rect">
            <a:avLst/>
          </a:prstGeom>
          <a:noFill/>
          <a:ln/>
        </p:spPr>
        <p:txBody>
          <a:bodyPr wrap="square" rtlCol="0" anchor="t"/>
          <a:lstStyle/>
          <a:p>
            <a:pPr>
              <a:lnSpc>
                <a:spcPts val="2333"/>
              </a:lnSpc>
            </a:pPr>
            <a:r>
              <a:rPr lang="en-US" sz="1900" dirty="0">
                <a:solidFill>
                  <a:srgbClr val="3B3535"/>
                </a:solidFill>
                <a:latin typeface="Roboto" pitchFamily="34" charset="0"/>
                <a:ea typeface="Roboto" pitchFamily="34" charset="-122"/>
                <a:cs typeface="Roboto" pitchFamily="34" charset="-120"/>
              </a:rPr>
              <a:t>Handles logical addressing and routing of data packets across networks, using IP addresses and routing protocols.</a:t>
            </a:r>
            <a:endParaRPr lang="en-US" sz="1900" dirty="0"/>
          </a:p>
        </p:txBody>
      </p:sp>
      <p:sp>
        <p:nvSpPr>
          <p:cNvPr id="12" name="Text 9"/>
          <p:cNvSpPr/>
          <p:nvPr/>
        </p:nvSpPr>
        <p:spPr>
          <a:xfrm>
            <a:off x="8222100" y="3864234"/>
            <a:ext cx="2041148" cy="544711"/>
          </a:xfrm>
          <a:prstGeom prst="rect">
            <a:avLst/>
          </a:prstGeom>
          <a:noFill/>
          <a:ln/>
        </p:spPr>
        <p:txBody>
          <a:bodyPr wrap="square" rtlCol="0" anchor="t"/>
          <a:lstStyle/>
          <a:p>
            <a:pPr>
              <a:lnSpc>
                <a:spcPts val="2144"/>
              </a:lnSpc>
            </a:pPr>
            <a:r>
              <a:rPr lang="en-US" sz="1900" dirty="0">
                <a:solidFill>
                  <a:srgbClr val="1F1E1E"/>
                </a:solidFill>
                <a:latin typeface="Red Hat Text" pitchFamily="34" charset="0"/>
                <a:ea typeface="Red Hat Text" pitchFamily="34" charset="-122"/>
                <a:cs typeface="Red Hat Text" pitchFamily="34" charset="-120"/>
              </a:rPr>
              <a:t>Network Access Layer</a:t>
            </a:r>
            <a:endParaRPr lang="en-US" sz="1900" dirty="0"/>
          </a:p>
        </p:txBody>
      </p:sp>
      <p:sp>
        <p:nvSpPr>
          <p:cNvPr id="13" name="Text 10"/>
          <p:cNvSpPr/>
          <p:nvPr/>
        </p:nvSpPr>
        <p:spPr>
          <a:xfrm>
            <a:off x="8222100" y="4594057"/>
            <a:ext cx="2041148" cy="1481435"/>
          </a:xfrm>
          <a:prstGeom prst="rect">
            <a:avLst/>
          </a:prstGeom>
          <a:noFill/>
          <a:ln/>
        </p:spPr>
        <p:txBody>
          <a:bodyPr wrap="square" rtlCol="0" anchor="t"/>
          <a:lstStyle/>
          <a:p>
            <a:pPr>
              <a:lnSpc>
                <a:spcPts val="2333"/>
              </a:lnSpc>
            </a:pPr>
            <a:r>
              <a:rPr lang="en-US" sz="1900" dirty="0">
                <a:solidFill>
                  <a:srgbClr val="3B3535"/>
                </a:solidFill>
                <a:latin typeface="Roboto" pitchFamily="34" charset="0"/>
                <a:ea typeface="Roboto" pitchFamily="34" charset="-122"/>
                <a:cs typeface="Roboto" pitchFamily="34" charset="-120"/>
              </a:rPr>
              <a:t>Provides access to the physical network, including the physical and data link layers of the OSI model.</a:t>
            </a:r>
            <a:endParaRPr lang="en-US" sz="19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028700"/>
            <a:ext cx="10972800" cy="6172200"/>
          </a:xfrm>
          <a:prstGeom prst="rect">
            <a:avLst/>
          </a:prstGeom>
        </p:spPr>
      </p:pic>
      <p:sp>
        <p:nvSpPr>
          <p:cNvPr id="3" name="Shape 0"/>
          <p:cNvSpPr/>
          <p:nvPr/>
        </p:nvSpPr>
        <p:spPr>
          <a:xfrm>
            <a:off x="0" y="1028700"/>
            <a:ext cx="10972800" cy="6172200"/>
          </a:xfrm>
          <a:prstGeom prst="rect">
            <a:avLst/>
          </a:prstGeom>
          <a:solidFill>
            <a:srgbClr val="FFFAFA"/>
          </a:solidFill>
          <a:ln/>
        </p:spPr>
      </p:sp>
      <p:pic>
        <p:nvPicPr>
          <p:cNvPr id="4" name="Image 1" descr="preencoded.png"/>
          <p:cNvPicPr>
            <a:picLocks noChangeAspect="1"/>
          </p:cNvPicPr>
          <p:nvPr/>
        </p:nvPicPr>
        <p:blipFill>
          <a:blip r:embed="rId4"/>
          <a:stretch>
            <a:fillRect/>
          </a:stretch>
        </p:blipFill>
        <p:spPr>
          <a:xfrm>
            <a:off x="6858000" y="1028700"/>
            <a:ext cx="4114800" cy="6172200"/>
          </a:xfrm>
          <a:prstGeom prst="rect">
            <a:avLst/>
          </a:prstGeom>
        </p:spPr>
      </p:pic>
      <p:sp>
        <p:nvSpPr>
          <p:cNvPr id="5" name="Text 1"/>
          <p:cNvSpPr/>
          <p:nvPr/>
        </p:nvSpPr>
        <p:spPr>
          <a:xfrm>
            <a:off x="1474707" y="1028700"/>
            <a:ext cx="3658850" cy="457289"/>
          </a:xfrm>
          <a:prstGeom prst="rect">
            <a:avLst/>
          </a:prstGeom>
          <a:noFill/>
          <a:ln/>
        </p:spPr>
        <p:txBody>
          <a:bodyPr wrap="none" rtlCol="0" anchor="t"/>
          <a:lstStyle/>
          <a:p>
            <a:pPr>
              <a:lnSpc>
                <a:spcPts val="3602"/>
              </a:lnSpc>
            </a:pPr>
            <a:r>
              <a:rPr lang="en-US" sz="3000" dirty="0">
                <a:solidFill>
                  <a:srgbClr val="1F1E1E"/>
                </a:solidFill>
                <a:latin typeface="Red Hat Text" pitchFamily="34" charset="0"/>
                <a:ea typeface="Red Hat Text" pitchFamily="34" charset="-122"/>
                <a:cs typeface="Red Hat Text" pitchFamily="34" charset="-120"/>
              </a:rPr>
              <a:t>IP Addressing</a:t>
            </a:r>
            <a:endParaRPr lang="en-US" sz="3000" dirty="0"/>
          </a:p>
        </p:txBody>
      </p:sp>
      <p:sp>
        <p:nvSpPr>
          <p:cNvPr id="6" name="Text 2"/>
          <p:cNvSpPr/>
          <p:nvPr/>
        </p:nvSpPr>
        <p:spPr>
          <a:xfrm>
            <a:off x="538768" y="1714678"/>
            <a:ext cx="5769471" cy="497384"/>
          </a:xfrm>
          <a:prstGeom prst="rect">
            <a:avLst/>
          </a:prstGeom>
          <a:noFill/>
          <a:ln/>
        </p:spPr>
        <p:txBody>
          <a:bodyPr wrap="square" rtlCol="0" anchor="t"/>
          <a:lstStyle/>
          <a:p>
            <a:pPr>
              <a:lnSpc>
                <a:spcPts val="1959"/>
              </a:lnSpc>
            </a:pPr>
            <a:r>
              <a:rPr lang="en-US" sz="1900" dirty="0">
                <a:solidFill>
                  <a:srgbClr val="3B3535"/>
                </a:solidFill>
                <a:latin typeface="Roboto" pitchFamily="34" charset="0"/>
                <a:ea typeface="Roboto" pitchFamily="34" charset="-122"/>
                <a:cs typeface="Roboto" pitchFamily="34" charset="-120"/>
              </a:rPr>
              <a:t>IP addresses are unique identifiers assigned to devices on a network, allowing communication between them.</a:t>
            </a:r>
            <a:endParaRPr lang="en-US" sz="1900" dirty="0"/>
          </a:p>
        </p:txBody>
      </p:sp>
      <p:sp>
        <p:nvSpPr>
          <p:cNvPr id="7" name="Shape 3"/>
          <p:cNvSpPr/>
          <p:nvPr/>
        </p:nvSpPr>
        <p:spPr>
          <a:xfrm>
            <a:off x="544265" y="2945368"/>
            <a:ext cx="5769471" cy="1130231"/>
          </a:xfrm>
          <a:prstGeom prst="roundRect">
            <a:avLst>
              <a:gd name="adj" fmla="val 2064"/>
            </a:avLst>
          </a:prstGeom>
          <a:solidFill>
            <a:srgbClr val="F3E8E8"/>
          </a:solidFill>
          <a:ln/>
        </p:spPr>
      </p:sp>
      <p:sp>
        <p:nvSpPr>
          <p:cNvPr id="8" name="Text 4"/>
          <p:cNvSpPr/>
          <p:nvPr/>
        </p:nvSpPr>
        <p:spPr>
          <a:xfrm>
            <a:off x="699731" y="3100834"/>
            <a:ext cx="1829425" cy="228689"/>
          </a:xfrm>
          <a:prstGeom prst="rect">
            <a:avLst/>
          </a:prstGeom>
          <a:noFill/>
          <a:ln/>
        </p:spPr>
        <p:txBody>
          <a:bodyPr wrap="none" rtlCol="0" anchor="t"/>
          <a:lstStyle/>
          <a:p>
            <a:pPr>
              <a:lnSpc>
                <a:spcPts val="1801"/>
              </a:lnSpc>
            </a:pPr>
            <a:r>
              <a:rPr lang="en-US" sz="1900" dirty="0">
                <a:solidFill>
                  <a:srgbClr val="3B3535"/>
                </a:solidFill>
                <a:latin typeface="Red Hat Text" pitchFamily="34" charset="0"/>
                <a:ea typeface="Red Hat Text" pitchFamily="34" charset="-122"/>
                <a:cs typeface="Red Hat Text" pitchFamily="34" charset="-120"/>
              </a:rPr>
              <a:t>IPv4</a:t>
            </a:r>
            <a:endParaRPr lang="en-US" sz="1900" dirty="0"/>
          </a:p>
        </p:txBody>
      </p:sp>
      <p:sp>
        <p:nvSpPr>
          <p:cNvPr id="9" name="Text 5"/>
          <p:cNvSpPr/>
          <p:nvPr/>
        </p:nvSpPr>
        <p:spPr>
          <a:xfrm>
            <a:off x="699731" y="3422749"/>
            <a:ext cx="5458540" cy="497384"/>
          </a:xfrm>
          <a:prstGeom prst="rect">
            <a:avLst/>
          </a:prstGeom>
          <a:noFill/>
          <a:ln/>
        </p:spPr>
        <p:txBody>
          <a:bodyPr wrap="square" rtlCol="0" anchor="t"/>
          <a:lstStyle/>
          <a:p>
            <a:pPr>
              <a:lnSpc>
                <a:spcPts val="1959"/>
              </a:lnSpc>
            </a:pPr>
            <a:r>
              <a:rPr lang="en-US" sz="1900" dirty="0">
                <a:solidFill>
                  <a:srgbClr val="3B3535"/>
                </a:solidFill>
                <a:latin typeface="Roboto" pitchFamily="34" charset="0"/>
                <a:ea typeface="Roboto" pitchFamily="34" charset="-122"/>
                <a:cs typeface="Roboto" pitchFamily="34" charset="-120"/>
              </a:rPr>
              <a:t>A 32-bit addressing system, using four decimal numbers separated by dots, e.g., 192.168.1.1.</a:t>
            </a:r>
            <a:endParaRPr lang="en-US" sz="1900" dirty="0"/>
          </a:p>
        </p:txBody>
      </p:sp>
      <p:sp>
        <p:nvSpPr>
          <p:cNvPr id="10" name="Shape 6"/>
          <p:cNvSpPr/>
          <p:nvPr/>
        </p:nvSpPr>
        <p:spPr>
          <a:xfrm>
            <a:off x="544265" y="4231064"/>
            <a:ext cx="5769471" cy="1130231"/>
          </a:xfrm>
          <a:prstGeom prst="roundRect">
            <a:avLst>
              <a:gd name="adj" fmla="val 2064"/>
            </a:avLst>
          </a:prstGeom>
          <a:solidFill>
            <a:srgbClr val="F3E8E8"/>
          </a:solidFill>
          <a:ln/>
        </p:spPr>
      </p:sp>
      <p:sp>
        <p:nvSpPr>
          <p:cNvPr id="11" name="Text 7"/>
          <p:cNvSpPr/>
          <p:nvPr/>
        </p:nvSpPr>
        <p:spPr>
          <a:xfrm>
            <a:off x="699731" y="4386531"/>
            <a:ext cx="1829425" cy="228689"/>
          </a:xfrm>
          <a:prstGeom prst="rect">
            <a:avLst/>
          </a:prstGeom>
          <a:noFill/>
          <a:ln/>
        </p:spPr>
        <p:txBody>
          <a:bodyPr wrap="none" rtlCol="0" anchor="t"/>
          <a:lstStyle/>
          <a:p>
            <a:pPr>
              <a:lnSpc>
                <a:spcPts val="1801"/>
              </a:lnSpc>
            </a:pPr>
            <a:r>
              <a:rPr lang="en-US" sz="1900" dirty="0">
                <a:solidFill>
                  <a:srgbClr val="3B3535"/>
                </a:solidFill>
                <a:latin typeface="Red Hat Text" pitchFamily="34" charset="0"/>
                <a:ea typeface="Red Hat Text" pitchFamily="34" charset="-122"/>
                <a:cs typeface="Red Hat Text" pitchFamily="34" charset="-120"/>
              </a:rPr>
              <a:t>IPv6</a:t>
            </a:r>
            <a:endParaRPr lang="en-US" sz="1900" dirty="0"/>
          </a:p>
        </p:txBody>
      </p:sp>
      <p:sp>
        <p:nvSpPr>
          <p:cNvPr id="12" name="Text 8"/>
          <p:cNvSpPr/>
          <p:nvPr/>
        </p:nvSpPr>
        <p:spPr>
          <a:xfrm>
            <a:off x="699731" y="4596152"/>
            <a:ext cx="5458540" cy="497384"/>
          </a:xfrm>
          <a:prstGeom prst="rect">
            <a:avLst/>
          </a:prstGeom>
          <a:noFill/>
          <a:ln/>
        </p:spPr>
        <p:txBody>
          <a:bodyPr wrap="square" rtlCol="0" anchor="t"/>
          <a:lstStyle/>
          <a:p>
            <a:pPr>
              <a:lnSpc>
                <a:spcPts val="1959"/>
              </a:lnSpc>
            </a:pPr>
            <a:r>
              <a:rPr lang="en-US" sz="1900" dirty="0">
                <a:solidFill>
                  <a:srgbClr val="3B3535"/>
                </a:solidFill>
                <a:latin typeface="Roboto" pitchFamily="34" charset="0"/>
                <a:ea typeface="Roboto" pitchFamily="34" charset="-122"/>
                <a:cs typeface="Roboto" pitchFamily="34" charset="-120"/>
              </a:rPr>
              <a:t>A 128-bit addressing system, using hexadecimal numbers separated by colons, e.g., 2001:0db8:85a3:0000:0000:8a2e:0370:7334.</a:t>
            </a:r>
            <a:endParaRPr lang="en-US" sz="1900" dirty="0"/>
          </a:p>
        </p:txBody>
      </p:sp>
      <p:sp>
        <p:nvSpPr>
          <p:cNvPr id="13" name="Shape 9"/>
          <p:cNvSpPr/>
          <p:nvPr/>
        </p:nvSpPr>
        <p:spPr>
          <a:xfrm>
            <a:off x="544265" y="5516761"/>
            <a:ext cx="5769471" cy="1130231"/>
          </a:xfrm>
          <a:prstGeom prst="roundRect">
            <a:avLst>
              <a:gd name="adj" fmla="val 2064"/>
            </a:avLst>
          </a:prstGeom>
          <a:solidFill>
            <a:srgbClr val="F3E8E8"/>
          </a:solidFill>
          <a:ln/>
        </p:spPr>
      </p:sp>
      <p:sp>
        <p:nvSpPr>
          <p:cNvPr id="14" name="Text 10"/>
          <p:cNvSpPr/>
          <p:nvPr/>
        </p:nvSpPr>
        <p:spPr>
          <a:xfrm>
            <a:off x="699731" y="5672227"/>
            <a:ext cx="1829425" cy="228689"/>
          </a:xfrm>
          <a:prstGeom prst="rect">
            <a:avLst/>
          </a:prstGeom>
          <a:noFill/>
          <a:ln/>
        </p:spPr>
        <p:txBody>
          <a:bodyPr wrap="none" rtlCol="0" anchor="t"/>
          <a:lstStyle/>
          <a:p>
            <a:pPr>
              <a:lnSpc>
                <a:spcPts val="1801"/>
              </a:lnSpc>
            </a:pPr>
            <a:r>
              <a:rPr lang="en-US" sz="1900" dirty="0">
                <a:solidFill>
                  <a:srgbClr val="3B3535"/>
                </a:solidFill>
                <a:latin typeface="Red Hat Text" pitchFamily="34" charset="0"/>
                <a:ea typeface="Red Hat Text" pitchFamily="34" charset="-122"/>
                <a:cs typeface="Red Hat Text" pitchFamily="34" charset="-120"/>
              </a:rPr>
              <a:t>Subnet Mask</a:t>
            </a:r>
            <a:endParaRPr lang="en-US" sz="1900" dirty="0"/>
          </a:p>
        </p:txBody>
      </p:sp>
      <p:sp>
        <p:nvSpPr>
          <p:cNvPr id="15" name="Text 11"/>
          <p:cNvSpPr/>
          <p:nvPr/>
        </p:nvSpPr>
        <p:spPr>
          <a:xfrm>
            <a:off x="699731" y="5881848"/>
            <a:ext cx="5458540" cy="497384"/>
          </a:xfrm>
          <a:prstGeom prst="rect">
            <a:avLst/>
          </a:prstGeom>
          <a:noFill/>
          <a:ln/>
        </p:spPr>
        <p:txBody>
          <a:bodyPr wrap="square" rtlCol="0" anchor="t"/>
          <a:lstStyle/>
          <a:p>
            <a:pPr>
              <a:lnSpc>
                <a:spcPts val="1959"/>
              </a:lnSpc>
            </a:pPr>
            <a:r>
              <a:rPr lang="en-US" sz="1900" dirty="0">
                <a:solidFill>
                  <a:srgbClr val="3B3535"/>
                </a:solidFill>
                <a:latin typeface="Roboto" pitchFamily="34" charset="0"/>
                <a:ea typeface="Roboto" pitchFamily="34" charset="-122"/>
                <a:cs typeface="Roboto" pitchFamily="34" charset="-120"/>
              </a:rPr>
              <a:t>A mask used to differentiate network and host portions of an IP address, determining the network to which a device belongs.</a:t>
            </a:r>
            <a:endParaRPr lang="en-US" sz="19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028700"/>
            <a:ext cx="10972800" cy="6172200"/>
          </a:xfrm>
          <a:prstGeom prst="rect">
            <a:avLst/>
          </a:prstGeom>
        </p:spPr>
      </p:pic>
      <p:sp>
        <p:nvSpPr>
          <p:cNvPr id="3" name="Shape 0"/>
          <p:cNvSpPr/>
          <p:nvPr/>
        </p:nvSpPr>
        <p:spPr>
          <a:xfrm>
            <a:off x="0" y="1028700"/>
            <a:ext cx="10972800" cy="6172200"/>
          </a:xfrm>
          <a:prstGeom prst="rect">
            <a:avLst/>
          </a:prstGeom>
          <a:solidFill>
            <a:srgbClr val="FFFAFA"/>
          </a:solidFill>
          <a:ln/>
        </p:spPr>
      </p:sp>
      <p:pic>
        <p:nvPicPr>
          <p:cNvPr id="4" name="Image 1" descr="preencoded.png"/>
          <p:cNvPicPr>
            <a:picLocks noChangeAspect="1"/>
          </p:cNvPicPr>
          <p:nvPr/>
        </p:nvPicPr>
        <p:blipFill>
          <a:blip r:embed="rId4"/>
          <a:stretch>
            <a:fillRect/>
          </a:stretch>
        </p:blipFill>
        <p:spPr>
          <a:xfrm>
            <a:off x="6858000" y="1028700"/>
            <a:ext cx="4114800" cy="6172200"/>
          </a:xfrm>
          <a:prstGeom prst="rect">
            <a:avLst/>
          </a:prstGeom>
        </p:spPr>
      </p:pic>
      <p:sp>
        <p:nvSpPr>
          <p:cNvPr id="5" name="Text 1"/>
          <p:cNvSpPr/>
          <p:nvPr/>
        </p:nvSpPr>
        <p:spPr>
          <a:xfrm>
            <a:off x="540068" y="1586895"/>
            <a:ext cx="3630632" cy="453807"/>
          </a:xfrm>
          <a:prstGeom prst="rect">
            <a:avLst/>
          </a:prstGeom>
          <a:noFill/>
          <a:ln/>
        </p:spPr>
        <p:txBody>
          <a:bodyPr wrap="none" rtlCol="0" anchor="t"/>
          <a:lstStyle/>
          <a:p>
            <a:pPr>
              <a:lnSpc>
                <a:spcPts val="3574"/>
              </a:lnSpc>
            </a:pPr>
            <a:r>
              <a:rPr lang="en-US" sz="3000" dirty="0">
                <a:solidFill>
                  <a:srgbClr val="1F1E1E"/>
                </a:solidFill>
                <a:latin typeface="Red Hat Text" pitchFamily="34" charset="0"/>
                <a:ea typeface="Red Hat Text" pitchFamily="34" charset="-122"/>
                <a:cs typeface="Red Hat Text" pitchFamily="34" charset="-120"/>
              </a:rPr>
              <a:t>Routing Protocols</a:t>
            </a:r>
            <a:endParaRPr lang="en-US" sz="3000" dirty="0"/>
          </a:p>
        </p:txBody>
      </p:sp>
      <p:sp>
        <p:nvSpPr>
          <p:cNvPr id="6" name="Text 2"/>
          <p:cNvSpPr/>
          <p:nvPr/>
        </p:nvSpPr>
        <p:spPr>
          <a:xfrm>
            <a:off x="540068" y="2272159"/>
            <a:ext cx="5777865" cy="493634"/>
          </a:xfrm>
          <a:prstGeom prst="rect">
            <a:avLst/>
          </a:prstGeom>
          <a:noFill/>
          <a:ln/>
        </p:spPr>
        <p:txBody>
          <a:bodyPr wrap="square" rtlCol="0" anchor="t"/>
          <a:lstStyle/>
          <a:p>
            <a:pPr>
              <a:lnSpc>
                <a:spcPts val="1944"/>
              </a:lnSpc>
            </a:pPr>
            <a:r>
              <a:rPr lang="en-US" sz="1900" dirty="0">
                <a:solidFill>
                  <a:srgbClr val="3B3535"/>
                </a:solidFill>
                <a:latin typeface="Roboto" pitchFamily="34" charset="0"/>
                <a:ea typeface="Roboto" pitchFamily="34" charset="-122"/>
                <a:cs typeface="Roboto" pitchFamily="34" charset="-120"/>
              </a:rPr>
              <a:t>Routing protocols are algorithms used by routers to determine the best path for data packets to reach their destination.</a:t>
            </a:r>
            <a:endParaRPr lang="en-US" sz="1900" dirty="0"/>
          </a:p>
        </p:txBody>
      </p:sp>
      <p:pic>
        <p:nvPicPr>
          <p:cNvPr id="7" name="Image 2" descr="preencoded.png"/>
          <p:cNvPicPr>
            <a:picLocks noChangeAspect="1"/>
          </p:cNvPicPr>
          <p:nvPr/>
        </p:nvPicPr>
        <p:blipFill>
          <a:blip r:embed="rId5"/>
          <a:stretch>
            <a:fillRect/>
          </a:stretch>
        </p:blipFill>
        <p:spPr>
          <a:xfrm>
            <a:off x="540068" y="2939385"/>
            <a:ext cx="771525" cy="1234440"/>
          </a:xfrm>
          <a:prstGeom prst="rect">
            <a:avLst/>
          </a:prstGeom>
        </p:spPr>
      </p:pic>
      <p:sp>
        <p:nvSpPr>
          <p:cNvPr id="8" name="Text 3"/>
          <p:cNvSpPr/>
          <p:nvPr/>
        </p:nvSpPr>
        <p:spPr>
          <a:xfrm>
            <a:off x="1543050" y="3093690"/>
            <a:ext cx="1815317" cy="226904"/>
          </a:xfrm>
          <a:prstGeom prst="rect">
            <a:avLst/>
          </a:prstGeom>
          <a:noFill/>
          <a:ln/>
        </p:spPr>
        <p:txBody>
          <a:bodyPr wrap="none" rtlCol="0" anchor="t"/>
          <a:lstStyle/>
          <a:p>
            <a:pPr>
              <a:lnSpc>
                <a:spcPts val="1786"/>
              </a:lnSpc>
            </a:pPr>
            <a:r>
              <a:rPr lang="en-US" sz="1900" dirty="0">
                <a:solidFill>
                  <a:srgbClr val="3B3535"/>
                </a:solidFill>
                <a:latin typeface="Red Hat Text" pitchFamily="34" charset="0"/>
                <a:ea typeface="Red Hat Text" pitchFamily="34" charset="-122"/>
                <a:cs typeface="Red Hat Text" pitchFamily="34" charset="-120"/>
              </a:rPr>
              <a:t>RIP</a:t>
            </a:r>
            <a:endParaRPr lang="en-US" sz="1900" dirty="0"/>
          </a:p>
        </p:txBody>
      </p:sp>
      <p:sp>
        <p:nvSpPr>
          <p:cNvPr id="9" name="Text 4"/>
          <p:cNvSpPr/>
          <p:nvPr/>
        </p:nvSpPr>
        <p:spPr>
          <a:xfrm>
            <a:off x="1543050" y="3413105"/>
            <a:ext cx="4774883" cy="493634"/>
          </a:xfrm>
          <a:prstGeom prst="rect">
            <a:avLst/>
          </a:prstGeom>
          <a:noFill/>
          <a:ln/>
        </p:spPr>
        <p:txBody>
          <a:bodyPr wrap="square" rtlCol="0" anchor="t"/>
          <a:lstStyle/>
          <a:p>
            <a:pPr>
              <a:lnSpc>
                <a:spcPts val="1944"/>
              </a:lnSpc>
            </a:pPr>
            <a:r>
              <a:rPr lang="en-US" sz="1900" dirty="0">
                <a:solidFill>
                  <a:srgbClr val="3B3535"/>
                </a:solidFill>
                <a:latin typeface="Roboto" pitchFamily="34" charset="0"/>
                <a:ea typeface="Roboto" pitchFamily="34" charset="-122"/>
                <a:cs typeface="Roboto" pitchFamily="34" charset="-120"/>
              </a:rPr>
              <a:t>Routing Information Protocol, a distance-vector protocol that broadcasts routing updates periodically.</a:t>
            </a:r>
            <a:endParaRPr lang="en-US" sz="1900" dirty="0"/>
          </a:p>
        </p:txBody>
      </p:sp>
      <p:pic>
        <p:nvPicPr>
          <p:cNvPr id="10" name="Image 3" descr="preencoded.png"/>
          <p:cNvPicPr>
            <a:picLocks noChangeAspect="1"/>
          </p:cNvPicPr>
          <p:nvPr/>
        </p:nvPicPr>
        <p:blipFill>
          <a:blip r:embed="rId6"/>
          <a:stretch>
            <a:fillRect/>
          </a:stretch>
        </p:blipFill>
        <p:spPr>
          <a:xfrm>
            <a:off x="540068" y="4173825"/>
            <a:ext cx="771525" cy="1234440"/>
          </a:xfrm>
          <a:prstGeom prst="rect">
            <a:avLst/>
          </a:prstGeom>
        </p:spPr>
      </p:pic>
      <p:sp>
        <p:nvSpPr>
          <p:cNvPr id="11" name="Text 5"/>
          <p:cNvSpPr/>
          <p:nvPr/>
        </p:nvSpPr>
        <p:spPr>
          <a:xfrm>
            <a:off x="1543050" y="4328130"/>
            <a:ext cx="1815317" cy="226904"/>
          </a:xfrm>
          <a:prstGeom prst="rect">
            <a:avLst/>
          </a:prstGeom>
          <a:noFill/>
          <a:ln/>
        </p:spPr>
        <p:txBody>
          <a:bodyPr wrap="none" rtlCol="0" anchor="t"/>
          <a:lstStyle/>
          <a:p>
            <a:pPr>
              <a:lnSpc>
                <a:spcPts val="1786"/>
              </a:lnSpc>
            </a:pPr>
            <a:r>
              <a:rPr lang="en-US" sz="1900" dirty="0">
                <a:solidFill>
                  <a:srgbClr val="3B3535"/>
                </a:solidFill>
                <a:latin typeface="Red Hat Text" pitchFamily="34" charset="0"/>
                <a:ea typeface="Red Hat Text" pitchFamily="34" charset="-122"/>
                <a:cs typeface="Red Hat Text" pitchFamily="34" charset="-120"/>
              </a:rPr>
              <a:t>OSPF</a:t>
            </a:r>
            <a:endParaRPr lang="en-US" sz="1900" dirty="0"/>
          </a:p>
        </p:txBody>
      </p:sp>
      <p:sp>
        <p:nvSpPr>
          <p:cNvPr id="12" name="Text 6"/>
          <p:cNvSpPr/>
          <p:nvPr/>
        </p:nvSpPr>
        <p:spPr>
          <a:xfrm>
            <a:off x="1543050" y="4647545"/>
            <a:ext cx="4774883" cy="493634"/>
          </a:xfrm>
          <a:prstGeom prst="rect">
            <a:avLst/>
          </a:prstGeom>
          <a:noFill/>
          <a:ln/>
        </p:spPr>
        <p:txBody>
          <a:bodyPr wrap="square" rtlCol="0" anchor="t"/>
          <a:lstStyle/>
          <a:p>
            <a:pPr>
              <a:lnSpc>
                <a:spcPts val="1944"/>
              </a:lnSpc>
            </a:pPr>
            <a:r>
              <a:rPr lang="en-US" sz="1900" dirty="0">
                <a:solidFill>
                  <a:srgbClr val="3B3535"/>
                </a:solidFill>
                <a:latin typeface="Roboto" pitchFamily="34" charset="0"/>
                <a:ea typeface="Roboto" pitchFamily="34" charset="-122"/>
                <a:cs typeface="Roboto" pitchFamily="34" charset="-120"/>
              </a:rPr>
              <a:t>Open Shortest Path First, a link-state protocol that builds a map of the network and calculates shortest paths based on link costs.</a:t>
            </a:r>
            <a:endParaRPr lang="en-US" sz="1900" dirty="0"/>
          </a:p>
        </p:txBody>
      </p:sp>
      <p:pic>
        <p:nvPicPr>
          <p:cNvPr id="13" name="Image 4" descr="preencoded.png"/>
          <p:cNvPicPr>
            <a:picLocks noChangeAspect="1"/>
          </p:cNvPicPr>
          <p:nvPr/>
        </p:nvPicPr>
        <p:blipFill>
          <a:blip r:embed="rId7"/>
          <a:stretch>
            <a:fillRect/>
          </a:stretch>
        </p:blipFill>
        <p:spPr>
          <a:xfrm>
            <a:off x="540068" y="5408265"/>
            <a:ext cx="771525" cy="1234440"/>
          </a:xfrm>
          <a:prstGeom prst="rect">
            <a:avLst/>
          </a:prstGeom>
        </p:spPr>
      </p:pic>
      <p:sp>
        <p:nvSpPr>
          <p:cNvPr id="14" name="Text 7"/>
          <p:cNvSpPr/>
          <p:nvPr/>
        </p:nvSpPr>
        <p:spPr>
          <a:xfrm>
            <a:off x="1543050" y="5562570"/>
            <a:ext cx="1815317" cy="226904"/>
          </a:xfrm>
          <a:prstGeom prst="rect">
            <a:avLst/>
          </a:prstGeom>
          <a:noFill/>
          <a:ln/>
        </p:spPr>
        <p:txBody>
          <a:bodyPr wrap="none" rtlCol="0" anchor="t"/>
          <a:lstStyle/>
          <a:p>
            <a:pPr>
              <a:lnSpc>
                <a:spcPts val="1786"/>
              </a:lnSpc>
            </a:pPr>
            <a:r>
              <a:rPr lang="en-US" sz="1900" dirty="0">
                <a:solidFill>
                  <a:srgbClr val="3B3535"/>
                </a:solidFill>
                <a:latin typeface="Red Hat Text" pitchFamily="34" charset="0"/>
                <a:ea typeface="Red Hat Text" pitchFamily="34" charset="-122"/>
                <a:cs typeface="Red Hat Text" pitchFamily="34" charset="-120"/>
              </a:rPr>
              <a:t>BGP</a:t>
            </a:r>
            <a:endParaRPr lang="en-US" sz="1900" dirty="0"/>
          </a:p>
        </p:txBody>
      </p:sp>
      <p:sp>
        <p:nvSpPr>
          <p:cNvPr id="15" name="Text 8"/>
          <p:cNvSpPr/>
          <p:nvPr/>
        </p:nvSpPr>
        <p:spPr>
          <a:xfrm>
            <a:off x="1543050" y="5881985"/>
            <a:ext cx="4774883" cy="493634"/>
          </a:xfrm>
          <a:prstGeom prst="rect">
            <a:avLst/>
          </a:prstGeom>
          <a:noFill/>
          <a:ln/>
        </p:spPr>
        <p:txBody>
          <a:bodyPr wrap="square" rtlCol="0" anchor="t"/>
          <a:lstStyle/>
          <a:p>
            <a:pPr>
              <a:lnSpc>
                <a:spcPts val="1944"/>
              </a:lnSpc>
            </a:pPr>
            <a:r>
              <a:rPr lang="en-US" sz="1900" dirty="0">
                <a:solidFill>
                  <a:srgbClr val="3B3535"/>
                </a:solidFill>
                <a:latin typeface="Roboto" pitchFamily="34" charset="0"/>
                <a:ea typeface="Roboto" pitchFamily="34" charset="-122"/>
                <a:cs typeface="Roboto" pitchFamily="34" charset="-120"/>
              </a:rPr>
              <a:t>Border Gateway Protocol, used for inter-domain routing, exchanging routing information between autonomous systems.</a:t>
            </a:r>
            <a:endParaRPr lang="en-US" sz="19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391031"/>
            <a:ext cx="10972800" cy="6172200"/>
          </a:xfrm>
          <a:prstGeom prst="rect">
            <a:avLst/>
          </a:prstGeom>
        </p:spPr>
      </p:pic>
      <p:sp>
        <p:nvSpPr>
          <p:cNvPr id="3" name="Shape 0"/>
          <p:cNvSpPr/>
          <p:nvPr/>
        </p:nvSpPr>
        <p:spPr>
          <a:xfrm>
            <a:off x="0" y="391031"/>
            <a:ext cx="10972800" cy="7354848"/>
          </a:xfrm>
          <a:prstGeom prst="rect">
            <a:avLst/>
          </a:prstGeom>
          <a:solidFill>
            <a:srgbClr val="FFFAFA"/>
          </a:solidFill>
          <a:ln/>
        </p:spPr>
      </p:sp>
      <p:pic>
        <p:nvPicPr>
          <p:cNvPr id="4" name="Image 1" descr="preencoded.png"/>
          <p:cNvPicPr>
            <a:picLocks noChangeAspect="1"/>
          </p:cNvPicPr>
          <p:nvPr/>
        </p:nvPicPr>
        <p:blipFill>
          <a:blip r:embed="rId4"/>
          <a:stretch>
            <a:fillRect/>
          </a:stretch>
        </p:blipFill>
        <p:spPr>
          <a:xfrm>
            <a:off x="0" y="391031"/>
            <a:ext cx="4114800" cy="7354848"/>
          </a:xfrm>
          <a:prstGeom prst="rect">
            <a:avLst/>
          </a:prstGeom>
        </p:spPr>
      </p:pic>
      <p:sp>
        <p:nvSpPr>
          <p:cNvPr id="5" name="Text 1"/>
          <p:cNvSpPr/>
          <p:nvPr/>
        </p:nvSpPr>
        <p:spPr>
          <a:xfrm>
            <a:off x="4568428" y="747415"/>
            <a:ext cx="3049757" cy="381119"/>
          </a:xfrm>
          <a:prstGeom prst="rect">
            <a:avLst/>
          </a:prstGeom>
          <a:noFill/>
          <a:ln/>
        </p:spPr>
        <p:txBody>
          <a:bodyPr wrap="none" rtlCol="0" anchor="t"/>
          <a:lstStyle/>
          <a:p>
            <a:pPr>
              <a:lnSpc>
                <a:spcPts val="3002"/>
              </a:lnSpc>
            </a:pPr>
            <a:r>
              <a:rPr lang="en-US" sz="2402" dirty="0">
                <a:solidFill>
                  <a:srgbClr val="1F1E1E"/>
                </a:solidFill>
                <a:latin typeface="Red Hat Text" pitchFamily="34" charset="0"/>
                <a:ea typeface="Red Hat Text" pitchFamily="34" charset="-122"/>
                <a:cs typeface="Red Hat Text" pitchFamily="34" charset="-120"/>
              </a:rPr>
              <a:t>Network Security</a:t>
            </a:r>
            <a:endParaRPr lang="en-US" sz="2402" dirty="0"/>
          </a:p>
        </p:txBody>
      </p:sp>
      <p:sp>
        <p:nvSpPr>
          <p:cNvPr id="6" name="Text 2"/>
          <p:cNvSpPr/>
          <p:nvPr/>
        </p:nvSpPr>
        <p:spPr>
          <a:xfrm>
            <a:off x="4568429" y="1322933"/>
            <a:ext cx="5950744" cy="414873"/>
          </a:xfrm>
          <a:prstGeom prst="rect">
            <a:avLst/>
          </a:prstGeom>
          <a:noFill/>
          <a:ln/>
        </p:spPr>
        <p:txBody>
          <a:bodyPr wrap="square" rtlCol="0" anchor="t"/>
          <a:lstStyle/>
          <a:p>
            <a:pPr>
              <a:lnSpc>
                <a:spcPts val="1633"/>
              </a:lnSpc>
            </a:pPr>
            <a:r>
              <a:rPr lang="en-US" sz="1021" dirty="0">
                <a:solidFill>
                  <a:srgbClr val="3B3535"/>
                </a:solidFill>
                <a:latin typeface="Roboto" pitchFamily="34" charset="0"/>
                <a:ea typeface="Roboto" pitchFamily="34" charset="-122"/>
                <a:cs typeface="Roboto" pitchFamily="34" charset="-120"/>
              </a:rPr>
              <a:t>Network security measures are implemented to protect networks and data from unauthorized access, threats, and vulnerabilities.</a:t>
            </a:r>
            <a:endParaRPr lang="en-US" sz="1021" dirty="0"/>
          </a:p>
        </p:txBody>
      </p:sp>
      <p:pic>
        <p:nvPicPr>
          <p:cNvPr id="7" name="Image 2" descr="preencoded.png"/>
          <p:cNvPicPr>
            <a:picLocks noChangeAspect="1"/>
          </p:cNvPicPr>
          <p:nvPr/>
        </p:nvPicPr>
        <p:blipFill>
          <a:blip r:embed="rId5"/>
          <a:stretch>
            <a:fillRect/>
          </a:stretch>
        </p:blipFill>
        <p:spPr>
          <a:xfrm>
            <a:off x="4568429" y="1883539"/>
            <a:ext cx="323969" cy="323969"/>
          </a:xfrm>
          <a:prstGeom prst="rect">
            <a:avLst/>
          </a:prstGeom>
        </p:spPr>
      </p:pic>
      <p:sp>
        <p:nvSpPr>
          <p:cNvPr id="8" name="Text 3"/>
          <p:cNvSpPr/>
          <p:nvPr/>
        </p:nvSpPr>
        <p:spPr>
          <a:xfrm>
            <a:off x="4568429" y="2337077"/>
            <a:ext cx="1524833" cy="190649"/>
          </a:xfrm>
          <a:prstGeom prst="rect">
            <a:avLst/>
          </a:prstGeom>
          <a:noFill/>
          <a:ln/>
        </p:spPr>
        <p:txBody>
          <a:bodyPr wrap="none" rtlCol="0" anchor="t"/>
          <a:lstStyle/>
          <a:p>
            <a:pPr>
              <a:lnSpc>
                <a:spcPts val="1501"/>
              </a:lnSpc>
            </a:pPr>
            <a:r>
              <a:rPr lang="en-US" sz="1201" dirty="0">
                <a:solidFill>
                  <a:srgbClr val="3B3535"/>
                </a:solidFill>
                <a:latin typeface="Red Hat Text" pitchFamily="34" charset="0"/>
                <a:ea typeface="Red Hat Text" pitchFamily="34" charset="-122"/>
                <a:cs typeface="Red Hat Text" pitchFamily="34" charset="-120"/>
              </a:rPr>
              <a:t>Firewalls</a:t>
            </a:r>
            <a:endParaRPr lang="en-US" sz="1201" dirty="0"/>
          </a:p>
        </p:txBody>
      </p:sp>
      <p:sp>
        <p:nvSpPr>
          <p:cNvPr id="9" name="Text 4"/>
          <p:cNvSpPr/>
          <p:nvPr/>
        </p:nvSpPr>
        <p:spPr>
          <a:xfrm>
            <a:off x="4568429" y="2605415"/>
            <a:ext cx="5950744" cy="414873"/>
          </a:xfrm>
          <a:prstGeom prst="rect">
            <a:avLst/>
          </a:prstGeom>
          <a:noFill/>
          <a:ln/>
        </p:spPr>
        <p:txBody>
          <a:bodyPr wrap="square" rtlCol="0" anchor="t"/>
          <a:lstStyle/>
          <a:p>
            <a:pPr>
              <a:lnSpc>
                <a:spcPts val="1633"/>
              </a:lnSpc>
            </a:pPr>
            <a:r>
              <a:rPr lang="en-US" sz="1021" dirty="0">
                <a:solidFill>
                  <a:srgbClr val="3B3535"/>
                </a:solidFill>
                <a:latin typeface="Roboto" pitchFamily="34" charset="0"/>
                <a:ea typeface="Roboto" pitchFamily="34" charset="-122"/>
                <a:cs typeface="Roboto" pitchFamily="34" charset="-120"/>
              </a:rPr>
              <a:t>Act as barriers between a network and external threats, blocking unauthorized traffic based on predefined rules.</a:t>
            </a:r>
            <a:endParaRPr lang="en-US" sz="1021" dirty="0"/>
          </a:p>
        </p:txBody>
      </p:sp>
      <p:pic>
        <p:nvPicPr>
          <p:cNvPr id="10" name="Image 3" descr="preencoded.png"/>
          <p:cNvPicPr>
            <a:picLocks noChangeAspect="1"/>
          </p:cNvPicPr>
          <p:nvPr/>
        </p:nvPicPr>
        <p:blipFill>
          <a:blip r:embed="rId6"/>
          <a:stretch>
            <a:fillRect/>
          </a:stretch>
        </p:blipFill>
        <p:spPr>
          <a:xfrm>
            <a:off x="4568429" y="3409087"/>
            <a:ext cx="323969" cy="323969"/>
          </a:xfrm>
          <a:prstGeom prst="rect">
            <a:avLst/>
          </a:prstGeom>
        </p:spPr>
      </p:pic>
      <p:sp>
        <p:nvSpPr>
          <p:cNvPr id="11" name="Text 5"/>
          <p:cNvSpPr/>
          <p:nvPr/>
        </p:nvSpPr>
        <p:spPr>
          <a:xfrm>
            <a:off x="4568429" y="3862625"/>
            <a:ext cx="1524833" cy="190649"/>
          </a:xfrm>
          <a:prstGeom prst="rect">
            <a:avLst/>
          </a:prstGeom>
          <a:noFill/>
          <a:ln/>
        </p:spPr>
        <p:txBody>
          <a:bodyPr wrap="none" rtlCol="0" anchor="t"/>
          <a:lstStyle/>
          <a:p>
            <a:pPr>
              <a:lnSpc>
                <a:spcPts val="1501"/>
              </a:lnSpc>
            </a:pPr>
            <a:r>
              <a:rPr lang="en-US" sz="1201" dirty="0">
                <a:solidFill>
                  <a:srgbClr val="3B3535"/>
                </a:solidFill>
                <a:latin typeface="Red Hat Text" pitchFamily="34" charset="0"/>
                <a:ea typeface="Red Hat Text" pitchFamily="34" charset="-122"/>
                <a:cs typeface="Red Hat Text" pitchFamily="34" charset="-120"/>
              </a:rPr>
              <a:t>Encryption</a:t>
            </a:r>
            <a:endParaRPr lang="en-US" sz="1201" dirty="0"/>
          </a:p>
        </p:txBody>
      </p:sp>
      <p:sp>
        <p:nvSpPr>
          <p:cNvPr id="12" name="Text 6"/>
          <p:cNvSpPr/>
          <p:nvPr/>
        </p:nvSpPr>
        <p:spPr>
          <a:xfrm>
            <a:off x="4568429" y="4130963"/>
            <a:ext cx="5950744" cy="414873"/>
          </a:xfrm>
          <a:prstGeom prst="rect">
            <a:avLst/>
          </a:prstGeom>
          <a:noFill/>
          <a:ln/>
        </p:spPr>
        <p:txBody>
          <a:bodyPr wrap="square" rtlCol="0" anchor="t"/>
          <a:lstStyle/>
          <a:p>
            <a:pPr>
              <a:lnSpc>
                <a:spcPts val="1633"/>
              </a:lnSpc>
            </a:pPr>
            <a:r>
              <a:rPr lang="en-US" sz="1021" dirty="0">
                <a:solidFill>
                  <a:srgbClr val="3B3535"/>
                </a:solidFill>
                <a:latin typeface="Roboto" pitchFamily="34" charset="0"/>
                <a:ea typeface="Roboto" pitchFamily="34" charset="-122"/>
                <a:cs typeface="Roboto" pitchFamily="34" charset="-120"/>
              </a:rPr>
              <a:t>Transforms data into an unreadable format, protecting sensitive information during transmission and storage.</a:t>
            </a:r>
            <a:endParaRPr lang="en-US" sz="1021" dirty="0"/>
          </a:p>
        </p:txBody>
      </p:sp>
      <p:pic>
        <p:nvPicPr>
          <p:cNvPr id="13" name="Image 4" descr="preencoded.png"/>
          <p:cNvPicPr>
            <a:picLocks noChangeAspect="1"/>
          </p:cNvPicPr>
          <p:nvPr/>
        </p:nvPicPr>
        <p:blipFill>
          <a:blip r:embed="rId7"/>
          <a:stretch>
            <a:fillRect/>
          </a:stretch>
        </p:blipFill>
        <p:spPr>
          <a:xfrm>
            <a:off x="4568429" y="4934635"/>
            <a:ext cx="323969" cy="323969"/>
          </a:xfrm>
          <a:prstGeom prst="rect">
            <a:avLst/>
          </a:prstGeom>
        </p:spPr>
      </p:pic>
      <p:sp>
        <p:nvSpPr>
          <p:cNvPr id="14" name="Text 7"/>
          <p:cNvSpPr/>
          <p:nvPr/>
        </p:nvSpPr>
        <p:spPr>
          <a:xfrm>
            <a:off x="4568429" y="5388173"/>
            <a:ext cx="1524833" cy="190649"/>
          </a:xfrm>
          <a:prstGeom prst="rect">
            <a:avLst/>
          </a:prstGeom>
          <a:noFill/>
          <a:ln/>
        </p:spPr>
        <p:txBody>
          <a:bodyPr wrap="none" rtlCol="0" anchor="t"/>
          <a:lstStyle/>
          <a:p>
            <a:pPr>
              <a:lnSpc>
                <a:spcPts val="1501"/>
              </a:lnSpc>
            </a:pPr>
            <a:r>
              <a:rPr lang="en-US" sz="1201" dirty="0">
                <a:solidFill>
                  <a:srgbClr val="3B3535"/>
                </a:solidFill>
                <a:latin typeface="Red Hat Text" pitchFamily="34" charset="0"/>
                <a:ea typeface="Red Hat Text" pitchFamily="34" charset="-122"/>
                <a:cs typeface="Red Hat Text" pitchFamily="34" charset="-120"/>
              </a:rPr>
              <a:t>Antivirus Software</a:t>
            </a:r>
            <a:endParaRPr lang="en-US" sz="1201" dirty="0"/>
          </a:p>
        </p:txBody>
      </p:sp>
      <p:sp>
        <p:nvSpPr>
          <p:cNvPr id="15" name="Text 8"/>
          <p:cNvSpPr/>
          <p:nvPr/>
        </p:nvSpPr>
        <p:spPr>
          <a:xfrm>
            <a:off x="4568429" y="5656510"/>
            <a:ext cx="5950744" cy="414873"/>
          </a:xfrm>
          <a:prstGeom prst="rect">
            <a:avLst/>
          </a:prstGeom>
          <a:noFill/>
          <a:ln/>
        </p:spPr>
        <p:txBody>
          <a:bodyPr wrap="square" rtlCol="0" anchor="t"/>
          <a:lstStyle/>
          <a:p>
            <a:pPr>
              <a:lnSpc>
                <a:spcPts val="1633"/>
              </a:lnSpc>
            </a:pPr>
            <a:r>
              <a:rPr lang="en-US" sz="1021" dirty="0">
                <a:solidFill>
                  <a:srgbClr val="3B3535"/>
                </a:solidFill>
                <a:latin typeface="Roboto" pitchFamily="34" charset="0"/>
                <a:ea typeface="Roboto" pitchFamily="34" charset="-122"/>
                <a:cs typeface="Roboto" pitchFamily="34" charset="-120"/>
              </a:rPr>
              <a:t>Detects and removes malicious software, such as viruses, worms, and Trojans, protecting devices from attacks.</a:t>
            </a:r>
            <a:endParaRPr lang="en-US" sz="1021" dirty="0"/>
          </a:p>
        </p:txBody>
      </p:sp>
      <p:pic>
        <p:nvPicPr>
          <p:cNvPr id="16" name="Image 5" descr="preencoded.png"/>
          <p:cNvPicPr>
            <a:picLocks noChangeAspect="1"/>
          </p:cNvPicPr>
          <p:nvPr/>
        </p:nvPicPr>
        <p:blipFill>
          <a:blip r:embed="rId8"/>
          <a:stretch>
            <a:fillRect/>
          </a:stretch>
        </p:blipFill>
        <p:spPr>
          <a:xfrm>
            <a:off x="4568429" y="6460183"/>
            <a:ext cx="323969" cy="323969"/>
          </a:xfrm>
          <a:prstGeom prst="rect">
            <a:avLst/>
          </a:prstGeom>
        </p:spPr>
      </p:pic>
      <p:sp>
        <p:nvSpPr>
          <p:cNvPr id="17" name="Text 9"/>
          <p:cNvSpPr/>
          <p:nvPr/>
        </p:nvSpPr>
        <p:spPr>
          <a:xfrm>
            <a:off x="4568429" y="6913720"/>
            <a:ext cx="1913007" cy="190649"/>
          </a:xfrm>
          <a:prstGeom prst="rect">
            <a:avLst/>
          </a:prstGeom>
          <a:noFill/>
          <a:ln/>
        </p:spPr>
        <p:txBody>
          <a:bodyPr wrap="none" rtlCol="0" anchor="t"/>
          <a:lstStyle/>
          <a:p>
            <a:pPr>
              <a:lnSpc>
                <a:spcPts val="1501"/>
              </a:lnSpc>
            </a:pPr>
            <a:r>
              <a:rPr lang="en-US" sz="1201" dirty="0">
                <a:solidFill>
                  <a:srgbClr val="3B3535"/>
                </a:solidFill>
                <a:latin typeface="Red Hat Text" pitchFamily="34" charset="0"/>
                <a:ea typeface="Red Hat Text" pitchFamily="34" charset="-122"/>
                <a:cs typeface="Red Hat Text" pitchFamily="34" charset="-120"/>
              </a:rPr>
              <a:t>Intrusion Detection Systems</a:t>
            </a:r>
            <a:endParaRPr lang="en-US" sz="1201" dirty="0"/>
          </a:p>
        </p:txBody>
      </p:sp>
      <p:sp>
        <p:nvSpPr>
          <p:cNvPr id="18" name="Text 10"/>
          <p:cNvSpPr/>
          <p:nvPr/>
        </p:nvSpPr>
        <p:spPr>
          <a:xfrm>
            <a:off x="4568429" y="7182058"/>
            <a:ext cx="5950744" cy="207437"/>
          </a:xfrm>
          <a:prstGeom prst="rect">
            <a:avLst/>
          </a:prstGeom>
          <a:noFill/>
          <a:ln/>
        </p:spPr>
        <p:txBody>
          <a:bodyPr wrap="none" rtlCol="0" anchor="t"/>
          <a:lstStyle/>
          <a:p>
            <a:pPr>
              <a:lnSpc>
                <a:spcPts val="1633"/>
              </a:lnSpc>
            </a:pPr>
            <a:r>
              <a:rPr lang="en-US" sz="1021" dirty="0">
                <a:solidFill>
                  <a:srgbClr val="3B3535"/>
                </a:solidFill>
                <a:latin typeface="Roboto" pitchFamily="34" charset="0"/>
                <a:ea typeface="Roboto" pitchFamily="34" charset="-122"/>
                <a:cs typeface="Roboto" pitchFamily="34" charset="-120"/>
              </a:rPr>
              <a:t>Monitor network traffic for suspicious activities and alert administrators of potential security breaches.</a:t>
            </a:r>
            <a:endParaRPr lang="en-US" sz="1021" dirty="0"/>
          </a:p>
        </p:txBody>
      </p:sp>
      <p:pic>
        <p:nvPicPr>
          <p:cNvPr id="19" name="Image 6" descr="preencoded.png">
            <a:hlinkClick r:id="rId9"/>
          </p:cNvPr>
          <p:cNvPicPr>
            <a:picLocks noChangeAspect="1"/>
          </p:cNvPicPr>
          <p:nvPr/>
        </p:nvPicPr>
        <p:blipFill>
          <a:blip r:embed="rId10"/>
          <a:stretch>
            <a:fillRect/>
          </a:stretch>
        </p:blipFill>
        <p:spPr>
          <a:xfrm>
            <a:off x="9181615" y="6083171"/>
            <a:ext cx="1722605" cy="4114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028700"/>
            <a:ext cx="10972800" cy="6172200"/>
          </a:xfrm>
          <a:prstGeom prst="rect">
            <a:avLst/>
          </a:prstGeom>
        </p:spPr>
      </p:pic>
      <p:sp>
        <p:nvSpPr>
          <p:cNvPr id="3" name="Shape 0"/>
          <p:cNvSpPr/>
          <p:nvPr/>
        </p:nvSpPr>
        <p:spPr>
          <a:xfrm>
            <a:off x="0" y="1028700"/>
            <a:ext cx="10972800" cy="6181666"/>
          </a:xfrm>
          <a:prstGeom prst="rect">
            <a:avLst/>
          </a:prstGeom>
          <a:solidFill>
            <a:srgbClr val="FFFAFA"/>
          </a:solidFill>
          <a:ln/>
        </p:spPr>
      </p:sp>
      <p:pic>
        <p:nvPicPr>
          <p:cNvPr id="4" name="Image 1" descr="preencoded.png"/>
          <p:cNvPicPr>
            <a:picLocks noChangeAspect="1"/>
          </p:cNvPicPr>
          <p:nvPr/>
        </p:nvPicPr>
        <p:blipFill>
          <a:blip r:embed="rId4"/>
          <a:stretch>
            <a:fillRect/>
          </a:stretch>
        </p:blipFill>
        <p:spPr>
          <a:xfrm>
            <a:off x="0" y="1028700"/>
            <a:ext cx="10972800" cy="1738343"/>
          </a:xfrm>
          <a:prstGeom prst="rect">
            <a:avLst/>
          </a:prstGeom>
        </p:spPr>
      </p:pic>
      <p:sp>
        <p:nvSpPr>
          <p:cNvPr id="5" name="Text 1"/>
          <p:cNvSpPr/>
          <p:nvPr/>
        </p:nvSpPr>
        <p:spPr>
          <a:xfrm>
            <a:off x="1911579" y="3149411"/>
            <a:ext cx="3272105" cy="408980"/>
          </a:xfrm>
          <a:prstGeom prst="rect">
            <a:avLst/>
          </a:prstGeom>
          <a:noFill/>
          <a:ln/>
        </p:spPr>
        <p:txBody>
          <a:bodyPr wrap="none" rtlCol="0" anchor="t"/>
          <a:lstStyle/>
          <a:p>
            <a:pPr>
              <a:lnSpc>
                <a:spcPts val="3221"/>
              </a:lnSpc>
            </a:pPr>
            <a:r>
              <a:rPr lang="en-US" sz="2576" dirty="0">
                <a:solidFill>
                  <a:srgbClr val="1F1E1E"/>
                </a:solidFill>
                <a:latin typeface="Red Hat Text" pitchFamily="34" charset="0"/>
                <a:ea typeface="Red Hat Text" pitchFamily="34" charset="-122"/>
                <a:cs typeface="Red Hat Text" pitchFamily="34" charset="-120"/>
              </a:rPr>
              <a:t>Network Monitoring</a:t>
            </a:r>
            <a:endParaRPr lang="en-US" sz="2576" dirty="0"/>
          </a:p>
        </p:txBody>
      </p:sp>
      <p:sp>
        <p:nvSpPr>
          <p:cNvPr id="6" name="Text 2"/>
          <p:cNvSpPr/>
          <p:nvPr/>
        </p:nvSpPr>
        <p:spPr>
          <a:xfrm>
            <a:off x="1911578" y="3766989"/>
            <a:ext cx="7149644" cy="444877"/>
          </a:xfrm>
          <a:prstGeom prst="rect">
            <a:avLst/>
          </a:prstGeom>
          <a:noFill/>
          <a:ln/>
        </p:spPr>
        <p:txBody>
          <a:bodyPr wrap="squar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Network monitoring tools provide insights into network health, performance, and security, enabling proactive troubleshooting and optimization.</a:t>
            </a:r>
            <a:endParaRPr lang="en-US" sz="1095" dirty="0"/>
          </a:p>
        </p:txBody>
      </p:sp>
      <p:sp>
        <p:nvSpPr>
          <p:cNvPr id="7" name="Shape 3"/>
          <p:cNvSpPr/>
          <p:nvPr/>
        </p:nvSpPr>
        <p:spPr>
          <a:xfrm>
            <a:off x="1911578" y="4368314"/>
            <a:ext cx="7149644" cy="2459683"/>
          </a:xfrm>
          <a:prstGeom prst="roundRect">
            <a:avLst>
              <a:gd name="adj" fmla="val 848"/>
            </a:avLst>
          </a:prstGeom>
          <a:noFill/>
          <a:ln w="7620">
            <a:solidFill>
              <a:srgbClr val="000000">
                <a:alpha val="8000"/>
              </a:srgbClr>
            </a:solidFill>
            <a:prstDash val="solid"/>
          </a:ln>
        </p:spPr>
      </p:sp>
      <p:sp>
        <p:nvSpPr>
          <p:cNvPr id="8" name="Shape 4"/>
          <p:cNvSpPr/>
          <p:nvPr/>
        </p:nvSpPr>
        <p:spPr>
          <a:xfrm>
            <a:off x="1917293" y="4374029"/>
            <a:ext cx="7138214" cy="400675"/>
          </a:xfrm>
          <a:prstGeom prst="rect">
            <a:avLst/>
          </a:prstGeom>
          <a:solidFill>
            <a:srgbClr val="FFFFFF">
              <a:alpha val="4000"/>
            </a:srgbClr>
          </a:solidFill>
          <a:ln/>
        </p:spPr>
      </p:sp>
      <p:sp>
        <p:nvSpPr>
          <p:cNvPr id="9" name="Text 5"/>
          <p:cNvSpPr/>
          <p:nvPr/>
        </p:nvSpPr>
        <p:spPr>
          <a:xfrm>
            <a:off x="2056328" y="4463148"/>
            <a:ext cx="3288179" cy="222439"/>
          </a:xfrm>
          <a:prstGeom prst="rect">
            <a:avLst/>
          </a:prstGeom>
          <a:noFill/>
          <a:ln/>
        </p:spPr>
        <p:txBody>
          <a:bodyPr wrap="non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Metric</a:t>
            </a:r>
            <a:endParaRPr lang="en-US" sz="1095" dirty="0"/>
          </a:p>
        </p:txBody>
      </p:sp>
      <p:sp>
        <p:nvSpPr>
          <p:cNvPr id="10" name="Text 6"/>
          <p:cNvSpPr/>
          <p:nvPr/>
        </p:nvSpPr>
        <p:spPr>
          <a:xfrm>
            <a:off x="5628292" y="4463148"/>
            <a:ext cx="3288179" cy="222439"/>
          </a:xfrm>
          <a:prstGeom prst="rect">
            <a:avLst/>
          </a:prstGeom>
          <a:noFill/>
          <a:ln/>
        </p:spPr>
        <p:txBody>
          <a:bodyPr wrap="non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Description</a:t>
            </a:r>
            <a:endParaRPr lang="en-US" sz="1095" dirty="0"/>
          </a:p>
        </p:txBody>
      </p:sp>
      <p:sp>
        <p:nvSpPr>
          <p:cNvPr id="11" name="Shape 7"/>
          <p:cNvSpPr/>
          <p:nvPr/>
        </p:nvSpPr>
        <p:spPr>
          <a:xfrm>
            <a:off x="1917293" y="4774704"/>
            <a:ext cx="7138214" cy="400675"/>
          </a:xfrm>
          <a:prstGeom prst="rect">
            <a:avLst/>
          </a:prstGeom>
          <a:solidFill>
            <a:srgbClr val="000000">
              <a:alpha val="4000"/>
            </a:srgbClr>
          </a:solidFill>
          <a:ln/>
        </p:spPr>
      </p:sp>
      <p:sp>
        <p:nvSpPr>
          <p:cNvPr id="12" name="Text 8"/>
          <p:cNvSpPr/>
          <p:nvPr/>
        </p:nvSpPr>
        <p:spPr>
          <a:xfrm>
            <a:off x="2056328" y="4863822"/>
            <a:ext cx="3288179" cy="222439"/>
          </a:xfrm>
          <a:prstGeom prst="rect">
            <a:avLst/>
          </a:prstGeom>
          <a:noFill/>
          <a:ln/>
        </p:spPr>
        <p:txBody>
          <a:bodyPr wrap="non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Bandwidth Utilization</a:t>
            </a:r>
            <a:endParaRPr lang="en-US" sz="1095" dirty="0"/>
          </a:p>
        </p:txBody>
      </p:sp>
      <p:sp>
        <p:nvSpPr>
          <p:cNvPr id="13" name="Text 9"/>
          <p:cNvSpPr/>
          <p:nvPr/>
        </p:nvSpPr>
        <p:spPr>
          <a:xfrm>
            <a:off x="5628292" y="4863822"/>
            <a:ext cx="3288179" cy="222439"/>
          </a:xfrm>
          <a:prstGeom prst="rect">
            <a:avLst/>
          </a:prstGeom>
          <a:noFill/>
          <a:ln/>
        </p:spPr>
        <p:txBody>
          <a:bodyPr wrap="non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Amount of network bandwidth being used by traffic.</a:t>
            </a:r>
            <a:endParaRPr lang="en-US" sz="1095" dirty="0"/>
          </a:p>
        </p:txBody>
      </p:sp>
      <p:sp>
        <p:nvSpPr>
          <p:cNvPr id="14" name="Shape 10"/>
          <p:cNvSpPr/>
          <p:nvPr/>
        </p:nvSpPr>
        <p:spPr>
          <a:xfrm>
            <a:off x="1917293" y="5175379"/>
            <a:ext cx="7138214" cy="400675"/>
          </a:xfrm>
          <a:prstGeom prst="rect">
            <a:avLst/>
          </a:prstGeom>
          <a:solidFill>
            <a:srgbClr val="FFFFFF">
              <a:alpha val="4000"/>
            </a:srgbClr>
          </a:solidFill>
          <a:ln/>
        </p:spPr>
      </p:sp>
      <p:sp>
        <p:nvSpPr>
          <p:cNvPr id="15" name="Text 11"/>
          <p:cNvSpPr/>
          <p:nvPr/>
        </p:nvSpPr>
        <p:spPr>
          <a:xfrm>
            <a:off x="2056328" y="5264498"/>
            <a:ext cx="3288179" cy="222439"/>
          </a:xfrm>
          <a:prstGeom prst="rect">
            <a:avLst/>
          </a:prstGeom>
          <a:noFill/>
          <a:ln/>
        </p:spPr>
        <p:txBody>
          <a:bodyPr wrap="non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Latency</a:t>
            </a:r>
            <a:endParaRPr lang="en-US" sz="1095" dirty="0"/>
          </a:p>
        </p:txBody>
      </p:sp>
      <p:sp>
        <p:nvSpPr>
          <p:cNvPr id="16" name="Text 12"/>
          <p:cNvSpPr/>
          <p:nvPr/>
        </p:nvSpPr>
        <p:spPr>
          <a:xfrm>
            <a:off x="5628292" y="5264498"/>
            <a:ext cx="3288179" cy="222439"/>
          </a:xfrm>
          <a:prstGeom prst="rect">
            <a:avLst/>
          </a:prstGeom>
          <a:noFill/>
          <a:ln/>
        </p:spPr>
        <p:txBody>
          <a:bodyPr wrap="non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Time delay in data transmission between devices.</a:t>
            </a:r>
            <a:endParaRPr lang="en-US" sz="1095" dirty="0"/>
          </a:p>
        </p:txBody>
      </p:sp>
      <p:sp>
        <p:nvSpPr>
          <p:cNvPr id="17" name="Shape 13"/>
          <p:cNvSpPr/>
          <p:nvPr/>
        </p:nvSpPr>
        <p:spPr>
          <a:xfrm>
            <a:off x="1917293" y="5576054"/>
            <a:ext cx="7138214" cy="623114"/>
          </a:xfrm>
          <a:prstGeom prst="rect">
            <a:avLst/>
          </a:prstGeom>
          <a:solidFill>
            <a:srgbClr val="000000">
              <a:alpha val="4000"/>
            </a:srgbClr>
          </a:solidFill>
          <a:ln/>
        </p:spPr>
      </p:sp>
      <p:sp>
        <p:nvSpPr>
          <p:cNvPr id="18" name="Text 14"/>
          <p:cNvSpPr/>
          <p:nvPr/>
        </p:nvSpPr>
        <p:spPr>
          <a:xfrm>
            <a:off x="2056328" y="5665173"/>
            <a:ext cx="3288179" cy="222439"/>
          </a:xfrm>
          <a:prstGeom prst="rect">
            <a:avLst/>
          </a:prstGeom>
          <a:noFill/>
          <a:ln/>
        </p:spPr>
        <p:txBody>
          <a:bodyPr wrap="non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Packet Loss</a:t>
            </a:r>
            <a:endParaRPr lang="en-US" sz="1095" dirty="0"/>
          </a:p>
        </p:txBody>
      </p:sp>
      <p:sp>
        <p:nvSpPr>
          <p:cNvPr id="19" name="Text 15"/>
          <p:cNvSpPr/>
          <p:nvPr/>
        </p:nvSpPr>
        <p:spPr>
          <a:xfrm>
            <a:off x="5628292" y="5665173"/>
            <a:ext cx="3288179" cy="444877"/>
          </a:xfrm>
          <a:prstGeom prst="rect">
            <a:avLst/>
          </a:prstGeom>
          <a:noFill/>
          <a:ln/>
        </p:spPr>
        <p:txBody>
          <a:bodyPr wrap="squar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Percentage of data packets that fail to reach their destination.</a:t>
            </a:r>
            <a:endParaRPr lang="en-US" sz="1095" dirty="0"/>
          </a:p>
        </p:txBody>
      </p:sp>
      <p:sp>
        <p:nvSpPr>
          <p:cNvPr id="20" name="Shape 16"/>
          <p:cNvSpPr/>
          <p:nvPr/>
        </p:nvSpPr>
        <p:spPr>
          <a:xfrm>
            <a:off x="1917293" y="6199168"/>
            <a:ext cx="7138214" cy="623114"/>
          </a:xfrm>
          <a:prstGeom prst="rect">
            <a:avLst/>
          </a:prstGeom>
          <a:solidFill>
            <a:srgbClr val="FFFFFF">
              <a:alpha val="4000"/>
            </a:srgbClr>
          </a:solidFill>
          <a:ln/>
        </p:spPr>
      </p:sp>
      <p:sp>
        <p:nvSpPr>
          <p:cNvPr id="21" name="Text 17"/>
          <p:cNvSpPr/>
          <p:nvPr/>
        </p:nvSpPr>
        <p:spPr>
          <a:xfrm>
            <a:off x="2056328" y="6288286"/>
            <a:ext cx="3288179" cy="222439"/>
          </a:xfrm>
          <a:prstGeom prst="rect">
            <a:avLst/>
          </a:prstGeom>
          <a:noFill/>
          <a:ln/>
        </p:spPr>
        <p:txBody>
          <a:bodyPr wrap="non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Security Events</a:t>
            </a:r>
            <a:endParaRPr lang="en-US" sz="1095" dirty="0"/>
          </a:p>
        </p:txBody>
      </p:sp>
      <p:sp>
        <p:nvSpPr>
          <p:cNvPr id="22" name="Text 18"/>
          <p:cNvSpPr/>
          <p:nvPr/>
        </p:nvSpPr>
        <p:spPr>
          <a:xfrm>
            <a:off x="5628292" y="6288286"/>
            <a:ext cx="3288179" cy="444877"/>
          </a:xfrm>
          <a:prstGeom prst="rect">
            <a:avLst/>
          </a:prstGeom>
          <a:noFill/>
          <a:ln/>
        </p:spPr>
        <p:txBody>
          <a:bodyPr wrap="square" rtlCol="0" anchor="t"/>
          <a:lstStyle/>
          <a:p>
            <a:pPr>
              <a:lnSpc>
                <a:spcPts val="1752"/>
              </a:lnSpc>
            </a:pPr>
            <a:r>
              <a:rPr lang="en-US" sz="1095" dirty="0">
                <a:solidFill>
                  <a:srgbClr val="3B3535"/>
                </a:solidFill>
                <a:latin typeface="Roboto" pitchFamily="34" charset="0"/>
                <a:ea typeface="Roboto" pitchFamily="34" charset="-122"/>
                <a:cs typeface="Roboto" pitchFamily="34" charset="-120"/>
              </a:rPr>
              <a:t>Detection of suspicious activity or potential security breaches.</a:t>
            </a:r>
            <a:endParaRPr lang="en-US" sz="1095" dirty="0"/>
          </a:p>
        </p:txBody>
      </p:sp>
      <p:pic>
        <p:nvPicPr>
          <p:cNvPr id="23" name="Image 2" descr="preencoded.png">
            <a:hlinkClick r:id="rId5"/>
          </p:cNvPr>
          <p:cNvPicPr>
            <a:picLocks noChangeAspect="1"/>
          </p:cNvPicPr>
          <p:nvPr/>
        </p:nvPicPr>
        <p:blipFill>
          <a:blip r:embed="rId6"/>
          <a:stretch>
            <a:fillRect/>
          </a:stretch>
        </p:blipFill>
        <p:spPr>
          <a:xfrm>
            <a:off x="9181615" y="6720840"/>
            <a:ext cx="1722605" cy="4114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028700"/>
            <a:ext cx="10972800" cy="6172200"/>
          </a:xfrm>
          <a:prstGeom prst="rect">
            <a:avLst/>
          </a:prstGeom>
          <a:solidFill>
            <a:srgbClr val="FAF2E9"/>
          </a:solidFill>
          <a:ln/>
        </p:spPr>
      </p:sp>
      <p:sp>
        <p:nvSpPr>
          <p:cNvPr id="3" name="Shape 1"/>
          <p:cNvSpPr/>
          <p:nvPr/>
        </p:nvSpPr>
        <p:spPr>
          <a:xfrm>
            <a:off x="0" y="1028700"/>
            <a:ext cx="10972800" cy="6172200"/>
          </a:xfrm>
          <a:prstGeom prst="rect">
            <a:avLst/>
          </a:prstGeom>
          <a:solidFill>
            <a:srgbClr val="FDFAF7"/>
          </a:solidFill>
          <a:ln/>
        </p:spPr>
      </p:sp>
      <p:pic>
        <p:nvPicPr>
          <p:cNvPr id="4" name="Image 0" descr="preencoded.png"/>
          <p:cNvPicPr>
            <a:picLocks noChangeAspect="1"/>
          </p:cNvPicPr>
          <p:nvPr/>
        </p:nvPicPr>
        <p:blipFill>
          <a:blip r:embed="rId3"/>
          <a:stretch>
            <a:fillRect/>
          </a:stretch>
        </p:blipFill>
        <p:spPr>
          <a:xfrm>
            <a:off x="6858000" y="1028700"/>
            <a:ext cx="4114800" cy="6172200"/>
          </a:xfrm>
          <a:prstGeom prst="rect">
            <a:avLst/>
          </a:prstGeom>
        </p:spPr>
      </p:pic>
      <p:sp>
        <p:nvSpPr>
          <p:cNvPr id="5" name="Text 2"/>
          <p:cNvSpPr/>
          <p:nvPr/>
        </p:nvSpPr>
        <p:spPr>
          <a:xfrm>
            <a:off x="648028" y="3213259"/>
            <a:ext cx="5092065" cy="636419"/>
          </a:xfrm>
          <a:prstGeom prst="rect">
            <a:avLst/>
          </a:prstGeom>
          <a:noFill/>
          <a:ln/>
        </p:spPr>
        <p:txBody>
          <a:bodyPr wrap="none" rtlCol="0" anchor="t"/>
          <a:lstStyle/>
          <a:p>
            <a:pPr>
              <a:lnSpc>
                <a:spcPts val="5012"/>
              </a:lnSpc>
            </a:pPr>
            <a:r>
              <a:rPr lang="en-US" sz="4010" b="1" kern="0" spc="-80" dirty="0">
                <a:solidFill>
                  <a:srgbClr val="F95F88"/>
                </a:solidFill>
                <a:latin typeface="Petrona" pitchFamily="34" charset="0"/>
                <a:ea typeface="Petrona" pitchFamily="34" charset="-122"/>
                <a:cs typeface="Petrona" pitchFamily="34" charset="-120"/>
              </a:rPr>
              <a:t>Conclusion</a:t>
            </a:r>
            <a:endParaRPr lang="en-US" sz="4010" dirty="0"/>
          </a:p>
        </p:txBody>
      </p:sp>
      <p:sp>
        <p:nvSpPr>
          <p:cNvPr id="6" name="Text 3"/>
          <p:cNvSpPr/>
          <p:nvPr/>
        </p:nvSpPr>
        <p:spPr>
          <a:xfrm>
            <a:off x="648028" y="4127391"/>
            <a:ext cx="5561945" cy="888861"/>
          </a:xfrm>
          <a:prstGeom prst="rect">
            <a:avLst/>
          </a:prstGeom>
          <a:noFill/>
          <a:ln/>
        </p:spPr>
        <p:txBody>
          <a:bodyPr wrap="square" rtlCol="0" anchor="t"/>
          <a:lstStyle/>
          <a:p>
            <a:pPr>
              <a:lnSpc>
                <a:spcPts val="2333"/>
              </a:lnSpc>
            </a:pPr>
            <a:r>
              <a:rPr lang="en-US" sz="1458" kern="0" spc="-29" dirty="0">
                <a:solidFill>
                  <a:srgbClr val="272525"/>
                </a:solidFill>
                <a:latin typeface="Inter" pitchFamily="34" charset="0"/>
                <a:ea typeface="Inter" pitchFamily="34" charset="-122"/>
                <a:cs typeface="Inter" pitchFamily="34" charset="-120"/>
              </a:rPr>
              <a:t>Network protocols are essential for modern communication, enabling seamless data exchange between devices and facilitating the interconnected world we live in.</a:t>
            </a:r>
            <a:endParaRPr lang="en-US" sz="1458" dirty="0"/>
          </a:p>
        </p:txBody>
      </p:sp>
      <p:pic>
        <p:nvPicPr>
          <p:cNvPr id="7" name="Image 1" descr="preencoded.png">
            <a:hlinkClick r:id="rId4"/>
          </p:cNvPr>
          <p:cNvPicPr>
            <a:picLocks noChangeAspect="1"/>
          </p:cNvPicPr>
          <p:nvPr/>
        </p:nvPicPr>
        <p:blipFill>
          <a:blip r:embed="rId5"/>
          <a:stretch>
            <a:fillRect/>
          </a:stretch>
        </p:blipFill>
        <p:spPr>
          <a:xfrm>
            <a:off x="9181615" y="6720840"/>
            <a:ext cx="1722605" cy="4114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BFC1-55DB-DBE2-BBE8-8CDD65663AB2}"/>
              </a:ext>
            </a:extLst>
          </p:cNvPr>
          <p:cNvSpPr>
            <a:spLocks noGrp="1"/>
          </p:cNvSpPr>
          <p:nvPr>
            <p:ph type="title"/>
          </p:nvPr>
        </p:nvSpPr>
        <p:spPr/>
        <p:txBody>
          <a:bodyPr/>
          <a:lstStyle/>
          <a:p>
            <a:r>
              <a:rPr lang="en-DK" sz="5400" b="1" kern="0" dirty="0">
                <a:effectLst/>
                <a:latin typeface="Times New Roman" panose="02020603050405020304" pitchFamily="18" charset="0"/>
                <a:ea typeface="Times New Roman" panose="02020603050405020304" pitchFamily="18" charset="0"/>
                <a:cs typeface="Times New Roman" panose="02020603050405020304" pitchFamily="18" charset="0"/>
              </a:rPr>
              <a:t>Importance</a:t>
            </a:r>
            <a:r>
              <a:rPr lang="en-GB" sz="5400" b="1" kern="0" dirty="0">
                <a:latin typeface="Times New Roman" panose="02020603050405020304" pitchFamily="18" charset="0"/>
                <a:ea typeface="Times New Roman" panose="02020603050405020304" pitchFamily="18" charset="0"/>
                <a:cs typeface="Times New Roman" panose="02020603050405020304" pitchFamily="18" charset="0"/>
              </a:rPr>
              <a:t> of network protocols..</a:t>
            </a:r>
            <a:endParaRPr lang="en-DK" dirty="0"/>
          </a:p>
        </p:txBody>
      </p:sp>
      <p:sp>
        <p:nvSpPr>
          <p:cNvPr id="3" name="Content Placeholder 2">
            <a:extLst>
              <a:ext uri="{FF2B5EF4-FFF2-40B4-BE49-F238E27FC236}">
                <a16:creationId xmlns:a16="http://schemas.microsoft.com/office/drawing/2014/main" id="{938767CB-27DF-8798-2B16-53B1457A13A4}"/>
              </a:ext>
            </a:extLst>
          </p:cNvPr>
          <p:cNvSpPr>
            <a:spLocks noGrp="1"/>
          </p:cNvSpPr>
          <p:nvPr>
            <p:ph idx="1"/>
          </p:nvPr>
        </p:nvSpPr>
        <p:spPr/>
        <p:txBody>
          <a:bodyPr>
            <a:normAutofit/>
          </a:bodyPr>
          <a:lstStyle/>
          <a:p>
            <a:r>
              <a:rPr lang="en-DK" sz="3000" kern="0" dirty="0">
                <a:effectLst/>
                <a:latin typeface="Times New Roman" panose="02020603050405020304" pitchFamily="18" charset="0"/>
                <a:ea typeface="Times New Roman" panose="02020603050405020304" pitchFamily="18" charset="0"/>
                <a:cs typeface="Times New Roman" panose="02020603050405020304" pitchFamily="18" charset="0"/>
              </a:rPr>
              <a:t>They provide a common language for different devices and systems to communicate</a:t>
            </a:r>
            <a:endParaRPr lang="en-GB" sz="30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DK" sz="3000" kern="0" dirty="0">
                <a:effectLst/>
                <a:latin typeface="Times New Roman" panose="02020603050405020304" pitchFamily="18" charset="0"/>
                <a:ea typeface="Times New Roman" panose="02020603050405020304" pitchFamily="18" charset="0"/>
                <a:cs typeface="Times New Roman" panose="02020603050405020304" pitchFamily="18" charset="0"/>
              </a:rPr>
              <a:t> ensure</a:t>
            </a:r>
            <a:r>
              <a:rPr lang="en-GB" sz="3000" kern="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en-DK" sz="3000" kern="0" dirty="0">
                <a:effectLst/>
                <a:latin typeface="Times New Roman" panose="02020603050405020304" pitchFamily="18" charset="0"/>
                <a:ea typeface="Times New Roman" panose="02020603050405020304" pitchFamily="18" charset="0"/>
                <a:cs typeface="Times New Roman" panose="02020603050405020304" pitchFamily="18" charset="0"/>
              </a:rPr>
              <a:t> data is transmitted accurately and efficiently.</a:t>
            </a:r>
            <a:endParaRPr lang="en-DK" sz="3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DK" sz="3000" dirty="0"/>
          </a:p>
        </p:txBody>
      </p:sp>
    </p:spTree>
    <p:extLst>
      <p:ext uri="{BB962C8B-B14F-4D97-AF65-F5344CB8AC3E}">
        <p14:creationId xmlns:p14="http://schemas.microsoft.com/office/powerpoint/2010/main" val="423446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65F0-ABA4-8CAD-AA2B-D9689054A087}"/>
              </a:ext>
            </a:extLst>
          </p:cNvPr>
          <p:cNvSpPr>
            <a:spLocks noGrp="1"/>
          </p:cNvSpPr>
          <p:nvPr>
            <p:ph type="title"/>
          </p:nvPr>
        </p:nvSpPr>
        <p:spPr/>
        <p:txBody>
          <a:bodyPr/>
          <a:lstStyle/>
          <a:p>
            <a:r>
              <a:rPr lang="en-DK" sz="4800" b="1" kern="0" dirty="0">
                <a:effectLst/>
                <a:latin typeface="Times New Roman" panose="02020603050405020304" pitchFamily="18" charset="0"/>
                <a:ea typeface="Times New Roman" panose="02020603050405020304" pitchFamily="18" charset="0"/>
                <a:cs typeface="Times New Roman" panose="02020603050405020304" pitchFamily="18" charset="0"/>
              </a:rPr>
              <a:t>Types of Network Protocols</a:t>
            </a:r>
            <a:br>
              <a:rPr lang="en-DK" sz="4400" kern="1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sp>
        <p:nvSpPr>
          <p:cNvPr id="3" name="Content Placeholder 2">
            <a:extLst>
              <a:ext uri="{FF2B5EF4-FFF2-40B4-BE49-F238E27FC236}">
                <a16:creationId xmlns:a16="http://schemas.microsoft.com/office/drawing/2014/main" id="{ED44EA89-2F31-1FCE-A694-61C80BB30F10}"/>
              </a:ext>
            </a:extLst>
          </p:cNvPr>
          <p:cNvSpPr>
            <a:spLocks noGrp="1"/>
          </p:cNvSpPr>
          <p:nvPr>
            <p:ph idx="1"/>
          </p:nvPr>
        </p:nvSpPr>
        <p:spPr>
          <a:xfrm>
            <a:off x="754380" y="1673165"/>
            <a:ext cx="9464040" cy="5221606"/>
          </a:xfrm>
        </p:spPr>
        <p:txBody>
          <a:bodyPr>
            <a:noAutofit/>
          </a:bodyPr>
          <a:lstStyle/>
          <a:p>
            <a:pPr marL="457200" lvl="0" indent="-457200">
              <a:lnSpc>
                <a:spcPts val="2005"/>
              </a:lnSpc>
              <a:spcBef>
                <a:spcPts val="750"/>
              </a:spcBef>
              <a:spcAft>
                <a:spcPts val="750"/>
              </a:spcAft>
              <a:buFont typeface="+mj-lt"/>
              <a:buAutoNum type="arabicPeriod"/>
              <a:tabLst>
                <a:tab pos="457200" algn="l"/>
              </a:tabLst>
            </a:pPr>
            <a:r>
              <a:rPr lang="en-DK" sz="2200" b="1" kern="100" dirty="0">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Network communication protocols.</a:t>
            </a:r>
            <a:r>
              <a:rPr lang="en-DK" sz="2200" kern="100" dirty="0">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The formats and regulations that govern how data is exchanged between networks are formally described by these protocols. This applies to both hardware and software and is a requirement for communicating between computing systems and telecommunication systems. In addition to handling syntax, synchronization and semantic requirements that both </a:t>
            </a:r>
            <a:r>
              <a:rPr lang="en-DK" sz="2200" kern="100" dirty="0" err="1">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analog</a:t>
            </a:r>
            <a:r>
              <a:rPr lang="en-DK" sz="2200" kern="100" dirty="0">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and digital communications must meet to work, communication protocols also handle authentication and error detection. </a:t>
            </a:r>
            <a:r>
              <a:rPr lang="en-DK" sz="2200" b="1" kern="1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HTTP, UDP, TCP and Internet Relay Chat are network communication protocols.</a:t>
            </a:r>
            <a:endParaRPr lang="en-DK" sz="2200" b="1" kern="100" dirty="0">
              <a:solidFill>
                <a:srgbClr val="FF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ts val="2005"/>
              </a:lnSpc>
              <a:spcBef>
                <a:spcPts val="750"/>
              </a:spcBef>
              <a:spcAft>
                <a:spcPts val="750"/>
              </a:spcAft>
              <a:buFont typeface="+mj-lt"/>
              <a:buAutoNum type="arabicPeriod"/>
              <a:tabLst>
                <a:tab pos="457200" algn="l"/>
              </a:tabLst>
            </a:pPr>
            <a:r>
              <a:rPr lang="en-DK" sz="2200" b="1" kern="100" dirty="0">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Network management protocols. </a:t>
            </a:r>
            <a:r>
              <a:rPr lang="en-DK" sz="2200" kern="100" dirty="0">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To ensure steady communication and optimal performance throughout the network, network management protocols help specify the policies and processes needed to monitor, administer and maintain a computer network. They also assist in communicating these demands across the network. </a:t>
            </a:r>
            <a:r>
              <a:rPr lang="en-DK" sz="2200" b="1" kern="1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Simple Network Management Protocol (</a:t>
            </a:r>
            <a:r>
              <a:rPr lang="en-DK" sz="2200" b="1" u="sng" kern="1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SNMP</a:t>
            </a:r>
            <a:r>
              <a:rPr lang="en-DK" sz="2200" b="1" kern="1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and ICMP</a:t>
            </a:r>
            <a:r>
              <a:rPr lang="en-DK" sz="2200" kern="100" dirty="0">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are network management protocols.</a:t>
            </a:r>
            <a:endParaRPr lang="en-DK" sz="22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ts val="2005"/>
              </a:lnSpc>
              <a:spcBef>
                <a:spcPts val="750"/>
              </a:spcBef>
              <a:spcAft>
                <a:spcPts val="750"/>
              </a:spcAft>
              <a:buFont typeface="+mj-lt"/>
              <a:buAutoNum type="arabicPeriod"/>
              <a:tabLst>
                <a:tab pos="457200" algn="l"/>
              </a:tabLst>
            </a:pPr>
            <a:r>
              <a:rPr lang="en-DK" sz="2200" b="1" kern="100" dirty="0">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Network security protocols. </a:t>
            </a:r>
            <a:r>
              <a:rPr lang="en-DK" sz="2200" kern="100" dirty="0">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The primary responsibility of network security protocols is to ensure that the data in transit over the network connections are kept safe and secure. These protocols also specify how the network protects data from any unauthorized efforts to inspect or extract it. This ensures that unauthorized users, services or devices don't have access to the network. Protocols such as </a:t>
            </a:r>
            <a:r>
              <a:rPr lang="en-DK" sz="2200" b="1" kern="1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Secure Sockets Layer (</a:t>
            </a:r>
            <a:r>
              <a:rPr lang="en-DK" sz="2200" b="1" u="sng" kern="1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SSL</a:t>
            </a:r>
            <a:r>
              <a:rPr lang="en-DK" sz="2200" b="1" kern="1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DK" sz="2200" b="1" u="sng" kern="1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Secure FTP</a:t>
            </a:r>
            <a:r>
              <a:rPr lang="en-DK" sz="2200" b="1" kern="1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and HTTP Secure (</a:t>
            </a:r>
            <a:r>
              <a:rPr lang="en-DK" sz="2200" b="1" u="sng" kern="1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a:t>
            </a:r>
            <a:r>
              <a:rPr lang="en-DK" sz="2200" kern="100" dirty="0">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operate at this level.</a:t>
            </a:r>
            <a:endParaRPr lang="en-GB" sz="2200" kern="100" dirty="0">
              <a:solidFill>
                <a:srgbClr val="666666"/>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ts val="2005"/>
              </a:lnSpc>
              <a:spcBef>
                <a:spcPts val="750"/>
              </a:spcBef>
              <a:spcAft>
                <a:spcPts val="750"/>
              </a:spcAft>
              <a:buNone/>
              <a:tabLst>
                <a:tab pos="457200" algn="l"/>
              </a:tabLst>
            </a:pPr>
            <a:r>
              <a:rPr lang="en-DK" sz="2700" dirty="0">
                <a:solidFill>
                  <a:srgbClr val="666666"/>
                </a:solidFill>
                <a:effectLst/>
                <a:highlight>
                  <a:srgbClr val="FFFFFF"/>
                </a:highlight>
                <a:latin typeface="Times New Roman" panose="02020603050405020304" pitchFamily="18" charset="0"/>
                <a:ea typeface="Times New Roman" panose="02020603050405020304" pitchFamily="18" charset="0"/>
              </a:rPr>
              <a:t>https://youtu.be/znIjk-7ZuqI</a:t>
            </a:r>
            <a:endParaRPr lang="en-DK" sz="2700" dirty="0">
              <a:effectLst/>
              <a:highlight>
                <a:srgbClr val="FFFFFF"/>
              </a:highlight>
              <a:latin typeface="Times New Roman" panose="02020603050405020304" pitchFamily="18" charset="0"/>
              <a:ea typeface="Times New Roman" panose="02020603050405020304" pitchFamily="18" charset="0"/>
            </a:endParaRPr>
          </a:p>
          <a:p>
            <a:pPr marL="0" lvl="0" indent="0">
              <a:lnSpc>
                <a:spcPts val="2005"/>
              </a:lnSpc>
              <a:spcBef>
                <a:spcPts val="750"/>
              </a:spcBef>
              <a:spcAft>
                <a:spcPts val="750"/>
              </a:spcAft>
              <a:buNone/>
              <a:tabLst>
                <a:tab pos="457200" algn="l"/>
              </a:tabLst>
            </a:pPr>
            <a:endParaRPr lang="en-DK" sz="2200" kern="1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endParaRPr lang="en-DK" sz="2200" dirty="0"/>
          </a:p>
        </p:txBody>
      </p:sp>
    </p:spTree>
    <p:extLst>
      <p:ext uri="{BB962C8B-B14F-4D97-AF65-F5344CB8AC3E}">
        <p14:creationId xmlns:p14="http://schemas.microsoft.com/office/powerpoint/2010/main" val="29486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9B392-99D9-A9F6-CB6C-5740C3F61C2B}"/>
              </a:ext>
            </a:extLst>
          </p:cNvPr>
          <p:cNvSpPr>
            <a:spLocks noGrp="1"/>
          </p:cNvSpPr>
          <p:nvPr>
            <p:ph type="title"/>
          </p:nvPr>
        </p:nvSpPr>
        <p:spPr/>
        <p:txBody>
          <a:bodyPr/>
          <a:lstStyle/>
          <a:p>
            <a:r>
              <a:rPr lang="en-GB" sz="5400" b="1" kern="0" dirty="0">
                <a:effectLst/>
                <a:latin typeface="Times New Roman" panose="02020603050405020304" pitchFamily="18" charset="0"/>
                <a:ea typeface="Times New Roman" panose="02020603050405020304" pitchFamily="18" charset="0"/>
                <a:cs typeface="Times New Roman" panose="02020603050405020304" pitchFamily="18" charset="0"/>
              </a:rPr>
              <a:t>Examples</a:t>
            </a:r>
            <a:r>
              <a:rPr lang="en-DK" sz="5400" b="1" kern="0" dirty="0">
                <a:effectLst/>
                <a:latin typeface="Times New Roman" panose="02020603050405020304" pitchFamily="18" charset="0"/>
                <a:ea typeface="Times New Roman" panose="02020603050405020304" pitchFamily="18" charset="0"/>
                <a:cs typeface="Times New Roman" panose="02020603050405020304" pitchFamily="18" charset="0"/>
              </a:rPr>
              <a:t> of Network Protocols</a:t>
            </a:r>
            <a:br>
              <a:rPr lang="en-DK" sz="4800" kern="1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sp>
        <p:nvSpPr>
          <p:cNvPr id="3" name="Content Placeholder 2">
            <a:extLst>
              <a:ext uri="{FF2B5EF4-FFF2-40B4-BE49-F238E27FC236}">
                <a16:creationId xmlns:a16="http://schemas.microsoft.com/office/drawing/2014/main" id="{1B3EC9FC-2A8F-1BDE-66C2-7F21886304F8}"/>
              </a:ext>
            </a:extLst>
          </p:cNvPr>
          <p:cNvSpPr>
            <a:spLocks noGrp="1"/>
          </p:cNvSpPr>
          <p:nvPr>
            <p:ph idx="1"/>
          </p:nvPr>
        </p:nvSpPr>
        <p:spPr>
          <a:xfrm>
            <a:off x="754380" y="1503997"/>
            <a:ext cx="9464040" cy="5221606"/>
          </a:xfrm>
        </p:spPr>
        <p:txBody>
          <a:bodyPr>
            <a:no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D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Transmission Control Protocol (TCP)</a:t>
            </a:r>
            <a:r>
              <a:rPr lang="en-DK" sz="20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DK" sz="2000" kern="0" dirty="0">
                <a:effectLst/>
                <a:latin typeface="Times New Roman" panose="02020603050405020304" pitchFamily="18" charset="0"/>
                <a:ea typeface="Times New Roman" panose="02020603050405020304" pitchFamily="18" charset="0"/>
                <a:cs typeface="Times New Roman" panose="02020603050405020304" pitchFamily="18" charset="0"/>
              </a:rPr>
              <a:t>: Ensures reliable transmission of data by establishing a connection and verifying that all packets reach their destination.</a:t>
            </a:r>
            <a:endParaRPr lang="en-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Use Case</a:t>
            </a:r>
            <a:r>
              <a:rPr lang="en-DK" sz="2000" kern="0" dirty="0">
                <a:effectLst/>
                <a:latin typeface="Times New Roman" panose="02020603050405020304" pitchFamily="18" charset="0"/>
                <a:ea typeface="Times New Roman" panose="02020603050405020304" pitchFamily="18" charset="0"/>
                <a:cs typeface="Times New Roman" panose="02020603050405020304" pitchFamily="18" charset="0"/>
              </a:rPr>
              <a:t>: Commonly used in web browsing, email, and file transfers.</a:t>
            </a:r>
            <a:endParaRPr lang="en-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Internet Protocol (IP)</a:t>
            </a:r>
            <a:r>
              <a:rPr lang="en-DK" sz="20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DK" sz="2000" kern="0" dirty="0">
                <a:effectLst/>
                <a:latin typeface="Times New Roman" panose="02020603050405020304" pitchFamily="18" charset="0"/>
                <a:ea typeface="Times New Roman" panose="02020603050405020304" pitchFamily="18" charset="0"/>
                <a:cs typeface="Times New Roman" panose="02020603050405020304" pitchFamily="18" charset="0"/>
              </a:rPr>
              <a:t>: Routes data packets to their destination based on IP addresses.</a:t>
            </a:r>
            <a:endParaRPr lang="en-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Use Case</a:t>
            </a:r>
            <a:r>
              <a:rPr lang="en-DK" sz="2000" kern="0" dirty="0">
                <a:effectLst/>
                <a:latin typeface="Times New Roman" panose="02020603050405020304" pitchFamily="18" charset="0"/>
                <a:ea typeface="Times New Roman" panose="02020603050405020304" pitchFamily="18" charset="0"/>
                <a:cs typeface="Times New Roman" panose="02020603050405020304" pitchFamily="18" charset="0"/>
              </a:rPr>
              <a:t>: Forms the backbone of the internet, directing traffic to the correct network.</a:t>
            </a:r>
            <a:endParaRPr lang="en-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User Datagram Protocol (UDP)</a:t>
            </a:r>
            <a:r>
              <a:rPr lang="en-DK" sz="20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DK" sz="2000" kern="0" dirty="0">
                <a:effectLst/>
                <a:latin typeface="Times New Roman" panose="02020603050405020304" pitchFamily="18" charset="0"/>
                <a:ea typeface="Times New Roman" panose="02020603050405020304" pitchFamily="18" charset="0"/>
                <a:cs typeface="Times New Roman" panose="02020603050405020304" pitchFamily="18" charset="0"/>
              </a:rPr>
              <a:t>: Allows fast, connectionless data transfer without ensuring all packets are received.</a:t>
            </a:r>
            <a:endParaRPr lang="en-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Use Case</a:t>
            </a:r>
            <a:r>
              <a:rPr lang="en-DK" sz="2000" kern="0" dirty="0">
                <a:effectLst/>
                <a:latin typeface="Times New Roman" panose="02020603050405020304" pitchFamily="18" charset="0"/>
                <a:ea typeface="Times New Roman" panose="02020603050405020304" pitchFamily="18" charset="0"/>
                <a:cs typeface="Times New Roman" panose="02020603050405020304" pitchFamily="18" charset="0"/>
              </a:rPr>
              <a:t>: Suitable for applications like video streaming or online gaming, where speed is critical.</a:t>
            </a:r>
            <a:endParaRPr lang="en-DK"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DK" sz="2000" dirty="0"/>
          </a:p>
        </p:txBody>
      </p:sp>
    </p:spTree>
    <p:extLst>
      <p:ext uri="{BB962C8B-B14F-4D97-AF65-F5344CB8AC3E}">
        <p14:creationId xmlns:p14="http://schemas.microsoft.com/office/powerpoint/2010/main" val="146788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EBD3-B828-3D5D-0B3B-E2E70843E13E}"/>
              </a:ext>
            </a:extLst>
          </p:cNvPr>
          <p:cNvSpPr>
            <a:spLocks noGrp="1"/>
          </p:cNvSpPr>
          <p:nvPr>
            <p:ph type="title"/>
          </p:nvPr>
        </p:nvSpPr>
        <p:spPr/>
        <p:txBody>
          <a:bodyPr/>
          <a:lstStyle/>
          <a:p>
            <a:r>
              <a:rPr lang="en-GB" sz="4800" b="1" kern="0" dirty="0">
                <a:effectLst/>
                <a:latin typeface="Times New Roman" panose="02020603050405020304" pitchFamily="18" charset="0"/>
                <a:ea typeface="Times New Roman" panose="02020603050405020304" pitchFamily="18" charset="0"/>
                <a:cs typeface="Times New Roman" panose="02020603050405020304" pitchFamily="18" charset="0"/>
              </a:rPr>
              <a:t>Examples</a:t>
            </a:r>
            <a:r>
              <a:rPr lang="en-DK" sz="4800" b="1" kern="0" dirty="0">
                <a:effectLst/>
                <a:latin typeface="Times New Roman" panose="02020603050405020304" pitchFamily="18" charset="0"/>
                <a:ea typeface="Times New Roman" panose="02020603050405020304" pitchFamily="18" charset="0"/>
                <a:cs typeface="Times New Roman" panose="02020603050405020304" pitchFamily="18" charset="0"/>
              </a:rPr>
              <a:t> of Network Protocols</a:t>
            </a:r>
            <a:r>
              <a:rPr lang="en-GB" sz="4400" b="1" kern="100" dirty="0">
                <a:latin typeface="Calibri" panose="020F0502020204030204" pitchFamily="34" charset="0"/>
                <a:ea typeface="Calibri" panose="020F0502020204030204" pitchFamily="34" charset="0"/>
                <a:cs typeface="Times New Roman" panose="02020603050405020304" pitchFamily="18" charset="0"/>
              </a:rPr>
              <a:t> </a:t>
            </a:r>
            <a:r>
              <a:rPr lang="en-GB" sz="4400" b="1" kern="100" dirty="0" err="1">
                <a:latin typeface="Calibri" panose="020F0502020204030204" pitchFamily="34" charset="0"/>
                <a:ea typeface="Calibri" panose="020F0502020204030204" pitchFamily="34" charset="0"/>
                <a:cs typeface="Times New Roman" panose="02020603050405020304" pitchFamily="18" charset="0"/>
              </a:rPr>
              <a:t>cont</a:t>
            </a:r>
            <a:r>
              <a:rPr lang="en-GB" sz="4400" b="1" kern="100" dirty="0">
                <a:latin typeface="Calibri" panose="020F0502020204030204" pitchFamily="34" charset="0"/>
                <a:ea typeface="Calibri" panose="020F0502020204030204" pitchFamily="34" charset="0"/>
                <a:cs typeface="Times New Roman" panose="02020603050405020304" pitchFamily="18" charset="0"/>
              </a:rPr>
              <a:t>”</a:t>
            </a:r>
            <a:endParaRPr lang="en-DK" dirty="0"/>
          </a:p>
        </p:txBody>
      </p:sp>
      <p:sp>
        <p:nvSpPr>
          <p:cNvPr id="3" name="Content Placeholder 2">
            <a:extLst>
              <a:ext uri="{FF2B5EF4-FFF2-40B4-BE49-F238E27FC236}">
                <a16:creationId xmlns:a16="http://schemas.microsoft.com/office/drawing/2014/main" id="{549ED0C9-BCC6-9A88-8E1B-47987BB8FAA1}"/>
              </a:ext>
            </a:extLst>
          </p:cNvPr>
          <p:cNvSpPr>
            <a:spLocks noGrp="1"/>
          </p:cNvSpPr>
          <p:nvPr>
            <p:ph idx="1"/>
          </p:nvPr>
        </p:nvSpPr>
        <p:spPr>
          <a:xfrm>
            <a:off x="754380" y="1638659"/>
            <a:ext cx="9464040" cy="5221606"/>
          </a:xfrm>
        </p:spPr>
        <p:txBody>
          <a:bodyPr>
            <a:no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DK" sz="1900" b="1" kern="0" dirty="0" err="1">
                <a:effectLst/>
                <a:latin typeface="Times New Roman" panose="02020603050405020304" pitchFamily="18" charset="0"/>
                <a:ea typeface="Times New Roman" panose="02020603050405020304" pitchFamily="18" charset="0"/>
                <a:cs typeface="Times New Roman" panose="02020603050405020304" pitchFamily="18" charset="0"/>
              </a:rPr>
              <a:t>HyperText</a:t>
            </a: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 Transfer Protocol (HTTP/HTTPS)</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Governs the transfer of web pages on the internet.</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Use Case</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Used by web browsers to request and display web pages.</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File Transfer Protocol (FTP)</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Facilitates the transfer of files between a client and a server.</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Use Case</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Used for uploading or downloading files to/from a server.</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Dynamic Host Configuration Protocol (DHCP)</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Automatically assigns IP addresses to devices on a network.</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Use Case</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Used in networks to ensure each device has a unique IP address without manual configuration.</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Domain Name System (DNS)</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Translates human-readable domain names into IP addresses.</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Use Case</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Enables users to access websites using domain names instead of numerical IP addresses.</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DK" sz="1900" dirty="0"/>
          </a:p>
        </p:txBody>
      </p:sp>
    </p:spTree>
    <p:extLst>
      <p:ext uri="{BB962C8B-B14F-4D97-AF65-F5344CB8AC3E}">
        <p14:creationId xmlns:p14="http://schemas.microsoft.com/office/powerpoint/2010/main" val="316095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733E-03C6-0BFB-5C2D-227D58F7D427}"/>
              </a:ext>
            </a:extLst>
          </p:cNvPr>
          <p:cNvSpPr>
            <a:spLocks noGrp="1"/>
          </p:cNvSpPr>
          <p:nvPr>
            <p:ph type="title"/>
          </p:nvPr>
        </p:nvSpPr>
        <p:spPr/>
        <p:txBody>
          <a:bodyPr>
            <a:normAutofit fontScale="90000"/>
          </a:bodyPr>
          <a:lstStyle/>
          <a:p>
            <a:r>
              <a:rPr lang="en-GB" sz="5400" b="1" kern="0" dirty="0">
                <a:effectLst/>
                <a:latin typeface="Times New Roman" panose="02020603050405020304" pitchFamily="18" charset="0"/>
                <a:ea typeface="Times New Roman" panose="02020603050405020304" pitchFamily="18" charset="0"/>
                <a:cs typeface="Times New Roman" panose="02020603050405020304" pitchFamily="18" charset="0"/>
              </a:rPr>
              <a:t>Examples of Network </a:t>
            </a:r>
            <a:r>
              <a:rPr lang="en-DK" sz="5400" b="1" kern="0" dirty="0">
                <a:effectLst/>
                <a:latin typeface="Times New Roman" panose="02020603050405020304" pitchFamily="18" charset="0"/>
                <a:ea typeface="Times New Roman" panose="02020603050405020304" pitchFamily="18" charset="0"/>
                <a:cs typeface="Times New Roman" panose="02020603050405020304" pitchFamily="18" charset="0"/>
              </a:rPr>
              <a:t>Security Protocols</a:t>
            </a:r>
            <a:br>
              <a:rPr lang="en-DK" sz="4800" kern="1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sp>
        <p:nvSpPr>
          <p:cNvPr id="3" name="Content Placeholder 2">
            <a:extLst>
              <a:ext uri="{FF2B5EF4-FFF2-40B4-BE49-F238E27FC236}">
                <a16:creationId xmlns:a16="http://schemas.microsoft.com/office/drawing/2014/main" id="{C414325A-7899-8ACF-32FB-4FB8C053612B}"/>
              </a:ext>
            </a:extLst>
          </p:cNvPr>
          <p:cNvSpPr>
            <a:spLocks noGrp="1"/>
          </p:cNvSpPr>
          <p:nvPr>
            <p:ph idx="1"/>
          </p:nvPr>
        </p:nvSpPr>
        <p:spPr/>
        <p:txBody>
          <a:bodyPr>
            <a:norm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Secure Sockets Layer (SSL)/Transport Layer Security (TLS)</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Encrypts data transmitted over the internet to ensure secure communication.</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Use Case</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Commonly used in HTTPS for secure web browsing.</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IPSec (Internet Protocol Security)</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Secures IP communications by authenticating and encrypting each IP packet.</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Use Case</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Used in VPNs to secure communications over public networks.</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SSH (Secure Shell)</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Provides a secure channel over an unsecured network for command-line operations and file transfers.</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1900" b="1" kern="0" dirty="0">
                <a:effectLst/>
                <a:latin typeface="Times New Roman" panose="02020603050405020304" pitchFamily="18" charset="0"/>
                <a:ea typeface="Times New Roman" panose="02020603050405020304" pitchFamily="18" charset="0"/>
                <a:cs typeface="Times New Roman" panose="02020603050405020304" pitchFamily="18" charset="0"/>
              </a:rPr>
              <a:t>Use Case</a:t>
            </a:r>
            <a:r>
              <a:rPr lang="en-DK" sz="1900" kern="0" dirty="0">
                <a:effectLst/>
                <a:latin typeface="Times New Roman" panose="02020603050405020304" pitchFamily="18" charset="0"/>
                <a:ea typeface="Times New Roman" panose="02020603050405020304" pitchFamily="18" charset="0"/>
                <a:cs typeface="Times New Roman" panose="02020603050405020304" pitchFamily="18" charset="0"/>
              </a:rPr>
              <a:t>: Used for secure remote login to a computer.</a:t>
            </a:r>
            <a:endParaRPr lang="en-DK" sz="19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DK" sz="1900" dirty="0"/>
          </a:p>
        </p:txBody>
      </p:sp>
    </p:spTree>
    <p:extLst>
      <p:ext uri="{BB962C8B-B14F-4D97-AF65-F5344CB8AC3E}">
        <p14:creationId xmlns:p14="http://schemas.microsoft.com/office/powerpoint/2010/main" val="225439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6A6-C2D6-8A62-1C45-D27055ED6015}"/>
              </a:ext>
            </a:extLst>
          </p:cNvPr>
          <p:cNvSpPr>
            <a:spLocks noGrp="1"/>
          </p:cNvSpPr>
          <p:nvPr>
            <p:ph type="title"/>
          </p:nvPr>
        </p:nvSpPr>
        <p:spPr/>
        <p:txBody>
          <a:bodyPr>
            <a:normAutofit fontScale="90000"/>
          </a:bodyPr>
          <a:lstStyle/>
          <a:p>
            <a:r>
              <a:rPr lang="en-DK" sz="5400" b="1" dirty="0">
                <a:solidFill>
                  <a:srgbClr val="323232"/>
                </a:solidFill>
                <a:effectLst/>
                <a:highlight>
                  <a:srgbClr val="FFFFFF"/>
                </a:highlight>
                <a:latin typeface="Times New Roman" panose="02020603050405020304" pitchFamily="18" charset="0"/>
                <a:ea typeface="Times New Roman" panose="02020603050405020304" pitchFamily="18" charset="0"/>
              </a:rPr>
              <a:t>Examples of network protocol uses</a:t>
            </a:r>
            <a:br>
              <a:rPr lang="en-DK" sz="5400" b="1" dirty="0">
                <a:effectLst/>
                <a:highlight>
                  <a:srgbClr val="FFFFFF"/>
                </a:highlight>
                <a:latin typeface="Times New Roman" panose="02020603050405020304" pitchFamily="18" charset="0"/>
                <a:ea typeface="Times New Roman" panose="02020603050405020304" pitchFamily="18" charset="0"/>
              </a:rPr>
            </a:br>
            <a:endParaRPr lang="en-DK" dirty="0"/>
          </a:p>
        </p:txBody>
      </p:sp>
      <p:sp>
        <p:nvSpPr>
          <p:cNvPr id="3" name="Content Placeholder 2">
            <a:extLst>
              <a:ext uri="{FF2B5EF4-FFF2-40B4-BE49-F238E27FC236}">
                <a16:creationId xmlns:a16="http://schemas.microsoft.com/office/drawing/2014/main" id="{6E2CDC91-E341-10EA-D952-991BF448EF44}"/>
              </a:ext>
            </a:extLst>
          </p:cNvPr>
          <p:cNvSpPr>
            <a:spLocks noGrp="1"/>
          </p:cNvSpPr>
          <p:nvPr>
            <p:ph idx="1"/>
          </p:nvPr>
        </p:nvSpPr>
        <p:spPr>
          <a:xfrm>
            <a:off x="754380" y="1503997"/>
            <a:ext cx="9464040" cy="5221606"/>
          </a:xfrm>
        </p:spPr>
        <p:txBody>
          <a:bodyPr>
            <a:noAutofit/>
          </a:bodyPr>
          <a:lstStyle/>
          <a:p>
            <a:pPr algn="l">
              <a:lnSpc>
                <a:spcPct val="100000"/>
              </a:lnSpc>
              <a:spcBef>
                <a:spcPts val="600"/>
              </a:spcBef>
              <a:spcAft>
                <a:spcPts val="1800"/>
              </a:spcAft>
            </a:pPr>
            <a:r>
              <a:rPr lang="en-DK" sz="2200" dirty="0"/>
              <a:t>Some specific examples of network protocols and their uses are the following:</a:t>
            </a:r>
          </a:p>
          <a:p>
            <a:pPr marL="342900" lvl="0" indent="-342900">
              <a:lnSpc>
                <a:spcPct val="100000"/>
              </a:lnSpc>
              <a:spcBef>
                <a:spcPts val="750"/>
              </a:spcBef>
              <a:spcAft>
                <a:spcPts val="750"/>
              </a:spcAft>
              <a:buSzPts val="1000"/>
              <a:buFont typeface="Symbol" panose="05050102010706020507" pitchFamily="18" charset="2"/>
              <a:buChar char=""/>
              <a:tabLst>
                <a:tab pos="457200" algn="l"/>
              </a:tabLst>
            </a:pPr>
            <a:r>
              <a:rPr lang="en-DK" sz="2200" dirty="0"/>
              <a:t>Post Office Protocol 3, or </a:t>
            </a:r>
            <a:r>
              <a:rPr lang="en-DK" sz="2200" dirty="0">
                <a:hlinkClick r:id="rId2"/>
              </a:rPr>
              <a:t>POP3</a:t>
            </a:r>
            <a:r>
              <a:rPr lang="en-DK" sz="2200" dirty="0"/>
              <a:t>, is the most recent version of a standard protocol that is used for receiving incoming emails.</a:t>
            </a:r>
          </a:p>
          <a:p>
            <a:pPr marL="342900" lvl="0" indent="-342900">
              <a:lnSpc>
                <a:spcPct val="100000"/>
              </a:lnSpc>
              <a:spcBef>
                <a:spcPts val="750"/>
              </a:spcBef>
              <a:spcAft>
                <a:spcPts val="750"/>
              </a:spcAft>
              <a:buSzPts val="1000"/>
              <a:buFont typeface="Symbol" panose="05050102010706020507" pitchFamily="18" charset="2"/>
              <a:buChar char=""/>
              <a:tabLst>
                <a:tab pos="457200" algn="l"/>
              </a:tabLst>
            </a:pPr>
            <a:r>
              <a:rPr lang="en-DK" sz="2200" dirty="0"/>
              <a:t>SMTP is used to send and distribute outgoing emails.</a:t>
            </a:r>
          </a:p>
          <a:p>
            <a:pPr marL="342900" lvl="0" indent="-342900">
              <a:lnSpc>
                <a:spcPct val="100000"/>
              </a:lnSpc>
              <a:spcBef>
                <a:spcPts val="750"/>
              </a:spcBef>
              <a:spcAft>
                <a:spcPts val="750"/>
              </a:spcAft>
              <a:buSzPts val="1000"/>
              <a:buFont typeface="Symbol" panose="05050102010706020507" pitchFamily="18" charset="2"/>
              <a:buChar char=""/>
              <a:tabLst>
                <a:tab pos="457200" algn="l"/>
              </a:tabLst>
            </a:pPr>
            <a:r>
              <a:rPr lang="en-DK" sz="2200" dirty="0"/>
              <a:t>FTP is used to transfer files from one machine to another. The files can be multimedia files, program files, text files and documents.</a:t>
            </a:r>
          </a:p>
          <a:p>
            <a:pPr marL="342900" lvl="0" indent="-342900">
              <a:lnSpc>
                <a:spcPct val="100000"/>
              </a:lnSpc>
              <a:spcBef>
                <a:spcPts val="750"/>
              </a:spcBef>
              <a:spcAft>
                <a:spcPts val="750"/>
              </a:spcAft>
              <a:buSzPts val="1000"/>
              <a:buFont typeface="Symbol" panose="05050102010706020507" pitchFamily="18" charset="2"/>
              <a:buChar char=""/>
              <a:tabLst>
                <a:tab pos="457200" algn="l"/>
              </a:tabLst>
            </a:pPr>
            <a:r>
              <a:rPr lang="en-DK" sz="2200" dirty="0">
                <a:hlinkClick r:id="rId3"/>
              </a:rPr>
              <a:t>Telnet</a:t>
            </a:r>
            <a:r>
              <a:rPr lang="en-DK" sz="2200" dirty="0"/>
              <a:t> is a collection of rules used to connect one system to another via a remote login. The local computer sends the request for connection, and the remote computer accepts the connection.</a:t>
            </a:r>
          </a:p>
          <a:p>
            <a:pPr marL="342900" lvl="0" indent="-342900">
              <a:lnSpc>
                <a:spcPct val="100000"/>
              </a:lnSpc>
              <a:spcBef>
                <a:spcPts val="750"/>
              </a:spcBef>
              <a:spcAft>
                <a:spcPts val="750"/>
              </a:spcAft>
              <a:buSzPts val="1000"/>
              <a:buFont typeface="Symbol" panose="05050102010706020507" pitchFamily="18" charset="2"/>
              <a:buChar char=""/>
              <a:tabLst>
                <a:tab pos="457200" algn="l"/>
              </a:tabLst>
            </a:pPr>
            <a:r>
              <a:rPr lang="en-DK" sz="2200" dirty="0"/>
              <a:t>HTTPS is a common protocol used to protect communication between two computers, one of which is using a browser and the other of which is downloading data from a web server.</a:t>
            </a:r>
          </a:p>
          <a:p>
            <a:pPr marL="342900" lvl="0" indent="-342900">
              <a:lnSpc>
                <a:spcPct val="100000"/>
              </a:lnSpc>
              <a:spcBef>
                <a:spcPts val="750"/>
              </a:spcBef>
              <a:spcAft>
                <a:spcPts val="750"/>
              </a:spcAft>
              <a:buSzPts val="1000"/>
              <a:buFont typeface="Symbol" panose="05050102010706020507" pitchFamily="18" charset="2"/>
              <a:buChar char=""/>
              <a:tabLst>
                <a:tab pos="457200" algn="l"/>
              </a:tabLst>
            </a:pPr>
            <a:r>
              <a:rPr lang="en-DK" sz="2200" dirty="0"/>
              <a:t>Gopher is a set of rules used to search for, get hold of and display documents from remote sites. Gopher operates according to the client-server model.</a:t>
            </a:r>
          </a:p>
          <a:p>
            <a:pPr>
              <a:lnSpc>
                <a:spcPct val="100000"/>
              </a:lnSpc>
            </a:pPr>
            <a:endParaRPr lang="en-DK" sz="2200" dirty="0"/>
          </a:p>
        </p:txBody>
      </p:sp>
    </p:spTree>
    <p:extLst>
      <p:ext uri="{BB962C8B-B14F-4D97-AF65-F5344CB8AC3E}">
        <p14:creationId xmlns:p14="http://schemas.microsoft.com/office/powerpoint/2010/main" val="306090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E41F-6F9F-D7CE-40E8-D66FE5562C74}"/>
              </a:ext>
            </a:extLst>
          </p:cNvPr>
          <p:cNvSpPr>
            <a:spLocks noGrp="1"/>
          </p:cNvSpPr>
          <p:nvPr>
            <p:ph type="title"/>
          </p:nvPr>
        </p:nvSpPr>
        <p:spPr/>
        <p:txBody>
          <a:bodyPr>
            <a:normAutofit fontScale="90000"/>
          </a:bodyPr>
          <a:lstStyle/>
          <a:p>
            <a:r>
              <a:rPr lang="en-DK" sz="5400" b="1" kern="0" dirty="0">
                <a:effectLst/>
                <a:latin typeface="Times New Roman" panose="02020603050405020304" pitchFamily="18" charset="0"/>
                <a:ea typeface="Times New Roman" panose="02020603050405020304" pitchFamily="18" charset="0"/>
                <a:cs typeface="Times New Roman" panose="02020603050405020304" pitchFamily="18" charset="0"/>
              </a:rPr>
              <a:t>Common Network Protocol Issues</a:t>
            </a:r>
            <a:br>
              <a:rPr lang="en-DK" sz="5400" kern="100" dirty="0">
                <a:effectLst/>
                <a:latin typeface="Calibri" panose="020F0502020204030204" pitchFamily="34" charset="0"/>
                <a:ea typeface="Calibri" panose="020F0502020204030204" pitchFamily="34" charset="0"/>
                <a:cs typeface="Times New Roman" panose="02020603050405020304" pitchFamily="18" charset="0"/>
              </a:rPr>
            </a:br>
            <a:endParaRPr lang="en-DK" dirty="0"/>
          </a:p>
        </p:txBody>
      </p:sp>
      <p:sp>
        <p:nvSpPr>
          <p:cNvPr id="3" name="Content Placeholder 2">
            <a:extLst>
              <a:ext uri="{FF2B5EF4-FFF2-40B4-BE49-F238E27FC236}">
                <a16:creationId xmlns:a16="http://schemas.microsoft.com/office/drawing/2014/main" id="{22FB4E8C-224A-1705-8344-7E6429F8FC07}"/>
              </a:ext>
            </a:extLst>
          </p:cNvPr>
          <p:cNvSpPr>
            <a:spLocks noGrp="1"/>
          </p:cNvSpPr>
          <p:nvPr>
            <p:ph idx="1"/>
          </p:nvPr>
        </p:nvSpPr>
        <p:spPr/>
        <p:txBody>
          <a:bodyPr>
            <a:norm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DK" sz="3000" b="1" kern="0" dirty="0">
                <a:effectLst/>
                <a:latin typeface="Times New Roman" panose="02020603050405020304" pitchFamily="18" charset="0"/>
                <a:ea typeface="Times New Roman" panose="02020603050405020304" pitchFamily="18" charset="0"/>
                <a:cs typeface="Times New Roman" panose="02020603050405020304" pitchFamily="18" charset="0"/>
              </a:rPr>
              <a:t>Latency</a:t>
            </a:r>
            <a:r>
              <a:rPr lang="en-DK" sz="3000" kern="0" dirty="0">
                <a:effectLst/>
                <a:latin typeface="Times New Roman" panose="02020603050405020304" pitchFamily="18" charset="0"/>
                <a:ea typeface="Times New Roman" panose="02020603050405020304" pitchFamily="18" charset="0"/>
                <a:cs typeface="Times New Roman" panose="02020603050405020304" pitchFamily="18" charset="0"/>
              </a:rPr>
              <a:t>: Delay in data transmission, which can affect real-time communications.</a:t>
            </a:r>
            <a:endParaRPr lang="en-DK" sz="3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3000" b="1" kern="0" dirty="0">
                <a:effectLst/>
                <a:latin typeface="Times New Roman" panose="02020603050405020304" pitchFamily="18" charset="0"/>
                <a:ea typeface="Times New Roman" panose="02020603050405020304" pitchFamily="18" charset="0"/>
                <a:cs typeface="Times New Roman" panose="02020603050405020304" pitchFamily="18" charset="0"/>
              </a:rPr>
              <a:t>Packet Loss</a:t>
            </a:r>
            <a:r>
              <a:rPr lang="en-DK" sz="3000" kern="0" dirty="0">
                <a:effectLst/>
                <a:latin typeface="Times New Roman" panose="02020603050405020304" pitchFamily="18" charset="0"/>
                <a:ea typeface="Times New Roman" panose="02020603050405020304" pitchFamily="18" charset="0"/>
                <a:cs typeface="Times New Roman" panose="02020603050405020304" pitchFamily="18" charset="0"/>
              </a:rPr>
              <a:t>: Occurs when data packets are lost during transmission, leading to incomplete data.</a:t>
            </a:r>
            <a:endParaRPr lang="en-DK" sz="3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3000" b="1" kern="0" dirty="0">
                <a:effectLst/>
                <a:latin typeface="Times New Roman" panose="02020603050405020304" pitchFamily="18" charset="0"/>
                <a:ea typeface="Times New Roman" panose="02020603050405020304" pitchFamily="18" charset="0"/>
                <a:cs typeface="Times New Roman" panose="02020603050405020304" pitchFamily="18" charset="0"/>
              </a:rPr>
              <a:t>Congestion</a:t>
            </a:r>
            <a:r>
              <a:rPr lang="en-DK" sz="3000" kern="0" dirty="0">
                <a:effectLst/>
                <a:latin typeface="Times New Roman" panose="02020603050405020304" pitchFamily="18" charset="0"/>
                <a:ea typeface="Times New Roman" panose="02020603050405020304" pitchFamily="18" charset="0"/>
                <a:cs typeface="Times New Roman" panose="02020603050405020304" pitchFamily="18" charset="0"/>
              </a:rPr>
              <a:t>: Overloading of network resources, causing slow data transmission and packet loss.</a:t>
            </a:r>
            <a:endParaRPr lang="en-DK" sz="3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3000" b="1" kern="0" dirty="0">
                <a:effectLst/>
                <a:latin typeface="Times New Roman" panose="02020603050405020304" pitchFamily="18" charset="0"/>
                <a:ea typeface="Times New Roman" panose="02020603050405020304" pitchFamily="18" charset="0"/>
                <a:cs typeface="Times New Roman" panose="02020603050405020304" pitchFamily="18" charset="0"/>
              </a:rPr>
              <a:t>Security Vulnerabilities</a:t>
            </a:r>
            <a:r>
              <a:rPr lang="en-DK" sz="3000" kern="0" dirty="0">
                <a:effectLst/>
                <a:latin typeface="Times New Roman" panose="02020603050405020304" pitchFamily="18" charset="0"/>
                <a:ea typeface="Times New Roman" panose="02020603050405020304" pitchFamily="18" charset="0"/>
                <a:cs typeface="Times New Roman" panose="02020603050405020304" pitchFamily="18" charset="0"/>
              </a:rPr>
              <a:t>: Risks such as data interception, unauthorized access, and protocol exploitation.</a:t>
            </a:r>
            <a:endParaRPr lang="en-DK" sz="3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DK" sz="3000" dirty="0"/>
          </a:p>
        </p:txBody>
      </p:sp>
    </p:spTree>
    <p:extLst>
      <p:ext uri="{BB962C8B-B14F-4D97-AF65-F5344CB8AC3E}">
        <p14:creationId xmlns:p14="http://schemas.microsoft.com/office/powerpoint/2010/main" val="21006726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10790</TotalTime>
  <Words>2988</Words>
  <Application>Microsoft Office PowerPoint</Application>
  <PresentationFormat>Custom</PresentationFormat>
  <Paragraphs>262</Paragraphs>
  <Slides>27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Calibri Light</vt:lpstr>
      <vt:lpstr>Courier New</vt:lpstr>
      <vt:lpstr>Inter</vt:lpstr>
      <vt:lpstr>Petrona</vt:lpstr>
      <vt:lpstr>Red Hat Text</vt:lpstr>
      <vt:lpstr>Roboto</vt:lpstr>
      <vt:lpstr>Symbol</vt:lpstr>
      <vt:lpstr>Times New Roman</vt:lpstr>
      <vt:lpstr>Office Theme</vt:lpstr>
      <vt:lpstr>PowerPoint Presentation</vt:lpstr>
      <vt:lpstr>What is a network protocol?</vt:lpstr>
      <vt:lpstr>Importance of network protocols..</vt:lpstr>
      <vt:lpstr>Types of Network Protocols </vt:lpstr>
      <vt:lpstr>Examples of Network Protocols </vt:lpstr>
      <vt:lpstr>Examples of Network Protocols cont”</vt:lpstr>
      <vt:lpstr>Examples of Network Security Protocols </vt:lpstr>
      <vt:lpstr>Examples of network protocol uses </vt:lpstr>
      <vt:lpstr>Common Network Protocol Issues </vt:lpstr>
      <vt:lpstr> communication protocol</vt:lpstr>
      <vt:lpstr>Common types of communication protocols include the following: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go through a scenario where all layers of the OSI model work together to send an email from one computer to another over the internet: </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hajarah ali</cp:lastModifiedBy>
  <cp:revision>7</cp:revision>
  <dcterms:created xsi:type="dcterms:W3CDTF">2024-08-22T14:59:55Z</dcterms:created>
  <dcterms:modified xsi:type="dcterms:W3CDTF">2024-09-08T04:01:19Z</dcterms:modified>
</cp:coreProperties>
</file>