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260" r:id="rId2"/>
    <p:sldId id="261" r:id="rId3"/>
    <p:sldId id="263" r:id="rId4"/>
    <p:sldId id="264" r:id="rId5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111"/>
    <p:restoredTop sz="95687"/>
  </p:normalViewPr>
  <p:slideViewPr>
    <p:cSldViewPr snapToGrid="0">
      <p:cViewPr>
        <p:scale>
          <a:sx n="120" d="100"/>
          <a:sy n="120" d="100"/>
        </p:scale>
        <p:origin x="33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336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2F488E2-713E-21A9-8E06-D5D79F4FDD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660273-D799-655A-E613-F267B9A544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43A223-93FE-6644-B5E9-C8452CC9B4A3}" type="datetimeFigureOut">
              <a:rPr lang="en-UG" smtClean="0"/>
              <a:t>27/09/2025</a:t>
            </a:fld>
            <a:endParaRPr lang="en-U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B91FF-5388-45E1-0DE9-3EBB4ADCC9B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FC4586-8B64-836F-6806-EB01C48B6D0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05B96-BE26-CC4A-9194-0262406616AE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595018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3359A2B-59B9-A1DD-6261-5178AD8246C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D10173-3F88-2BED-8D92-2C62778BF72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CCCC283-5D49-EA4F-9D03-EBD6AE0077D5}" type="datetimeFigureOut">
              <a:rPr lang="en-UG"/>
              <a:pPr>
                <a:defRPr/>
              </a:pPr>
              <a:t>27/09/2025</a:t>
            </a:fld>
            <a:endParaRPr lang="en-UG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5E3E2A4-6F9E-35E3-FCD4-07919D2812C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G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1F0ABF0-2D8A-CEAB-C245-47DD4E4C71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G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BF1E02-AFFE-4ED4-168E-109B6AF0BE3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152822-2FDE-A95D-921C-1FCB750DE5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8492F44-1016-0047-A569-40371575A4CF}" type="slidenum">
              <a:rPr lang="en-UG"/>
              <a:pPr>
                <a:defRPr/>
              </a:pPr>
              <a:t>‹#›</a:t>
            </a:fld>
            <a:endParaRPr lang="en-U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A2647759-3217-A607-474A-2AE793BED6AF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/>
          <a:lstStyle>
            <a:lvl1pPr marL="0" indent="0" algn="l">
              <a:buNone/>
              <a:defRPr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5A4A964-AA99-2618-CDD0-1915D9585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6C3DE-29CB-524E-8D4D-C70A9C9861A4}" type="datetime1">
              <a:rPr lang="en-US" smtClean="0"/>
              <a:t>9/27/25</a:t>
            </a:fld>
            <a:endParaRPr lang="en-UG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D85EAC5-BECD-63CD-4867-52EFAB241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43100" y="6140450"/>
            <a:ext cx="57165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JP Kasse Lecture Material</a:t>
            </a:r>
            <a:endParaRPr lang="en-UG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66D4F3D-2BA2-8D92-0D75-2CB6A0CD1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D30C1C08-B4D9-9D49-BF7B-9DE8012BCC63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269171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:a16="http://schemas.microsoft.com/office/drawing/2014/main" id="{B90BBE26-C31D-8150-50ED-C828BBE05DC0}"/>
              </a:ext>
            </a:extLst>
          </p:cNvPr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EB64450-2456-28B2-B083-6FB18C93D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3EF9E-A1E2-F248-9DEF-33052363770E}" type="datetime1">
              <a:rPr lang="en-US" smtClean="0"/>
              <a:t>9/27/25</a:t>
            </a:fld>
            <a:endParaRPr lang="en-UG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937BD7C-C855-BB21-0C51-68CB6ADB8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JP Kasse Lecture Material</a:t>
            </a:r>
            <a:endParaRPr lang="en-UG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1E2850D-A9B1-C9A7-FFD7-68AD9A7E4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DB5BDD4-2272-6D44-AD0B-266F8D4BFBA8}" type="slidenum">
              <a:rPr lang="en-UG"/>
              <a:pPr>
                <a:defRPr/>
              </a:pPr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521297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>
            <a:extLst>
              <a:ext uri="{FF2B5EF4-FFF2-40B4-BE49-F238E27FC236}">
                <a16:creationId xmlns:a16="http://schemas.microsoft.com/office/drawing/2014/main" id="{C258D942-A18D-2F09-1EEB-A4E9CE510E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8163" y="647700"/>
            <a:ext cx="457200" cy="5857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defRPr/>
            </a:pPr>
            <a:endParaRPr lang="en-UG" altLang="en-UG" sz="8000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6C8D82A-6669-144C-8026-D1B21A2CDDD1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140E3A6E-1CD0-7AAB-D91C-1DC9DE7CE5B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0808B-239C-DA4D-83D4-4FEB85C7F9A0}" type="datetime1">
              <a:rPr lang="en-US" smtClean="0"/>
              <a:t>9/27/25</a:t>
            </a:fld>
            <a:endParaRPr lang="en-UG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BF566AD-1628-4D9D-323C-ECAB34ADD5B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JP Kasse Lecture Material</a:t>
            </a:r>
            <a:endParaRPr lang="en-UG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A3484E0-D4B0-A292-E5F0-D669E03FD07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D615D968-3867-EA4F-B66C-6F0D0EFAAB6E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1919851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4FCD8FB5-6001-73FD-EDDC-D33383AC07F6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0DDAC4-1800-4682-D099-5B444C927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3A4AE-DB23-F949-BA84-8324DE9027F5}" type="datetime1">
              <a:rPr lang="en-US" smtClean="0"/>
              <a:t>9/27/25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6CAF5B-0970-1D90-5077-A1B52F325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JP Kasse Lecture Material</a:t>
            </a:r>
            <a:endParaRPr lang="en-UG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C7CDBAD-E958-A545-3318-4FE1C4FD4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6C7818C3-08D1-6348-AB7C-716D0E4EC236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420054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D644EDDB-ABC4-6100-F2D6-B6BCA8E6F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8163" y="647700"/>
            <a:ext cx="457200" cy="5857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G" sz="8000">
                <a:solidFill>
                  <a:schemeClr val="accent1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4DC949EE-9592-A466-F9E7-D740A19982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9275" y="2905125"/>
            <a:ext cx="4572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G" sz="8000">
                <a:solidFill>
                  <a:schemeClr val="accent1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EDE2DFE-6631-01FE-0A10-F625EEAF6333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B6023F56-691C-C79C-F9CF-3CF50B2CEEE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22F8C-20BE-C84E-925F-5A55E1DA0A64}" type="datetime1">
              <a:rPr lang="en-US" smtClean="0"/>
              <a:t>9/27/25</a:t>
            </a:fld>
            <a:endParaRPr lang="en-UG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FDA31304-840C-D3D8-A6C7-EA7CA23FEAB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JP Kasse Lecture Material</a:t>
            </a:r>
            <a:endParaRPr lang="en-UG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A229ED4-FB16-AFB8-749F-9B591326E16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CE83FCC0-79FC-764D-82D5-8424DCD6A1C2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7231484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00D42E41-E2FC-B527-3057-62884CCB9B22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26C91B-6391-790E-765F-46B598B1049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1DF98-CF38-7B47-AC27-93E00CCDBAF1}" type="datetime1">
              <a:rPr lang="en-US" smtClean="0"/>
              <a:t>9/27/25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8D3C11-8017-7031-C5BA-BC4D211A467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JP Kasse Lecture Material</a:t>
            </a:r>
            <a:endParaRPr lang="en-UG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FD538B0-0AEB-98AE-6DB4-69E0F6D0AA8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A0D2F965-D88A-FF45-A28A-891CF35C8589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8605503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24C5EEA8-9A43-7950-69A1-946C90552CFC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258629B-49D5-0272-C8BF-634C12BEC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EAE8D-C21C-F54D-85B1-E0B28D3B852A}" type="datetime1">
              <a:rPr lang="en-US" smtClean="0"/>
              <a:t>9/27/25</a:t>
            </a:fld>
            <a:endParaRPr lang="en-UG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33D7F5A-5647-FECE-78EE-5AECD1AF9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JP Kasse Lecture Material</a:t>
            </a:r>
            <a:endParaRPr lang="en-UG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2E6745A-6E62-07BB-23AB-92EFD9B2C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273FFB40-6C74-2242-8FA0-D05998F51052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41642771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EF440C9-9C0A-48A3-8790-FD4BD05B611A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D748168-8B0F-4076-2055-DF9648264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FB7F6-C5BF-F142-8C3B-9FAB59DF8D86}" type="datetime1">
              <a:rPr lang="en-US" smtClean="0"/>
              <a:t>9/27/25</a:t>
            </a:fld>
            <a:endParaRPr lang="en-UG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F17B438-9B4D-7D71-D245-33309D4A6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JP Kasse Lecture Material</a:t>
            </a:r>
            <a:endParaRPr lang="en-UG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6D5A539-60F5-7DFA-7D69-664F6D123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DC0BF097-EB1D-804D-8B30-6D1F9BEB28D5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44142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08F382FF-2703-1B2F-865E-B8543BEF1CCA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  <a:solidFill>
            <a:schemeClr val="bg1"/>
          </a:solidFill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>
            <a:lvl1pPr>
              <a:defRPr>
                <a:latin typeface="PT Sans" panose="020B0503020203020204" pitchFamily="34" charset="77"/>
              </a:defRPr>
            </a:lvl1pPr>
            <a:lvl2pPr>
              <a:defRPr>
                <a:latin typeface="PT Sans" panose="020B0503020203020204" pitchFamily="34" charset="77"/>
              </a:defRPr>
            </a:lvl2pPr>
            <a:lvl3pPr>
              <a:defRPr>
                <a:latin typeface="PT Sans" panose="020B0503020203020204" pitchFamily="34" charset="77"/>
              </a:defRPr>
            </a:lvl3pPr>
            <a:lvl4pPr>
              <a:defRPr>
                <a:latin typeface="PT Sans" panose="020B0503020203020204" pitchFamily="34" charset="77"/>
              </a:defRPr>
            </a:lvl4pPr>
            <a:lvl5pPr>
              <a:defRPr>
                <a:latin typeface="PT Sans" panose="020B0503020203020204" pitchFamily="34" charset="77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2904912-A14D-3B98-C26C-6DA626E92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016F1-5109-BC4D-8058-CBEF6AB64478}" type="datetime1">
              <a:rPr lang="en-US" smtClean="0"/>
              <a:t>9/27/25</a:t>
            </a:fld>
            <a:endParaRPr lang="en-UG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E6FFA1F-CD88-5FAD-55B4-A70319694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JP Kasse Lecture Material</a:t>
            </a:r>
            <a:endParaRPr lang="en-UG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6BE48DD-4C16-8184-67D7-C116C0FA8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43B599D2-E83C-BD40-A3CA-A13A41528060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377194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1F60BA38-6F9C-D368-5D46-438E23C89983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9D7AAD3-9F41-84D2-1770-2C09B320D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6D2FD-3385-B54E-A7AA-0CEAFDE29B26}" type="datetime1">
              <a:rPr lang="en-US" smtClean="0"/>
              <a:t>9/27/25</a:t>
            </a:fld>
            <a:endParaRPr lang="en-UG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D38ECF2-61AB-1A01-2390-9A2688123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JP Kasse Lecture Material</a:t>
            </a:r>
            <a:endParaRPr lang="en-UG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FDF04B4-8878-7983-3CC8-95FE75911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B61886C1-E707-1248-AA4F-DBE942179E0E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802473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86687A8B-4D95-DF2A-0F9D-234F7CEC8CB4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0D73DE-5761-A423-9A84-AD147B549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F4AED-2ECE-664B-A4D4-094EACAB4C45}" type="datetime1">
              <a:rPr lang="en-US" smtClean="0"/>
              <a:t>9/27/25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5F8CA3-BEF9-CD04-0993-AA5A29DBB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JP Kasse Lecture Material</a:t>
            </a:r>
            <a:endParaRPr lang="en-UG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76E0DE4-A1EC-542D-3709-6307EFE96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2CA38B2B-0E0C-4046-89AE-2D0AFAADDB33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315158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E098373-8EA3-4E4E-CD01-A70C3BC5BC25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BA2FF0-1EFD-5E5D-73CD-E60524E40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6BA34-D121-9D4C-B373-C0E6FC76F244}" type="datetime1">
              <a:rPr lang="en-US" smtClean="0"/>
              <a:t>9/27/25</a:t>
            </a:fld>
            <a:endParaRPr lang="en-U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72EBC7-D8E3-ACEC-ECDB-7469CDDCF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JP Kasse Lecture Material</a:t>
            </a:r>
            <a:endParaRPr lang="en-UG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49DFFED-6D46-7FBB-FBB2-1407B85C8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1E9286F-3ABD-B640-863F-84A8A7B1DF82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677523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>
            <a:extLst>
              <a:ext uri="{FF2B5EF4-FFF2-40B4-BE49-F238E27FC236}">
                <a16:creationId xmlns:a16="http://schemas.microsoft.com/office/drawing/2014/main" id="{F1A80C09-33B6-06B0-6E5C-7DE42E11DAEB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G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DAE3484-3527-DA51-3D7E-B5E3F43A05E5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8651FF73-40F8-B569-8ACF-9B2255756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DDA40-9553-AF47-B13D-E14811DE810E}" type="datetime1">
              <a:rPr lang="en-US" smtClean="0"/>
              <a:t>9/27/25</a:t>
            </a:fld>
            <a:endParaRPr lang="en-UG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82EC912B-B71B-1169-8104-33139470F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JP Kasse Lecture Material</a:t>
            </a:r>
            <a:endParaRPr lang="en-UG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9043684-20D8-A600-C0E2-F4066AB8E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76268F82-93B4-A949-8169-2C6A719CEEA4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038507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>
            <a:extLst>
              <a:ext uri="{FF2B5EF4-FFF2-40B4-BE49-F238E27FC236}">
                <a16:creationId xmlns:a16="http://schemas.microsoft.com/office/drawing/2014/main" id="{29BA48DE-CF68-6D5B-E9B9-E1F394599242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G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E152830-F4E5-8EF3-179B-6EF38A73E161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4" name="Date Placeholder 1">
            <a:extLst>
              <a:ext uri="{FF2B5EF4-FFF2-40B4-BE49-F238E27FC236}">
                <a16:creationId xmlns:a16="http://schemas.microsoft.com/office/drawing/2014/main" id="{594ADDA7-E3F8-C658-8DA2-942DE8E2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716B7-2081-BD47-93D7-A074CD8A9400}" type="datetime1">
              <a:rPr lang="en-US" smtClean="0"/>
              <a:t>9/27/25</a:t>
            </a:fld>
            <a:endParaRPr lang="en-UG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2CCB8391-7BE9-6780-E9FB-684CBCB5C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JP Kasse Lecture Material</a:t>
            </a:r>
            <a:endParaRPr lang="en-UG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7ABF1C-6A99-D3CD-B9C3-2FF0ADB80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19457500-77FE-0E40-8F53-725F6EF7C858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595341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id="{3790A28F-FAE4-0851-E081-4084A53853E2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G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BA1F972-5F2D-870C-D16C-6142EF880CCD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A3FD4EDA-51E6-B5D9-A965-CC5672CD7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6D5F8-A8A9-954C-991A-1F407BA7096F}" type="datetime1">
              <a:rPr lang="en-US" smtClean="0"/>
              <a:t>9/27/25</a:t>
            </a:fld>
            <a:endParaRPr lang="en-UG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8580CBDA-F41E-ACF7-FD43-29CC35880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JP Kasse Lecture Material</a:t>
            </a:r>
            <a:endParaRPr lang="en-UG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22EF3EF-B2C2-2267-507E-C373F7204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3F2C59A2-1C66-E44E-B8D8-E6AB2C984A05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763481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BEC95878-7AC6-F7A0-CDA1-350795214E0B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GB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BFFEB360-79A5-B08E-7F1F-D00B93A7C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5BDF6-2C22-784D-876C-938D8C683067}" type="datetime1">
              <a:rPr lang="en-US" smtClean="0"/>
              <a:t>9/27/25</a:t>
            </a:fld>
            <a:endParaRPr lang="en-UG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D154589D-CACF-0684-1236-185EA3086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JP Kasse Lecture Material</a:t>
            </a:r>
            <a:endParaRPr lang="en-UG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0DDA6A7-4098-6ABA-755B-3C0F7A6AB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A76DA1DF-4B35-1C4F-AD91-97BB763503B6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753532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>
            <a:extLst>
              <a:ext uri="{FF2B5EF4-FFF2-40B4-BE49-F238E27FC236}">
                <a16:creationId xmlns:a16="http://schemas.microsoft.com/office/drawing/2014/main" id="{FB2DF43A-084C-4548-1760-727F9DE19E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137" b="85191"/>
          <a:stretch>
            <a:fillRect/>
          </a:stretch>
        </p:blipFill>
        <p:spPr bwMode="auto">
          <a:xfrm>
            <a:off x="2624138" y="1588"/>
            <a:ext cx="6519862" cy="167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0">
            <a:extLst>
              <a:ext uri="{FF2B5EF4-FFF2-40B4-BE49-F238E27FC236}">
                <a16:creationId xmlns:a16="http://schemas.microsoft.com/office/drawing/2014/main" id="{0C49365C-7C70-25A9-C99C-FE874178DC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" r="64297" b="85255"/>
          <a:stretch>
            <a:fillRect/>
          </a:stretch>
        </p:blipFill>
        <p:spPr bwMode="auto">
          <a:xfrm>
            <a:off x="0" y="-1588"/>
            <a:ext cx="2862263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>
            <a:extLst>
              <a:ext uri="{FF2B5EF4-FFF2-40B4-BE49-F238E27FC236}">
                <a16:creationId xmlns:a16="http://schemas.microsoft.com/office/drawing/2014/main" id="{856BBF76-D6CD-5A3F-120C-ECF933D789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944688" y="623888"/>
            <a:ext cx="6589712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G"/>
              <a:t>Click to edit Master title style</a:t>
            </a:r>
            <a:endParaRPr lang="en-US" altLang="en-UG"/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EB413528-5586-8996-EEFB-FCEAC9DFBB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943100" y="2133600"/>
            <a:ext cx="65913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G"/>
              <a:t>Click to edit Master text styles</a:t>
            </a:r>
          </a:p>
          <a:p>
            <a:pPr lvl="1"/>
            <a:r>
              <a:rPr lang="en-GB" altLang="en-UG"/>
              <a:t>Second level</a:t>
            </a:r>
          </a:p>
          <a:p>
            <a:pPr lvl="2"/>
            <a:r>
              <a:rPr lang="en-GB" altLang="en-UG"/>
              <a:t>Third level</a:t>
            </a:r>
          </a:p>
          <a:p>
            <a:pPr lvl="3"/>
            <a:r>
              <a:rPr lang="en-GB" altLang="en-UG"/>
              <a:t>Fourth level</a:t>
            </a:r>
          </a:p>
          <a:p>
            <a:pPr lvl="4"/>
            <a:r>
              <a:rPr lang="en-GB" altLang="en-UG"/>
              <a:t>Fifth level</a:t>
            </a:r>
            <a:endParaRPr lang="en-US" alt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505BFB-DEB3-DDB8-3A45-072004D7C5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59688" y="6135688"/>
            <a:ext cx="879475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0770D55-93D2-244D-9B41-1F1BA2C508D2}" type="datetime1">
              <a:rPr lang="en-US" smtClean="0"/>
              <a:t>9/27/25</a:t>
            </a:fld>
            <a:endParaRPr lang="en-UG" dirty="0"/>
          </a:p>
        </p:txBody>
      </p:sp>
      <p:pic>
        <p:nvPicPr>
          <p:cNvPr id="1031" name="Picture 12">
            <a:extLst>
              <a:ext uri="{FF2B5EF4-FFF2-40B4-BE49-F238E27FC236}">
                <a16:creationId xmlns:a16="http://schemas.microsoft.com/office/drawing/2014/main" id="{59930720-8907-72A9-153F-B1C2467D4D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31" b="48769"/>
          <a:stretch>
            <a:fillRect/>
          </a:stretch>
        </p:blipFill>
        <p:spPr bwMode="auto">
          <a:xfrm>
            <a:off x="0" y="6754813"/>
            <a:ext cx="9144000" cy="109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F2BB84-9B5C-4CDD-87FC-7CB0D66932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 b="1">
                <a:solidFill>
                  <a:schemeClr val="accent1"/>
                </a:solidFill>
                <a:latin typeface="PT Sans" panose="020B0503020203020204" pitchFamily="34" charset="77"/>
              </a:defRPr>
            </a:lvl1pPr>
          </a:lstStyle>
          <a:p>
            <a:pPr>
              <a:defRPr/>
            </a:pPr>
            <a:r>
              <a:rPr lang="en-GB"/>
              <a:t>JP Kasse Lecture Material</a:t>
            </a:r>
            <a:endParaRPr lang="en-UG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</p:sldLayoutIdLst>
  <p:hf hd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Font typeface="Wingdings 3" pitchFamily="2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Font typeface="Wingdings 3" pitchFamily="2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Font typeface="Wingdings 3" pitchFamily="2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Font typeface="Wingdings 3" pitchFamily="2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Font typeface="Wingdings 3" pitchFamily="2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rxiv.org/abs/2502.10404?utm_source=chatgpt.com" TargetMode="External"/><Relationship Id="rId7" Type="http://schemas.openxmlformats.org/officeDocument/2006/relationships/hyperlink" Target="https://www.taylorwessing.com/en/insights-and-events/insights/2018/03/gdpr-case-studies?utm_source=chatgpt.com" TargetMode="External"/><Relationship Id="rId2" Type="http://schemas.openxmlformats.org/officeDocument/2006/relationships/hyperlink" Target="https://arxiv.org/abs/1811.08531?utm_source=chatgpt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jscholarship.library.jhu.edu/items/ad14097b-ec61-468a-ad73-ee7113103e48/full?utm_source=chatgpt.com" TargetMode="External"/><Relationship Id="rId5" Type="http://schemas.openxmlformats.org/officeDocument/2006/relationships/hyperlink" Target="https://www.researchgate.net/publication/384332857_Relationship_Between_Data_Governance_And_Data_Security_A_Case_Study_Of_Uganda_Revenue_Authority?utm_source=chatgpt.com" TargetMode="External"/><Relationship Id="rId4" Type="http://schemas.openxmlformats.org/officeDocument/2006/relationships/hyperlink" Target="https://www.researchgate.net/publication/390704085_Data_Governance_Privacy_and_Compliance_for_Business_Intelligence_Solutions?utm_source=chatgpt.co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ilarispublisher.com/open-access/ethical-considerations-in-data-mining-addressing-bias-fairness-and-accountability-104141.html?utm_source=chatgpt.com" TargetMode="External"/><Relationship Id="rId2" Type="http://schemas.openxmlformats.org/officeDocument/2006/relationships/hyperlink" Target="https://biodatamining.biomedcentral.com/articles/10.1186/s13040-025-00461-w?utm_source=chatgpt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rxiv.org/abs/2410.15369?utm_source=chatgpt.com" TargetMode="External"/><Relationship Id="rId5" Type="http://schemas.openxmlformats.org/officeDocument/2006/relationships/hyperlink" Target="https://arxiv.org/abs/2309.10215?utm_source=chatgpt.com" TargetMode="External"/><Relationship Id="rId4" Type="http://schemas.openxmlformats.org/officeDocument/2006/relationships/hyperlink" Target="https://www.researchgate.net/publication/264673019_Ethics_of_Data_Mining_a_New_Zealand_Survey?utm_source=chatgpt.com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rxiv.org/abs/2305.19021?utm_source=chatgpt.com" TargetMode="External"/><Relationship Id="rId2" Type="http://schemas.openxmlformats.org/officeDocument/2006/relationships/hyperlink" Target="https://arxiv.org/abs/2402.01658?utm_source=chatgpt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1E38C-4BB2-33EB-EA3E-6CBBD8C0E6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42415" y="1101438"/>
            <a:ext cx="6600451" cy="2262781"/>
          </a:xfrm>
        </p:spPr>
        <p:txBody>
          <a:bodyPr>
            <a:noAutofit/>
          </a:bodyPr>
          <a:lstStyle/>
          <a:p>
            <a:r>
              <a:rPr lang="en-UG" dirty="0"/>
              <a:t>Ethical, Security, and Managerial Aspects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D756C7-2F30-1E19-9E77-5D817B4B7E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2415" y="3620876"/>
            <a:ext cx="6600451" cy="112628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G" dirty="0"/>
              <a:t> </a:t>
            </a:r>
            <a:endParaRPr lang="en-UG" dirty="0">
              <a:solidFill>
                <a:schemeClr val="tx1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BE3FC97-E175-F01A-EB6C-4C166C8F88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511538"/>
              </p:ext>
            </p:extLst>
          </p:nvPr>
        </p:nvGraphicFramePr>
        <p:xfrm>
          <a:off x="2405777" y="3818257"/>
          <a:ext cx="5673726" cy="109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73726">
                  <a:extLst>
                    <a:ext uri="{9D8B030D-6E8A-4147-A177-3AD203B41FA5}">
                      <a16:colId xmlns:a16="http://schemas.microsoft.com/office/drawing/2014/main" val="3226304251"/>
                    </a:ext>
                  </a:extLst>
                </a:gridCol>
              </a:tblGrid>
              <a:tr h="928902">
                <a:tc>
                  <a:txBody>
                    <a:bodyPr/>
                    <a:lstStyle/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G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governance, data privacy, GDPR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G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Ethical issues in data mining and BI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G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Communicating analytics insights to decision makers</a:t>
                      </a:r>
                      <a:r>
                        <a:rPr lang="en-UG" dirty="0">
                          <a:effectLst/>
                        </a:rPr>
                        <a:t> </a:t>
                      </a:r>
                      <a:endParaRPr lang="en-UG" sz="2800" b="0" kern="100" dirty="0">
                        <a:effectLst/>
                        <a:latin typeface="PT Mono" panose="02060509020205020204" pitchFamily="49" charset="77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7936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2202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3EF5E-A491-7BD8-2D2C-457D4FD12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Data Governance, Data Privacy, GDPR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58DBD7-83FB-B898-479B-FE930B473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G" dirty="0"/>
              <a:t>Privacy Issues and Data Protection in Big Data: A Case Study Analysis under GDPR. Gruschka, Mavroeidis, Vishi, Jensen (2018) </a:t>
            </a:r>
            <a:r>
              <a:rPr lang="en-UG" dirty="0">
                <a:hlinkClick r:id="rId2"/>
              </a:rPr>
              <a:t>arXiv+2ScienceDirect+2</a:t>
            </a:r>
            <a:r>
              <a:rPr lang="en-UG" dirty="0"/>
              <a:t>. 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G" i="1" dirty="0"/>
              <a:t>Data Protection through Governance Frameworks.  </a:t>
            </a:r>
            <a:r>
              <a:rPr lang="en-UG" dirty="0"/>
              <a:t>Sivananda Reddy Julakanti et al. (2025) </a:t>
            </a:r>
            <a:r>
              <a:rPr lang="en-UG" dirty="0">
                <a:hlinkClick r:id="rId3"/>
              </a:rPr>
              <a:t>arXiv. </a:t>
            </a:r>
            <a:endParaRPr lang="en-UG" dirty="0"/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G" i="1" dirty="0"/>
              <a:t>Data Governance, Privacy and Compliance for Business Intelligence Solutions</a:t>
            </a:r>
            <a:r>
              <a:rPr lang="en-UG" dirty="0"/>
              <a:t>. Karunakaran &amp; Vashishtha (2025) </a:t>
            </a:r>
            <a:r>
              <a:rPr lang="en-UG" dirty="0">
                <a:hlinkClick r:id="rId4"/>
              </a:rPr>
              <a:t>ResearchGate. </a:t>
            </a:r>
            <a:endParaRPr lang="en-UG" dirty="0"/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G" i="1" dirty="0"/>
              <a:t>Relationship Between Data Governance And Data Security: A Case Study Of Uganda Revenue Authority</a:t>
            </a:r>
            <a:r>
              <a:rPr lang="en-UG" dirty="0"/>
              <a:t>. Kamugisha, Arinaitwe, Ariyo et al. (2024) </a:t>
            </a:r>
            <a:r>
              <a:rPr lang="en-UG" dirty="0">
                <a:hlinkClick r:id="rId5"/>
              </a:rPr>
              <a:t>ResearchGate </a:t>
            </a:r>
            <a:endParaRPr lang="en-UG" dirty="0"/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G" i="1" dirty="0"/>
              <a:t>EU Data Governance: Preserving Global Privacy in the Age of Surveillance</a:t>
            </a:r>
            <a:r>
              <a:rPr lang="en-UG" dirty="0"/>
              <a:t>. Nicola F. Daniel (2022) </a:t>
            </a:r>
            <a:r>
              <a:rPr lang="en-UG" dirty="0">
                <a:hlinkClick r:id="rId6"/>
              </a:rPr>
              <a:t>JScholarship. </a:t>
            </a:r>
            <a:endParaRPr lang="en-UG" dirty="0"/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G" i="1" dirty="0"/>
              <a:t>GDPR case studies – </a:t>
            </a:r>
            <a:r>
              <a:rPr lang="en-UG" dirty="0">
                <a:hlinkClick r:id="rId7"/>
              </a:rPr>
              <a:t>Taylor Wessing</a:t>
            </a:r>
            <a:r>
              <a:rPr lang="en-UG" dirty="0"/>
              <a:t>.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79A64-0520-CE3B-BD3F-D12E5DCC8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8016F1-5109-BC4D-8058-CBEF6AB64478}" type="datetime1">
              <a:rPr lang="en-US" smtClean="0"/>
              <a:t>9/27/25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642A56-A766-9263-5059-051FB5918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JP Kasse Lecture Material</a:t>
            </a:r>
            <a:endParaRPr lang="en-UG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F71F27-7D2E-479F-1BBE-224A6F002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B599D2-E83C-BD40-A3CA-A13A41528060}" type="slidenum">
              <a:rPr lang="en-UG" smtClean="0"/>
              <a:pPr>
                <a:defRPr/>
              </a:pPr>
              <a:t>2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227211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9B22A5-A0BD-5C5F-ED95-1971D2561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85C20-EEB5-1E0E-A0CA-2B7EF355C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Ethical Issues in Data Mining &amp; BI – Cases and articles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1353-EC17-5F28-2FEF-435F4F57DB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G" i="1" dirty="0"/>
              <a:t>7. 	The ethics of data mining in healthcare: challenges, frameworks, and future directions</a:t>
            </a:r>
            <a:r>
              <a:rPr lang="en-UG" dirty="0"/>
              <a:t>, Ahmed, Okesanya, Oweidat et al. (2025). </a:t>
            </a:r>
            <a:r>
              <a:rPr lang="en-UG" dirty="0">
                <a:hlinkClick r:id="rId2"/>
              </a:rPr>
              <a:t>BioMed Central+1</a:t>
            </a:r>
            <a:r>
              <a:rPr lang="en-UG" dirty="0"/>
              <a:t>,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G" i="1" dirty="0"/>
              <a:t>8.	Ethical Considerations in Data Mining: Addressing Bias, Fairness and Accountability. </a:t>
            </a:r>
            <a:r>
              <a:rPr lang="en-UG" dirty="0"/>
              <a:t>Borghesi, Luca (2023) </a:t>
            </a:r>
            <a:r>
              <a:rPr lang="en-UG" dirty="0">
                <a:hlinkClick r:id="rId3"/>
              </a:rPr>
              <a:t>Hilaris Publishing SRL. </a:t>
            </a:r>
            <a:endParaRPr lang="en-UG" dirty="0"/>
          </a:p>
          <a:p>
            <a:pPr marL="0" indent="0">
              <a:lnSpc>
                <a:spcPct val="150000"/>
              </a:lnSpc>
              <a:buNone/>
            </a:pPr>
            <a:r>
              <a:rPr lang="en-UG" i="1" dirty="0"/>
              <a:t>9. 	Ethics of Data Mining: a New Zealand Survey</a:t>
            </a:r>
            <a:r>
              <a:rPr lang="en-UG" dirty="0"/>
              <a:t>. Howard Robert Iles (2013) </a:t>
            </a:r>
            <a:r>
              <a:rPr lang="en-UG" dirty="0">
                <a:hlinkClick r:id="rId4"/>
              </a:rPr>
              <a:t>ResearchGate. </a:t>
            </a:r>
            <a:endParaRPr lang="en-UG" dirty="0"/>
          </a:p>
          <a:p>
            <a:pPr marL="0" indent="0">
              <a:lnSpc>
                <a:spcPct val="150000"/>
              </a:lnSpc>
              <a:buNone/>
            </a:pPr>
            <a:r>
              <a:rPr lang="en-UG" i="1" dirty="0"/>
              <a:t>10.	In Consideration of Indigenous Data Sovereignty: Data Mining as a Colonial Practice. </a:t>
            </a:r>
            <a:r>
              <a:rPr lang="en-UG" dirty="0"/>
              <a:t>Roberts &amp; Montoya (2023) </a:t>
            </a:r>
            <a:r>
              <a:rPr lang="en-UG" dirty="0">
                <a:hlinkClick r:id="rId5"/>
              </a:rPr>
              <a:t>arXiv. </a:t>
            </a:r>
            <a:endParaRPr lang="en-UG" dirty="0"/>
          </a:p>
          <a:p>
            <a:pPr marL="0" indent="0">
              <a:lnSpc>
                <a:spcPct val="150000"/>
              </a:lnSpc>
              <a:buNone/>
            </a:pPr>
            <a:r>
              <a:rPr lang="en-UG" i="1" dirty="0"/>
              <a:t>11. 	Ethical AI in Retail: Consumer Privacy and Fairness. </a:t>
            </a:r>
            <a:r>
              <a:rPr lang="en-UG" dirty="0"/>
              <a:t>Adanyin (2024) </a:t>
            </a:r>
            <a:r>
              <a:rPr lang="en-UG" dirty="0">
                <a:hlinkClick r:id="rId6"/>
              </a:rPr>
              <a:t>arXiv. </a:t>
            </a:r>
            <a:r>
              <a:rPr lang="en-UG" i="1" dirty="0"/>
              <a:t> </a:t>
            </a:r>
            <a:endParaRPr lang="en-UG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F28AA5-9C8F-1ACC-F05F-8CAEAA5F3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8016F1-5109-BC4D-8058-CBEF6AB64478}" type="datetime1">
              <a:rPr lang="en-US" smtClean="0"/>
              <a:t>9/28/25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DC852-D8D7-150D-995E-072406FF5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JP Kasse Lecture Material</a:t>
            </a:r>
            <a:endParaRPr lang="en-UG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F7D208-92E4-3292-45A7-7EFCA9473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B599D2-E83C-BD40-A3CA-A13A41528060}" type="slidenum">
              <a:rPr lang="en-UG" smtClean="0"/>
              <a:pPr>
                <a:defRPr/>
              </a:pPr>
              <a:t>3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434274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F282B-7BEC-75B9-996A-3769474850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381B1-0B74-D5D5-45FB-DB8C8D4D9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Communicating Analytics Insights to Decision Makers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62356-EC10-032E-38D0-1BB04F77EA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G" i="1" dirty="0"/>
              <a:t>12. Untersuchung der Wirkung von Data Storytelling auf das Datenverstaendnis von Dashboard-Nutzern</a:t>
            </a:r>
            <a:r>
              <a:rPr lang="en-UG" dirty="0"/>
              <a:t> (Effect of Data Storytelling on Dashboard Users’ Understanding). Valeria Zitz &amp; Patrick Baier (2024) </a:t>
            </a:r>
            <a:r>
              <a:rPr lang="en-UG" dirty="0">
                <a:hlinkClick r:id="rId2"/>
              </a:rPr>
              <a:t>arXiv. </a:t>
            </a:r>
            <a:endParaRPr lang="en-UG" dirty="0"/>
          </a:p>
          <a:p>
            <a:pPr marL="0" indent="0">
              <a:lnSpc>
                <a:spcPct val="150000"/>
              </a:lnSpc>
              <a:buNone/>
            </a:pPr>
            <a:r>
              <a:rPr lang="en-UG" i="1" dirty="0"/>
              <a:t>13. Using Data Analytics to Derive Business Intelligence: A Case Study</a:t>
            </a:r>
            <a:r>
              <a:rPr lang="en-UG" dirty="0"/>
              <a:t>.Orji, Obianuju, Ezema et al. (2023) </a:t>
            </a:r>
            <a:r>
              <a:rPr lang="en-UG" dirty="0">
                <a:hlinkClick r:id="rId3"/>
              </a:rPr>
              <a:t>arXiv. </a:t>
            </a:r>
            <a:endParaRPr lang="en-UG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763E49-7346-3431-6A30-71D9754EE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8016F1-5109-BC4D-8058-CBEF6AB64478}" type="datetime1">
              <a:rPr lang="en-US" smtClean="0"/>
              <a:t>9/28/25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75C79B-9F31-285F-77B3-0E3E12E12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JP Kasse Lecture Material</a:t>
            </a:r>
            <a:endParaRPr lang="en-UG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1A94B4-9B6D-69DE-2B44-181A91545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B599D2-E83C-BD40-A3CA-A13A41528060}" type="slidenum">
              <a:rPr lang="en-UG" smtClean="0"/>
              <a:pPr>
                <a:defRPr/>
              </a:pPr>
              <a:t>4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62634226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IMC Presentation template [Compatibility Mode]" id="{C8FE30F1-A902-684B-97E0-6E598745E5BE}" vid="{E7393D73-67A2-3143-B09C-8FF695E7769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10759</TotalTime>
  <Words>382</Words>
  <Application>Microsoft Macintosh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Century Gothic</vt:lpstr>
      <vt:lpstr>PT Mono</vt:lpstr>
      <vt:lpstr>PT Sans</vt:lpstr>
      <vt:lpstr>Wingdings 3</vt:lpstr>
      <vt:lpstr>Wisp</vt:lpstr>
      <vt:lpstr>Ethical, Security, and Managerial Aspects</vt:lpstr>
      <vt:lpstr>Data Governance, Data Privacy, GDPR</vt:lpstr>
      <vt:lpstr>Ethical Issues in Data Mining &amp; BI – Cases and articles</vt:lpstr>
      <vt:lpstr>Communicating Analytics Insights to Decision Makers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Mac Uer</dc:creator>
  <cp:lastModifiedBy>Mac Uer</cp:lastModifiedBy>
  <cp:revision>18</cp:revision>
  <dcterms:created xsi:type="dcterms:W3CDTF">2024-11-12T12:43:27Z</dcterms:created>
  <dcterms:modified xsi:type="dcterms:W3CDTF">2025-10-01T03:42:02Z</dcterms:modified>
</cp:coreProperties>
</file>