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7" r:id="rId7"/>
    <p:sldId id="276" r:id="rId8"/>
    <p:sldId id="278" r:id="rId9"/>
    <p:sldId id="261" r:id="rId10"/>
    <p:sldId id="279" r:id="rId11"/>
    <p:sldId id="262" r:id="rId12"/>
    <p:sldId id="263" r:id="rId13"/>
    <p:sldId id="268" r:id="rId14"/>
    <p:sldId id="269" r:id="rId15"/>
    <p:sldId id="264" r:id="rId16"/>
    <p:sldId id="265" r:id="rId17"/>
    <p:sldId id="266" r:id="rId18"/>
    <p:sldId id="270" r:id="rId19"/>
    <p:sldId id="271" r:id="rId20"/>
    <p:sldId id="272" r:id="rId21"/>
    <p:sldId id="267" r:id="rId22"/>
    <p:sldId id="273" r:id="rId23"/>
    <p:sldId id="274" r:id="rId24"/>
    <p:sldId id="275" r:id="rId25"/>
    <p:sldId id="280" r:id="rId26"/>
    <p:sldId id="281" r:id="rId27"/>
    <p:sldId id="282" r:id="rId28"/>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D8A88-FE88-4C0D-AD08-0CDB844B14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3D0A9703-5B8C-46D7-A8B0-4C605DC195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46E7D3AA-21CC-4D23-92A0-16DC5610FB6D}"/>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5" name="Footer Placeholder 4">
            <a:extLst>
              <a:ext uri="{FF2B5EF4-FFF2-40B4-BE49-F238E27FC236}">
                <a16:creationId xmlns:a16="http://schemas.microsoft.com/office/drawing/2014/main" id="{B9020AB3-C4EF-4D27-B355-71800763A46A}"/>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D52DA9D1-FC3A-43F8-8A8D-7A632BB0A18C}"/>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1845148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7808C-433C-4E03-8739-AFBE00CD4EF7}"/>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0EC6F611-5D45-48CE-9384-E32A695A3E3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63C4AC17-303E-4A70-9FDC-25C936F3AE03}"/>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5" name="Footer Placeholder 4">
            <a:extLst>
              <a:ext uri="{FF2B5EF4-FFF2-40B4-BE49-F238E27FC236}">
                <a16:creationId xmlns:a16="http://schemas.microsoft.com/office/drawing/2014/main" id="{35FB6AE9-440E-4FF0-B01D-3C90C292E6B9}"/>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88006CBC-E7A7-4A9E-A41C-76319EC9830C}"/>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4141057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F09265-4827-43AF-BB5E-83C103931C5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CF80EBD8-F816-43E4-B70B-C65A32B727D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DD2D214A-A49C-4EC7-BAAF-908686A6EAAD}"/>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5" name="Footer Placeholder 4">
            <a:extLst>
              <a:ext uri="{FF2B5EF4-FFF2-40B4-BE49-F238E27FC236}">
                <a16:creationId xmlns:a16="http://schemas.microsoft.com/office/drawing/2014/main" id="{857C70C4-4FB8-41D7-9E8E-ADD417E10173}"/>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4D7D9A13-2DB7-4CE2-9C4D-96B1F51F44DE}"/>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52193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7D8AF-12D5-4894-93C4-3240A049CDD3}"/>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67E4F2D6-A47E-4CD6-9AB4-8025A694BB9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B7F5F298-127E-401F-9968-9AE27CFABB29}"/>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5" name="Footer Placeholder 4">
            <a:extLst>
              <a:ext uri="{FF2B5EF4-FFF2-40B4-BE49-F238E27FC236}">
                <a16:creationId xmlns:a16="http://schemas.microsoft.com/office/drawing/2014/main" id="{27D0DEFD-0054-4633-A0F1-548F727DB9B6}"/>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000A4261-912D-4CD1-B6F6-9F7AA558D6EC}"/>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352331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E68DE-39CB-468F-AB28-9135C88796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2458FCC3-6A81-4F6F-AD86-3F675DF8C6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F5E40A3-6022-48F5-A99B-A6823F4727EB}"/>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5" name="Footer Placeholder 4">
            <a:extLst>
              <a:ext uri="{FF2B5EF4-FFF2-40B4-BE49-F238E27FC236}">
                <a16:creationId xmlns:a16="http://schemas.microsoft.com/office/drawing/2014/main" id="{587041A1-9169-4A91-9EFE-CDDFEF54F55E}"/>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BDF9CFA4-2BAB-4750-8846-372FB31F4235}"/>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2221557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F786C-A88D-47E3-A5FC-32A1120EF7FB}"/>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988BC38D-C40C-439B-85A1-C160C58B8A4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B8D4ABAE-614E-44E9-BFF7-AD34549E8BD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1A477DA6-19E3-4AA4-996E-0805691E26D2}"/>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6" name="Footer Placeholder 5">
            <a:extLst>
              <a:ext uri="{FF2B5EF4-FFF2-40B4-BE49-F238E27FC236}">
                <a16:creationId xmlns:a16="http://schemas.microsoft.com/office/drawing/2014/main" id="{28CF71F6-D2C8-42FA-A1B7-F98E4F57CF58}"/>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C6A39B73-96C0-410B-BDD2-9F6B7C416C64}"/>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2968984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C5C0D-6B8C-4DB9-91E8-4C42D1211752}"/>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1E7CBB07-000F-40CB-ABB7-B721A63815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8B07BFF-530F-4ADB-9FFE-383AC166A84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FA1DB2AF-5B61-416F-9BEB-772803ED21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C39327E-CB60-4A69-A6D7-D7859BC4C79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FAB16F1A-A9E9-4CF6-A248-FA37B76A423A}"/>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8" name="Footer Placeholder 7">
            <a:extLst>
              <a:ext uri="{FF2B5EF4-FFF2-40B4-BE49-F238E27FC236}">
                <a16:creationId xmlns:a16="http://schemas.microsoft.com/office/drawing/2014/main" id="{2C3CC922-C8E9-4B2E-BF58-6E267F28CBD7}"/>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48566C95-B0F5-40A7-A82F-5B5F9BE40131}"/>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371267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8D1C8-E9EC-4D82-8608-E2E49003114E}"/>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436D8AF9-F93D-4E92-8367-4E1529A3FD26}"/>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4" name="Footer Placeholder 3">
            <a:extLst>
              <a:ext uri="{FF2B5EF4-FFF2-40B4-BE49-F238E27FC236}">
                <a16:creationId xmlns:a16="http://schemas.microsoft.com/office/drawing/2014/main" id="{362AD8E1-F993-44EB-9762-97B90B11BFE9}"/>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F6B9AB39-4B94-406B-9236-7B2443A7CFDE}"/>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385768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22E4CC-34B6-4BFA-9021-A020F1519805}"/>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3" name="Footer Placeholder 2">
            <a:extLst>
              <a:ext uri="{FF2B5EF4-FFF2-40B4-BE49-F238E27FC236}">
                <a16:creationId xmlns:a16="http://schemas.microsoft.com/office/drawing/2014/main" id="{D6EA049B-1A68-423A-B5F7-8AB142601814}"/>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EAA38655-11FB-40E8-A9C4-B1ED96F25DF0}"/>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1969939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64970-2648-48E3-BDC9-A1E3B71402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5D0B4024-63E2-4E49-8FF4-85961BEF0B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3B93A59E-0CC4-445D-84A1-A1C3A7298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AFE1DF-B196-4E50-9FED-E89830E82229}"/>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6" name="Footer Placeholder 5">
            <a:extLst>
              <a:ext uri="{FF2B5EF4-FFF2-40B4-BE49-F238E27FC236}">
                <a16:creationId xmlns:a16="http://schemas.microsoft.com/office/drawing/2014/main" id="{9A233A04-2631-4E95-BD77-42EF35AE8330}"/>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7EF0FC9C-1FE0-42F0-A29D-DA168F49D98A}"/>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1293089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04A32-0F94-4C31-8CAC-2F2C3426A2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D4D3BDBC-B05F-4E5F-8BE7-BD4DFED2F3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471590FB-A855-45E6-817E-C452B4FD13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5224B2-5C42-40E4-898E-18C6D735F559}"/>
              </a:ext>
            </a:extLst>
          </p:cNvPr>
          <p:cNvSpPr>
            <a:spLocks noGrp="1"/>
          </p:cNvSpPr>
          <p:nvPr>
            <p:ph type="dt" sz="half" idx="10"/>
          </p:nvPr>
        </p:nvSpPr>
        <p:spPr/>
        <p:txBody>
          <a:bodyPr/>
          <a:lstStyle/>
          <a:p>
            <a:fld id="{8A0D90A2-E4CC-43E7-ABDE-3BBAA58BE99E}" type="datetimeFigureOut">
              <a:rPr lang="en-UG" smtClean="0"/>
              <a:t>09/05/2025</a:t>
            </a:fld>
            <a:endParaRPr lang="en-UG"/>
          </a:p>
        </p:txBody>
      </p:sp>
      <p:sp>
        <p:nvSpPr>
          <p:cNvPr id="6" name="Footer Placeholder 5">
            <a:extLst>
              <a:ext uri="{FF2B5EF4-FFF2-40B4-BE49-F238E27FC236}">
                <a16:creationId xmlns:a16="http://schemas.microsoft.com/office/drawing/2014/main" id="{A0EFB8D4-801A-42B5-B651-8A18E52438DD}"/>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DDED36C3-0B9A-4284-8400-E0313B16E968}"/>
              </a:ext>
            </a:extLst>
          </p:cNvPr>
          <p:cNvSpPr>
            <a:spLocks noGrp="1"/>
          </p:cNvSpPr>
          <p:nvPr>
            <p:ph type="sldNum" sz="quarter" idx="12"/>
          </p:nvPr>
        </p:nvSpPr>
        <p:spPr/>
        <p:txBody>
          <a:bodyPr/>
          <a:lstStyle/>
          <a:p>
            <a:fld id="{950C5480-C735-4F93-BA29-64630EFDB069}" type="slidenum">
              <a:rPr lang="en-UG" smtClean="0"/>
              <a:t>‹#›</a:t>
            </a:fld>
            <a:endParaRPr lang="en-UG"/>
          </a:p>
        </p:txBody>
      </p:sp>
    </p:spTree>
    <p:extLst>
      <p:ext uri="{BB962C8B-B14F-4D97-AF65-F5344CB8AC3E}">
        <p14:creationId xmlns:p14="http://schemas.microsoft.com/office/powerpoint/2010/main" val="218456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709FA1-154A-4BE7-8119-2275F1FE55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9A868B62-A349-4678-A040-36EFF32A35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7626E9C8-00ED-4CEF-851A-46082B95CA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0D90A2-E4CC-43E7-ABDE-3BBAA58BE99E}" type="datetimeFigureOut">
              <a:rPr lang="en-UG" smtClean="0"/>
              <a:t>09/05/2025</a:t>
            </a:fld>
            <a:endParaRPr lang="en-UG"/>
          </a:p>
        </p:txBody>
      </p:sp>
      <p:sp>
        <p:nvSpPr>
          <p:cNvPr id="5" name="Footer Placeholder 4">
            <a:extLst>
              <a:ext uri="{FF2B5EF4-FFF2-40B4-BE49-F238E27FC236}">
                <a16:creationId xmlns:a16="http://schemas.microsoft.com/office/drawing/2014/main" id="{D21AAFCB-F550-4334-B114-65C60760C3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EDF26BDD-5DA7-44A0-9CE2-5A5CE0A02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0C5480-C735-4F93-BA29-64630EFDB069}" type="slidenum">
              <a:rPr lang="en-UG" smtClean="0"/>
              <a:t>‹#›</a:t>
            </a:fld>
            <a:endParaRPr lang="en-UG"/>
          </a:p>
        </p:txBody>
      </p:sp>
    </p:spTree>
    <p:extLst>
      <p:ext uri="{BB962C8B-B14F-4D97-AF65-F5344CB8AC3E}">
        <p14:creationId xmlns:p14="http://schemas.microsoft.com/office/powerpoint/2010/main" val="1319523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F62AD-0D94-4400-9C1C-96CF4DC395B5}"/>
              </a:ext>
            </a:extLst>
          </p:cNvPr>
          <p:cNvSpPr>
            <a:spLocks noGrp="1"/>
          </p:cNvSpPr>
          <p:nvPr>
            <p:ph type="ctrTitle"/>
          </p:nvPr>
        </p:nvSpPr>
        <p:spPr/>
        <p:txBody>
          <a:bodyPr/>
          <a:lstStyle/>
          <a:p>
            <a:r>
              <a:rPr lang="en-US" dirty="0"/>
              <a:t>BANK MANAGEMENT</a:t>
            </a:r>
            <a:endParaRPr lang="en-UG" dirty="0"/>
          </a:p>
        </p:txBody>
      </p:sp>
      <p:sp>
        <p:nvSpPr>
          <p:cNvPr id="3" name="Subtitle 2">
            <a:extLst>
              <a:ext uri="{FF2B5EF4-FFF2-40B4-BE49-F238E27FC236}">
                <a16:creationId xmlns:a16="http://schemas.microsoft.com/office/drawing/2014/main" id="{57560395-C384-4CA8-86E8-58B35665C032}"/>
              </a:ext>
            </a:extLst>
          </p:cNvPr>
          <p:cNvSpPr>
            <a:spLocks noGrp="1"/>
          </p:cNvSpPr>
          <p:nvPr>
            <p:ph type="subTitle" idx="1"/>
          </p:nvPr>
        </p:nvSpPr>
        <p:spPr/>
        <p:txBody>
          <a:bodyPr/>
          <a:lstStyle/>
          <a:p>
            <a:r>
              <a:rPr lang="en-US" dirty="0"/>
              <a:t>BCOM III</a:t>
            </a:r>
          </a:p>
          <a:p>
            <a:r>
              <a:rPr lang="en-US" dirty="0"/>
              <a:t>BANKING AND INSURANCE</a:t>
            </a:r>
            <a:endParaRPr lang="en-UG" dirty="0"/>
          </a:p>
        </p:txBody>
      </p:sp>
    </p:spTree>
    <p:extLst>
      <p:ext uri="{BB962C8B-B14F-4D97-AF65-F5344CB8AC3E}">
        <p14:creationId xmlns:p14="http://schemas.microsoft.com/office/powerpoint/2010/main" val="55450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639AE-FA66-496A-8F4E-43E375D2F044}"/>
              </a:ext>
            </a:extLst>
          </p:cNvPr>
          <p:cNvSpPr>
            <a:spLocks noGrp="1"/>
          </p:cNvSpPr>
          <p:nvPr>
            <p:ph type="title"/>
          </p:nvPr>
        </p:nvSpPr>
        <p:spPr/>
        <p:txBody>
          <a:bodyPr/>
          <a:lstStyle/>
          <a:p>
            <a:pPr algn="ctr"/>
            <a:r>
              <a:rPr lang="en-US" b="1" dirty="0"/>
              <a:t>Traditional versus modern banking</a:t>
            </a:r>
            <a:br>
              <a:rPr lang="en-US" b="1" dirty="0"/>
            </a:br>
            <a:endParaRPr lang="en-UG" dirty="0"/>
          </a:p>
        </p:txBody>
      </p:sp>
      <p:sp>
        <p:nvSpPr>
          <p:cNvPr id="3" name="Content Placeholder 2">
            <a:extLst>
              <a:ext uri="{FF2B5EF4-FFF2-40B4-BE49-F238E27FC236}">
                <a16:creationId xmlns:a16="http://schemas.microsoft.com/office/drawing/2014/main" id="{A66D130D-BE6E-44B2-A0D7-3EAAF643FD6C}"/>
              </a:ext>
            </a:extLst>
          </p:cNvPr>
          <p:cNvSpPr>
            <a:spLocks noGrp="1"/>
          </p:cNvSpPr>
          <p:nvPr>
            <p:ph idx="1"/>
          </p:nvPr>
        </p:nvSpPr>
        <p:spPr/>
        <p:txBody>
          <a:bodyPr>
            <a:normAutofit/>
          </a:bodyPr>
          <a:lstStyle/>
          <a:p>
            <a:r>
              <a:rPr lang="en-US" sz="2400" dirty="0"/>
              <a:t>The banking business has evolved from a narrow activity to full financial services firms. </a:t>
            </a:r>
          </a:p>
          <a:p>
            <a:r>
              <a:rPr lang="en-US" sz="2400" dirty="0"/>
              <a:t>There are several drivers for this transformation: </a:t>
            </a:r>
          </a:p>
          <a:p>
            <a:r>
              <a:rPr lang="en-US" sz="2400" dirty="0"/>
              <a:t>deregulation (and re-regulation); </a:t>
            </a:r>
          </a:p>
          <a:p>
            <a:r>
              <a:rPr lang="en-US" sz="2400" dirty="0"/>
              <a:t>technological change; </a:t>
            </a:r>
          </a:p>
          <a:p>
            <a:r>
              <a:rPr lang="en-US" sz="2400" dirty="0" err="1"/>
              <a:t>internationalisation</a:t>
            </a:r>
            <a:r>
              <a:rPr lang="en-US" sz="2400" dirty="0"/>
              <a:t> and </a:t>
            </a:r>
            <a:r>
              <a:rPr lang="en-US" sz="2400" dirty="0" err="1"/>
              <a:t>globalisation</a:t>
            </a:r>
            <a:r>
              <a:rPr lang="en-US" sz="2400" dirty="0"/>
              <a:t>; </a:t>
            </a:r>
          </a:p>
          <a:p>
            <a:r>
              <a:rPr lang="en-US" sz="2400" dirty="0"/>
              <a:t>increased competition.</a:t>
            </a:r>
            <a:endParaRPr lang="en-UG" sz="2400" dirty="0"/>
          </a:p>
        </p:txBody>
      </p:sp>
    </p:spTree>
    <p:extLst>
      <p:ext uri="{BB962C8B-B14F-4D97-AF65-F5344CB8AC3E}">
        <p14:creationId xmlns:p14="http://schemas.microsoft.com/office/powerpoint/2010/main" val="984476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29CC3-2768-470B-9952-104D26A4320F}"/>
              </a:ext>
            </a:extLst>
          </p:cNvPr>
          <p:cNvSpPr>
            <a:spLocks noGrp="1"/>
          </p:cNvSpPr>
          <p:nvPr>
            <p:ph type="title"/>
          </p:nvPr>
        </p:nvSpPr>
        <p:spPr/>
        <p:txBody>
          <a:bodyPr/>
          <a:lstStyle/>
          <a:p>
            <a:pPr algn="ctr"/>
            <a:r>
              <a:rPr lang="en-US" b="1" dirty="0"/>
              <a:t>Traditional versus modern banking</a:t>
            </a:r>
            <a:br>
              <a:rPr lang="en-US" b="1" dirty="0"/>
            </a:br>
            <a:endParaRPr lang="en-UG" dirty="0"/>
          </a:p>
        </p:txBody>
      </p:sp>
      <p:sp>
        <p:nvSpPr>
          <p:cNvPr id="3" name="Content Placeholder 2">
            <a:extLst>
              <a:ext uri="{FF2B5EF4-FFF2-40B4-BE49-F238E27FC236}">
                <a16:creationId xmlns:a16="http://schemas.microsoft.com/office/drawing/2014/main" id="{5FCA148F-BF23-4114-83C0-353453F10A18}"/>
              </a:ext>
            </a:extLst>
          </p:cNvPr>
          <p:cNvSpPr>
            <a:spLocks noGrp="1"/>
          </p:cNvSpPr>
          <p:nvPr>
            <p:ph idx="1"/>
          </p:nvPr>
        </p:nvSpPr>
        <p:spPr/>
        <p:txBody>
          <a:bodyPr>
            <a:normAutofit/>
          </a:bodyPr>
          <a:lstStyle/>
          <a:p>
            <a:r>
              <a:rPr lang="en-US" sz="2000" dirty="0"/>
              <a:t>Up until the 1990s many banking markets were highly regulated, and competition was restricted. In the UK banks were restricted from carrying out various securities and investment banking business up until 1986, when various reforms allowed commercial banks to acquire stockbroking firms. </a:t>
            </a:r>
          </a:p>
          <a:p>
            <a:r>
              <a:rPr lang="en-US" sz="2000" dirty="0"/>
              <a:t>In continental Europe, branching restrictions were in place in Spain and Italy until 1992 and banks were also limited in terms of the types of business they could conduct. </a:t>
            </a:r>
          </a:p>
          <a:p>
            <a:r>
              <a:rPr lang="en-US" sz="2000" dirty="0"/>
              <a:t>The implementation of the EU’s Second Banking Directive in 1992 established a formal definition of what constituted banking business throughout Europe and this introduced the so-called universal banking model. </a:t>
            </a:r>
          </a:p>
          <a:p>
            <a:r>
              <a:rPr lang="en-US" sz="2000" dirty="0"/>
              <a:t>Under the universal banking model, the banking business is broadly defined to include all aspects of financial service activity – including securities operations, insurance, pensions, leasing and so on. This meant that from 1992 onwards banks throughout the European Union could undertake a broad range of financial services activity.</a:t>
            </a:r>
            <a:endParaRPr lang="en-UG" sz="2000" dirty="0"/>
          </a:p>
        </p:txBody>
      </p:sp>
    </p:spTree>
    <p:extLst>
      <p:ext uri="{BB962C8B-B14F-4D97-AF65-F5344CB8AC3E}">
        <p14:creationId xmlns:p14="http://schemas.microsoft.com/office/powerpoint/2010/main" val="3534179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837E1-958C-49C2-9D44-0DDBB8CFEA01}"/>
              </a:ext>
            </a:extLst>
          </p:cNvPr>
          <p:cNvSpPr>
            <a:spLocks noGrp="1"/>
          </p:cNvSpPr>
          <p:nvPr>
            <p:ph type="title"/>
          </p:nvPr>
        </p:nvSpPr>
        <p:spPr/>
        <p:txBody>
          <a:bodyPr/>
          <a:lstStyle/>
          <a:p>
            <a:r>
              <a:rPr lang="en-US" b="1" dirty="0"/>
              <a:t>Traditional versus modern banking</a:t>
            </a:r>
            <a:br>
              <a:rPr lang="en-US" b="1" dirty="0"/>
            </a:br>
            <a:endParaRPr lang="en-UG" dirty="0"/>
          </a:p>
        </p:txBody>
      </p:sp>
      <p:sp>
        <p:nvSpPr>
          <p:cNvPr id="3" name="Content Placeholder 2">
            <a:extLst>
              <a:ext uri="{FF2B5EF4-FFF2-40B4-BE49-F238E27FC236}">
                <a16:creationId xmlns:a16="http://schemas.microsoft.com/office/drawing/2014/main" id="{926326BB-7F51-4CBC-BF1B-212BA08BA8BC}"/>
              </a:ext>
            </a:extLst>
          </p:cNvPr>
          <p:cNvSpPr>
            <a:spLocks noGrp="1"/>
          </p:cNvSpPr>
          <p:nvPr>
            <p:ph idx="1"/>
          </p:nvPr>
        </p:nvSpPr>
        <p:spPr/>
        <p:txBody>
          <a:bodyPr>
            <a:normAutofit/>
          </a:bodyPr>
          <a:lstStyle/>
          <a:p>
            <a:r>
              <a:rPr lang="en-US" sz="2400" dirty="0"/>
              <a:t>A similar trend has also occurred in the United States. For example, there were nationwide branching restrictions in place until the passing of the Riegle–Neal Interstate Banking and Branching Efficiency Act in 1994, which allowed national banks to operate branches across state lines after 1 June 1997. Also, the Gramm–Leach–Bliley Act in November 1999 allowed commercial banks to undertake securities and insurance business, thus establishing the possibility of universal banking activity for US banks. Similar legislation was also enacted in Japan in 1999.</a:t>
            </a:r>
            <a:endParaRPr lang="en-UG" sz="2400" dirty="0"/>
          </a:p>
        </p:txBody>
      </p:sp>
    </p:spTree>
    <p:extLst>
      <p:ext uri="{BB962C8B-B14F-4D97-AF65-F5344CB8AC3E}">
        <p14:creationId xmlns:p14="http://schemas.microsoft.com/office/powerpoint/2010/main" val="217534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b="1" dirty="0"/>
              <a:t>Deregulation &amp; Global Trends</a:t>
            </a:r>
          </a:p>
        </p:txBody>
      </p:sp>
      <p:sp>
        <p:nvSpPr>
          <p:cNvPr id="3" name="Content Placeholder 2"/>
          <p:cNvSpPr>
            <a:spLocks noGrp="1"/>
          </p:cNvSpPr>
          <p:nvPr>
            <p:ph idx="1"/>
          </p:nvPr>
        </p:nvSpPr>
        <p:spPr/>
        <p:txBody>
          <a:bodyPr>
            <a:normAutofit/>
          </a:bodyPr>
          <a:lstStyle/>
          <a:p>
            <a:r>
              <a:rPr sz="2400" dirty="0"/>
              <a:t>- Removal of capital restrictions (1980s)</a:t>
            </a:r>
          </a:p>
          <a:p>
            <a:r>
              <a:rPr sz="2400" dirty="0"/>
              <a:t>- Decline of state-owned banks via privatization</a:t>
            </a:r>
          </a:p>
          <a:p>
            <a:r>
              <a:rPr sz="2400" dirty="0"/>
              <a:t>- Removal of balance sheet &amp; portfolio restrictions</a:t>
            </a:r>
          </a:p>
          <a:p>
            <a:r>
              <a:rPr sz="2400" dirty="0"/>
              <a:t>- Growth of international banking operations</a:t>
            </a:r>
          </a:p>
          <a:p>
            <a:endParaRP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b="1"/>
              <a:t>Impact of Technology</a:t>
            </a:r>
          </a:p>
        </p:txBody>
      </p:sp>
      <p:sp>
        <p:nvSpPr>
          <p:cNvPr id="3" name="Content Placeholder 2"/>
          <p:cNvSpPr>
            <a:spLocks noGrp="1"/>
          </p:cNvSpPr>
          <p:nvPr>
            <p:ph idx="1"/>
          </p:nvPr>
        </p:nvSpPr>
        <p:spPr/>
        <p:txBody>
          <a:bodyPr>
            <a:normAutofit/>
          </a:bodyPr>
          <a:lstStyle/>
          <a:p>
            <a:r>
              <a:rPr sz="2400" dirty="0"/>
              <a:t>- Improved back-office processing &amp; front-office delivery</a:t>
            </a:r>
          </a:p>
          <a:p>
            <a:r>
              <a:rPr sz="2400" dirty="0"/>
              <a:t>- Cheaper communication → easier geographic expansion</a:t>
            </a:r>
          </a:p>
          <a:p>
            <a:r>
              <a:rPr sz="2400" dirty="0"/>
              <a:t>- Greater competition from distant providers</a:t>
            </a:r>
          </a:p>
          <a:p>
            <a:r>
              <a:rPr sz="2400" dirty="0"/>
              <a:t>- Blurring lines between banks &amp; other financial intermediaries</a:t>
            </a:r>
          </a:p>
          <a:p>
            <a:r>
              <a:rPr sz="2400" dirty="0"/>
              <a:t>- Rise of tech-driven financial services</a:t>
            </a:r>
          </a:p>
          <a:p>
            <a:endParaRP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A0E51-1C4F-46EA-A4E0-85A9A50926B3}"/>
              </a:ext>
            </a:extLst>
          </p:cNvPr>
          <p:cNvSpPr>
            <a:spLocks noGrp="1"/>
          </p:cNvSpPr>
          <p:nvPr>
            <p:ph type="title"/>
          </p:nvPr>
        </p:nvSpPr>
        <p:spPr/>
        <p:txBody>
          <a:bodyPr/>
          <a:lstStyle/>
          <a:p>
            <a:pPr algn="ctr"/>
            <a:r>
              <a:rPr lang="en-US" b="1" dirty="0"/>
              <a:t>Traditional versus modern banking</a:t>
            </a:r>
            <a:endParaRPr lang="en-UG" b="1" dirty="0"/>
          </a:p>
        </p:txBody>
      </p:sp>
      <p:pic>
        <p:nvPicPr>
          <p:cNvPr id="4" name="Content Placeholder 3">
            <a:extLst>
              <a:ext uri="{FF2B5EF4-FFF2-40B4-BE49-F238E27FC236}">
                <a16:creationId xmlns:a16="http://schemas.microsoft.com/office/drawing/2014/main" id="{5E68528E-36B8-4AF4-B9BA-FF0CB963C7B0}"/>
              </a:ext>
            </a:extLst>
          </p:cNvPr>
          <p:cNvPicPr>
            <a:picLocks noGrp="1" noChangeAspect="1"/>
          </p:cNvPicPr>
          <p:nvPr>
            <p:ph idx="1"/>
          </p:nvPr>
        </p:nvPicPr>
        <p:blipFill>
          <a:blip r:embed="rId2"/>
          <a:stretch>
            <a:fillRect/>
          </a:stretch>
        </p:blipFill>
        <p:spPr>
          <a:xfrm>
            <a:off x="1495313" y="1793352"/>
            <a:ext cx="8031224" cy="4351338"/>
          </a:xfrm>
          <a:prstGeom prst="rect">
            <a:avLst/>
          </a:prstGeom>
        </p:spPr>
      </p:pic>
    </p:spTree>
    <p:extLst>
      <p:ext uri="{BB962C8B-B14F-4D97-AF65-F5344CB8AC3E}">
        <p14:creationId xmlns:p14="http://schemas.microsoft.com/office/powerpoint/2010/main" val="1912822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82903-E620-41A2-A7C0-B7D87DEC31B4}"/>
              </a:ext>
            </a:extLst>
          </p:cNvPr>
          <p:cNvSpPr>
            <a:spLocks noGrp="1"/>
          </p:cNvSpPr>
          <p:nvPr>
            <p:ph type="title"/>
          </p:nvPr>
        </p:nvSpPr>
        <p:spPr/>
        <p:txBody>
          <a:bodyPr/>
          <a:lstStyle/>
          <a:p>
            <a:pPr algn="ctr"/>
            <a:r>
              <a:rPr lang="en-US" b="1" dirty="0"/>
              <a:t>Types of banking</a:t>
            </a:r>
            <a:endParaRPr lang="en-UG" b="1" dirty="0"/>
          </a:p>
        </p:txBody>
      </p:sp>
      <p:pic>
        <p:nvPicPr>
          <p:cNvPr id="4" name="Content Placeholder 3">
            <a:extLst>
              <a:ext uri="{FF2B5EF4-FFF2-40B4-BE49-F238E27FC236}">
                <a16:creationId xmlns:a16="http://schemas.microsoft.com/office/drawing/2014/main" id="{54A8D4EE-891C-4FC6-89D6-B65582BAC530}"/>
              </a:ext>
            </a:extLst>
          </p:cNvPr>
          <p:cNvPicPr>
            <a:picLocks noGrp="1" noChangeAspect="1"/>
          </p:cNvPicPr>
          <p:nvPr>
            <p:ph idx="1"/>
          </p:nvPr>
        </p:nvPicPr>
        <p:blipFill>
          <a:blip r:embed="rId2"/>
          <a:stretch>
            <a:fillRect/>
          </a:stretch>
        </p:blipFill>
        <p:spPr>
          <a:xfrm>
            <a:off x="2843212" y="2301081"/>
            <a:ext cx="6505575" cy="3400425"/>
          </a:xfrm>
          <a:prstGeom prst="rect">
            <a:avLst/>
          </a:prstGeom>
        </p:spPr>
      </p:pic>
    </p:spTree>
    <p:extLst>
      <p:ext uri="{BB962C8B-B14F-4D97-AF65-F5344CB8AC3E}">
        <p14:creationId xmlns:p14="http://schemas.microsoft.com/office/powerpoint/2010/main" val="1352276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EE3DC-EEB8-439F-AE91-4ED8A196000E}"/>
              </a:ext>
            </a:extLst>
          </p:cNvPr>
          <p:cNvSpPr>
            <a:spLocks noGrp="1"/>
          </p:cNvSpPr>
          <p:nvPr>
            <p:ph type="title"/>
          </p:nvPr>
        </p:nvSpPr>
        <p:spPr/>
        <p:txBody>
          <a:bodyPr/>
          <a:lstStyle/>
          <a:p>
            <a:pPr algn="ctr"/>
            <a:r>
              <a:rPr lang="en-US" b="1" dirty="0"/>
              <a:t>Retail or personal banking</a:t>
            </a:r>
            <a:endParaRPr lang="en-UG" b="1" dirty="0"/>
          </a:p>
        </p:txBody>
      </p:sp>
      <p:sp>
        <p:nvSpPr>
          <p:cNvPr id="3" name="Content Placeholder 2">
            <a:extLst>
              <a:ext uri="{FF2B5EF4-FFF2-40B4-BE49-F238E27FC236}">
                <a16:creationId xmlns:a16="http://schemas.microsoft.com/office/drawing/2014/main" id="{D0B011EC-D7A8-4DBF-BD17-6C0F6EC13991}"/>
              </a:ext>
            </a:extLst>
          </p:cNvPr>
          <p:cNvSpPr>
            <a:spLocks noGrp="1"/>
          </p:cNvSpPr>
          <p:nvPr>
            <p:ph idx="1"/>
          </p:nvPr>
        </p:nvSpPr>
        <p:spPr/>
        <p:txBody>
          <a:bodyPr>
            <a:normAutofit/>
          </a:bodyPr>
          <a:lstStyle/>
          <a:p>
            <a:r>
              <a:rPr lang="en-US" sz="2400" dirty="0"/>
              <a:t>Retail or personal banking relates to financial services provided to consumers and is usually small-scale in nature. </a:t>
            </a:r>
          </a:p>
          <a:p>
            <a:r>
              <a:rPr lang="en-US" sz="2400" dirty="0"/>
              <a:t>Typically, transactions are large volume, low value and customers are individuals, households and small and medium-size enterprises (SMEs). The focus of retail banking is mostly domestic. </a:t>
            </a:r>
          </a:p>
          <a:p>
            <a:r>
              <a:rPr lang="en-US" sz="2400" dirty="0"/>
              <a:t>Typically, all large banks offer a broad range of personal banking services including payments services (current account with cheque facilities, credit transfers, standing orders, direct debits and plastic cards), savings, loans, mortgages, insurance, pensions and other services </a:t>
            </a:r>
            <a:endParaRPr lang="en-UG" sz="2400" dirty="0"/>
          </a:p>
        </p:txBody>
      </p:sp>
    </p:spTree>
    <p:extLst>
      <p:ext uri="{BB962C8B-B14F-4D97-AF65-F5344CB8AC3E}">
        <p14:creationId xmlns:p14="http://schemas.microsoft.com/office/powerpoint/2010/main" val="3236812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1905-5DE6-4133-AC49-CA93EEC568C3}"/>
              </a:ext>
            </a:extLst>
          </p:cNvPr>
          <p:cNvSpPr>
            <a:spLocks noGrp="1"/>
          </p:cNvSpPr>
          <p:nvPr>
            <p:ph type="title"/>
          </p:nvPr>
        </p:nvSpPr>
        <p:spPr/>
        <p:txBody>
          <a:bodyPr/>
          <a:lstStyle/>
          <a:p>
            <a:pPr algn="ctr"/>
            <a:r>
              <a:rPr lang="en-US" b="1" dirty="0"/>
              <a:t>Retail or personal banking</a:t>
            </a:r>
            <a:endParaRPr lang="en-UG" b="1" dirty="0"/>
          </a:p>
        </p:txBody>
      </p:sp>
      <p:sp>
        <p:nvSpPr>
          <p:cNvPr id="3" name="Content Placeholder 2">
            <a:extLst>
              <a:ext uri="{FF2B5EF4-FFF2-40B4-BE49-F238E27FC236}">
                <a16:creationId xmlns:a16="http://schemas.microsoft.com/office/drawing/2014/main" id="{9A378CFF-3B1B-44B3-A2F7-FFC56F4B065A}"/>
              </a:ext>
            </a:extLst>
          </p:cNvPr>
          <p:cNvSpPr>
            <a:spLocks noGrp="1"/>
          </p:cNvSpPr>
          <p:nvPr>
            <p:ph idx="1"/>
          </p:nvPr>
        </p:nvSpPr>
        <p:spPr/>
        <p:txBody>
          <a:bodyPr>
            <a:normAutofit/>
          </a:bodyPr>
          <a:lstStyle/>
          <a:p>
            <a:r>
              <a:rPr lang="en-US" sz="2400" dirty="0"/>
              <a:t>A variety of different types of banks offer personal banking services, including: </a:t>
            </a:r>
          </a:p>
          <a:p>
            <a:r>
              <a:rPr lang="en-US" sz="2400" dirty="0"/>
              <a:t>commercial banks; </a:t>
            </a:r>
          </a:p>
          <a:p>
            <a:r>
              <a:rPr lang="en-US" sz="2400" dirty="0"/>
              <a:t>savings banks; </a:t>
            </a:r>
          </a:p>
          <a:p>
            <a:r>
              <a:rPr lang="en-US" sz="2400" dirty="0"/>
              <a:t>co-operative banks; </a:t>
            </a:r>
          </a:p>
          <a:p>
            <a:r>
              <a:rPr lang="en-US" sz="2400" dirty="0"/>
              <a:t>building societies; </a:t>
            </a:r>
          </a:p>
          <a:p>
            <a:r>
              <a:rPr lang="en-US" sz="2400" dirty="0"/>
              <a:t>credit unions; </a:t>
            </a:r>
          </a:p>
          <a:p>
            <a:r>
              <a:rPr lang="en-US" sz="2400" dirty="0"/>
              <a:t>finance houses</a:t>
            </a:r>
            <a:endParaRPr lang="en-UG" sz="2400" dirty="0"/>
          </a:p>
        </p:txBody>
      </p:sp>
    </p:spTree>
    <p:extLst>
      <p:ext uri="{BB962C8B-B14F-4D97-AF65-F5344CB8AC3E}">
        <p14:creationId xmlns:p14="http://schemas.microsoft.com/office/powerpoint/2010/main" val="3715813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029F6-3570-498F-922D-51E267A661F1}"/>
              </a:ext>
            </a:extLst>
          </p:cNvPr>
          <p:cNvSpPr>
            <a:spLocks noGrp="1"/>
          </p:cNvSpPr>
          <p:nvPr>
            <p:ph type="title"/>
          </p:nvPr>
        </p:nvSpPr>
        <p:spPr/>
        <p:txBody>
          <a:bodyPr/>
          <a:lstStyle/>
          <a:p>
            <a:pPr algn="ctr"/>
            <a:r>
              <a:rPr lang="en-US" b="1" dirty="0"/>
              <a:t>Private banking</a:t>
            </a:r>
            <a:endParaRPr lang="en-UG" b="1" dirty="0"/>
          </a:p>
        </p:txBody>
      </p:sp>
      <p:sp>
        <p:nvSpPr>
          <p:cNvPr id="3" name="Content Placeholder 2">
            <a:extLst>
              <a:ext uri="{FF2B5EF4-FFF2-40B4-BE49-F238E27FC236}">
                <a16:creationId xmlns:a16="http://schemas.microsoft.com/office/drawing/2014/main" id="{8DF4DB31-ED61-4BE0-A392-FB0B6BF91FFF}"/>
              </a:ext>
            </a:extLst>
          </p:cNvPr>
          <p:cNvSpPr>
            <a:spLocks noGrp="1"/>
          </p:cNvSpPr>
          <p:nvPr>
            <p:ph idx="1"/>
          </p:nvPr>
        </p:nvSpPr>
        <p:spPr/>
        <p:txBody>
          <a:bodyPr>
            <a:normAutofit/>
          </a:bodyPr>
          <a:lstStyle/>
          <a:p>
            <a:r>
              <a:rPr lang="en-US" sz="2400" dirty="0"/>
              <a:t>Another area of banking closely related to personal banking that has grown substantially over the last decade or so is known as private banking.</a:t>
            </a:r>
          </a:p>
          <a:p>
            <a:r>
              <a:rPr lang="en-US" sz="2400" dirty="0"/>
              <a:t>Private banking concerns the high-quality provision of a range of financial and related services to wealthy clients, principally individuals and their families.</a:t>
            </a:r>
          </a:p>
          <a:p>
            <a:r>
              <a:rPr lang="en-US" sz="2400" dirty="0"/>
              <a:t>Typically, the services on offer combine retail banking products such as payment and account facilities plus a wide range of up-market investment-related services. </a:t>
            </a:r>
            <a:endParaRPr lang="en-UG" sz="2400" dirty="0"/>
          </a:p>
        </p:txBody>
      </p:sp>
    </p:spTree>
    <p:extLst>
      <p:ext uri="{BB962C8B-B14F-4D97-AF65-F5344CB8AC3E}">
        <p14:creationId xmlns:p14="http://schemas.microsoft.com/office/powerpoint/2010/main" val="3383099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9AB1C-E64D-4594-9A4D-F3D1286EDFE1}"/>
              </a:ext>
            </a:extLst>
          </p:cNvPr>
          <p:cNvSpPr>
            <a:spLocks noGrp="1"/>
          </p:cNvSpPr>
          <p:nvPr>
            <p:ph type="title"/>
          </p:nvPr>
        </p:nvSpPr>
        <p:spPr/>
        <p:txBody>
          <a:bodyPr/>
          <a:lstStyle/>
          <a:p>
            <a:pPr algn="ctr"/>
            <a:r>
              <a:rPr lang="en-US" b="1" dirty="0"/>
              <a:t>Bank activities and services </a:t>
            </a:r>
            <a:endParaRPr lang="en-UG" b="1" dirty="0"/>
          </a:p>
        </p:txBody>
      </p:sp>
      <p:sp>
        <p:nvSpPr>
          <p:cNvPr id="3" name="Content Placeholder 2">
            <a:extLst>
              <a:ext uri="{FF2B5EF4-FFF2-40B4-BE49-F238E27FC236}">
                <a16:creationId xmlns:a16="http://schemas.microsoft.com/office/drawing/2014/main" id="{A15BC34F-C2FC-424B-B758-1E68A1CD8A72}"/>
              </a:ext>
            </a:extLst>
          </p:cNvPr>
          <p:cNvSpPr>
            <a:spLocks noGrp="1"/>
          </p:cNvSpPr>
          <p:nvPr>
            <p:ph idx="1"/>
          </p:nvPr>
        </p:nvSpPr>
        <p:spPr/>
        <p:txBody>
          <a:bodyPr>
            <a:normAutofit/>
          </a:bodyPr>
          <a:lstStyle/>
          <a:p>
            <a:r>
              <a:rPr lang="en-US" sz="2400" dirty="0"/>
              <a:t>What do banks do?</a:t>
            </a:r>
          </a:p>
          <a:p>
            <a:r>
              <a:rPr lang="en-US" sz="2400" dirty="0"/>
              <a:t>We have seen that financial intermediaries channel funds from units in surplus to units in deficit. In order to better understand how banks work, we need to examine their assets and liabilities.</a:t>
            </a:r>
          </a:p>
          <a:p>
            <a:r>
              <a:rPr lang="en-US" sz="2400" dirty="0"/>
              <a:t>Below is a simplified typical balance sheet of a retail bank</a:t>
            </a:r>
          </a:p>
          <a:p>
            <a:endParaRPr lang="en-UG" sz="2400" dirty="0"/>
          </a:p>
        </p:txBody>
      </p:sp>
      <p:pic>
        <p:nvPicPr>
          <p:cNvPr id="4" name="Picture 3">
            <a:extLst>
              <a:ext uri="{FF2B5EF4-FFF2-40B4-BE49-F238E27FC236}">
                <a16:creationId xmlns:a16="http://schemas.microsoft.com/office/drawing/2014/main" id="{B63398B1-1C48-4190-9352-81DE0F34480D}"/>
              </a:ext>
            </a:extLst>
          </p:cNvPr>
          <p:cNvPicPr>
            <a:picLocks noChangeAspect="1"/>
          </p:cNvPicPr>
          <p:nvPr/>
        </p:nvPicPr>
        <p:blipFill>
          <a:blip r:embed="rId2"/>
          <a:stretch>
            <a:fillRect/>
          </a:stretch>
        </p:blipFill>
        <p:spPr>
          <a:xfrm>
            <a:off x="2866913" y="4195931"/>
            <a:ext cx="3962400" cy="2209800"/>
          </a:xfrm>
          <a:prstGeom prst="rect">
            <a:avLst/>
          </a:prstGeom>
        </p:spPr>
      </p:pic>
    </p:spTree>
    <p:extLst>
      <p:ext uri="{BB962C8B-B14F-4D97-AF65-F5344CB8AC3E}">
        <p14:creationId xmlns:p14="http://schemas.microsoft.com/office/powerpoint/2010/main" val="2071348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35773-5D10-45E4-B55D-E638449EE3E3}"/>
              </a:ext>
            </a:extLst>
          </p:cNvPr>
          <p:cNvSpPr>
            <a:spLocks noGrp="1"/>
          </p:cNvSpPr>
          <p:nvPr>
            <p:ph type="title"/>
          </p:nvPr>
        </p:nvSpPr>
        <p:spPr/>
        <p:txBody>
          <a:bodyPr/>
          <a:lstStyle/>
          <a:p>
            <a:pPr algn="ctr"/>
            <a:r>
              <a:rPr lang="en-US" b="1" dirty="0"/>
              <a:t>Private banking</a:t>
            </a:r>
            <a:endParaRPr lang="en-UG" b="1" dirty="0"/>
          </a:p>
        </p:txBody>
      </p:sp>
      <p:sp>
        <p:nvSpPr>
          <p:cNvPr id="3" name="Content Placeholder 2">
            <a:extLst>
              <a:ext uri="{FF2B5EF4-FFF2-40B4-BE49-F238E27FC236}">
                <a16:creationId xmlns:a16="http://schemas.microsoft.com/office/drawing/2014/main" id="{92C37352-8FF3-4AAF-B134-444425603639}"/>
              </a:ext>
            </a:extLst>
          </p:cNvPr>
          <p:cNvSpPr>
            <a:spLocks noGrp="1"/>
          </p:cNvSpPr>
          <p:nvPr>
            <p:ph idx="1"/>
          </p:nvPr>
        </p:nvSpPr>
        <p:spPr/>
        <p:txBody>
          <a:bodyPr>
            <a:normAutofit/>
          </a:bodyPr>
          <a:lstStyle/>
          <a:p>
            <a:r>
              <a:rPr lang="en-US" sz="2400" dirty="0"/>
              <a:t>Market segmentation and the offering of high-quality service provision form the essence of private banking. Key components include: </a:t>
            </a:r>
          </a:p>
          <a:p>
            <a:pPr marL="0" indent="0">
              <a:buNone/>
            </a:pPr>
            <a:r>
              <a:rPr lang="en-US" sz="2400" dirty="0"/>
              <a:t>● tailoring services to individual client requirements; </a:t>
            </a:r>
          </a:p>
          <a:p>
            <a:pPr marL="0" indent="0">
              <a:buNone/>
            </a:pPr>
            <a:r>
              <a:rPr lang="en-US" sz="2400" dirty="0"/>
              <a:t>● anticipation of client needs; </a:t>
            </a:r>
          </a:p>
          <a:p>
            <a:pPr marL="0" indent="0">
              <a:buNone/>
            </a:pPr>
            <a:r>
              <a:rPr lang="en-US" sz="2400" dirty="0"/>
              <a:t>● long-term relationship orientation; </a:t>
            </a:r>
          </a:p>
          <a:p>
            <a:pPr marL="0" indent="0">
              <a:buNone/>
            </a:pPr>
            <a:r>
              <a:rPr lang="en-US" sz="2400" dirty="0"/>
              <a:t>● personal contact; </a:t>
            </a:r>
          </a:p>
          <a:p>
            <a:pPr marL="0" indent="0">
              <a:buNone/>
            </a:pPr>
            <a:r>
              <a:rPr lang="en-US" sz="2400" dirty="0"/>
              <a:t>● discretion.</a:t>
            </a:r>
            <a:endParaRPr lang="en-UG" sz="2400" dirty="0"/>
          </a:p>
        </p:txBody>
      </p:sp>
    </p:spTree>
    <p:extLst>
      <p:ext uri="{BB962C8B-B14F-4D97-AF65-F5344CB8AC3E}">
        <p14:creationId xmlns:p14="http://schemas.microsoft.com/office/powerpoint/2010/main" val="2114182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5126C-6CFB-4A60-A72C-1554FC4F1692}"/>
              </a:ext>
            </a:extLst>
          </p:cNvPr>
          <p:cNvSpPr>
            <a:spLocks noGrp="1"/>
          </p:cNvSpPr>
          <p:nvPr>
            <p:ph type="title"/>
          </p:nvPr>
        </p:nvSpPr>
        <p:spPr/>
        <p:txBody>
          <a:bodyPr/>
          <a:lstStyle/>
          <a:p>
            <a:pPr algn="ctr"/>
            <a:r>
              <a:rPr lang="en-US" b="1" dirty="0"/>
              <a:t>Private banking</a:t>
            </a:r>
            <a:endParaRPr lang="en-UG" b="1" dirty="0"/>
          </a:p>
        </p:txBody>
      </p:sp>
      <p:sp>
        <p:nvSpPr>
          <p:cNvPr id="3" name="Content Placeholder 2">
            <a:extLst>
              <a:ext uri="{FF2B5EF4-FFF2-40B4-BE49-F238E27FC236}">
                <a16:creationId xmlns:a16="http://schemas.microsoft.com/office/drawing/2014/main" id="{1672A3BE-823B-43A7-93D9-495629D2910B}"/>
              </a:ext>
            </a:extLst>
          </p:cNvPr>
          <p:cNvSpPr>
            <a:spLocks noGrp="1"/>
          </p:cNvSpPr>
          <p:nvPr>
            <p:ph idx="1"/>
          </p:nvPr>
        </p:nvSpPr>
        <p:spPr/>
        <p:txBody>
          <a:bodyPr>
            <a:normAutofit/>
          </a:bodyPr>
          <a:lstStyle/>
          <a:p>
            <a:r>
              <a:rPr lang="en-US" sz="2000" dirty="0"/>
              <a:t>High net worth individuals (HNWIs) are defined as those with $1 million or more in investable assets (that is, assets at their disposal for investing, excluding primary residence, collectibles, consumables and consumer durables).1 An important feature of the private banking market relates to client segmentation. The bottom end of the market is referred to as the ‘mass affluent’ segment – typically individuals with $100,000 to $1,000,000 in invest able assets. The top end of the market are often referred to as ‘ultra HNWIs’, with over $30 million in investable assets, and in between lie HNWIs (investable assets of $1 million or more) and mid-tier millionaires, who are HNWIs having $5 million to $30 million. </a:t>
            </a:r>
            <a:r>
              <a:rPr lang="en-US" sz="2000" dirty="0">
                <a:solidFill>
                  <a:srgbClr val="FF0000"/>
                </a:solidFill>
              </a:rPr>
              <a:t>Figure 3.2 illustrates this classification</a:t>
            </a:r>
            <a:r>
              <a:rPr lang="en-US" sz="2000" dirty="0"/>
              <a:t>. The level of service and the range of products on offer increase with the wealth of the respective client.</a:t>
            </a:r>
          </a:p>
          <a:p>
            <a:r>
              <a:rPr lang="en-US" sz="2000" dirty="0"/>
              <a:t>Looking at the HNWI population by country, the highest percentage of wealthy individuals can be found in the US, followed by Japan, Germany and China (these four countries represent 61 per cent of the total global HNWI population).</a:t>
            </a:r>
            <a:endParaRPr lang="en-UG" sz="2000" dirty="0"/>
          </a:p>
        </p:txBody>
      </p:sp>
    </p:spTree>
    <p:extLst>
      <p:ext uri="{BB962C8B-B14F-4D97-AF65-F5344CB8AC3E}">
        <p14:creationId xmlns:p14="http://schemas.microsoft.com/office/powerpoint/2010/main" val="291478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927E2-37CF-4016-8E61-1A69F2E428AA}"/>
              </a:ext>
            </a:extLst>
          </p:cNvPr>
          <p:cNvSpPr>
            <a:spLocks noGrp="1"/>
          </p:cNvSpPr>
          <p:nvPr>
            <p:ph type="title"/>
          </p:nvPr>
        </p:nvSpPr>
        <p:spPr/>
        <p:txBody>
          <a:bodyPr/>
          <a:lstStyle/>
          <a:p>
            <a:pPr algn="ctr"/>
            <a:r>
              <a:rPr lang="en-US" dirty="0"/>
              <a:t>High net worth individuals</a:t>
            </a:r>
            <a:endParaRPr lang="en-UG" dirty="0"/>
          </a:p>
        </p:txBody>
      </p:sp>
      <p:pic>
        <p:nvPicPr>
          <p:cNvPr id="4" name="Content Placeholder 3">
            <a:extLst>
              <a:ext uri="{FF2B5EF4-FFF2-40B4-BE49-F238E27FC236}">
                <a16:creationId xmlns:a16="http://schemas.microsoft.com/office/drawing/2014/main" id="{F8AE18E3-AFCA-4402-90B0-C4206131BAF3}"/>
              </a:ext>
            </a:extLst>
          </p:cNvPr>
          <p:cNvPicPr>
            <a:picLocks noGrp="1" noChangeAspect="1"/>
          </p:cNvPicPr>
          <p:nvPr>
            <p:ph idx="1"/>
          </p:nvPr>
        </p:nvPicPr>
        <p:blipFill>
          <a:blip r:embed="rId2"/>
          <a:stretch>
            <a:fillRect/>
          </a:stretch>
        </p:blipFill>
        <p:spPr>
          <a:xfrm>
            <a:off x="1667436" y="2234406"/>
            <a:ext cx="8520056" cy="3832907"/>
          </a:xfrm>
          <a:prstGeom prst="rect">
            <a:avLst/>
          </a:prstGeom>
        </p:spPr>
      </p:pic>
    </p:spTree>
    <p:extLst>
      <p:ext uri="{BB962C8B-B14F-4D97-AF65-F5344CB8AC3E}">
        <p14:creationId xmlns:p14="http://schemas.microsoft.com/office/powerpoint/2010/main" val="3073388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80199-B85E-4D42-B99A-2BD4B83B00F4}"/>
              </a:ext>
            </a:extLst>
          </p:cNvPr>
          <p:cNvSpPr>
            <a:spLocks noGrp="1"/>
          </p:cNvSpPr>
          <p:nvPr>
            <p:ph type="title"/>
          </p:nvPr>
        </p:nvSpPr>
        <p:spPr/>
        <p:txBody>
          <a:bodyPr/>
          <a:lstStyle/>
          <a:p>
            <a:pPr algn="ctr"/>
            <a:r>
              <a:rPr lang="en-US" b="1" dirty="0"/>
              <a:t>Investment banking</a:t>
            </a:r>
            <a:endParaRPr lang="en-UG" b="1" dirty="0"/>
          </a:p>
        </p:txBody>
      </p:sp>
      <p:sp>
        <p:nvSpPr>
          <p:cNvPr id="3" name="Content Placeholder 2">
            <a:extLst>
              <a:ext uri="{FF2B5EF4-FFF2-40B4-BE49-F238E27FC236}">
                <a16:creationId xmlns:a16="http://schemas.microsoft.com/office/drawing/2014/main" id="{6E2F03AE-694A-40E9-8317-2EB470456314}"/>
              </a:ext>
            </a:extLst>
          </p:cNvPr>
          <p:cNvSpPr>
            <a:spLocks noGrp="1"/>
          </p:cNvSpPr>
          <p:nvPr>
            <p:ph idx="1"/>
          </p:nvPr>
        </p:nvSpPr>
        <p:spPr/>
        <p:txBody>
          <a:bodyPr>
            <a:normAutofit/>
          </a:bodyPr>
          <a:lstStyle/>
          <a:p>
            <a:r>
              <a:rPr lang="en-US" sz="2400" dirty="0"/>
              <a:t>Investment banks mainly deal with companies and other large institutions and traditionally they did not use to deal with retail customers – apart from the provision of upmarket private banking services as noted earlier.</a:t>
            </a:r>
          </a:p>
          <a:p>
            <a:r>
              <a:rPr lang="en-US" sz="2400" dirty="0"/>
              <a:t>The main role of investment banks is to help companies and governments raise funds in the capital market either through the issue of stock (otherwise referred to as equity or shares) or debt (bonds). </a:t>
            </a:r>
          </a:p>
          <a:p>
            <a:r>
              <a:rPr lang="en-US" sz="2400" dirty="0"/>
              <a:t>Their primary business relates to issuing new debt and equity that they arrange on behalf of clients as well as providing corporate advisory services on mergers and acquisitions (M&amp;As) and other types of corporate restructuring. </a:t>
            </a:r>
            <a:endParaRPr lang="en-UG" sz="2400" dirty="0"/>
          </a:p>
        </p:txBody>
      </p:sp>
    </p:spTree>
    <p:extLst>
      <p:ext uri="{BB962C8B-B14F-4D97-AF65-F5344CB8AC3E}">
        <p14:creationId xmlns:p14="http://schemas.microsoft.com/office/powerpoint/2010/main" val="2235444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CA9BE-4771-476D-AA19-69BCAC6F98A7}"/>
              </a:ext>
            </a:extLst>
          </p:cNvPr>
          <p:cNvSpPr>
            <a:spLocks noGrp="1"/>
          </p:cNvSpPr>
          <p:nvPr>
            <p:ph type="title"/>
          </p:nvPr>
        </p:nvSpPr>
        <p:spPr/>
        <p:txBody>
          <a:bodyPr/>
          <a:lstStyle/>
          <a:p>
            <a:pPr algn="ctr"/>
            <a:r>
              <a:rPr lang="en-US" b="1" dirty="0"/>
              <a:t>Investment banking</a:t>
            </a:r>
            <a:endParaRPr lang="en-UG" b="1" dirty="0"/>
          </a:p>
        </p:txBody>
      </p:sp>
      <p:sp>
        <p:nvSpPr>
          <p:cNvPr id="3" name="Content Placeholder 2">
            <a:extLst>
              <a:ext uri="{FF2B5EF4-FFF2-40B4-BE49-F238E27FC236}">
                <a16:creationId xmlns:a16="http://schemas.microsoft.com/office/drawing/2014/main" id="{5270B0CF-EE3D-4F1F-84DC-61489D91EA2F}"/>
              </a:ext>
            </a:extLst>
          </p:cNvPr>
          <p:cNvSpPr>
            <a:spLocks noGrp="1"/>
          </p:cNvSpPr>
          <p:nvPr>
            <p:ph idx="1"/>
          </p:nvPr>
        </p:nvSpPr>
        <p:spPr/>
        <p:txBody>
          <a:bodyPr>
            <a:normAutofit/>
          </a:bodyPr>
          <a:lstStyle/>
          <a:p>
            <a:r>
              <a:rPr lang="en-US" sz="2400" dirty="0"/>
              <a:t>Typically, their activities cover the following areas: </a:t>
            </a:r>
          </a:p>
          <a:p>
            <a:r>
              <a:rPr lang="en-US" sz="2400" dirty="0"/>
              <a:t>Provision of financial advisory services; advice on M&amp;As and other financial transactions. </a:t>
            </a:r>
          </a:p>
          <a:p>
            <a:r>
              <a:rPr lang="en-US" sz="2400" dirty="0"/>
              <a:t>Asset management; managing wholesale investments (such as pension funds for corporate clients) as well as providing investment advisory services to wealthy individuals (private banking) and institutions. </a:t>
            </a:r>
          </a:p>
          <a:p>
            <a:r>
              <a:rPr lang="en-US" sz="2400" dirty="0"/>
              <a:t>Other securities services; brokerage, financing services and securities lending.</a:t>
            </a:r>
            <a:endParaRPr lang="en-UG" sz="2400" dirty="0"/>
          </a:p>
        </p:txBody>
      </p:sp>
    </p:spTree>
    <p:extLst>
      <p:ext uri="{BB962C8B-B14F-4D97-AF65-F5344CB8AC3E}">
        <p14:creationId xmlns:p14="http://schemas.microsoft.com/office/powerpoint/2010/main" val="31838556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0FD97-52B6-4E97-AC97-E344345B4E3C}"/>
              </a:ext>
            </a:extLst>
          </p:cNvPr>
          <p:cNvSpPr>
            <a:spLocks noGrp="1"/>
          </p:cNvSpPr>
          <p:nvPr>
            <p:ph type="title"/>
          </p:nvPr>
        </p:nvSpPr>
        <p:spPr/>
        <p:txBody>
          <a:bodyPr/>
          <a:lstStyle/>
          <a:p>
            <a:pPr algn="ctr"/>
            <a:r>
              <a:rPr lang="en-US" b="1" dirty="0"/>
              <a:t>Investment banking</a:t>
            </a:r>
            <a:endParaRPr lang="en-UG" b="1" dirty="0"/>
          </a:p>
        </p:txBody>
      </p:sp>
      <p:sp>
        <p:nvSpPr>
          <p:cNvPr id="3" name="Content Placeholder 2">
            <a:extLst>
              <a:ext uri="{FF2B5EF4-FFF2-40B4-BE49-F238E27FC236}">
                <a16:creationId xmlns:a16="http://schemas.microsoft.com/office/drawing/2014/main" id="{0E3DA927-02E0-4568-AAAD-31206664B7D6}"/>
              </a:ext>
            </a:extLst>
          </p:cNvPr>
          <p:cNvSpPr>
            <a:spLocks noGrp="1"/>
          </p:cNvSpPr>
          <p:nvPr>
            <p:ph idx="1"/>
          </p:nvPr>
        </p:nvSpPr>
        <p:spPr/>
        <p:txBody>
          <a:bodyPr>
            <a:normAutofit/>
          </a:bodyPr>
          <a:lstStyle/>
          <a:p>
            <a:r>
              <a:rPr lang="en-US" sz="2400" dirty="0"/>
              <a:t>Investment banks represent important trading intermediaries for clients as they help raise funds on the capital markets, manage investment portfolios and carry out strategic planning. </a:t>
            </a:r>
          </a:p>
          <a:p>
            <a:r>
              <a:rPr lang="en-US" sz="2400" dirty="0"/>
              <a:t>They are involved in virtually all large financial transactions and produces research and develop opinions on markets and securities. The investment banking business includes trading and investing in securities (i.e. issue, buy, sell) with their own capital (this is known as </a:t>
            </a:r>
            <a:r>
              <a:rPr lang="en-US" sz="2400" b="1" dirty="0"/>
              <a:t>proprietary trading</a:t>
            </a:r>
            <a:r>
              <a:rPr lang="en-US" sz="2400" dirty="0"/>
              <a:t>) or for their clients. </a:t>
            </a:r>
          </a:p>
          <a:p>
            <a:endParaRPr lang="en-UG" sz="2400" dirty="0"/>
          </a:p>
        </p:txBody>
      </p:sp>
    </p:spTree>
    <p:extLst>
      <p:ext uri="{BB962C8B-B14F-4D97-AF65-F5344CB8AC3E}">
        <p14:creationId xmlns:p14="http://schemas.microsoft.com/office/powerpoint/2010/main" val="2395635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C6404-44BA-4C44-A6CE-341B26F5175C}"/>
              </a:ext>
            </a:extLst>
          </p:cNvPr>
          <p:cNvSpPr>
            <a:spLocks noGrp="1"/>
          </p:cNvSpPr>
          <p:nvPr>
            <p:ph type="title"/>
          </p:nvPr>
        </p:nvSpPr>
        <p:spPr/>
        <p:txBody>
          <a:bodyPr/>
          <a:lstStyle/>
          <a:p>
            <a:pPr algn="ctr"/>
            <a:r>
              <a:rPr lang="en-US" b="1" dirty="0"/>
              <a:t>Corporate banking</a:t>
            </a:r>
          </a:p>
        </p:txBody>
      </p:sp>
      <p:sp>
        <p:nvSpPr>
          <p:cNvPr id="3" name="Content Placeholder 2">
            <a:extLst>
              <a:ext uri="{FF2B5EF4-FFF2-40B4-BE49-F238E27FC236}">
                <a16:creationId xmlns:a16="http://schemas.microsoft.com/office/drawing/2014/main" id="{F6AB30D0-9A90-4330-8414-B2D965A0BB31}"/>
              </a:ext>
            </a:extLst>
          </p:cNvPr>
          <p:cNvSpPr>
            <a:spLocks noGrp="1"/>
          </p:cNvSpPr>
          <p:nvPr>
            <p:ph idx="1"/>
          </p:nvPr>
        </p:nvSpPr>
        <p:spPr/>
        <p:txBody>
          <a:bodyPr/>
          <a:lstStyle/>
          <a:p>
            <a:r>
              <a:rPr lang="en-US" dirty="0"/>
              <a:t>Corporate banking relates to banking services provided to companies, although typically the term refers to services provided to relatively large firms. </a:t>
            </a:r>
          </a:p>
          <a:p>
            <a:r>
              <a:rPr lang="en-US" dirty="0"/>
              <a:t>For example, HSBC refers to its activities with firms as ‘business banking’ and distinguishes between three size categories – firms with turnover up to £2 million (Business Banking), £2 million to £30 million (Commercial Banking) and greater than £30 million (Corporate Banking). Services offered to the latter, namely the largest firms, are referred to as corporate and structured banking services.</a:t>
            </a:r>
          </a:p>
        </p:txBody>
      </p:sp>
    </p:spTree>
    <p:extLst>
      <p:ext uri="{BB962C8B-B14F-4D97-AF65-F5344CB8AC3E}">
        <p14:creationId xmlns:p14="http://schemas.microsoft.com/office/powerpoint/2010/main" val="1918531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2BC0E-1CF0-4B46-8D42-898D434F538E}"/>
              </a:ext>
            </a:extLst>
          </p:cNvPr>
          <p:cNvSpPr>
            <a:spLocks noGrp="1"/>
          </p:cNvSpPr>
          <p:nvPr>
            <p:ph type="title"/>
          </p:nvPr>
        </p:nvSpPr>
        <p:spPr/>
        <p:txBody>
          <a:bodyPr/>
          <a:lstStyle/>
          <a:p>
            <a:pPr algn="ctr"/>
            <a:r>
              <a:rPr lang="en-US" b="1" dirty="0"/>
              <a:t>Corporate banking</a:t>
            </a:r>
            <a:endParaRPr lang="en-US" dirty="0"/>
          </a:p>
        </p:txBody>
      </p:sp>
      <p:sp>
        <p:nvSpPr>
          <p:cNvPr id="3" name="Content Placeholder 2">
            <a:extLst>
              <a:ext uri="{FF2B5EF4-FFF2-40B4-BE49-F238E27FC236}">
                <a16:creationId xmlns:a16="http://schemas.microsoft.com/office/drawing/2014/main" id="{FFB515DC-DBB3-4129-BF59-DECF8C70E6BD}"/>
              </a:ext>
            </a:extLst>
          </p:cNvPr>
          <p:cNvSpPr>
            <a:spLocks noGrp="1"/>
          </p:cNvSpPr>
          <p:nvPr>
            <p:ph idx="1"/>
          </p:nvPr>
        </p:nvSpPr>
        <p:spPr/>
        <p:txBody>
          <a:bodyPr/>
          <a:lstStyle/>
          <a:p>
            <a:r>
              <a:rPr lang="en-US" dirty="0"/>
              <a:t>Note that this distinction is not clear-cut and some banks do not explicitly distinguish between ‘business banking’ and ‘corporate banking’ although one should be aware that the term ‘corporate banking’ is used mainly to refer to services provided to relatively large firms whereas business banking may relate to a wide range of activity ranging from financial services offered to small start-up firms as well as larger companies.</a:t>
            </a:r>
          </a:p>
        </p:txBody>
      </p:sp>
    </p:spTree>
    <p:extLst>
      <p:ext uri="{BB962C8B-B14F-4D97-AF65-F5344CB8AC3E}">
        <p14:creationId xmlns:p14="http://schemas.microsoft.com/office/powerpoint/2010/main" val="1491326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EA7A1-B7D7-4767-96EA-3A03A3F732A5}"/>
              </a:ext>
            </a:extLst>
          </p:cNvPr>
          <p:cNvSpPr>
            <a:spLocks noGrp="1"/>
          </p:cNvSpPr>
          <p:nvPr>
            <p:ph type="title"/>
          </p:nvPr>
        </p:nvSpPr>
        <p:spPr/>
        <p:txBody>
          <a:bodyPr/>
          <a:lstStyle/>
          <a:p>
            <a:pPr algn="ctr"/>
            <a:r>
              <a:rPr lang="en-US" b="1" dirty="0"/>
              <a:t>Bank activities and services </a:t>
            </a:r>
            <a:endParaRPr lang="en-UG" b="1" dirty="0"/>
          </a:p>
        </p:txBody>
      </p:sp>
      <p:sp>
        <p:nvSpPr>
          <p:cNvPr id="3" name="Content Placeholder 2">
            <a:extLst>
              <a:ext uri="{FF2B5EF4-FFF2-40B4-BE49-F238E27FC236}">
                <a16:creationId xmlns:a16="http://schemas.microsoft.com/office/drawing/2014/main" id="{132E4A2E-29D2-4E6B-AA42-289713263A25}"/>
              </a:ext>
            </a:extLst>
          </p:cNvPr>
          <p:cNvSpPr>
            <a:spLocks noGrp="1"/>
          </p:cNvSpPr>
          <p:nvPr>
            <p:ph idx="1"/>
          </p:nvPr>
        </p:nvSpPr>
        <p:spPr/>
        <p:txBody>
          <a:bodyPr>
            <a:normAutofit/>
          </a:bodyPr>
          <a:lstStyle/>
          <a:p>
            <a:r>
              <a:rPr lang="en-US" sz="2400" dirty="0"/>
              <a:t>For traditional retail banks, the main source of funding is customer deposits (reported on the liabilities side of the balance sheet); this funding is then invested in loans, other investments and fixed assets (such as buildings for the branch network), and it is reported on the assets side of the balance sheet. </a:t>
            </a:r>
          </a:p>
          <a:p>
            <a:r>
              <a:rPr lang="en-US" sz="2400" dirty="0"/>
              <a:t>The difference between total assets and total liabilities is the bank capital (equity). Put very simply, banks make profits by charging an interest rate on their loans that is higher than the one they pay to depositors. </a:t>
            </a:r>
          </a:p>
          <a:p>
            <a:r>
              <a:rPr lang="en-US" sz="2400" dirty="0"/>
              <a:t>As with other companies, banks can raise funds by issuing bonds and equity (shares), and saving from past profits (retained earnings). However, the bulk of their money comes from deposits; it is this ability to collect deposits from the public that distinguishes banks from other financial institutions</a:t>
            </a:r>
            <a:endParaRPr lang="en-UG" sz="2400" dirty="0"/>
          </a:p>
        </p:txBody>
      </p:sp>
    </p:spTree>
    <p:extLst>
      <p:ext uri="{BB962C8B-B14F-4D97-AF65-F5344CB8AC3E}">
        <p14:creationId xmlns:p14="http://schemas.microsoft.com/office/powerpoint/2010/main" val="16330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E8F7D-99A4-4D14-AE8A-553323EE6A04}"/>
              </a:ext>
            </a:extLst>
          </p:cNvPr>
          <p:cNvSpPr>
            <a:spLocks noGrp="1"/>
          </p:cNvSpPr>
          <p:nvPr>
            <p:ph type="title"/>
          </p:nvPr>
        </p:nvSpPr>
        <p:spPr/>
        <p:txBody>
          <a:bodyPr/>
          <a:lstStyle/>
          <a:p>
            <a:pPr algn="ctr"/>
            <a:r>
              <a:rPr lang="en-US" b="1" dirty="0"/>
              <a:t>The main services offered by banks </a:t>
            </a:r>
            <a:endParaRPr lang="en-UG" b="1" dirty="0"/>
          </a:p>
        </p:txBody>
      </p:sp>
      <p:sp>
        <p:nvSpPr>
          <p:cNvPr id="3" name="Content Placeholder 2">
            <a:extLst>
              <a:ext uri="{FF2B5EF4-FFF2-40B4-BE49-F238E27FC236}">
                <a16:creationId xmlns:a16="http://schemas.microsoft.com/office/drawing/2014/main" id="{B77DB8E3-5FCE-4B9B-B8E4-AC3CEB3813DF}"/>
              </a:ext>
            </a:extLst>
          </p:cNvPr>
          <p:cNvSpPr>
            <a:spLocks noGrp="1"/>
          </p:cNvSpPr>
          <p:nvPr>
            <p:ph idx="1"/>
          </p:nvPr>
        </p:nvSpPr>
        <p:spPr/>
        <p:txBody>
          <a:bodyPr>
            <a:noAutofit/>
          </a:bodyPr>
          <a:lstStyle/>
          <a:p>
            <a:r>
              <a:rPr lang="en-US" sz="2000" dirty="0"/>
              <a:t>All countries have regulations that define what banking business is. </a:t>
            </a:r>
          </a:p>
          <a:p>
            <a:r>
              <a:rPr lang="en-US" sz="2000" dirty="0"/>
              <a:t>For example, in all EU countries banks have been permitted to perform a broad array of financial services activity since the early 1990s, and since 1999 both US and Japanese banks are also allowed to operate as full-service financial firms.</a:t>
            </a:r>
          </a:p>
          <a:p>
            <a:r>
              <a:rPr lang="en-US" sz="2000" dirty="0"/>
              <a:t>The Financial Institutions Act 2004 definition of a commercial bank</a:t>
            </a:r>
          </a:p>
          <a:p>
            <a:r>
              <a:rPr lang="en-US" sz="2000" dirty="0"/>
              <a:t> </a:t>
            </a:r>
            <a:r>
              <a:rPr lang="en-US" sz="2000" b="1" dirty="0"/>
              <a:t>"commercial bank"</a:t>
            </a:r>
            <a:r>
              <a:rPr lang="en-US" sz="2000" dirty="0"/>
              <a:t> means a company licensed to carry on financial institution business in Uganda and whose principal business consists mainly in the acceptance of call, demand, savings and time deposits withdrawable by cheque or otherwise, in the capacity of a bank, provision of overdrafts and short to medium term loans; provision of foreign exchange, participation in inter-bank clearing systems and the provision and assumption of guarantees, bonds and other warranties on behalf of others and economically equivalent Islamic financial business subject to any restrictions specified by the Central Bank by regulations;</a:t>
            </a:r>
            <a:endParaRPr lang="en-UG" sz="2000" dirty="0"/>
          </a:p>
        </p:txBody>
      </p:sp>
    </p:spTree>
    <p:extLst>
      <p:ext uri="{BB962C8B-B14F-4D97-AF65-F5344CB8AC3E}">
        <p14:creationId xmlns:p14="http://schemas.microsoft.com/office/powerpoint/2010/main" val="2122420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75898-5157-4548-8F32-A77E970F3BFB}"/>
              </a:ext>
            </a:extLst>
          </p:cNvPr>
          <p:cNvSpPr>
            <a:spLocks noGrp="1"/>
          </p:cNvSpPr>
          <p:nvPr>
            <p:ph type="title"/>
          </p:nvPr>
        </p:nvSpPr>
        <p:spPr/>
        <p:txBody>
          <a:bodyPr/>
          <a:lstStyle/>
          <a:p>
            <a:pPr algn="ctr"/>
            <a:r>
              <a:rPr lang="en-US" b="1" dirty="0"/>
              <a:t>The main services offered by banks </a:t>
            </a:r>
            <a:endParaRPr lang="en-UG" b="1" dirty="0"/>
          </a:p>
        </p:txBody>
      </p:sp>
      <p:sp>
        <p:nvSpPr>
          <p:cNvPr id="3" name="Content Placeholder 2">
            <a:extLst>
              <a:ext uri="{FF2B5EF4-FFF2-40B4-BE49-F238E27FC236}">
                <a16:creationId xmlns:a16="http://schemas.microsoft.com/office/drawing/2014/main" id="{DCC18AF5-3D98-4DE1-B36C-8D2D5DB75031}"/>
              </a:ext>
            </a:extLst>
          </p:cNvPr>
          <p:cNvSpPr>
            <a:spLocks noGrp="1"/>
          </p:cNvSpPr>
          <p:nvPr>
            <p:ph idx="1"/>
          </p:nvPr>
        </p:nvSpPr>
        <p:spPr/>
        <p:txBody>
          <a:bodyPr>
            <a:normAutofit/>
          </a:bodyPr>
          <a:lstStyle/>
          <a:p>
            <a:r>
              <a:rPr lang="en-US" sz="2400" dirty="0"/>
              <a:t>Modern banks are no longer just lenders and deposit-takers. They are diversified financial service providers, offering solutions ranging from basic savings to global trade finance, investments, pensions, and insurance.</a:t>
            </a:r>
          </a:p>
          <a:p>
            <a:r>
              <a:rPr lang="en-US" sz="2400" dirty="0"/>
              <a:t>Modern banks offer a wide range of financial services, including:</a:t>
            </a:r>
          </a:p>
          <a:p>
            <a:r>
              <a:rPr lang="en-US" sz="2400" b="1" dirty="0"/>
              <a:t>accepting deposits</a:t>
            </a:r>
          </a:p>
          <a:p>
            <a:r>
              <a:rPr lang="en-US" sz="2400" dirty="0"/>
              <a:t>Types of deposits:</a:t>
            </a:r>
          </a:p>
          <a:p>
            <a:r>
              <a:rPr lang="en-US" sz="2400" dirty="0"/>
              <a:t>Current accounts – for frequent transactions, often no interest.</a:t>
            </a:r>
          </a:p>
          <a:p>
            <a:r>
              <a:rPr lang="en-US" sz="2400" dirty="0"/>
              <a:t>Savings accounts – earn interest, encourage personal savings.</a:t>
            </a:r>
          </a:p>
          <a:p>
            <a:r>
              <a:rPr lang="en-US" sz="2400" dirty="0"/>
              <a:t>Fixed/term deposits – higher interest for locked-in funds.</a:t>
            </a:r>
          </a:p>
          <a:p>
            <a:endParaRPr lang="en-US" sz="2400" dirty="0"/>
          </a:p>
          <a:p>
            <a:endParaRPr lang="en-US" sz="2400" dirty="0"/>
          </a:p>
        </p:txBody>
      </p:sp>
    </p:spTree>
    <p:extLst>
      <p:ext uri="{BB962C8B-B14F-4D97-AF65-F5344CB8AC3E}">
        <p14:creationId xmlns:p14="http://schemas.microsoft.com/office/powerpoint/2010/main" val="1518922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4BA0B-0CD5-4D4C-8B70-EF130B2CE7F7}"/>
              </a:ext>
            </a:extLst>
          </p:cNvPr>
          <p:cNvSpPr>
            <a:spLocks noGrp="1"/>
          </p:cNvSpPr>
          <p:nvPr>
            <p:ph type="title"/>
          </p:nvPr>
        </p:nvSpPr>
        <p:spPr/>
        <p:txBody>
          <a:bodyPr/>
          <a:lstStyle/>
          <a:p>
            <a:pPr algn="r"/>
            <a:r>
              <a:rPr lang="en-US" b="1" dirty="0"/>
              <a:t>The main services offered by banks </a:t>
            </a:r>
            <a:endParaRPr lang="en-UG" b="1" dirty="0"/>
          </a:p>
        </p:txBody>
      </p:sp>
      <p:sp>
        <p:nvSpPr>
          <p:cNvPr id="3" name="Content Placeholder 2">
            <a:extLst>
              <a:ext uri="{FF2B5EF4-FFF2-40B4-BE49-F238E27FC236}">
                <a16:creationId xmlns:a16="http://schemas.microsoft.com/office/drawing/2014/main" id="{6CE0C9F6-745A-4E78-9523-D44965DB211D}"/>
              </a:ext>
            </a:extLst>
          </p:cNvPr>
          <p:cNvSpPr>
            <a:spLocks noGrp="1"/>
          </p:cNvSpPr>
          <p:nvPr>
            <p:ph idx="1"/>
          </p:nvPr>
        </p:nvSpPr>
        <p:spPr/>
        <p:txBody>
          <a:bodyPr>
            <a:normAutofit/>
          </a:bodyPr>
          <a:lstStyle/>
          <a:p>
            <a:r>
              <a:rPr lang="en-US" sz="2400" b="1" dirty="0"/>
              <a:t>Lending services</a:t>
            </a:r>
          </a:p>
          <a:p>
            <a:r>
              <a:rPr lang="en-US" sz="2400" dirty="0"/>
              <a:t>Providing credit facilities to individuals, businesses, and governments.</a:t>
            </a:r>
          </a:p>
          <a:p>
            <a:r>
              <a:rPr lang="en-US" sz="2400" dirty="0"/>
              <a:t>Personal loans; education, medical, consumption.</a:t>
            </a:r>
          </a:p>
          <a:p>
            <a:r>
              <a:rPr lang="en-US" sz="2400" dirty="0"/>
              <a:t>Business loans; working capital, equipment finance.</a:t>
            </a:r>
          </a:p>
          <a:p>
            <a:r>
              <a:rPr lang="en-US" sz="2400" dirty="0"/>
              <a:t>Mortgage loans; housing finance.</a:t>
            </a:r>
          </a:p>
          <a:p>
            <a:r>
              <a:rPr lang="en-US" sz="2400" dirty="0"/>
              <a:t>Overdrafts &amp; credit cards; short-term borrowing facilities.</a:t>
            </a:r>
            <a:endParaRPr lang="en-UG" sz="2400" dirty="0"/>
          </a:p>
        </p:txBody>
      </p:sp>
    </p:spTree>
    <p:extLst>
      <p:ext uri="{BB962C8B-B14F-4D97-AF65-F5344CB8AC3E}">
        <p14:creationId xmlns:p14="http://schemas.microsoft.com/office/powerpoint/2010/main" val="2636287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4E11B-9655-4EA3-9E9C-8F561687484C}"/>
              </a:ext>
            </a:extLst>
          </p:cNvPr>
          <p:cNvSpPr>
            <a:spLocks noGrp="1"/>
          </p:cNvSpPr>
          <p:nvPr>
            <p:ph type="title"/>
          </p:nvPr>
        </p:nvSpPr>
        <p:spPr>
          <a:xfrm>
            <a:off x="838200" y="279063"/>
            <a:ext cx="10515600" cy="1325563"/>
          </a:xfrm>
        </p:spPr>
        <p:txBody>
          <a:bodyPr/>
          <a:lstStyle/>
          <a:p>
            <a:pPr algn="ctr"/>
            <a:r>
              <a:rPr lang="en-US" b="1" dirty="0"/>
              <a:t>The main services offered by banks </a:t>
            </a:r>
            <a:endParaRPr lang="en-UG" b="1" dirty="0"/>
          </a:p>
        </p:txBody>
      </p:sp>
      <p:sp>
        <p:nvSpPr>
          <p:cNvPr id="3" name="Content Placeholder 2">
            <a:extLst>
              <a:ext uri="{FF2B5EF4-FFF2-40B4-BE49-F238E27FC236}">
                <a16:creationId xmlns:a16="http://schemas.microsoft.com/office/drawing/2014/main" id="{DA43B3D4-8B09-4090-B5C6-602DFBA227A2}"/>
              </a:ext>
            </a:extLst>
          </p:cNvPr>
          <p:cNvSpPr>
            <a:spLocks noGrp="1"/>
          </p:cNvSpPr>
          <p:nvPr>
            <p:ph idx="1"/>
          </p:nvPr>
        </p:nvSpPr>
        <p:spPr/>
        <p:txBody>
          <a:bodyPr>
            <a:normAutofit lnSpcReduction="10000"/>
          </a:bodyPr>
          <a:lstStyle/>
          <a:p>
            <a:r>
              <a:rPr lang="en-US" sz="2400" b="1" dirty="0"/>
              <a:t>Foreign exchange services</a:t>
            </a:r>
          </a:p>
          <a:p>
            <a:r>
              <a:rPr lang="en-US" sz="2400" dirty="0"/>
              <a:t>Facilitating currency exchange and international money transfers</a:t>
            </a:r>
          </a:p>
          <a:p>
            <a:r>
              <a:rPr lang="en-US" sz="2400" dirty="0"/>
              <a:t>Buying and selling foreign currencies.</a:t>
            </a:r>
          </a:p>
          <a:p>
            <a:r>
              <a:rPr lang="en-US" sz="2400" dirty="0"/>
              <a:t>International remittances for businesses and individuals.</a:t>
            </a:r>
          </a:p>
          <a:p>
            <a:r>
              <a:rPr lang="en-US" sz="2400" dirty="0"/>
              <a:t>Hedging instruments to manage currency risk (for exporters/importers).</a:t>
            </a:r>
          </a:p>
          <a:p>
            <a:r>
              <a:rPr lang="en-US" sz="2400" b="1" dirty="0"/>
              <a:t>Trade finance</a:t>
            </a:r>
          </a:p>
          <a:p>
            <a:r>
              <a:rPr lang="en-US" sz="2400" dirty="0"/>
              <a:t>Financial products and instruments to support domestic and international trade.</a:t>
            </a:r>
          </a:p>
          <a:p>
            <a:r>
              <a:rPr lang="en-US" sz="2400" dirty="0"/>
              <a:t>Letters of Credit (LCs): Bank guarantees payment to exporters.</a:t>
            </a:r>
          </a:p>
          <a:p>
            <a:r>
              <a:rPr lang="en-US" sz="2400" dirty="0"/>
              <a:t>Bills of exchange: Credit instruments for trade settlements.</a:t>
            </a:r>
          </a:p>
          <a:p>
            <a:r>
              <a:rPr lang="en-US" sz="2400" dirty="0"/>
              <a:t>Export &amp; Import finance: Loans/credit to facilitate cross-border trade.</a:t>
            </a:r>
          </a:p>
          <a:p>
            <a:endParaRPr lang="en-UG" sz="2400" dirty="0"/>
          </a:p>
        </p:txBody>
      </p:sp>
    </p:spTree>
    <p:extLst>
      <p:ext uri="{BB962C8B-B14F-4D97-AF65-F5344CB8AC3E}">
        <p14:creationId xmlns:p14="http://schemas.microsoft.com/office/powerpoint/2010/main" val="2034514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9E9EF-75C7-4111-ADFB-C1F17E7F8643}"/>
              </a:ext>
            </a:extLst>
          </p:cNvPr>
          <p:cNvSpPr>
            <a:spLocks noGrp="1"/>
          </p:cNvSpPr>
          <p:nvPr>
            <p:ph type="title"/>
          </p:nvPr>
        </p:nvSpPr>
        <p:spPr/>
        <p:txBody>
          <a:bodyPr/>
          <a:lstStyle/>
          <a:p>
            <a:pPr algn="ctr"/>
            <a:r>
              <a:rPr lang="en-US" b="1" dirty="0"/>
              <a:t>The main services offered by banks </a:t>
            </a:r>
            <a:endParaRPr lang="en-UG" b="1" dirty="0"/>
          </a:p>
        </p:txBody>
      </p:sp>
      <p:sp>
        <p:nvSpPr>
          <p:cNvPr id="3" name="Content Placeholder 2">
            <a:extLst>
              <a:ext uri="{FF2B5EF4-FFF2-40B4-BE49-F238E27FC236}">
                <a16:creationId xmlns:a16="http://schemas.microsoft.com/office/drawing/2014/main" id="{52A26875-5A8F-4E8D-A3EF-19A0D936CE5D}"/>
              </a:ext>
            </a:extLst>
          </p:cNvPr>
          <p:cNvSpPr>
            <a:spLocks noGrp="1"/>
          </p:cNvSpPr>
          <p:nvPr>
            <p:ph idx="1"/>
          </p:nvPr>
        </p:nvSpPr>
        <p:spPr/>
        <p:txBody>
          <a:bodyPr>
            <a:normAutofit fontScale="77500" lnSpcReduction="20000"/>
          </a:bodyPr>
          <a:lstStyle/>
          <a:p>
            <a:r>
              <a:rPr lang="en-US" b="1" dirty="0"/>
              <a:t>Payment services</a:t>
            </a:r>
          </a:p>
          <a:p>
            <a:r>
              <a:rPr lang="en-US" dirty="0"/>
              <a:t>Mechanisms that enable money transfers between parties.</a:t>
            </a:r>
          </a:p>
          <a:p>
            <a:r>
              <a:rPr lang="en-US" dirty="0"/>
              <a:t>Traditional: Cheques, drafts.</a:t>
            </a:r>
          </a:p>
          <a:p>
            <a:r>
              <a:rPr lang="en-US" dirty="0"/>
              <a:t>Digital: Mobile banking, internet banking, RTGS (Real Time Gross Settlement), EFT (Electronic Fund Transfers).</a:t>
            </a:r>
          </a:p>
          <a:p>
            <a:r>
              <a:rPr lang="en-US" dirty="0"/>
              <a:t>Card services: Debit and credit card payments.</a:t>
            </a:r>
          </a:p>
          <a:p>
            <a:r>
              <a:rPr lang="en-US" b="1" dirty="0"/>
              <a:t>Investment </a:t>
            </a:r>
          </a:p>
          <a:p>
            <a:r>
              <a:rPr lang="en-US" dirty="0"/>
              <a:t>Wealth management &amp; advisory; personalized investment advice.</a:t>
            </a:r>
          </a:p>
          <a:p>
            <a:r>
              <a:rPr lang="en-US" dirty="0"/>
              <a:t>Securities trading; shares, bonds, mutual funds.</a:t>
            </a:r>
          </a:p>
          <a:p>
            <a:r>
              <a:rPr lang="en-US" dirty="0"/>
              <a:t>Portfolio management; asset allocation strategies.</a:t>
            </a:r>
          </a:p>
          <a:p>
            <a:r>
              <a:rPr lang="en-US" dirty="0"/>
              <a:t>Pension </a:t>
            </a:r>
          </a:p>
          <a:p>
            <a:r>
              <a:rPr lang="en-US" dirty="0"/>
              <a:t>insurance</a:t>
            </a:r>
          </a:p>
          <a:p>
            <a:endParaRPr lang="en-UG" dirty="0"/>
          </a:p>
        </p:txBody>
      </p:sp>
    </p:spTree>
    <p:extLst>
      <p:ext uri="{BB962C8B-B14F-4D97-AF65-F5344CB8AC3E}">
        <p14:creationId xmlns:p14="http://schemas.microsoft.com/office/powerpoint/2010/main" val="2601626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CBDDA-1F3F-491B-8FFA-A168EA5BE108}"/>
              </a:ext>
            </a:extLst>
          </p:cNvPr>
          <p:cNvSpPr>
            <a:spLocks noGrp="1"/>
          </p:cNvSpPr>
          <p:nvPr>
            <p:ph type="title"/>
          </p:nvPr>
        </p:nvSpPr>
        <p:spPr/>
        <p:txBody>
          <a:bodyPr/>
          <a:lstStyle/>
          <a:p>
            <a:pPr algn="ctr"/>
            <a:r>
              <a:rPr lang="en-US" b="1" dirty="0"/>
              <a:t>Types of banks</a:t>
            </a:r>
            <a:endParaRPr lang="en-UG" b="1" dirty="0"/>
          </a:p>
        </p:txBody>
      </p:sp>
      <p:sp>
        <p:nvSpPr>
          <p:cNvPr id="3" name="Content Placeholder 2">
            <a:extLst>
              <a:ext uri="{FF2B5EF4-FFF2-40B4-BE49-F238E27FC236}">
                <a16:creationId xmlns:a16="http://schemas.microsoft.com/office/drawing/2014/main" id="{87AECFFE-7710-4553-A794-7DAAB1CFBEA5}"/>
              </a:ext>
            </a:extLst>
          </p:cNvPr>
          <p:cNvSpPr>
            <a:spLocks noGrp="1"/>
          </p:cNvSpPr>
          <p:nvPr>
            <p:ph idx="1"/>
          </p:nvPr>
        </p:nvSpPr>
        <p:spPr/>
        <p:txBody>
          <a:bodyPr>
            <a:normAutofit lnSpcReduction="10000"/>
          </a:bodyPr>
          <a:lstStyle/>
          <a:p>
            <a:r>
              <a:rPr lang="en-US" sz="2400" b="1" dirty="0"/>
              <a:t>Traditional versus modern banking</a:t>
            </a:r>
          </a:p>
          <a:p>
            <a:r>
              <a:rPr lang="en-US" sz="2400" dirty="0"/>
              <a:t>The banking business has experienced substantial change over the last 30 years or so as banks have transformed their operations from relatively narrow activities to full service financial firms. </a:t>
            </a:r>
          </a:p>
          <a:p>
            <a:r>
              <a:rPr lang="en-US" sz="2400" dirty="0"/>
              <a:t>Traditional banking business consisted of taking deposits and making loans and the majority of their income was derived from lending business. Net interest margins (the difference between interest revenues from lending minus the interest cost on deposits) was the main driver of bank profitability. </a:t>
            </a:r>
          </a:p>
          <a:p>
            <a:r>
              <a:rPr lang="en-US" sz="2400" dirty="0"/>
              <a:t>In such an environment banks sought to </a:t>
            </a:r>
            <a:r>
              <a:rPr lang="en-US" sz="2400" dirty="0" err="1"/>
              <a:t>maximise</a:t>
            </a:r>
            <a:r>
              <a:rPr lang="en-US" sz="2400" dirty="0"/>
              <a:t> interest margins and control operating costs (staff and other costs) in order to boost profits. </a:t>
            </a:r>
          </a:p>
          <a:p>
            <a:r>
              <a:rPr lang="en-US" sz="2400" dirty="0"/>
              <a:t>Banks strategically focused on lending and deposit gathering as their main objectives.</a:t>
            </a:r>
            <a:endParaRPr lang="en-UG" sz="2400" dirty="0"/>
          </a:p>
        </p:txBody>
      </p:sp>
    </p:spTree>
    <p:extLst>
      <p:ext uri="{BB962C8B-B14F-4D97-AF65-F5344CB8AC3E}">
        <p14:creationId xmlns:p14="http://schemas.microsoft.com/office/powerpoint/2010/main" val="2063335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2147</Words>
  <Application>Microsoft Office PowerPoint</Application>
  <PresentationFormat>Widescreen</PresentationFormat>
  <Paragraphs>131</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BANK MANAGEMENT</vt:lpstr>
      <vt:lpstr>Bank activities and services </vt:lpstr>
      <vt:lpstr>Bank activities and services </vt:lpstr>
      <vt:lpstr>The main services offered by banks </vt:lpstr>
      <vt:lpstr>The main services offered by banks </vt:lpstr>
      <vt:lpstr>The main services offered by banks </vt:lpstr>
      <vt:lpstr>The main services offered by banks </vt:lpstr>
      <vt:lpstr>The main services offered by banks </vt:lpstr>
      <vt:lpstr>Types of banks</vt:lpstr>
      <vt:lpstr>Traditional versus modern banking </vt:lpstr>
      <vt:lpstr>Traditional versus modern banking </vt:lpstr>
      <vt:lpstr>Traditional versus modern banking </vt:lpstr>
      <vt:lpstr>Deregulation &amp; Global Trends</vt:lpstr>
      <vt:lpstr>Impact of Technology</vt:lpstr>
      <vt:lpstr>Traditional versus modern banking</vt:lpstr>
      <vt:lpstr>Types of banking</vt:lpstr>
      <vt:lpstr>Retail or personal banking</vt:lpstr>
      <vt:lpstr>Retail or personal banking</vt:lpstr>
      <vt:lpstr>Private banking</vt:lpstr>
      <vt:lpstr>Private banking</vt:lpstr>
      <vt:lpstr>Private banking</vt:lpstr>
      <vt:lpstr>High net worth individuals</vt:lpstr>
      <vt:lpstr>Investment banking</vt:lpstr>
      <vt:lpstr>Investment banking</vt:lpstr>
      <vt:lpstr>Investment banking</vt:lpstr>
      <vt:lpstr>Corporate banking</vt:lpstr>
      <vt:lpstr>Corporate banking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14</cp:revision>
  <dcterms:created xsi:type="dcterms:W3CDTF">2025-08-24T08:01:08Z</dcterms:created>
  <dcterms:modified xsi:type="dcterms:W3CDTF">2025-09-05T06:33:31Z</dcterms:modified>
</cp:coreProperties>
</file>