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93" r:id="rId3"/>
    <p:sldId id="294" r:id="rId4"/>
    <p:sldId id="316" r:id="rId5"/>
    <p:sldId id="295" r:id="rId6"/>
    <p:sldId id="296" r:id="rId7"/>
    <p:sldId id="297" r:id="rId8"/>
    <p:sldId id="298" r:id="rId9"/>
    <p:sldId id="299" r:id="rId10"/>
    <p:sldId id="300" r:id="rId11"/>
    <p:sldId id="301" r:id="rId12"/>
    <p:sldId id="303" r:id="rId13"/>
    <p:sldId id="304" r:id="rId14"/>
    <p:sldId id="305" r:id="rId15"/>
    <p:sldId id="306" r:id="rId16"/>
    <p:sldId id="308" r:id="rId17"/>
    <p:sldId id="311" r:id="rId18"/>
    <p:sldId id="312" r:id="rId19"/>
    <p:sldId id="307" r:id="rId20"/>
    <p:sldId id="313" r:id="rId21"/>
    <p:sldId id="314" r:id="rId22"/>
    <p:sldId id="315" r:id="rId23"/>
    <p:sldId id="317" r:id="rId24"/>
    <p:sldId id="318" r:id="rId25"/>
    <p:sldId id="319" r:id="rId26"/>
    <p:sldId id="320" r:id="rId27"/>
    <p:sldId id="321" r:id="rId28"/>
    <p:sldId id="322" r:id="rId29"/>
    <p:sldId id="323" r:id="rId30"/>
    <p:sldId id="324" r:id="rId31"/>
    <p:sldId id="325" r:id="rId32"/>
    <p:sldId id="326" r:id="rId33"/>
    <p:sldId id="327" r:id="rId34"/>
    <p:sldId id="355" r:id="rId35"/>
    <p:sldId id="357" r:id="rId36"/>
    <p:sldId id="358" r:id="rId37"/>
    <p:sldId id="356"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59"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80" r:id="rId80"/>
    <p:sldId id="381" r:id="rId81"/>
    <p:sldId id="382" r:id="rId82"/>
    <p:sldId id="374" r:id="rId83"/>
    <p:sldId id="375" r:id="rId84"/>
    <p:sldId id="376" r:id="rId85"/>
    <p:sldId id="377" r:id="rId86"/>
    <p:sldId id="378" r:id="rId87"/>
    <p:sldId id="379" r:id="rId88"/>
    <p:sldId id="385" r:id="rId89"/>
    <p:sldId id="383" r:id="rId90"/>
    <p:sldId id="384" r:id="rId91"/>
    <p:sldId id="386"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p:scale>
          <a:sx n="81" d="100"/>
          <a:sy n="81" d="100"/>
        </p:scale>
        <p:origin x="-864" y="228"/>
      </p:cViewPr>
      <p:guideLst>
        <p:guide orient="horz" pos="2160"/>
        <p:guide pos="2880"/>
      </p:guideLst>
    </p:cSldViewPr>
  </p:slideViewPr>
  <p:notesTextViewPr>
    <p:cViewPr>
      <p:scale>
        <a:sx n="1" d="1"/>
        <a:sy n="1" d="1"/>
      </p:scale>
      <p:origin x="0" y="0"/>
    </p:cViewPr>
  </p:notesTextViewPr>
  <p:sorterViewPr>
    <p:cViewPr>
      <p:scale>
        <a:sx n="100" d="100"/>
        <a:sy n="100" d="100"/>
      </p:scale>
      <p:origin x="0" y="200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4/25/2023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4/25/2023</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7"/>
            <a:ext cx="7498080" cy="1976193"/>
          </a:xfrm>
        </p:spPr>
        <p:txBody>
          <a:bodyPr>
            <a:normAutofit fontScale="90000"/>
          </a:bodyPr>
          <a:lstStyle/>
          <a:p>
            <a:pPr algn="ctr"/>
            <a:r>
              <a:rPr lang="en-US" dirty="0"/>
              <a:t/>
            </a:r>
            <a:br>
              <a:rPr lang="en-US" dirty="0"/>
            </a:br>
            <a:r>
              <a:rPr lang="en-US" sz="3100" dirty="0"/>
              <a:t>MAKERERE UNIVERSITY BUSINESS SCHOOL</a:t>
            </a:r>
            <a:br>
              <a:rPr lang="en-US" sz="3100" dirty="0"/>
            </a:br>
            <a:r>
              <a:rPr lang="en-US" sz="3100" dirty="0"/>
              <a:t>FACULTY OF COMPUTING AND INFORMATICS</a:t>
            </a:r>
            <a:r>
              <a:rPr lang="en-US" dirty="0"/>
              <a:t/>
            </a:r>
            <a:br>
              <a:rPr lang="en-US" dirty="0"/>
            </a:br>
            <a:endParaRPr lang="en-US" dirty="0"/>
          </a:p>
        </p:txBody>
      </p:sp>
      <p:sp>
        <p:nvSpPr>
          <p:cNvPr id="3" name="Content Placeholder 2"/>
          <p:cNvSpPr>
            <a:spLocks noGrp="1"/>
          </p:cNvSpPr>
          <p:nvPr>
            <p:ph idx="1"/>
          </p:nvPr>
        </p:nvSpPr>
        <p:spPr>
          <a:xfrm>
            <a:off x="1435608" y="2754922"/>
            <a:ext cx="7498080" cy="3868615"/>
          </a:xfrm>
        </p:spPr>
        <p:txBody>
          <a:bodyPr>
            <a:normAutofit/>
          </a:bodyPr>
          <a:lstStyle/>
          <a:p>
            <a:pPr marL="82296" indent="0" algn="ctr">
              <a:buNone/>
            </a:pPr>
            <a:r>
              <a:rPr lang="en-US" sz="2800" b="1" dirty="0" smtClean="0"/>
              <a:t>EMERGING ICT TECHNOLOGY TRENDS FOR BUSINESS - </a:t>
            </a:r>
            <a:r>
              <a:rPr lang="en-US" sz="2800" dirty="0" smtClean="0"/>
              <a:t>BCOM I  </a:t>
            </a:r>
          </a:p>
          <a:p>
            <a:pPr marL="82296" indent="0" algn="ctr">
              <a:buNone/>
            </a:pPr>
            <a:endParaRPr lang="en-US" sz="2800" b="1" dirty="0"/>
          </a:p>
          <a:p>
            <a:pPr marL="82296" indent="0" algn="ctr">
              <a:buNone/>
            </a:pPr>
            <a:r>
              <a:rPr lang="en-US" sz="2400" b="1" dirty="0" smtClean="0"/>
              <a:t>PRESENTED BY: </a:t>
            </a:r>
          </a:p>
          <a:p>
            <a:pPr marL="82296" indent="0" algn="ctr">
              <a:buNone/>
            </a:pPr>
            <a:r>
              <a:rPr lang="en-US" sz="2400" dirty="0" smtClean="0"/>
              <a:t>FRANCIS .B DULANEY</a:t>
            </a:r>
            <a:endParaRPr lang="en-US" sz="2400" dirty="0"/>
          </a:p>
        </p:txBody>
      </p:sp>
    </p:spTree>
    <p:extLst>
      <p:ext uri="{BB962C8B-B14F-4D97-AF65-F5344CB8AC3E}">
        <p14:creationId xmlns:p14="http://schemas.microsoft.com/office/powerpoint/2010/main" val="2266756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597876"/>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38555"/>
            <a:ext cx="7498080" cy="6002214"/>
          </a:xfrm>
        </p:spPr>
        <p:txBody>
          <a:bodyPr>
            <a:normAutofit fontScale="92500" lnSpcReduction="20000"/>
          </a:bodyPr>
          <a:lstStyle/>
          <a:p>
            <a:pPr marL="82296" indent="0" algn="just">
              <a:buNone/>
            </a:pPr>
            <a:r>
              <a:rPr lang="en-US" sz="2800" b="1" dirty="0" smtClean="0"/>
              <a:t>4. Value (</a:t>
            </a:r>
            <a:r>
              <a:rPr lang="en-US" sz="2800" dirty="0" smtClean="0"/>
              <a:t>Business value of data collected </a:t>
            </a:r>
            <a:r>
              <a:rPr lang="en-US" sz="2800" b="1" dirty="0" smtClean="0"/>
              <a:t>)</a:t>
            </a:r>
            <a:endParaRPr lang="en-US" sz="2800" b="1" dirty="0"/>
          </a:p>
          <a:p>
            <a:pPr marL="82296" indent="0" algn="just">
              <a:buNone/>
            </a:pPr>
            <a:r>
              <a:rPr lang="en-US" sz="2800" dirty="0"/>
              <a:t>A</a:t>
            </a:r>
            <a:r>
              <a:rPr lang="en-US" sz="2800" dirty="0" smtClean="0"/>
              <a:t>n </a:t>
            </a:r>
            <a:r>
              <a:rPr lang="en-US" sz="2800" dirty="0"/>
              <a:t>essential characteristic of big data. It is not the data that we process or </a:t>
            </a:r>
            <a:r>
              <a:rPr lang="en-US" sz="2800" dirty="0" smtClean="0"/>
              <a:t>store but how valuable </a:t>
            </a:r>
            <a:r>
              <a:rPr lang="en-US" sz="2800" dirty="0"/>
              <a:t>and reliable data that we store, process, and also analyze</a:t>
            </a:r>
            <a:r>
              <a:rPr lang="en-US" sz="2800" dirty="0" smtClean="0"/>
              <a:t>.</a:t>
            </a:r>
          </a:p>
          <a:p>
            <a:pPr marL="82296" indent="0" algn="just">
              <a:buNone/>
            </a:pPr>
            <a:r>
              <a:rPr lang="en-US" sz="2800" b="1" dirty="0" smtClean="0"/>
              <a:t>5. Velocity (</a:t>
            </a:r>
            <a:r>
              <a:rPr lang="en-US" sz="2800" dirty="0" smtClean="0"/>
              <a:t>Speed at which Big Data is generated</a:t>
            </a:r>
            <a:r>
              <a:rPr lang="en-US" sz="2800" b="1" dirty="0" smtClean="0"/>
              <a:t>)</a:t>
            </a:r>
            <a:endParaRPr lang="en-US" sz="2800" dirty="0"/>
          </a:p>
          <a:p>
            <a:pPr marL="82296" indent="0" algn="just">
              <a:buNone/>
            </a:pPr>
            <a:r>
              <a:rPr lang="en-US" sz="2800" dirty="0" smtClean="0"/>
              <a:t>Velocity </a:t>
            </a:r>
            <a:r>
              <a:rPr lang="en-US" sz="2800" dirty="0"/>
              <a:t>creates the speed by which the data is created in real-time. It contains the linking of incoming data sets speeds, rate of change, and activity bursts. The primary aspect of Big Data is to provide demanding data rapidly. The data is increasing at a very fast rate. It is estimated that the volume of data will double in every 2 years.</a:t>
            </a:r>
          </a:p>
          <a:p>
            <a:pPr marL="82296" indent="0" algn="just">
              <a:buNone/>
            </a:pPr>
            <a:endParaRPr lang="en-US" sz="2800" dirty="0"/>
          </a:p>
          <a:p>
            <a:pPr marL="82296" indent="0" algn="just">
              <a:buNone/>
            </a:pPr>
            <a:r>
              <a:rPr lang="en-US" sz="2800" dirty="0"/>
              <a:t>Big data velocity deals with the speed </a:t>
            </a:r>
            <a:r>
              <a:rPr lang="en-US" sz="2800" dirty="0" smtClean="0"/>
              <a:t>as </a:t>
            </a:r>
            <a:r>
              <a:rPr lang="en-US" sz="2800" dirty="0"/>
              <a:t>the data flows from sources like application logs, business processes, networks, and social media sites, sensors, mobile devices, etc.</a:t>
            </a:r>
          </a:p>
        </p:txBody>
      </p:sp>
    </p:spTree>
    <p:extLst>
      <p:ext uri="{BB962C8B-B14F-4D97-AF65-F5344CB8AC3E}">
        <p14:creationId xmlns:p14="http://schemas.microsoft.com/office/powerpoint/2010/main" val="372775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562707"/>
          </a:xfrm>
        </p:spPr>
        <p:txBody>
          <a:bodyPr>
            <a:normAutofit/>
          </a:bodyPr>
          <a:lstStyle/>
          <a:p>
            <a:r>
              <a:rPr lang="en-US" sz="2800" b="1" dirty="0">
                <a:solidFill>
                  <a:schemeClr val="tx1"/>
                </a:solidFill>
              </a:rPr>
              <a:t>Applications of Big Data</a:t>
            </a:r>
          </a:p>
        </p:txBody>
      </p:sp>
      <p:sp>
        <p:nvSpPr>
          <p:cNvPr id="3" name="Content Placeholder 2"/>
          <p:cNvSpPr>
            <a:spLocks noGrp="1"/>
          </p:cNvSpPr>
          <p:nvPr>
            <p:ph idx="1"/>
          </p:nvPr>
        </p:nvSpPr>
        <p:spPr>
          <a:xfrm>
            <a:off x="1435608" y="797169"/>
            <a:ext cx="7498080" cy="5451231"/>
          </a:xfrm>
        </p:spPr>
        <p:txBody>
          <a:bodyPr>
            <a:normAutofit fontScale="92500" lnSpcReduction="20000"/>
          </a:bodyPr>
          <a:lstStyle/>
          <a:p>
            <a:pPr marL="82296" indent="0" algn="just">
              <a:buNone/>
            </a:pPr>
            <a:r>
              <a:rPr lang="en-US" sz="2800" dirty="0"/>
              <a:t>The term Big Data is referred to as large amount of complex and unprocessed data. Now </a:t>
            </a:r>
            <a:r>
              <a:rPr lang="en-US" sz="2800" dirty="0" smtClean="0"/>
              <a:t>days </a:t>
            </a:r>
            <a:r>
              <a:rPr lang="en-US" sz="2800" dirty="0"/>
              <a:t>companies use Big Data in their systems </a:t>
            </a:r>
            <a:r>
              <a:rPr lang="en-US" sz="2800" dirty="0">
                <a:solidFill>
                  <a:srgbClr val="00B0F0"/>
                </a:solidFill>
              </a:rPr>
              <a:t>to improve operations, provide better customer service, create personalized marketing campaigns and take other actions that, ultimately, can increase revenue and profits</a:t>
            </a:r>
            <a:r>
              <a:rPr lang="en-US" sz="2800" dirty="0"/>
              <a:t>. Big data is the valuable and powerful fuel that drives large IT industries of the 21st century. Big data is a spreading technology used in each business sector. </a:t>
            </a:r>
            <a:r>
              <a:rPr lang="en-US" sz="2800" dirty="0" smtClean="0"/>
              <a:t>The following are some of the applications of Big Data;</a:t>
            </a:r>
          </a:p>
          <a:p>
            <a:pPr marL="82296" indent="0" algn="just">
              <a:buNone/>
            </a:pPr>
            <a:r>
              <a:rPr lang="en-US" sz="2800" b="1" dirty="0"/>
              <a:t>Travel and </a:t>
            </a:r>
            <a:r>
              <a:rPr lang="en-US" sz="2800" b="1" dirty="0" smtClean="0"/>
              <a:t>Tourism</a:t>
            </a:r>
          </a:p>
          <a:p>
            <a:pPr marL="82296" indent="0" algn="just">
              <a:buNone/>
            </a:pPr>
            <a:r>
              <a:rPr lang="en-US" sz="2800" dirty="0"/>
              <a:t>Travel and tourism are the users of Big Data. It enables us to forecast travel facilities requirements at multiple locations, improve business through dynamic pricing, and many more.</a:t>
            </a:r>
          </a:p>
        </p:txBody>
      </p:sp>
    </p:spTree>
    <p:extLst>
      <p:ext uri="{BB962C8B-B14F-4D97-AF65-F5344CB8AC3E}">
        <p14:creationId xmlns:p14="http://schemas.microsoft.com/office/powerpoint/2010/main" val="413899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586154"/>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62000"/>
            <a:ext cx="7498080" cy="5943600"/>
          </a:xfrm>
        </p:spPr>
        <p:txBody>
          <a:bodyPr>
            <a:normAutofit fontScale="92500" lnSpcReduction="20000"/>
          </a:bodyPr>
          <a:lstStyle/>
          <a:p>
            <a:pPr marL="82296" indent="0" algn="just">
              <a:buNone/>
            </a:pPr>
            <a:r>
              <a:rPr lang="en-US" sz="2800" b="1" dirty="0"/>
              <a:t>Financial and banking sector</a:t>
            </a:r>
            <a:endParaRPr lang="en-US" sz="2800" b="1" dirty="0" smtClean="0"/>
          </a:p>
          <a:p>
            <a:pPr marL="82296" indent="0" algn="just">
              <a:buNone/>
            </a:pPr>
            <a:r>
              <a:rPr lang="en-US" sz="2800" dirty="0"/>
              <a:t>The financial and banking sectors use big data technology extensively. Big data analytics help banks </a:t>
            </a:r>
            <a:r>
              <a:rPr lang="en-US" sz="2800" dirty="0">
                <a:solidFill>
                  <a:srgbClr val="00B0F0"/>
                </a:solidFill>
              </a:rPr>
              <a:t>detect possible fraud </a:t>
            </a:r>
            <a:r>
              <a:rPr lang="en-US" sz="2800" dirty="0"/>
              <a:t>before </a:t>
            </a:r>
            <a:r>
              <a:rPr lang="en-US" sz="2800" dirty="0" smtClean="0"/>
              <a:t>severe </a:t>
            </a:r>
            <a:r>
              <a:rPr lang="en-US" sz="2800" dirty="0"/>
              <a:t>damage occurs, provide support in </a:t>
            </a:r>
            <a:r>
              <a:rPr lang="en-US" sz="2800" dirty="0">
                <a:solidFill>
                  <a:srgbClr val="00B0F0"/>
                </a:solidFill>
              </a:rPr>
              <a:t>monitoring suspicious transactions</a:t>
            </a:r>
            <a:r>
              <a:rPr lang="en-US" sz="2800" dirty="0"/>
              <a:t>, and increase the security of investments and privacy of customer accounts. Create relevant </a:t>
            </a:r>
            <a:r>
              <a:rPr lang="en-US" sz="2800" dirty="0" smtClean="0"/>
              <a:t>offers.</a:t>
            </a:r>
          </a:p>
          <a:p>
            <a:pPr marL="82296" indent="0" algn="just">
              <a:buNone/>
            </a:pPr>
            <a:r>
              <a:rPr lang="en-US" sz="2800" b="1" dirty="0" smtClean="0"/>
              <a:t>Healthcare</a:t>
            </a:r>
          </a:p>
          <a:p>
            <a:pPr marL="82296" indent="0" algn="just">
              <a:buNone/>
            </a:pPr>
            <a:r>
              <a:rPr lang="en-US" sz="2800" dirty="0"/>
              <a:t>Big data has started making a massive difference in the healthcare sector, with the help of </a:t>
            </a:r>
            <a:r>
              <a:rPr lang="en-US" sz="2800" dirty="0">
                <a:solidFill>
                  <a:srgbClr val="00B0F0"/>
                </a:solidFill>
              </a:rPr>
              <a:t>predictive analytics</a:t>
            </a:r>
            <a:r>
              <a:rPr lang="en-US" sz="2800" dirty="0"/>
              <a:t>, medical professionals, and health care personnel. It can produce personalized </a:t>
            </a:r>
            <a:r>
              <a:rPr lang="en-US" sz="2800" dirty="0" smtClean="0"/>
              <a:t>healthcare.</a:t>
            </a:r>
          </a:p>
          <a:p>
            <a:pPr marL="82296" indent="0" algn="just">
              <a:buNone/>
            </a:pPr>
            <a:r>
              <a:rPr lang="en-US" sz="2800" dirty="0" smtClean="0"/>
              <a:t>Experts can </a:t>
            </a:r>
            <a:r>
              <a:rPr lang="en-US" sz="2800" dirty="0"/>
              <a:t>analyze check-up results among people in different demographic groups and identify what factors discourage people from taking up treatment</a:t>
            </a:r>
          </a:p>
        </p:txBody>
      </p:sp>
    </p:spTree>
    <p:extLst>
      <p:ext uri="{BB962C8B-B14F-4D97-AF65-F5344CB8AC3E}">
        <p14:creationId xmlns:p14="http://schemas.microsoft.com/office/powerpoint/2010/main" val="358074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621323"/>
          </a:xfrm>
        </p:spPr>
        <p:txBody>
          <a:bodyPr>
            <a:normAutofit fontScale="90000"/>
          </a:bodyPr>
          <a:lstStyle/>
          <a:p>
            <a:pPr algn="just"/>
            <a:r>
              <a:rPr lang="en-US" b="1" dirty="0" smtClean="0">
                <a:solidFill>
                  <a:schemeClr val="tx1"/>
                </a:solidFill>
              </a:rPr>
              <a:t>Cont.</a:t>
            </a:r>
            <a:endParaRPr lang="en-US" b="1" dirty="0">
              <a:solidFill>
                <a:schemeClr val="tx1"/>
              </a:solidFill>
            </a:endParaRPr>
          </a:p>
        </p:txBody>
      </p:sp>
      <p:sp>
        <p:nvSpPr>
          <p:cNvPr id="3" name="Content Placeholder 2"/>
          <p:cNvSpPr>
            <a:spLocks noGrp="1"/>
          </p:cNvSpPr>
          <p:nvPr>
            <p:ph idx="1"/>
          </p:nvPr>
        </p:nvSpPr>
        <p:spPr>
          <a:xfrm>
            <a:off x="1435608" y="762000"/>
            <a:ext cx="7498080" cy="5814646"/>
          </a:xfrm>
        </p:spPr>
        <p:txBody>
          <a:bodyPr>
            <a:normAutofit fontScale="85000" lnSpcReduction="20000"/>
          </a:bodyPr>
          <a:lstStyle/>
          <a:p>
            <a:pPr marL="82296" indent="0" algn="just">
              <a:buNone/>
            </a:pPr>
            <a:r>
              <a:rPr lang="en-US" sz="2800" b="1" dirty="0"/>
              <a:t>Telecommunication and media</a:t>
            </a:r>
            <a:endParaRPr lang="en-US" sz="2800" b="1" dirty="0" smtClean="0"/>
          </a:p>
          <a:p>
            <a:pPr marL="82296" indent="0" algn="just">
              <a:buNone/>
            </a:pPr>
            <a:r>
              <a:rPr lang="en-US" sz="2800" dirty="0"/>
              <a:t>Telecommunications and the multimedia sector are the main users of Big Data. Big data </a:t>
            </a:r>
            <a:r>
              <a:rPr lang="en-US" sz="2800" dirty="0">
                <a:solidFill>
                  <a:srgbClr val="00B0F0"/>
                </a:solidFill>
              </a:rPr>
              <a:t>enables platforms where customer data from transactions and real-time communication streams are brought together</a:t>
            </a:r>
            <a:r>
              <a:rPr lang="en-US" sz="2800" dirty="0"/>
              <a:t>. Telecom data analytics use cases give insights into this data, help disclose customers' feelings regarding services they receive, immediately address satisfaction </a:t>
            </a:r>
            <a:r>
              <a:rPr lang="en-US" sz="2800" dirty="0" smtClean="0"/>
              <a:t>issues.</a:t>
            </a:r>
          </a:p>
          <a:p>
            <a:pPr marL="82296" indent="0" algn="just">
              <a:buNone/>
            </a:pPr>
            <a:r>
              <a:rPr lang="en-US" sz="2800" b="1" dirty="0" smtClean="0"/>
              <a:t>Government </a:t>
            </a:r>
            <a:r>
              <a:rPr lang="en-US" sz="2800" b="1" dirty="0"/>
              <a:t>and Military</a:t>
            </a:r>
          </a:p>
          <a:p>
            <a:pPr marL="82296" indent="0" algn="just">
              <a:buNone/>
            </a:pPr>
            <a:r>
              <a:rPr lang="en-US" sz="2800" dirty="0"/>
              <a:t>The government and military also </a:t>
            </a:r>
            <a:r>
              <a:rPr lang="en-US" sz="2800" dirty="0" smtClean="0"/>
              <a:t>use </a:t>
            </a:r>
            <a:r>
              <a:rPr lang="en-US" sz="2800" dirty="0"/>
              <a:t>technology at high rates. We see the figures that the government makes on the record. In the military, a </a:t>
            </a:r>
            <a:r>
              <a:rPr lang="en-US" sz="2800" dirty="0">
                <a:solidFill>
                  <a:srgbClr val="00B0F0"/>
                </a:solidFill>
              </a:rPr>
              <a:t>fighter plane requires to process petabytes of data</a:t>
            </a:r>
            <a:r>
              <a:rPr lang="en-US" sz="2800" dirty="0"/>
              <a:t>.</a:t>
            </a:r>
          </a:p>
          <a:p>
            <a:pPr marL="82296" indent="0" algn="just">
              <a:buNone/>
            </a:pPr>
            <a:endParaRPr lang="en-US" sz="2800" dirty="0"/>
          </a:p>
          <a:p>
            <a:pPr marL="82296" indent="0" algn="just">
              <a:buNone/>
            </a:pPr>
            <a:r>
              <a:rPr lang="en-US" sz="2800" dirty="0"/>
              <a:t>Government agencies use Big Data and run many agencies, managing utilities, dealing with traffic jams, and the effect of crime like hacking and online fraud.</a:t>
            </a:r>
          </a:p>
          <a:p>
            <a:pPr marL="82296" indent="0" algn="just">
              <a:buNone/>
            </a:pPr>
            <a:endParaRPr lang="en-US" sz="2800" dirty="0"/>
          </a:p>
        </p:txBody>
      </p:sp>
    </p:spTree>
    <p:extLst>
      <p:ext uri="{BB962C8B-B14F-4D97-AF65-F5344CB8AC3E}">
        <p14:creationId xmlns:p14="http://schemas.microsoft.com/office/powerpoint/2010/main" val="125199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468923"/>
          </a:xfrm>
        </p:spPr>
        <p:txBody>
          <a:bodyPr>
            <a:no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644769"/>
            <a:ext cx="7498080" cy="6002216"/>
          </a:xfrm>
        </p:spPr>
        <p:txBody>
          <a:bodyPr>
            <a:normAutofit fontScale="92500" lnSpcReduction="10000"/>
          </a:bodyPr>
          <a:lstStyle/>
          <a:p>
            <a:pPr marL="82296" indent="0">
              <a:buNone/>
            </a:pPr>
            <a:r>
              <a:rPr lang="en-US" sz="2800" b="1" dirty="0" smtClean="0"/>
              <a:t>E-commerce</a:t>
            </a:r>
          </a:p>
          <a:p>
            <a:pPr marL="82296" indent="0" algn="just">
              <a:buNone/>
            </a:pPr>
            <a:r>
              <a:rPr lang="en-US" sz="2800" dirty="0"/>
              <a:t>E-commerce is also an application of Big data. It maintains relationships with customers that is essential for the e-commerce industry. </a:t>
            </a:r>
            <a:endParaRPr lang="en-US" sz="2800" dirty="0" smtClean="0"/>
          </a:p>
          <a:p>
            <a:pPr marL="82296" indent="0" algn="just">
              <a:buNone/>
            </a:pPr>
            <a:r>
              <a:rPr lang="en-US" sz="2800" dirty="0"/>
              <a:t>Using big data analytics, e-commerce companies can establish a 360-degree view of the customer. This view </a:t>
            </a:r>
            <a:r>
              <a:rPr lang="en-US" sz="2800" dirty="0">
                <a:solidFill>
                  <a:srgbClr val="00B0F0"/>
                </a:solidFill>
              </a:rPr>
              <a:t>allows e-commerce companies to segment customers based on their gender, location, and social media presence</a:t>
            </a:r>
            <a:r>
              <a:rPr lang="en-US" sz="2800" dirty="0"/>
              <a:t>.</a:t>
            </a:r>
          </a:p>
          <a:p>
            <a:pPr marL="82296" indent="0" algn="just">
              <a:buNone/>
            </a:pPr>
            <a:r>
              <a:rPr lang="en-US" sz="2800" dirty="0" smtClean="0"/>
              <a:t>Amazon </a:t>
            </a:r>
            <a:r>
              <a:rPr lang="en-US" sz="2800" dirty="0"/>
              <a:t>is a tremendous </a:t>
            </a:r>
            <a:r>
              <a:rPr lang="en-US" sz="2800" dirty="0">
                <a:solidFill>
                  <a:srgbClr val="0070C0"/>
                </a:solidFill>
              </a:rPr>
              <a:t>e-commerce website dealing with lots of traffic daily</a:t>
            </a:r>
            <a:r>
              <a:rPr lang="en-US" sz="2800" dirty="0"/>
              <a:t>. But, when there is a pre-announced sale on Amazon, traffic increase rapidly that may crash the website. So, to handle this type of traffic and data, it uses Big Data. Big Data help in organizing and analyzing the data for far use.</a:t>
            </a:r>
          </a:p>
        </p:txBody>
      </p:sp>
    </p:spTree>
    <p:extLst>
      <p:ext uri="{BB962C8B-B14F-4D97-AF65-F5344CB8AC3E}">
        <p14:creationId xmlns:p14="http://schemas.microsoft.com/office/powerpoint/2010/main" val="78354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586153"/>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808892"/>
            <a:ext cx="7498080" cy="5873262"/>
          </a:xfrm>
        </p:spPr>
        <p:txBody>
          <a:bodyPr>
            <a:normAutofit/>
          </a:bodyPr>
          <a:lstStyle/>
          <a:p>
            <a:pPr marL="82296" indent="0" algn="just">
              <a:buNone/>
            </a:pPr>
            <a:r>
              <a:rPr lang="en-US" sz="2800" b="1" dirty="0"/>
              <a:t>Social Media</a:t>
            </a:r>
            <a:endParaRPr lang="en-US" sz="2800" b="1" dirty="0" smtClean="0"/>
          </a:p>
          <a:p>
            <a:pPr marL="82296" indent="0" algn="just">
              <a:buNone/>
            </a:pPr>
            <a:r>
              <a:rPr lang="en-US" sz="2800" dirty="0"/>
              <a:t>Social Media is the largest data generator. The statistics have shown that around 500+ terabytes of fresh data generated from social media daily, particularly on Facebook. The data mainly contains videos, photos, message exchanges, etc. A single activity on the social media site generates many stored data and gets processed when required. The data stored is in terabytes (TB); it takes a lot of time for processing. </a:t>
            </a:r>
            <a:r>
              <a:rPr lang="en-US" sz="2800" dirty="0">
                <a:solidFill>
                  <a:srgbClr val="0070C0"/>
                </a:solidFill>
              </a:rPr>
              <a:t>Big Data is a solution to the problem.</a:t>
            </a:r>
          </a:p>
        </p:txBody>
      </p:sp>
    </p:spTree>
    <p:extLst>
      <p:ext uri="{BB962C8B-B14F-4D97-AF65-F5344CB8AC3E}">
        <p14:creationId xmlns:p14="http://schemas.microsoft.com/office/powerpoint/2010/main" val="328259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468923"/>
          </a:xfrm>
        </p:spPr>
        <p:txBody>
          <a:bodyPr>
            <a:noAutofit/>
          </a:bodyPr>
          <a:lstStyle/>
          <a:p>
            <a:pPr algn="just"/>
            <a:r>
              <a:rPr lang="en-US" sz="2800" b="1" dirty="0"/>
              <a:t>Advantages &amp; Disadvantages of Big Data</a:t>
            </a:r>
          </a:p>
        </p:txBody>
      </p:sp>
      <p:sp>
        <p:nvSpPr>
          <p:cNvPr id="3" name="Content Placeholder 2"/>
          <p:cNvSpPr>
            <a:spLocks noGrp="1"/>
          </p:cNvSpPr>
          <p:nvPr>
            <p:ph idx="1"/>
          </p:nvPr>
        </p:nvSpPr>
        <p:spPr>
          <a:xfrm>
            <a:off x="1435608" y="633046"/>
            <a:ext cx="7498080" cy="6096000"/>
          </a:xfrm>
        </p:spPr>
        <p:txBody>
          <a:bodyPr>
            <a:normAutofit fontScale="92500"/>
          </a:bodyPr>
          <a:lstStyle/>
          <a:p>
            <a:pPr marL="82296" indent="0" algn="just">
              <a:buNone/>
            </a:pPr>
            <a:r>
              <a:rPr lang="en-US" sz="2800" dirty="0"/>
              <a:t>Advantages of Big </a:t>
            </a:r>
            <a:r>
              <a:rPr lang="en-US" sz="2800" dirty="0" smtClean="0"/>
              <a:t>Data</a:t>
            </a:r>
          </a:p>
          <a:p>
            <a:pPr marL="82296" indent="0" algn="just">
              <a:buNone/>
            </a:pPr>
            <a:r>
              <a:rPr lang="en-US" sz="2800" b="1" dirty="0" smtClean="0"/>
              <a:t>1. Making </a:t>
            </a:r>
            <a:r>
              <a:rPr lang="en-US" sz="2800" b="1" dirty="0"/>
              <a:t>wiser </a:t>
            </a:r>
            <a:r>
              <a:rPr lang="en-US" sz="2800" b="1" dirty="0" smtClean="0"/>
              <a:t>decisions</a:t>
            </a:r>
          </a:p>
          <a:p>
            <a:pPr marL="82296" indent="0" algn="just">
              <a:buNone/>
            </a:pPr>
            <a:r>
              <a:rPr lang="en-US" sz="2800" dirty="0"/>
              <a:t>Big data is primarily being used by many industries, such as travel, real estate, finance, and insurance, to </a:t>
            </a:r>
            <a:r>
              <a:rPr lang="en-US" sz="2800" dirty="0">
                <a:solidFill>
                  <a:srgbClr val="0070C0"/>
                </a:solidFill>
              </a:rPr>
              <a:t>enhance decision-making</a:t>
            </a:r>
            <a:r>
              <a:rPr lang="en-US" sz="2800" dirty="0"/>
              <a:t>. Businesses can use big data </a:t>
            </a:r>
            <a:r>
              <a:rPr lang="en-US" sz="2800" dirty="0">
                <a:solidFill>
                  <a:srgbClr val="00B0F0"/>
                </a:solidFill>
              </a:rPr>
              <a:t>to accurately predict what customers want </a:t>
            </a:r>
            <a:r>
              <a:rPr lang="en-US" sz="2800" dirty="0"/>
              <a:t>and </a:t>
            </a:r>
            <a:r>
              <a:rPr lang="en-US" sz="2800" dirty="0">
                <a:solidFill>
                  <a:srgbClr val="00B0F0"/>
                </a:solidFill>
              </a:rPr>
              <a:t>don't want</a:t>
            </a:r>
            <a:r>
              <a:rPr lang="en-US" sz="2800" dirty="0"/>
              <a:t>, as well as their </a:t>
            </a:r>
            <a:r>
              <a:rPr lang="en-US" sz="2800" dirty="0" smtClean="0"/>
              <a:t>behavioral </a:t>
            </a:r>
            <a:r>
              <a:rPr lang="en-US" sz="2800" dirty="0"/>
              <a:t>tendencies because it reveals more information in a usable format</a:t>
            </a:r>
            <a:r>
              <a:rPr lang="en-US" sz="2800" dirty="0" smtClean="0"/>
              <a:t>.</a:t>
            </a:r>
          </a:p>
          <a:p>
            <a:pPr marL="82296" indent="0" algn="just">
              <a:buNone/>
            </a:pPr>
            <a:endParaRPr lang="en-US" sz="2800" dirty="0"/>
          </a:p>
          <a:p>
            <a:pPr marL="82296" indent="0" algn="just">
              <a:buNone/>
            </a:pPr>
            <a:r>
              <a:rPr lang="en-US" sz="2800" dirty="0"/>
              <a:t>Big data provides business intelligence and cutting-edge analytical insights that help with decision-making. A company can get a more in-depth picture of its target market by collecting more customer data.</a:t>
            </a:r>
          </a:p>
          <a:p>
            <a:pPr marL="82296" indent="0" algn="just">
              <a:buNone/>
            </a:pPr>
            <a:endParaRPr lang="en-US" sz="2800" dirty="0" smtClean="0"/>
          </a:p>
          <a:p>
            <a:pPr marL="82296" indent="0" algn="just">
              <a:buNone/>
            </a:pPr>
            <a:endParaRPr lang="en-US" sz="2800" dirty="0"/>
          </a:p>
        </p:txBody>
      </p:sp>
    </p:spTree>
    <p:extLst>
      <p:ext uri="{BB962C8B-B14F-4D97-AF65-F5344CB8AC3E}">
        <p14:creationId xmlns:p14="http://schemas.microsoft.com/office/powerpoint/2010/main" val="846401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50984"/>
          </a:xfrm>
        </p:spPr>
        <p:txBody>
          <a:bodyPr>
            <a:normAutofit/>
          </a:bodyPr>
          <a:lstStyle/>
          <a:p>
            <a:pPr algn="just"/>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50277"/>
            <a:ext cx="7498080" cy="5967045"/>
          </a:xfrm>
        </p:spPr>
        <p:txBody>
          <a:bodyPr>
            <a:normAutofit fontScale="85000" lnSpcReduction="20000"/>
          </a:bodyPr>
          <a:lstStyle/>
          <a:p>
            <a:pPr marL="82296" indent="0" algn="just">
              <a:buNone/>
            </a:pPr>
            <a:r>
              <a:rPr lang="en-US" sz="2800" b="1" dirty="0" smtClean="0"/>
              <a:t>2. Cut </a:t>
            </a:r>
            <a:r>
              <a:rPr lang="en-US" sz="2800" b="1" dirty="0"/>
              <a:t>back on the expense of business operations</a:t>
            </a:r>
            <a:endParaRPr lang="en-US" sz="2800" b="1" dirty="0" smtClean="0"/>
          </a:p>
          <a:p>
            <a:pPr marL="82296" indent="0" algn="just">
              <a:buNone/>
            </a:pPr>
            <a:r>
              <a:rPr lang="en-US" sz="2800" dirty="0" smtClean="0"/>
              <a:t>Big </a:t>
            </a:r>
            <a:r>
              <a:rPr lang="en-US" sz="2800" dirty="0"/>
              <a:t>data analytics has helped businesses significantly cut their </a:t>
            </a:r>
            <a:r>
              <a:rPr lang="en-US" sz="2800" dirty="0" smtClean="0"/>
              <a:t>costs for </a:t>
            </a:r>
            <a:r>
              <a:rPr lang="en-US" sz="2800" dirty="0"/>
              <a:t>storing, processing, and analyzing large volumes of </a:t>
            </a:r>
            <a:r>
              <a:rPr lang="en-US" sz="2800" dirty="0" smtClean="0"/>
              <a:t>data.</a:t>
            </a:r>
          </a:p>
          <a:p>
            <a:pPr marL="82296" indent="0" algn="just">
              <a:buNone/>
            </a:pPr>
            <a:r>
              <a:rPr lang="en-US" sz="2800" b="1" dirty="0" smtClean="0"/>
              <a:t>3. Detection </a:t>
            </a:r>
            <a:r>
              <a:rPr lang="en-US" sz="2800" b="1" dirty="0"/>
              <a:t>of </a:t>
            </a:r>
            <a:r>
              <a:rPr lang="en-US" sz="2800" b="1" dirty="0" smtClean="0"/>
              <a:t>Fraud</a:t>
            </a:r>
          </a:p>
          <a:p>
            <a:pPr marL="82296" indent="0" algn="just">
              <a:buNone/>
            </a:pPr>
            <a:r>
              <a:rPr lang="en-US" sz="2800" dirty="0"/>
              <a:t>Financial companies </a:t>
            </a:r>
            <a:r>
              <a:rPr lang="en-US" sz="2800" dirty="0" smtClean="0"/>
              <a:t>use </a:t>
            </a:r>
            <a:r>
              <a:rPr lang="en-US" sz="2800" dirty="0"/>
              <a:t>big data to identify fraud. To find anomalies and transaction patterns, data analysts use </a:t>
            </a:r>
            <a:r>
              <a:rPr lang="en-US" sz="2800" dirty="0">
                <a:solidFill>
                  <a:srgbClr val="00B0F0"/>
                </a:solidFill>
              </a:rPr>
              <a:t>artificial intelligence </a:t>
            </a:r>
            <a:r>
              <a:rPr lang="en-US" sz="2800" dirty="0"/>
              <a:t>and </a:t>
            </a:r>
            <a:r>
              <a:rPr lang="en-US" sz="2800" dirty="0">
                <a:solidFill>
                  <a:srgbClr val="00B0F0"/>
                </a:solidFill>
              </a:rPr>
              <a:t>machine learning algorithms</a:t>
            </a:r>
            <a:r>
              <a:rPr lang="en-US" sz="2800" dirty="0"/>
              <a:t>. These irregularities in transaction patterns show that something is out of place or that there is a mismatch, providing us with hints about potential fraud.</a:t>
            </a:r>
          </a:p>
          <a:p>
            <a:pPr marL="82296" indent="0" algn="just">
              <a:buNone/>
            </a:pPr>
            <a:endParaRPr lang="en-US" sz="2800" dirty="0"/>
          </a:p>
          <a:p>
            <a:pPr marL="82296" indent="0" algn="just">
              <a:buNone/>
            </a:pPr>
            <a:r>
              <a:rPr lang="en-US" sz="2800" dirty="0"/>
              <a:t>For credit unions, banks, and credit card companies, fraud detection is crucial for identifying account information, materials, or product access. By spotting frauds before they cause problems, any </a:t>
            </a:r>
            <a:r>
              <a:rPr lang="en-US" sz="2800" dirty="0" smtClean="0"/>
              <a:t>industry can </a:t>
            </a:r>
            <a:r>
              <a:rPr lang="en-US" sz="2800" dirty="0"/>
              <a:t>provide better customer service.</a:t>
            </a:r>
          </a:p>
        </p:txBody>
      </p:sp>
    </p:spTree>
    <p:extLst>
      <p:ext uri="{BB962C8B-B14F-4D97-AF65-F5344CB8AC3E}">
        <p14:creationId xmlns:p14="http://schemas.microsoft.com/office/powerpoint/2010/main" val="128012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597877"/>
          </a:xfrm>
        </p:spPr>
        <p:txBody>
          <a:bodyPr>
            <a:normAutofit/>
          </a:bodyPr>
          <a:lstStyle/>
          <a:p>
            <a:pPr algn="just"/>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73723"/>
            <a:ext cx="7498080" cy="5908431"/>
          </a:xfrm>
        </p:spPr>
        <p:txBody>
          <a:bodyPr>
            <a:normAutofit fontScale="92500" lnSpcReduction="10000"/>
          </a:bodyPr>
          <a:lstStyle/>
          <a:p>
            <a:pPr marL="82296" indent="0" algn="just">
              <a:buNone/>
            </a:pPr>
            <a:r>
              <a:rPr lang="en-US" sz="2800" b="1" dirty="0" smtClean="0"/>
              <a:t>4. A </a:t>
            </a:r>
            <a:r>
              <a:rPr lang="en-US" sz="2800" b="1" dirty="0"/>
              <a:t>rise in </a:t>
            </a:r>
            <a:r>
              <a:rPr lang="en-US" sz="2800" b="1" dirty="0" smtClean="0"/>
              <a:t>productivity</a:t>
            </a:r>
          </a:p>
          <a:p>
            <a:pPr marL="82296" indent="0" algn="just">
              <a:buNone/>
            </a:pPr>
            <a:r>
              <a:rPr lang="en-US" sz="2800" dirty="0"/>
              <a:t>B</a:t>
            </a:r>
            <a:r>
              <a:rPr lang="en-US" sz="2800" dirty="0" smtClean="0"/>
              <a:t>ig </a:t>
            </a:r>
            <a:r>
              <a:rPr lang="en-US" sz="2800" dirty="0"/>
              <a:t>data analytics tools like Spark and </a:t>
            </a:r>
            <a:r>
              <a:rPr lang="en-US" sz="2800" dirty="0" smtClean="0"/>
              <a:t>Hadoop </a:t>
            </a:r>
            <a:r>
              <a:rPr lang="en-US" sz="2800" dirty="0"/>
              <a:t>boost productivity. </a:t>
            </a:r>
            <a:r>
              <a:rPr lang="en-US" sz="2800" dirty="0" smtClean="0"/>
              <a:t>They can increase </a:t>
            </a:r>
            <a:r>
              <a:rPr lang="en-US" sz="2800" dirty="0"/>
              <a:t>sales and improve customer retention as a result of this rise in productivity. Modern big data tools make it possible for data scientists and analysts to analyse a lot of data quickly and effectively, giving them an overview of more data.</a:t>
            </a:r>
          </a:p>
          <a:p>
            <a:pPr marL="82296" indent="0" algn="just">
              <a:buNone/>
            </a:pPr>
            <a:endParaRPr lang="en-US" sz="2800" dirty="0"/>
          </a:p>
          <a:p>
            <a:pPr marL="82296" indent="0" algn="just">
              <a:buNone/>
            </a:pPr>
            <a:r>
              <a:rPr lang="en-US" sz="2800" dirty="0"/>
              <a:t>B</a:t>
            </a:r>
            <a:r>
              <a:rPr lang="en-US" sz="2800" dirty="0" smtClean="0"/>
              <a:t>ig </a:t>
            </a:r>
            <a:r>
              <a:rPr lang="en-US" sz="2800" dirty="0"/>
              <a:t>data analytics aids data scientists and analysts in learning more about themselves to figure out how to be more effective in their tasks and job responsibilities. As a result, investing in big data analytics gives businesses across all sectors a chance to stand out through improved productivity.</a:t>
            </a:r>
            <a:endParaRPr lang="en-US" sz="2800" dirty="0" smtClean="0"/>
          </a:p>
          <a:p>
            <a:pPr marL="82296" indent="0" algn="just">
              <a:buNone/>
            </a:pPr>
            <a:endParaRPr lang="en-US" sz="2800" dirty="0"/>
          </a:p>
        </p:txBody>
      </p:sp>
    </p:spTree>
    <p:extLst>
      <p:ext uri="{BB962C8B-B14F-4D97-AF65-F5344CB8AC3E}">
        <p14:creationId xmlns:p14="http://schemas.microsoft.com/office/powerpoint/2010/main" val="720904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597877"/>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62000"/>
            <a:ext cx="7498080" cy="5486400"/>
          </a:xfrm>
        </p:spPr>
        <p:txBody>
          <a:bodyPr>
            <a:normAutofit fontScale="92500" lnSpcReduction="20000"/>
          </a:bodyPr>
          <a:lstStyle/>
          <a:p>
            <a:pPr marL="82296" indent="0" algn="just">
              <a:buNone/>
            </a:pPr>
            <a:r>
              <a:rPr lang="en-US" sz="2800" dirty="0"/>
              <a:t> </a:t>
            </a:r>
            <a:r>
              <a:rPr lang="en-US" sz="2800" dirty="0" smtClean="0"/>
              <a:t>5. </a:t>
            </a:r>
            <a:r>
              <a:rPr lang="en-US" sz="2800" b="1" dirty="0" smtClean="0"/>
              <a:t>Enhanced </a:t>
            </a:r>
            <a:r>
              <a:rPr lang="en-US" sz="2800" b="1" dirty="0"/>
              <a:t>customer </a:t>
            </a:r>
            <a:r>
              <a:rPr lang="en-US" sz="2800" b="1" dirty="0" smtClean="0"/>
              <a:t>support</a:t>
            </a:r>
            <a:endParaRPr lang="en-US" sz="2800" b="1" dirty="0"/>
          </a:p>
          <a:p>
            <a:pPr marL="82296" indent="0" algn="just">
              <a:buNone/>
            </a:pPr>
            <a:r>
              <a:rPr lang="en-US" sz="2800" dirty="0"/>
              <a:t>As </a:t>
            </a:r>
            <a:r>
              <a:rPr lang="en-US" sz="2800" dirty="0">
                <a:solidFill>
                  <a:srgbClr val="00B0F0"/>
                </a:solidFill>
              </a:rPr>
              <a:t>part of their marketing strategies</a:t>
            </a:r>
            <a:r>
              <a:rPr lang="en-US" sz="2800" dirty="0"/>
              <a:t>, businesses must improve customer interactions. Since </a:t>
            </a:r>
            <a:r>
              <a:rPr lang="en-US" sz="2800" dirty="0">
                <a:solidFill>
                  <a:srgbClr val="00B0F0"/>
                </a:solidFill>
              </a:rPr>
              <a:t>big data analytics give businesses access to more information</a:t>
            </a:r>
            <a:r>
              <a:rPr lang="en-US" sz="2800" dirty="0"/>
              <a:t>, they can use that information to make more </a:t>
            </a:r>
            <a:r>
              <a:rPr lang="en-US" sz="2800" dirty="0" smtClean="0"/>
              <a:t>specialized, </a:t>
            </a:r>
            <a:r>
              <a:rPr lang="en-US" sz="2800" dirty="0"/>
              <a:t>highly </a:t>
            </a:r>
            <a:r>
              <a:rPr lang="en-US" sz="2800" dirty="0" smtClean="0"/>
              <a:t>personalized </a:t>
            </a:r>
            <a:r>
              <a:rPr lang="en-US" sz="2800" dirty="0"/>
              <a:t>offers to each individual customer as well as more targeted marketing campaigns</a:t>
            </a:r>
            <a:r>
              <a:rPr lang="en-US" sz="2800" dirty="0" smtClean="0"/>
              <a:t>.</a:t>
            </a:r>
          </a:p>
          <a:p>
            <a:pPr marL="82296" indent="0" algn="just">
              <a:buNone/>
            </a:pPr>
            <a:endParaRPr lang="en-US" sz="2800" dirty="0" smtClean="0"/>
          </a:p>
          <a:p>
            <a:pPr marL="82296" indent="0" algn="just">
              <a:buNone/>
            </a:pPr>
            <a:r>
              <a:rPr lang="en-US" sz="2800" dirty="0"/>
              <a:t>Big data also enables businesses better to comprehend the thoughts and feelings of their clients to provide them with more </a:t>
            </a:r>
            <a:r>
              <a:rPr lang="en-US" sz="2800" dirty="0" smtClean="0"/>
              <a:t>individualized </a:t>
            </a:r>
            <a:r>
              <a:rPr lang="en-US" sz="2800" dirty="0"/>
              <a:t>goods and services. Providing a </a:t>
            </a:r>
            <a:r>
              <a:rPr lang="en-US" sz="2800" dirty="0" smtClean="0"/>
              <a:t>personalized </a:t>
            </a:r>
            <a:r>
              <a:rPr lang="en-US" sz="2800" dirty="0"/>
              <a:t>experience can increase client satisfaction, strengthen bonds with clients, and, most importantly, foster loyalty.</a:t>
            </a:r>
            <a:endParaRPr lang="en-US" sz="2800" dirty="0" smtClean="0"/>
          </a:p>
          <a:p>
            <a:pPr marL="82296" indent="0" algn="just">
              <a:buNone/>
            </a:pPr>
            <a:endParaRPr lang="en-US" sz="2800" dirty="0"/>
          </a:p>
        </p:txBody>
      </p:sp>
    </p:spTree>
    <p:extLst>
      <p:ext uri="{BB962C8B-B14F-4D97-AF65-F5344CB8AC3E}">
        <p14:creationId xmlns:p14="http://schemas.microsoft.com/office/powerpoint/2010/main" val="378504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679938"/>
          </a:xfrm>
        </p:spPr>
        <p:txBody>
          <a:bodyPr>
            <a:normAutofit/>
          </a:bodyPr>
          <a:lstStyle/>
          <a:p>
            <a:r>
              <a:rPr lang="en-US" sz="2800" b="1" dirty="0" smtClean="0">
                <a:solidFill>
                  <a:schemeClr val="tx1"/>
                </a:solidFill>
              </a:rPr>
              <a:t>Definition of Emerging Technology</a:t>
            </a:r>
            <a:endParaRPr lang="en-US" sz="2800" b="1" dirty="0">
              <a:solidFill>
                <a:schemeClr val="tx1"/>
              </a:solidFill>
            </a:endParaRPr>
          </a:p>
        </p:txBody>
      </p:sp>
      <p:sp>
        <p:nvSpPr>
          <p:cNvPr id="3" name="Content Placeholder 2"/>
          <p:cNvSpPr>
            <a:spLocks noGrp="1"/>
          </p:cNvSpPr>
          <p:nvPr>
            <p:ph idx="1"/>
          </p:nvPr>
        </p:nvSpPr>
        <p:spPr>
          <a:xfrm>
            <a:off x="1435608" y="832339"/>
            <a:ext cx="7498080" cy="5861538"/>
          </a:xfrm>
        </p:spPr>
        <p:txBody>
          <a:bodyPr>
            <a:normAutofit/>
          </a:bodyPr>
          <a:lstStyle/>
          <a:p>
            <a:pPr marL="82296" indent="0" algn="just">
              <a:buNone/>
            </a:pPr>
            <a:r>
              <a:rPr lang="en-US" sz="2800" dirty="0" smtClean="0"/>
              <a:t>Emerging Technology is used </a:t>
            </a:r>
            <a:r>
              <a:rPr lang="en-US" sz="2800" dirty="0"/>
              <a:t>to describe a new technology, but it may also refer to the continuing development of an existing technology; it can have slightly different meaning when used in different areas, such as media, business, science, or education</a:t>
            </a:r>
            <a:r>
              <a:rPr lang="en-US" sz="2800" dirty="0" smtClean="0"/>
              <a:t>.</a:t>
            </a:r>
          </a:p>
          <a:p>
            <a:pPr marL="82296" indent="0" algn="just">
              <a:buNone/>
            </a:pP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062" y="3540369"/>
            <a:ext cx="7162800" cy="308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93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97877"/>
          </a:xfrm>
        </p:spPr>
        <p:txBody>
          <a:bodyPr>
            <a:normAutofit/>
          </a:bodyPr>
          <a:lstStyle/>
          <a:p>
            <a:pPr algn="just"/>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85446"/>
            <a:ext cx="7498080" cy="5943600"/>
          </a:xfrm>
        </p:spPr>
        <p:txBody>
          <a:bodyPr>
            <a:normAutofit fontScale="92500" lnSpcReduction="20000"/>
          </a:bodyPr>
          <a:lstStyle/>
          <a:p>
            <a:pPr marL="82296" indent="0" algn="just">
              <a:buNone/>
            </a:pPr>
            <a:r>
              <a:rPr lang="en-US" sz="2800" b="1" dirty="0" smtClean="0"/>
              <a:t>6. Enhanced speed and agility</a:t>
            </a:r>
          </a:p>
          <a:p>
            <a:pPr marL="82296" indent="0" algn="just">
              <a:buNone/>
            </a:pPr>
            <a:r>
              <a:rPr lang="en-US" sz="2800" dirty="0"/>
              <a:t>Increasing business </a:t>
            </a:r>
            <a:r>
              <a:rPr lang="en-US" sz="2800" dirty="0" smtClean="0"/>
              <a:t>quickness </a:t>
            </a:r>
            <a:r>
              <a:rPr lang="en-US" sz="2800" dirty="0"/>
              <a:t>is a big data benefit for competition. Big data analytics can assist businesses in becoming more innovative and adaptable in the marketplace. </a:t>
            </a:r>
            <a:r>
              <a:rPr lang="en-US" sz="2800" dirty="0">
                <a:solidFill>
                  <a:srgbClr val="00B0F0"/>
                </a:solidFill>
              </a:rPr>
              <a:t>Large customer data sets can be </a:t>
            </a:r>
            <a:r>
              <a:rPr lang="en-US" sz="2800" dirty="0" smtClean="0">
                <a:solidFill>
                  <a:srgbClr val="00B0F0"/>
                </a:solidFill>
              </a:rPr>
              <a:t>analyzed </a:t>
            </a:r>
            <a:r>
              <a:rPr lang="en-US" sz="2800" dirty="0">
                <a:solidFill>
                  <a:srgbClr val="00B0F0"/>
                </a:solidFill>
              </a:rPr>
              <a:t>to help businesses gain insights</a:t>
            </a:r>
            <a:r>
              <a:rPr lang="en-US" sz="2800" dirty="0"/>
              <a:t> ahead of the competition and more effectively address customer pain points.</a:t>
            </a:r>
          </a:p>
          <a:p>
            <a:pPr marL="82296" indent="0" algn="just">
              <a:buNone/>
            </a:pPr>
            <a:endParaRPr lang="en-US" sz="2800" dirty="0"/>
          </a:p>
          <a:p>
            <a:pPr marL="82296" indent="0" algn="just">
              <a:buNone/>
            </a:pPr>
            <a:r>
              <a:rPr lang="en-US" sz="2800" dirty="0"/>
              <a:t>Additionally, having a wealth of data at their disposal </a:t>
            </a:r>
            <a:r>
              <a:rPr lang="en-US" sz="2800" dirty="0">
                <a:solidFill>
                  <a:srgbClr val="00B0F0"/>
                </a:solidFill>
              </a:rPr>
              <a:t>enables businesses to assess risks</a:t>
            </a:r>
            <a:r>
              <a:rPr lang="en-US" sz="2800" dirty="0"/>
              <a:t>, enhance products and services, and improve communications. Additionally, big data assists businesses in strengthening their business tactics and strategies, which are crucial in coordinating their operations to support frequent and quick changes in the industry.</a:t>
            </a:r>
            <a:endParaRPr lang="en-US" sz="2800" dirty="0" smtClean="0"/>
          </a:p>
          <a:p>
            <a:pPr marL="82296" indent="0" algn="just">
              <a:buNone/>
            </a:pPr>
            <a:endParaRPr lang="en-US" sz="2800" dirty="0"/>
          </a:p>
          <a:p>
            <a:pPr marL="82296" indent="0" algn="just">
              <a:buNone/>
            </a:pPr>
            <a:endParaRPr lang="en-US" sz="2800" dirty="0"/>
          </a:p>
        </p:txBody>
      </p:sp>
    </p:spTree>
    <p:extLst>
      <p:ext uri="{BB962C8B-B14F-4D97-AF65-F5344CB8AC3E}">
        <p14:creationId xmlns:p14="http://schemas.microsoft.com/office/powerpoint/2010/main" val="903631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656492"/>
          </a:xfrm>
        </p:spPr>
        <p:txBody>
          <a:bodyPr>
            <a:normAutofit/>
          </a:bodyPr>
          <a:lstStyle/>
          <a:p>
            <a:r>
              <a:rPr lang="en-US" sz="2800" b="1" dirty="0">
                <a:solidFill>
                  <a:schemeClr val="tx1"/>
                </a:solidFill>
              </a:rPr>
              <a:t>Disadvantages of Big Data</a:t>
            </a:r>
          </a:p>
        </p:txBody>
      </p:sp>
      <p:sp>
        <p:nvSpPr>
          <p:cNvPr id="3" name="Content Placeholder 2"/>
          <p:cNvSpPr>
            <a:spLocks noGrp="1"/>
          </p:cNvSpPr>
          <p:nvPr>
            <p:ph idx="1"/>
          </p:nvPr>
        </p:nvSpPr>
        <p:spPr>
          <a:xfrm>
            <a:off x="1435608" y="879231"/>
            <a:ext cx="7498080" cy="5849815"/>
          </a:xfrm>
        </p:spPr>
        <p:txBody>
          <a:bodyPr>
            <a:normAutofit fontScale="92500" lnSpcReduction="10000"/>
          </a:bodyPr>
          <a:lstStyle/>
          <a:p>
            <a:pPr marL="82296" indent="0" algn="just">
              <a:buNone/>
            </a:pPr>
            <a:r>
              <a:rPr lang="en-US" sz="2800" b="1" dirty="0" smtClean="0"/>
              <a:t>1. A </a:t>
            </a:r>
            <a:r>
              <a:rPr lang="en-US" sz="2800" b="1" dirty="0"/>
              <a:t>talent </a:t>
            </a:r>
            <a:r>
              <a:rPr lang="en-US" sz="2800" b="1" dirty="0" smtClean="0"/>
              <a:t>gap</a:t>
            </a:r>
          </a:p>
          <a:p>
            <a:pPr marL="82296" indent="0" algn="just">
              <a:buNone/>
            </a:pPr>
            <a:r>
              <a:rPr lang="en-US" sz="2800" dirty="0" smtClean="0"/>
              <a:t>The </a:t>
            </a:r>
            <a:r>
              <a:rPr lang="en-US" sz="2800" dirty="0"/>
              <a:t>biggest challenge in this industry has been a lack of big data specialists and data scientists. Given that it requires a different skill set, big data analytics is currently beyond the scope of many IT professionals. Finding data scientists who are also knowledgeable about big data can be difficult.</a:t>
            </a:r>
          </a:p>
          <a:p>
            <a:pPr marL="82296" indent="0" algn="just">
              <a:buNone/>
            </a:pPr>
            <a:endParaRPr lang="en-US" sz="2800" dirty="0"/>
          </a:p>
          <a:p>
            <a:pPr marL="82296" indent="0" algn="just">
              <a:buNone/>
            </a:pPr>
            <a:r>
              <a:rPr lang="en-US" sz="2800" dirty="0">
                <a:solidFill>
                  <a:srgbClr val="00B0F0"/>
                </a:solidFill>
              </a:rPr>
              <a:t>Data scientists </a:t>
            </a:r>
            <a:r>
              <a:rPr lang="en-US" sz="2800" dirty="0"/>
              <a:t>and </a:t>
            </a:r>
            <a:r>
              <a:rPr lang="en-US" sz="2800" dirty="0">
                <a:solidFill>
                  <a:srgbClr val="00B0F0"/>
                </a:solidFill>
              </a:rPr>
              <a:t>big data specialists </a:t>
            </a:r>
            <a:r>
              <a:rPr lang="en-US" sz="2800" dirty="0"/>
              <a:t>are two well-paid professions in the data science industry. As a result, hiring big data analysts can be very costly for businesses, particularly for start-ups. Some businesses must wait a long time to hire the necessary personnel to carry out their big data analytics tasks.</a:t>
            </a:r>
            <a:endParaRPr lang="en-US" sz="2800" dirty="0" smtClean="0"/>
          </a:p>
          <a:p>
            <a:pPr marL="82296" indent="0" algn="just">
              <a:buNone/>
            </a:pPr>
            <a:endParaRPr lang="en-US" sz="2800" dirty="0"/>
          </a:p>
        </p:txBody>
      </p:sp>
    </p:spTree>
    <p:extLst>
      <p:ext uri="{BB962C8B-B14F-4D97-AF65-F5344CB8AC3E}">
        <p14:creationId xmlns:p14="http://schemas.microsoft.com/office/powerpoint/2010/main" val="322091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2238"/>
            <a:ext cx="7498080" cy="592870"/>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808892"/>
            <a:ext cx="7498080" cy="5849816"/>
          </a:xfrm>
        </p:spPr>
        <p:txBody>
          <a:bodyPr>
            <a:normAutofit fontScale="77500" lnSpcReduction="20000"/>
          </a:bodyPr>
          <a:lstStyle/>
          <a:p>
            <a:pPr marL="82296" indent="0" algn="just">
              <a:buNone/>
            </a:pPr>
            <a:r>
              <a:rPr lang="en-US" sz="2800" b="1" dirty="0" smtClean="0"/>
              <a:t>2. Security hazard</a:t>
            </a:r>
            <a:endParaRPr lang="en-US" sz="2800" b="1" dirty="0"/>
          </a:p>
          <a:p>
            <a:pPr marL="82296" indent="0" algn="just">
              <a:buNone/>
            </a:pPr>
            <a:r>
              <a:rPr lang="en-US" sz="2800" dirty="0"/>
              <a:t>For big data analytics, </a:t>
            </a:r>
            <a:r>
              <a:rPr lang="en-US" sz="2800" dirty="0">
                <a:solidFill>
                  <a:srgbClr val="00B0F0"/>
                </a:solidFill>
              </a:rPr>
              <a:t>businesses frequently collect sensitive data</a:t>
            </a:r>
            <a:r>
              <a:rPr lang="en-US" sz="2800" dirty="0"/>
              <a:t>. These data need to be protected, and </a:t>
            </a:r>
            <a:r>
              <a:rPr lang="en-US" sz="2800" dirty="0">
                <a:solidFill>
                  <a:srgbClr val="00B0F0"/>
                </a:solidFill>
              </a:rPr>
              <a:t>security risks </a:t>
            </a:r>
            <a:r>
              <a:rPr lang="en-US" sz="2800" dirty="0"/>
              <a:t>can be detrimental if they are not properly maintained</a:t>
            </a:r>
            <a:r>
              <a:rPr lang="en-US" sz="2800" dirty="0" smtClean="0"/>
              <a:t>.</a:t>
            </a:r>
            <a:endParaRPr lang="en-US" sz="2800" dirty="0"/>
          </a:p>
          <a:p>
            <a:pPr marL="82296" indent="0" algn="just">
              <a:buNone/>
            </a:pPr>
            <a:r>
              <a:rPr lang="en-US" sz="2800" dirty="0"/>
              <a:t>Additionally, having access to </a:t>
            </a:r>
            <a:r>
              <a:rPr lang="en-US" sz="2800" dirty="0" smtClean="0"/>
              <a:t>huge </a:t>
            </a:r>
            <a:r>
              <a:rPr lang="en-US" sz="2800" dirty="0"/>
              <a:t>data sets can attract the unwanted attention of hackers, and your company could become the target of a potential cyber-attack. You are aware that for many businesses today, data breaches are the biggest threat. Unless you take all necessary precautions, important information could be leaked to rivals, which is another risk associated with big data</a:t>
            </a:r>
            <a:r>
              <a:rPr lang="en-US" sz="2800" dirty="0" smtClean="0"/>
              <a:t>.</a:t>
            </a:r>
          </a:p>
          <a:p>
            <a:pPr marL="82296" indent="0" algn="just">
              <a:buNone/>
            </a:pPr>
            <a:r>
              <a:rPr lang="en-US" sz="2800" b="1" dirty="0" smtClean="0"/>
              <a:t>3. Adherence</a:t>
            </a:r>
            <a:endParaRPr lang="en-US" sz="2800" b="1" dirty="0"/>
          </a:p>
          <a:p>
            <a:pPr marL="82296" indent="0" algn="just">
              <a:buNone/>
            </a:pPr>
            <a:r>
              <a:rPr lang="en-US" sz="2800" dirty="0"/>
              <a:t>Another disadvantage of big data is the requirement for </a:t>
            </a:r>
            <a:r>
              <a:rPr lang="en-US" sz="2800" dirty="0">
                <a:solidFill>
                  <a:srgbClr val="00B0F0"/>
                </a:solidFill>
              </a:rPr>
              <a:t>legal compliance with governmental regulations</a:t>
            </a:r>
            <a:r>
              <a:rPr lang="en-US" sz="2800" dirty="0"/>
              <a:t>. To store, handle, maintain, and process big data that contains sensitive or private information, a company must make sure that they adhere to all applicable laws and industry standards. As a result, managing data governance tasks, transmission, and storage will </a:t>
            </a:r>
            <a:r>
              <a:rPr lang="en-US" sz="2800" dirty="0">
                <a:solidFill>
                  <a:srgbClr val="00B0F0"/>
                </a:solidFill>
              </a:rPr>
              <a:t>become more challenging as big data volumes grow</a:t>
            </a:r>
            <a:r>
              <a:rPr lang="en-US" sz="2800" dirty="0"/>
              <a:t>.</a:t>
            </a:r>
          </a:p>
        </p:txBody>
      </p:sp>
    </p:spTree>
    <p:extLst>
      <p:ext uri="{BB962C8B-B14F-4D97-AF65-F5344CB8AC3E}">
        <p14:creationId xmlns:p14="http://schemas.microsoft.com/office/powerpoint/2010/main" val="81637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9424"/>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949569"/>
            <a:ext cx="7498080" cy="5779477"/>
          </a:xfrm>
        </p:spPr>
        <p:txBody>
          <a:bodyPr>
            <a:normAutofit fontScale="70000" lnSpcReduction="20000"/>
          </a:bodyPr>
          <a:lstStyle/>
          <a:p>
            <a:pPr marL="82296" indent="0">
              <a:buNone/>
            </a:pPr>
            <a:r>
              <a:rPr lang="en-US" sz="2800" b="1" dirty="0" smtClean="0"/>
              <a:t>4. High </a:t>
            </a:r>
            <a:r>
              <a:rPr lang="en-US" sz="2800" b="1" dirty="0"/>
              <a:t>Cost</a:t>
            </a:r>
          </a:p>
          <a:p>
            <a:pPr marL="82296" indent="0">
              <a:buNone/>
            </a:pPr>
            <a:endParaRPr lang="en-US" sz="2800" dirty="0"/>
          </a:p>
          <a:p>
            <a:pPr marL="82296" indent="0" algn="just">
              <a:buNone/>
            </a:pPr>
            <a:r>
              <a:rPr lang="en-US" sz="2800" dirty="0"/>
              <a:t>Given that it is a science that is constantly evolving and has as its goal the processing of ever-increasing amounts of data, only large companies can sustain the investment in the development of their Big Data techniques.</a:t>
            </a:r>
          </a:p>
          <a:p>
            <a:pPr marL="82296" indent="0">
              <a:buNone/>
            </a:pPr>
            <a:endParaRPr lang="en-US" sz="2800" dirty="0"/>
          </a:p>
          <a:p>
            <a:pPr marL="82296" indent="0">
              <a:buNone/>
            </a:pPr>
            <a:r>
              <a:rPr lang="en-US" sz="2800" b="1" dirty="0" smtClean="0"/>
              <a:t>5. Data </a:t>
            </a:r>
            <a:r>
              <a:rPr lang="en-US" sz="2800" b="1" dirty="0"/>
              <a:t>quality</a:t>
            </a:r>
          </a:p>
          <a:p>
            <a:pPr marL="82296" indent="0">
              <a:buNone/>
            </a:pPr>
            <a:endParaRPr lang="en-US" sz="2800" dirty="0"/>
          </a:p>
          <a:p>
            <a:pPr marL="82296" indent="0" algn="just">
              <a:buNone/>
            </a:pPr>
            <a:r>
              <a:rPr lang="en-US" sz="2800" dirty="0"/>
              <a:t>Dealing with data quality issues </a:t>
            </a:r>
            <a:r>
              <a:rPr lang="en-US" sz="2800" dirty="0" smtClean="0"/>
              <a:t>is </a:t>
            </a:r>
            <a:r>
              <a:rPr lang="en-US" sz="2800" dirty="0"/>
              <a:t>the main drawback of working with big data. </a:t>
            </a:r>
            <a:r>
              <a:rPr lang="en-US" sz="2800" dirty="0">
                <a:solidFill>
                  <a:srgbClr val="00B0F0"/>
                </a:solidFill>
              </a:rPr>
              <a:t>Data scientists</a:t>
            </a:r>
            <a:r>
              <a:rPr lang="en-US" sz="2800" dirty="0"/>
              <a:t> and analysts </a:t>
            </a:r>
            <a:r>
              <a:rPr lang="en-US" sz="2800" dirty="0">
                <a:solidFill>
                  <a:srgbClr val="00B0F0"/>
                </a:solidFill>
              </a:rPr>
              <a:t>must ensure the data they are using is accurate, </a:t>
            </a:r>
            <a:r>
              <a:rPr lang="en-US" sz="2800" dirty="0" smtClean="0">
                <a:solidFill>
                  <a:srgbClr val="00B0F0"/>
                </a:solidFill>
              </a:rPr>
              <a:t>relevant, </a:t>
            </a:r>
            <a:r>
              <a:rPr lang="en-US" sz="2800" dirty="0">
                <a:solidFill>
                  <a:srgbClr val="00B0F0"/>
                </a:solidFill>
              </a:rPr>
              <a:t>and in the right format</a:t>
            </a:r>
            <a:r>
              <a:rPr lang="en-US" sz="2800" dirty="0"/>
              <a:t> for analysis </a:t>
            </a:r>
            <a:r>
              <a:rPr lang="en-US" sz="2800" dirty="0">
                <a:solidFill>
                  <a:srgbClr val="00B0F0"/>
                </a:solidFill>
              </a:rPr>
              <a:t>before they can use big data for analytics efforts</a:t>
            </a:r>
            <a:r>
              <a:rPr lang="en-US" sz="2800" dirty="0"/>
              <a:t>.</a:t>
            </a:r>
          </a:p>
          <a:p>
            <a:pPr marL="82296" indent="0">
              <a:buNone/>
            </a:pPr>
            <a:endParaRPr lang="en-US" sz="2800" dirty="0"/>
          </a:p>
          <a:p>
            <a:pPr marL="82296" indent="0" algn="just">
              <a:buNone/>
            </a:pPr>
            <a:r>
              <a:rPr lang="en-US" sz="2800" dirty="0"/>
              <a:t>This significantly slows down the reporting process, but if businesses don't address data quality problems, they may discover that the </a:t>
            </a:r>
            <a:r>
              <a:rPr lang="en-US" sz="2800" dirty="0">
                <a:solidFill>
                  <a:srgbClr val="00B0F0"/>
                </a:solidFill>
              </a:rPr>
              <a:t>insights their analytics produce are useless or even harmful if used</a:t>
            </a:r>
            <a:r>
              <a:rPr lang="en-US" sz="2800" dirty="0"/>
              <a:t>.</a:t>
            </a:r>
          </a:p>
          <a:p>
            <a:pPr marL="82296" indent="0">
              <a:buNone/>
            </a:pPr>
            <a:endParaRPr lang="en-US" sz="2800" dirty="0"/>
          </a:p>
        </p:txBody>
      </p:sp>
    </p:spTree>
    <p:extLst>
      <p:ext uri="{BB962C8B-B14F-4D97-AF65-F5344CB8AC3E}">
        <p14:creationId xmlns:p14="http://schemas.microsoft.com/office/powerpoint/2010/main" val="362213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9"/>
            <a:ext cx="7498080" cy="440470"/>
          </a:xfrm>
        </p:spPr>
        <p:txBody>
          <a:bodyPr>
            <a:noAutofit/>
          </a:bodyPr>
          <a:lstStyle/>
          <a:p>
            <a:r>
              <a:rPr lang="en-US" sz="2800" dirty="0" smtClean="0"/>
              <a:t>Cont.</a:t>
            </a:r>
            <a:endParaRPr lang="en-US" sz="2800" dirty="0"/>
          </a:p>
        </p:txBody>
      </p:sp>
      <p:sp>
        <p:nvSpPr>
          <p:cNvPr id="3" name="Content Placeholder 2"/>
          <p:cNvSpPr>
            <a:spLocks noGrp="1"/>
          </p:cNvSpPr>
          <p:nvPr>
            <p:ph idx="1"/>
          </p:nvPr>
        </p:nvSpPr>
        <p:spPr>
          <a:xfrm>
            <a:off x="1435608" y="797169"/>
            <a:ext cx="7498080" cy="5967045"/>
          </a:xfrm>
        </p:spPr>
        <p:txBody>
          <a:bodyPr>
            <a:normAutofit/>
          </a:bodyPr>
          <a:lstStyle/>
          <a:p>
            <a:pPr marL="82296" indent="0" algn="just">
              <a:buNone/>
            </a:pPr>
            <a:r>
              <a:rPr lang="en-US" sz="2800" b="1" dirty="0" smtClean="0"/>
              <a:t>6. Rapid Change</a:t>
            </a:r>
            <a:endParaRPr lang="en-US" sz="2800" b="1" dirty="0"/>
          </a:p>
          <a:p>
            <a:pPr marL="82296" indent="0" algn="just">
              <a:buNone/>
            </a:pPr>
            <a:r>
              <a:rPr lang="en-US" sz="2800" dirty="0"/>
              <a:t>The fact that technology is evolving quickly is another potential disadvantage of big data analytics. Businesses must deal with the possibility of spending money on one technology only to see something better emerge a few months later. This big data </a:t>
            </a:r>
            <a:r>
              <a:rPr lang="en-US" sz="2800" dirty="0" smtClean="0"/>
              <a:t>drawback.</a:t>
            </a:r>
            <a:endParaRPr lang="en-US" sz="2800" dirty="0"/>
          </a:p>
          <a:p>
            <a:pPr marL="82296" indent="0" algn="just">
              <a:buNone/>
            </a:pPr>
            <a:endParaRPr lang="en-US" sz="2800" dirty="0"/>
          </a:p>
        </p:txBody>
      </p:sp>
    </p:spTree>
    <p:extLst>
      <p:ext uri="{BB962C8B-B14F-4D97-AF65-F5344CB8AC3E}">
        <p14:creationId xmlns:p14="http://schemas.microsoft.com/office/powerpoint/2010/main" val="361492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74430"/>
          </a:xfrm>
        </p:spPr>
        <p:txBody>
          <a:bodyPr>
            <a:noAutofit/>
          </a:bodyPr>
          <a:lstStyle/>
          <a:p>
            <a:r>
              <a:rPr lang="en-US" sz="3200" b="1" dirty="0" smtClean="0">
                <a:solidFill>
                  <a:schemeClr val="tx1"/>
                </a:solidFill>
              </a:rPr>
              <a:t>MOBILE APPLICATION</a:t>
            </a:r>
            <a:endParaRPr lang="en-US" sz="3200" b="1" dirty="0">
              <a:solidFill>
                <a:schemeClr val="tx1"/>
              </a:solidFill>
            </a:endParaRPr>
          </a:p>
        </p:txBody>
      </p:sp>
      <p:sp>
        <p:nvSpPr>
          <p:cNvPr id="3" name="Content Placeholder 2"/>
          <p:cNvSpPr>
            <a:spLocks noGrp="1"/>
          </p:cNvSpPr>
          <p:nvPr>
            <p:ph idx="1"/>
          </p:nvPr>
        </p:nvSpPr>
        <p:spPr>
          <a:xfrm>
            <a:off x="1435608" y="750277"/>
            <a:ext cx="7498080" cy="5955323"/>
          </a:xfrm>
        </p:spPr>
        <p:txBody>
          <a:bodyPr>
            <a:normAutofit/>
          </a:bodyPr>
          <a:lstStyle/>
          <a:p>
            <a:pPr marL="82296" indent="0">
              <a:buNone/>
            </a:pPr>
            <a:r>
              <a:rPr lang="en-US" sz="2800" b="1" dirty="0" smtClean="0"/>
              <a:t>Definition</a:t>
            </a:r>
            <a:r>
              <a:rPr lang="en-US" sz="2800" dirty="0" smtClean="0"/>
              <a:t>:</a:t>
            </a:r>
          </a:p>
          <a:p>
            <a:pPr marL="82296" indent="0">
              <a:buNone/>
            </a:pPr>
            <a:r>
              <a:rPr lang="en-US" sz="2800" dirty="0" smtClean="0"/>
              <a:t>Mobile application is a program or software application design to run on a mobile device such as smartphones, tablet or watch</a:t>
            </a:r>
          </a:p>
          <a:p>
            <a:pPr marL="82296" indent="0">
              <a:buNone/>
            </a:pPr>
            <a:endParaRPr lang="en-US" sz="2800" dirty="0" smtClean="0"/>
          </a:p>
          <a:p>
            <a:pPr marL="82296" indent="0">
              <a:buNone/>
            </a:pP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577" y="2719754"/>
            <a:ext cx="7155838" cy="388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21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6"/>
            <a:ext cx="7498080" cy="433752"/>
          </a:xfrm>
        </p:spPr>
        <p:txBody>
          <a:bodyPr>
            <a:noAutofit/>
          </a:bodyPr>
          <a:lstStyle/>
          <a:p>
            <a:r>
              <a:rPr lang="en-US" sz="2800" b="1" dirty="0" smtClean="0">
                <a:solidFill>
                  <a:schemeClr val="tx1"/>
                </a:solidFill>
              </a:rPr>
              <a:t>Mobile app Development Technologies</a:t>
            </a:r>
            <a:endParaRPr lang="en-US" sz="2800" b="1" dirty="0">
              <a:solidFill>
                <a:schemeClr val="tx1"/>
              </a:solidFill>
            </a:endParaRPr>
          </a:p>
        </p:txBody>
      </p:sp>
      <p:sp>
        <p:nvSpPr>
          <p:cNvPr id="3" name="Content Placeholder 2"/>
          <p:cNvSpPr>
            <a:spLocks noGrp="1"/>
          </p:cNvSpPr>
          <p:nvPr>
            <p:ph idx="1"/>
          </p:nvPr>
        </p:nvSpPr>
        <p:spPr>
          <a:xfrm>
            <a:off x="1435608" y="726831"/>
            <a:ext cx="7498080" cy="5931877"/>
          </a:xfrm>
        </p:spPr>
        <p:txBody>
          <a:bodyPr>
            <a:normAutofit fontScale="85000" lnSpcReduction="10000"/>
          </a:bodyPr>
          <a:lstStyle/>
          <a:p>
            <a:pPr marL="82296" indent="0" algn="just">
              <a:buNone/>
            </a:pPr>
            <a:r>
              <a:rPr lang="en-US" b="1" dirty="0" smtClean="0"/>
              <a:t>1. Python</a:t>
            </a:r>
            <a:endParaRPr lang="en-US" b="1" dirty="0"/>
          </a:p>
          <a:p>
            <a:pPr marL="82296" indent="0" algn="just">
              <a:buNone/>
            </a:pPr>
            <a:r>
              <a:rPr lang="en-US" dirty="0" smtClean="0"/>
              <a:t>A popular </a:t>
            </a:r>
            <a:r>
              <a:rPr lang="en-US" dirty="0"/>
              <a:t>programming language that has been used by developers worldwide for building different kinds of mobile applications. This dynamic, open-source, and high-level object-oriented language is easy to understand. A developer with only basic programming skills can learn the language to develop a mobile application.</a:t>
            </a:r>
          </a:p>
          <a:p>
            <a:pPr marL="82296" indent="0" algn="just">
              <a:buNone/>
            </a:pPr>
            <a:r>
              <a:rPr lang="en-US" dirty="0"/>
              <a:t>Python is a portable language that includes built-in debuggers to facilitate flawless development. Besides this, Python offers GUI programming support, community support, several frameworks and libraries, and various other features to ensure smooth and quick development.</a:t>
            </a:r>
          </a:p>
        </p:txBody>
      </p:sp>
    </p:spTree>
    <p:extLst>
      <p:ext uri="{BB962C8B-B14F-4D97-AF65-F5344CB8AC3E}">
        <p14:creationId xmlns:p14="http://schemas.microsoft.com/office/powerpoint/2010/main" val="67508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8954"/>
            <a:ext cx="7498080" cy="539261"/>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38555"/>
            <a:ext cx="7498080" cy="6002214"/>
          </a:xfrm>
        </p:spPr>
        <p:txBody>
          <a:bodyPr>
            <a:normAutofit/>
          </a:bodyPr>
          <a:lstStyle/>
          <a:p>
            <a:pPr marL="82296" indent="0">
              <a:buNone/>
            </a:pPr>
            <a:r>
              <a:rPr lang="en-US" sz="2800" b="1" dirty="0" smtClean="0"/>
              <a:t>2. Java</a:t>
            </a:r>
            <a:endParaRPr lang="en-US" sz="2800" b="1" dirty="0"/>
          </a:p>
          <a:p>
            <a:pPr marL="82296" indent="0" algn="just">
              <a:buNone/>
            </a:pPr>
            <a:r>
              <a:rPr lang="en-US" sz="2800" dirty="0" smtClean="0"/>
              <a:t>This </a:t>
            </a:r>
            <a:r>
              <a:rPr lang="en-US" sz="2800" dirty="0"/>
              <a:t>easy-to-handle and highly secure language is the official language for building Android applications. Java offers ample of open-source libraries, excellent documentation, and community support, which helps developers to build different types of Android applications efficiently and effortlessly. Telegram, VLC media </a:t>
            </a:r>
            <a:r>
              <a:rPr lang="en-US" sz="2800" dirty="0" smtClean="0"/>
              <a:t>player </a:t>
            </a:r>
            <a:r>
              <a:rPr lang="en-US" sz="2800" dirty="0"/>
              <a:t>are some of the examples of the apps build using this language. </a:t>
            </a:r>
          </a:p>
        </p:txBody>
      </p:sp>
    </p:spTree>
    <p:extLst>
      <p:ext uri="{BB962C8B-B14F-4D97-AF65-F5344CB8AC3E}">
        <p14:creationId xmlns:p14="http://schemas.microsoft.com/office/powerpoint/2010/main" val="2396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39261"/>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26831"/>
            <a:ext cx="7498080" cy="5990492"/>
          </a:xfrm>
        </p:spPr>
        <p:txBody>
          <a:bodyPr>
            <a:normAutofit fontScale="92500"/>
          </a:bodyPr>
          <a:lstStyle/>
          <a:p>
            <a:pPr marL="82296" indent="0" algn="just">
              <a:buNone/>
            </a:pPr>
            <a:r>
              <a:rPr lang="en-US" sz="2800" b="1" dirty="0" smtClean="0"/>
              <a:t>3. Flutter</a:t>
            </a:r>
            <a:endParaRPr lang="en-US" sz="2800" b="1" dirty="0"/>
          </a:p>
          <a:p>
            <a:pPr marL="82296" indent="0" algn="just">
              <a:buNone/>
            </a:pPr>
            <a:r>
              <a:rPr lang="en-US" sz="2800" dirty="0"/>
              <a:t>Developed by Google, Flutter is an open-source mobile app development SDK (software development kit) that </a:t>
            </a:r>
            <a:r>
              <a:rPr lang="en-US" sz="2800" dirty="0">
                <a:solidFill>
                  <a:srgbClr val="00B0F0"/>
                </a:solidFill>
              </a:rPr>
              <a:t>facilitates developers to create cross-platform applications</a:t>
            </a:r>
            <a:r>
              <a:rPr lang="en-US" sz="2800" dirty="0"/>
              <a:t>. Yes, you read that right. By using Flutter, you can make an application that runs smoothly on both the Android and iOS platforms. The technology is highly demanded because people these days are preferring </a:t>
            </a:r>
            <a:r>
              <a:rPr lang="en-US" sz="2800" dirty="0">
                <a:solidFill>
                  <a:srgbClr val="00B0F0"/>
                </a:solidFill>
              </a:rPr>
              <a:t>cross-platform</a:t>
            </a:r>
            <a:r>
              <a:rPr lang="en-US" sz="2800" dirty="0"/>
              <a:t> applications over </a:t>
            </a:r>
            <a:r>
              <a:rPr lang="en-US" sz="2800" dirty="0">
                <a:solidFill>
                  <a:srgbClr val="00B0F0"/>
                </a:solidFill>
              </a:rPr>
              <a:t>native applications </a:t>
            </a:r>
            <a:r>
              <a:rPr lang="en-US" sz="2800" dirty="0"/>
              <a:t>that run only on a single platform</a:t>
            </a:r>
            <a:r>
              <a:rPr lang="en-US" sz="2800" dirty="0" smtClean="0"/>
              <a:t>.</a:t>
            </a:r>
          </a:p>
          <a:p>
            <a:pPr marL="82296" indent="0" algn="just">
              <a:buNone/>
            </a:pPr>
            <a:endParaRPr lang="en-US" sz="2800" dirty="0" smtClean="0"/>
          </a:p>
          <a:p>
            <a:pPr marL="82296" indent="0" algn="just">
              <a:buNone/>
            </a:pPr>
            <a:r>
              <a:rPr lang="en-US" sz="2800" dirty="0" smtClean="0"/>
              <a:t>It </a:t>
            </a:r>
            <a:r>
              <a:rPr lang="en-US" sz="2800" dirty="0"/>
              <a:t>also relieves developers to write the entire code from scratch to develop a single app for two platforms. </a:t>
            </a:r>
          </a:p>
        </p:txBody>
      </p:sp>
    </p:spTree>
    <p:extLst>
      <p:ext uri="{BB962C8B-B14F-4D97-AF65-F5344CB8AC3E}">
        <p14:creationId xmlns:p14="http://schemas.microsoft.com/office/powerpoint/2010/main" val="398570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0678"/>
            <a:ext cx="7498080" cy="738554"/>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914400"/>
            <a:ext cx="7498080" cy="5814646"/>
          </a:xfrm>
        </p:spPr>
        <p:txBody>
          <a:bodyPr>
            <a:normAutofit/>
          </a:bodyPr>
          <a:lstStyle/>
          <a:p>
            <a:pPr marL="82296" indent="0" algn="just">
              <a:buNone/>
            </a:pPr>
            <a:r>
              <a:rPr lang="en-US" sz="2800" b="1" dirty="0" smtClean="0"/>
              <a:t>4. React Native</a:t>
            </a:r>
            <a:endParaRPr lang="en-US" sz="2800" b="1" dirty="0"/>
          </a:p>
          <a:p>
            <a:pPr marL="82296" indent="0" algn="just">
              <a:buNone/>
            </a:pPr>
            <a:r>
              <a:rPr lang="en-US" sz="2800" dirty="0" smtClean="0"/>
              <a:t>React </a:t>
            </a:r>
            <a:r>
              <a:rPr lang="en-US" sz="2800" dirty="0"/>
              <a:t>Native is an open-source framework used to develop cross-platform applications for iOS, Android, </a:t>
            </a:r>
            <a:r>
              <a:rPr lang="en-US" sz="2800" dirty="0" smtClean="0"/>
              <a:t>Web. </a:t>
            </a:r>
            <a:r>
              <a:rPr lang="en-US" sz="2800" dirty="0"/>
              <a:t>The apps developed using React Native have native-like capabilities and can run on multiple platforms.</a:t>
            </a:r>
          </a:p>
          <a:p>
            <a:pPr marL="82296" indent="0" algn="just">
              <a:buNone/>
            </a:pPr>
            <a:r>
              <a:rPr lang="en-US" sz="2800" dirty="0"/>
              <a:t>Developers use </a:t>
            </a:r>
            <a:r>
              <a:rPr lang="en-US" sz="2800" dirty="0" err="1"/>
              <a:t>ReactJS</a:t>
            </a:r>
            <a:r>
              <a:rPr lang="en-US" sz="2800" dirty="0"/>
              <a:t> and JavaScript to create applications that witness skyrocketing success on different platforms. </a:t>
            </a:r>
            <a:r>
              <a:rPr lang="en-US" sz="2800" dirty="0" err="1"/>
              <a:t>Myntra</a:t>
            </a:r>
            <a:r>
              <a:rPr lang="en-US" sz="2800" dirty="0"/>
              <a:t>, </a:t>
            </a:r>
            <a:r>
              <a:rPr lang="en-US" sz="2800" dirty="0" err="1"/>
              <a:t>UberEats</a:t>
            </a:r>
            <a:r>
              <a:rPr lang="en-US" sz="2800" dirty="0"/>
              <a:t>, Facebook, and Airbnb are some of the apps that have been developed using this framework. </a:t>
            </a:r>
            <a:endParaRPr lang="en-US" sz="2800" dirty="0" smtClean="0"/>
          </a:p>
          <a:p>
            <a:pPr marL="82296" indent="0" algn="just">
              <a:buNone/>
            </a:pPr>
            <a:r>
              <a:rPr lang="en-US" sz="2800" dirty="0"/>
              <a:t>React Native, a Facebook product</a:t>
            </a:r>
          </a:p>
        </p:txBody>
      </p:sp>
    </p:spTree>
    <p:extLst>
      <p:ext uri="{BB962C8B-B14F-4D97-AF65-F5344CB8AC3E}">
        <p14:creationId xmlns:p14="http://schemas.microsoft.com/office/powerpoint/2010/main" val="55966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6"/>
            <a:ext cx="7498080" cy="703384"/>
          </a:xfrm>
        </p:spPr>
        <p:txBody>
          <a:bodyPr>
            <a:normAutofit fontScale="90000"/>
          </a:bodyPr>
          <a:lstStyle/>
          <a:p>
            <a:r>
              <a:rPr lang="en-US" sz="2800" b="1" dirty="0" smtClean="0">
                <a:solidFill>
                  <a:schemeClr val="tx1"/>
                </a:solidFill>
              </a:rPr>
              <a:t>Characteristics of Emerging Technology(ET)</a:t>
            </a:r>
            <a:endParaRPr lang="en-US" sz="2800" b="1" dirty="0">
              <a:solidFill>
                <a:schemeClr val="tx1"/>
              </a:solidFill>
            </a:endParaRPr>
          </a:p>
        </p:txBody>
      </p:sp>
      <p:sp>
        <p:nvSpPr>
          <p:cNvPr id="3" name="Content Placeholder 2"/>
          <p:cNvSpPr>
            <a:spLocks noGrp="1"/>
          </p:cNvSpPr>
          <p:nvPr>
            <p:ph idx="1"/>
          </p:nvPr>
        </p:nvSpPr>
        <p:spPr>
          <a:xfrm>
            <a:off x="1435608" y="855785"/>
            <a:ext cx="7498080" cy="5873261"/>
          </a:xfrm>
        </p:spPr>
        <p:txBody>
          <a:bodyPr>
            <a:normAutofit fontScale="85000" lnSpcReduction="20000"/>
          </a:bodyPr>
          <a:lstStyle/>
          <a:p>
            <a:pPr marL="82296" indent="0" algn="just">
              <a:buNone/>
            </a:pPr>
            <a:r>
              <a:rPr lang="en-US" sz="2800" b="1" dirty="0" smtClean="0"/>
              <a:t>Emerging Technology Costs</a:t>
            </a:r>
            <a:r>
              <a:rPr lang="en-US" sz="2800" dirty="0" smtClean="0"/>
              <a:t>: The cost of owning the ET is high, and the cost of substituting traditional Technology with the ET is high.</a:t>
            </a:r>
          </a:p>
          <a:p>
            <a:pPr marL="82296" indent="0" algn="just">
              <a:buNone/>
            </a:pPr>
            <a:r>
              <a:rPr lang="en-US" sz="2800" b="1" dirty="0" smtClean="0"/>
              <a:t>Emerging Technology Uncertainty</a:t>
            </a:r>
            <a:r>
              <a:rPr lang="en-US" sz="2800" dirty="0" smtClean="0"/>
              <a:t>: The uncertainty associated with ET takes several forms with unknown and unpredictable values &amp; outcomes such as standards and specifications, business models, price uncertainties.</a:t>
            </a:r>
          </a:p>
          <a:p>
            <a:pPr marL="82296" indent="0" algn="just">
              <a:buNone/>
            </a:pPr>
            <a:r>
              <a:rPr lang="en-US" sz="2800" b="1" dirty="0" smtClean="0"/>
              <a:t>Emerging Technology Network Effect</a:t>
            </a:r>
            <a:r>
              <a:rPr lang="en-US" sz="2800" dirty="0" smtClean="0"/>
              <a:t>: The value of an ET increases by increasing the number of ET users.</a:t>
            </a:r>
          </a:p>
          <a:p>
            <a:pPr marL="82296" indent="0" algn="just">
              <a:buNone/>
            </a:pPr>
            <a:r>
              <a:rPr lang="en-US" sz="2800" b="1" dirty="0" smtClean="0"/>
              <a:t>Emerging Technology is limited to creator or inventor country</a:t>
            </a:r>
            <a:r>
              <a:rPr lang="en-US" sz="2800" dirty="0" smtClean="0"/>
              <a:t>: ET is usually available for use in a particular context or in the country that creates or invents it.</a:t>
            </a:r>
          </a:p>
          <a:p>
            <a:pPr marL="82296" indent="0" algn="just">
              <a:buNone/>
            </a:pPr>
            <a:r>
              <a:rPr lang="en-US" sz="2800" b="1" dirty="0" smtClean="0"/>
              <a:t>ETs are not fully investigated and researched</a:t>
            </a:r>
            <a:r>
              <a:rPr lang="en-US" sz="2800" dirty="0" smtClean="0"/>
              <a:t>: Most of the materials on ET are white papers and technical reports produced by the manufacturers of the ET with little scientific/academic research.</a:t>
            </a:r>
          </a:p>
          <a:p>
            <a:pPr marL="82296" indent="0" algn="just">
              <a:buNone/>
            </a:pPr>
            <a:endParaRPr lang="en-US" sz="2800" dirty="0"/>
          </a:p>
        </p:txBody>
      </p:sp>
    </p:spTree>
    <p:extLst>
      <p:ext uri="{BB962C8B-B14F-4D97-AF65-F5344CB8AC3E}">
        <p14:creationId xmlns:p14="http://schemas.microsoft.com/office/powerpoint/2010/main" val="3348355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574430"/>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73723"/>
            <a:ext cx="7498080" cy="5931877"/>
          </a:xfrm>
        </p:spPr>
        <p:txBody>
          <a:bodyPr>
            <a:normAutofit/>
          </a:bodyPr>
          <a:lstStyle/>
          <a:p>
            <a:pPr marL="82296" indent="0" algn="just">
              <a:buNone/>
            </a:pPr>
            <a:r>
              <a:rPr lang="en-US" sz="2800" b="1" dirty="0" smtClean="0"/>
              <a:t>5. Swift</a:t>
            </a:r>
            <a:endParaRPr lang="en-US" sz="2800" b="1" dirty="0"/>
          </a:p>
          <a:p>
            <a:pPr marL="82296" indent="0" algn="just">
              <a:buNone/>
            </a:pPr>
            <a:r>
              <a:rPr lang="en-US" sz="2800" dirty="0"/>
              <a:t>Swift, the general-purpose programming language, is developed by Apple Inc. for </a:t>
            </a:r>
            <a:r>
              <a:rPr lang="en-US" sz="2800" dirty="0" err="1"/>
              <a:t>macOS</a:t>
            </a:r>
            <a:r>
              <a:rPr lang="en-US" sz="2800" dirty="0"/>
              <a:t>, </a:t>
            </a:r>
            <a:r>
              <a:rPr lang="en-US" sz="2800" dirty="0" err="1"/>
              <a:t>watchOS</a:t>
            </a:r>
            <a:r>
              <a:rPr lang="en-US" sz="2800" dirty="0"/>
              <a:t>, </a:t>
            </a:r>
            <a:r>
              <a:rPr lang="en-US" sz="2800" dirty="0" err="1"/>
              <a:t>tvOS</a:t>
            </a:r>
            <a:r>
              <a:rPr lang="en-US" sz="2800" dirty="0"/>
              <a:t>, Linux, </a:t>
            </a:r>
            <a:r>
              <a:rPr lang="en-US" sz="2800" dirty="0" err="1"/>
              <a:t>iPadOS</a:t>
            </a:r>
            <a:r>
              <a:rPr lang="en-US" sz="2800" dirty="0"/>
              <a:t>, and a few other platforms. </a:t>
            </a:r>
            <a:endParaRPr lang="en-US" sz="2800" dirty="0" smtClean="0"/>
          </a:p>
          <a:p>
            <a:pPr marL="82296" indent="0" algn="just">
              <a:buNone/>
            </a:pPr>
            <a:r>
              <a:rPr lang="en-US" sz="2800" dirty="0" smtClean="0"/>
              <a:t>Swift </a:t>
            </a:r>
            <a:r>
              <a:rPr lang="en-US" sz="2800" dirty="0"/>
              <a:t>uses a safe programming pattern and offers exceptional features to make the complete iOS mobile app development process smooth. </a:t>
            </a:r>
            <a:r>
              <a:rPr lang="en-US" sz="2800" dirty="0" smtClean="0">
                <a:solidFill>
                  <a:srgbClr val="00B0F0"/>
                </a:solidFill>
              </a:rPr>
              <a:t>LinkedIn</a:t>
            </a:r>
            <a:r>
              <a:rPr lang="en-US" sz="2800" dirty="0" smtClean="0"/>
              <a:t> is one of </a:t>
            </a:r>
            <a:r>
              <a:rPr lang="en-US" sz="2800" dirty="0"/>
              <a:t>the examples of applications developed using this language.</a:t>
            </a:r>
          </a:p>
        </p:txBody>
      </p:sp>
    </p:spTree>
    <p:extLst>
      <p:ext uri="{BB962C8B-B14F-4D97-AF65-F5344CB8AC3E}">
        <p14:creationId xmlns:p14="http://schemas.microsoft.com/office/powerpoint/2010/main" val="3245784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480646"/>
          </a:xfrm>
        </p:spPr>
        <p:txBody>
          <a:bodyPr>
            <a:normAutofit fontScale="90000"/>
          </a:bodyPr>
          <a:lstStyle/>
          <a:p>
            <a:r>
              <a:rPr lang="en-US" sz="2800" b="1" dirty="0" smtClean="0"/>
              <a:t>Cont.</a:t>
            </a:r>
            <a:endParaRPr lang="en-US" sz="2800" b="1" dirty="0"/>
          </a:p>
        </p:txBody>
      </p:sp>
      <p:sp>
        <p:nvSpPr>
          <p:cNvPr id="3" name="Content Placeholder 2"/>
          <p:cNvSpPr>
            <a:spLocks noGrp="1"/>
          </p:cNvSpPr>
          <p:nvPr>
            <p:ph idx="1"/>
          </p:nvPr>
        </p:nvSpPr>
        <p:spPr>
          <a:xfrm>
            <a:off x="1435608" y="656493"/>
            <a:ext cx="7498080" cy="6060830"/>
          </a:xfrm>
        </p:spPr>
        <p:txBody>
          <a:bodyPr>
            <a:normAutofit/>
          </a:bodyPr>
          <a:lstStyle/>
          <a:p>
            <a:pPr marL="82296" indent="0">
              <a:buNone/>
            </a:pPr>
            <a:r>
              <a:rPr lang="en-US" sz="2800" b="1" dirty="0" smtClean="0"/>
              <a:t>6. </a:t>
            </a:r>
            <a:r>
              <a:rPr lang="en-US" sz="2800" b="1" dirty="0" err="1" smtClean="0"/>
              <a:t>Kotlin</a:t>
            </a:r>
            <a:endParaRPr lang="en-US" sz="2800" b="1" dirty="0"/>
          </a:p>
          <a:p>
            <a:pPr marL="82296" indent="0" algn="just">
              <a:buNone/>
            </a:pPr>
            <a:r>
              <a:rPr lang="en-US" sz="2800" dirty="0"/>
              <a:t>U</a:t>
            </a:r>
            <a:r>
              <a:rPr lang="en-US" sz="2800" dirty="0" smtClean="0"/>
              <a:t>sed </a:t>
            </a:r>
            <a:r>
              <a:rPr lang="en-US" sz="2800" dirty="0"/>
              <a:t>for developing highly advanced mobile applications. You can consider this cross-platform, statistically typed, and general-purpose programming language as the modern version of Java. It interoperates completely with Java and was initially designed only for JVM.</a:t>
            </a:r>
          </a:p>
          <a:p>
            <a:pPr marL="82296" indent="0" algn="just">
              <a:buNone/>
            </a:pPr>
            <a:r>
              <a:rPr lang="en-US" sz="2800" dirty="0"/>
              <a:t>Safety, clarity, and a large tool support are the features that make </a:t>
            </a:r>
            <a:r>
              <a:rPr lang="en-US" sz="2800" dirty="0" err="1"/>
              <a:t>Kotlin</a:t>
            </a:r>
            <a:r>
              <a:rPr lang="en-US" sz="2800" dirty="0"/>
              <a:t> a preferred choice for building Android applications. </a:t>
            </a:r>
            <a:r>
              <a:rPr lang="en-US" sz="2800" dirty="0">
                <a:solidFill>
                  <a:srgbClr val="00B0F0"/>
                </a:solidFill>
              </a:rPr>
              <a:t>Trello</a:t>
            </a:r>
            <a:r>
              <a:rPr lang="en-US" sz="2800" dirty="0"/>
              <a:t>, </a:t>
            </a:r>
            <a:r>
              <a:rPr lang="en-US" sz="2800" dirty="0">
                <a:solidFill>
                  <a:srgbClr val="00B0F0"/>
                </a:solidFill>
              </a:rPr>
              <a:t>Coursera</a:t>
            </a:r>
            <a:r>
              <a:rPr lang="en-US" sz="2800" dirty="0"/>
              <a:t>, and </a:t>
            </a:r>
            <a:r>
              <a:rPr lang="en-US" sz="2800" dirty="0">
                <a:solidFill>
                  <a:srgbClr val="00B0F0"/>
                </a:solidFill>
              </a:rPr>
              <a:t>Evernote</a:t>
            </a:r>
            <a:r>
              <a:rPr lang="en-US" sz="2800" dirty="0"/>
              <a:t> are some of the applications that have been created using </a:t>
            </a:r>
            <a:r>
              <a:rPr lang="en-US" sz="2800" dirty="0" err="1"/>
              <a:t>Kotlin</a:t>
            </a:r>
            <a:r>
              <a:rPr lang="en-US" sz="2800" dirty="0"/>
              <a:t>. </a:t>
            </a:r>
          </a:p>
        </p:txBody>
      </p:sp>
    </p:spTree>
    <p:extLst>
      <p:ext uri="{BB962C8B-B14F-4D97-AF65-F5344CB8AC3E}">
        <p14:creationId xmlns:p14="http://schemas.microsoft.com/office/powerpoint/2010/main" val="406294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562707"/>
          </a:xfrm>
        </p:spPr>
        <p:txBody>
          <a:bodyPr>
            <a:normAutofit/>
          </a:bodyPr>
          <a:lstStyle/>
          <a:p>
            <a:r>
              <a:rPr lang="en-US" sz="2800" b="1" dirty="0" smtClean="0"/>
              <a:t>Advantages of Mobile Apps</a:t>
            </a:r>
            <a:endParaRPr lang="en-US" sz="2800" b="1" dirty="0"/>
          </a:p>
        </p:txBody>
      </p:sp>
      <p:sp>
        <p:nvSpPr>
          <p:cNvPr id="3" name="Content Placeholder 2"/>
          <p:cNvSpPr>
            <a:spLocks noGrp="1"/>
          </p:cNvSpPr>
          <p:nvPr>
            <p:ph idx="1"/>
          </p:nvPr>
        </p:nvSpPr>
        <p:spPr>
          <a:xfrm>
            <a:off x="1435608" y="773723"/>
            <a:ext cx="7498080" cy="5826369"/>
          </a:xfrm>
        </p:spPr>
        <p:txBody>
          <a:bodyPr>
            <a:normAutofit fontScale="62500" lnSpcReduction="20000"/>
          </a:bodyPr>
          <a:lstStyle/>
          <a:p>
            <a:pPr marL="82296" indent="0" algn="just">
              <a:buNone/>
            </a:pPr>
            <a:endParaRPr lang="en-US" sz="2800" dirty="0"/>
          </a:p>
          <a:p>
            <a:pPr marL="82296" indent="0" algn="just">
              <a:buNone/>
            </a:pPr>
            <a:r>
              <a:rPr lang="en-US" sz="2800" b="1" dirty="0"/>
              <a:t>Ease of access </a:t>
            </a:r>
            <a:r>
              <a:rPr lang="en-US" sz="2800" dirty="0"/>
              <a:t>– for the user, clicking your app is far quicker and easier than accessing yours or a competitor’s website even if they’ve bookmarked it.</a:t>
            </a:r>
          </a:p>
          <a:p>
            <a:pPr marL="82296" indent="0" algn="just">
              <a:buNone/>
            </a:pPr>
            <a:endParaRPr lang="en-US" sz="2800" dirty="0"/>
          </a:p>
          <a:p>
            <a:pPr marL="82296" indent="0" algn="just">
              <a:buNone/>
            </a:pPr>
            <a:r>
              <a:rPr lang="en-US" sz="2800" b="1" dirty="0"/>
              <a:t>Data capture </a:t>
            </a:r>
            <a:r>
              <a:rPr lang="en-US" sz="2800" dirty="0"/>
              <a:t>– valuable data can be gathered from apps concerning use, activity and buying habits.</a:t>
            </a:r>
          </a:p>
          <a:p>
            <a:pPr marL="82296" indent="0" algn="just">
              <a:buNone/>
            </a:pPr>
            <a:endParaRPr lang="en-US" sz="2800" dirty="0"/>
          </a:p>
          <a:p>
            <a:pPr marL="82296" indent="0" algn="just">
              <a:buNone/>
            </a:pPr>
            <a:r>
              <a:rPr lang="en-US" sz="2800" b="1" dirty="0"/>
              <a:t>Communication</a:t>
            </a:r>
            <a:r>
              <a:rPr lang="en-US" sz="2800" dirty="0"/>
              <a:t> – it’s easier to interact with your customers and prospects with an app including the immediacy of being able to attract their attention and maybe prompt action through, for example, push notifications.</a:t>
            </a:r>
          </a:p>
          <a:p>
            <a:pPr marL="82296" indent="0" algn="just">
              <a:buNone/>
            </a:pPr>
            <a:endParaRPr lang="en-US" sz="2800" dirty="0"/>
          </a:p>
          <a:p>
            <a:pPr marL="82296" indent="0" algn="just">
              <a:buNone/>
            </a:pPr>
            <a:r>
              <a:rPr lang="en-US" sz="2800" b="1" dirty="0"/>
              <a:t>Staff interaction</a:t>
            </a:r>
            <a:r>
              <a:rPr lang="en-US" sz="2800" dirty="0"/>
              <a:t> – information can be passed quickly and easily to staff whether for those accessing an internal company portal or people working in remote locations.</a:t>
            </a:r>
          </a:p>
          <a:p>
            <a:pPr marL="82296" indent="0" algn="just">
              <a:buNone/>
            </a:pPr>
            <a:endParaRPr lang="en-US" sz="2800" dirty="0"/>
          </a:p>
          <a:p>
            <a:pPr marL="82296" indent="0" algn="just">
              <a:buNone/>
            </a:pPr>
            <a:r>
              <a:rPr lang="en-US" sz="2800" b="1" dirty="0"/>
              <a:t>Productivity </a:t>
            </a:r>
            <a:r>
              <a:rPr lang="en-US" sz="2800" dirty="0"/>
              <a:t>– app-based interactions can streamline communications with staff and outside contractors. And then you can ditch </a:t>
            </a:r>
            <a:r>
              <a:rPr lang="en-US" sz="2800" dirty="0" err="1"/>
              <a:t>labour</a:t>
            </a:r>
            <a:r>
              <a:rPr lang="en-US" sz="2800" dirty="0"/>
              <a:t> intensive paper-based reporting</a:t>
            </a:r>
            <a:r>
              <a:rPr lang="en-US" sz="2800" dirty="0" smtClean="0"/>
              <a:t>.</a:t>
            </a:r>
          </a:p>
          <a:p>
            <a:pPr marL="82296" lvl="0" indent="0" algn="just">
              <a:buClr>
                <a:srgbClr val="3891A7"/>
              </a:buClr>
              <a:buNone/>
            </a:pPr>
            <a:r>
              <a:rPr lang="en-US" sz="2900" b="1" dirty="0"/>
              <a:t>Staying ‘front of mind’ with customers</a:t>
            </a:r>
            <a:r>
              <a:rPr lang="en-US" sz="2900" dirty="0"/>
              <a:t> – your app on someone’s home screen can help reinforce you as the answer to their needs when they require what you offer: especially if your app is helpful in other ways</a:t>
            </a:r>
            <a:r>
              <a:rPr lang="en-US" sz="2900" dirty="0" smtClean="0"/>
              <a:t>.</a:t>
            </a:r>
          </a:p>
          <a:p>
            <a:pPr marL="82296" lvl="0" indent="0" algn="just">
              <a:buClr>
                <a:srgbClr val="3891A7"/>
              </a:buClr>
              <a:buNone/>
            </a:pPr>
            <a:r>
              <a:rPr lang="en-US" sz="2900" b="1" dirty="0"/>
              <a:t>Online and Offline Capacities</a:t>
            </a:r>
          </a:p>
          <a:p>
            <a:pPr marL="82296" indent="0" algn="just">
              <a:buNone/>
            </a:pPr>
            <a:endParaRPr lang="en-US" sz="2900" dirty="0"/>
          </a:p>
          <a:p>
            <a:pPr marL="82296" indent="0" algn="just">
              <a:buNone/>
            </a:pPr>
            <a:endParaRPr lang="en-US" sz="2800" dirty="0"/>
          </a:p>
          <a:p>
            <a:pPr marL="82296" indent="0" algn="just">
              <a:buNone/>
            </a:pPr>
            <a:endParaRPr lang="en-US" sz="2800" dirty="0"/>
          </a:p>
        </p:txBody>
      </p:sp>
    </p:spTree>
    <p:extLst>
      <p:ext uri="{BB962C8B-B14F-4D97-AF65-F5344CB8AC3E}">
        <p14:creationId xmlns:p14="http://schemas.microsoft.com/office/powerpoint/2010/main" val="3637806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468923"/>
          </a:xfrm>
        </p:spPr>
        <p:txBody>
          <a:bodyPr>
            <a:noAutofit/>
          </a:bodyPr>
          <a:lstStyle/>
          <a:p>
            <a:r>
              <a:rPr lang="en-US" sz="2800" b="1" dirty="0" smtClean="0"/>
              <a:t>Disadvantages of Mobile Apps</a:t>
            </a:r>
            <a:endParaRPr lang="en-US" sz="2800" b="1" dirty="0"/>
          </a:p>
        </p:txBody>
      </p:sp>
      <p:sp>
        <p:nvSpPr>
          <p:cNvPr id="3" name="Content Placeholder 2"/>
          <p:cNvSpPr>
            <a:spLocks noGrp="1"/>
          </p:cNvSpPr>
          <p:nvPr>
            <p:ph idx="1"/>
          </p:nvPr>
        </p:nvSpPr>
        <p:spPr>
          <a:xfrm>
            <a:off x="1435608" y="691663"/>
            <a:ext cx="7498080" cy="5978768"/>
          </a:xfrm>
        </p:spPr>
        <p:txBody>
          <a:bodyPr>
            <a:normAutofit fontScale="62500" lnSpcReduction="20000"/>
          </a:bodyPr>
          <a:lstStyle/>
          <a:p>
            <a:pPr marL="82296" indent="0" algn="just">
              <a:buNone/>
            </a:pPr>
            <a:r>
              <a:rPr lang="en-US" sz="2800" b="1" dirty="0"/>
              <a:t>Lack of focus </a:t>
            </a:r>
            <a:r>
              <a:rPr lang="en-US" sz="2800" dirty="0"/>
              <a:t>– Simply ‘having an app’ for the sake of it could prove counter-productive and a waste of financial resources: it’s vital to know exactly what you want your app to achieve and have a business case to support it.</a:t>
            </a:r>
          </a:p>
          <a:p>
            <a:pPr marL="82296" indent="0" algn="just">
              <a:buNone/>
            </a:pPr>
            <a:endParaRPr lang="en-US" sz="2800" dirty="0"/>
          </a:p>
          <a:p>
            <a:pPr marL="82296" indent="0" algn="just">
              <a:buNone/>
            </a:pPr>
            <a:r>
              <a:rPr lang="en-US" sz="2800" b="1" dirty="0"/>
              <a:t>Cost</a:t>
            </a:r>
            <a:r>
              <a:rPr lang="en-US" sz="2800" dirty="0"/>
              <a:t> – naturally developing an app carries a price tag, but your app could boost your bottom line by improving productivity (if a business app) or (if a customer based app) enhancing customer engagement and increasing sales.</a:t>
            </a:r>
          </a:p>
          <a:p>
            <a:pPr marL="82296" indent="0" algn="just">
              <a:buNone/>
            </a:pPr>
            <a:endParaRPr lang="en-US" sz="2800" dirty="0"/>
          </a:p>
          <a:p>
            <a:pPr marL="82296" indent="0" algn="just">
              <a:buNone/>
            </a:pPr>
            <a:r>
              <a:rPr lang="en-US" sz="2800" dirty="0"/>
              <a:t>Also, working with an experienced mobile app development company means they can appraise you of what’s possible within your budget and develop your app accordingly.</a:t>
            </a:r>
          </a:p>
          <a:p>
            <a:pPr marL="82296" indent="0" algn="just">
              <a:buNone/>
            </a:pPr>
            <a:endParaRPr lang="en-US" sz="2800" dirty="0"/>
          </a:p>
          <a:p>
            <a:pPr marL="82296" indent="0" algn="just">
              <a:buNone/>
            </a:pPr>
            <a:r>
              <a:rPr lang="en-US" sz="2800" b="1" dirty="0"/>
              <a:t>Complicated</a:t>
            </a:r>
            <a:r>
              <a:rPr lang="en-US" sz="2800" dirty="0"/>
              <a:t> – developing an app isn’t as easy as it may appear, but trusting in an experienced mobile apps for business expert will ensure much of the heavy lifting is done for you.</a:t>
            </a:r>
          </a:p>
          <a:p>
            <a:pPr marL="82296" indent="0" algn="just">
              <a:buNone/>
            </a:pPr>
            <a:endParaRPr lang="en-US" sz="2800" dirty="0"/>
          </a:p>
          <a:p>
            <a:pPr marL="82296" indent="0" algn="just">
              <a:buNone/>
            </a:pPr>
            <a:r>
              <a:rPr lang="en-US" sz="2800" b="1" dirty="0"/>
              <a:t>Updating</a:t>
            </a:r>
            <a:r>
              <a:rPr lang="en-US" sz="2800" dirty="0"/>
              <a:t> – your app will require regular updates in line with revisions from platform providers such as Apple (iOS) and Google (Android). Again, companies providing mobile app development services know this and would put a package together incorporating ongoing updates.</a:t>
            </a:r>
          </a:p>
        </p:txBody>
      </p:sp>
    </p:spTree>
    <p:extLst>
      <p:ext uri="{BB962C8B-B14F-4D97-AF65-F5344CB8AC3E}">
        <p14:creationId xmlns:p14="http://schemas.microsoft.com/office/powerpoint/2010/main" val="1201649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527538"/>
          </a:xfrm>
        </p:spPr>
        <p:txBody>
          <a:bodyPr>
            <a:normAutofit/>
          </a:bodyPr>
          <a:lstStyle/>
          <a:p>
            <a:r>
              <a:rPr lang="en-US" sz="2800" b="1" dirty="0" smtClean="0">
                <a:solidFill>
                  <a:schemeClr val="tx1"/>
                </a:solidFill>
              </a:rPr>
              <a:t>MOBILE PAYMENTS</a:t>
            </a:r>
            <a:endParaRPr lang="en-US" sz="2800" b="1" dirty="0">
              <a:solidFill>
                <a:schemeClr val="tx1"/>
              </a:solidFill>
            </a:endParaRPr>
          </a:p>
        </p:txBody>
      </p:sp>
      <p:sp>
        <p:nvSpPr>
          <p:cNvPr id="3" name="Content Placeholder 2"/>
          <p:cNvSpPr>
            <a:spLocks noGrp="1"/>
          </p:cNvSpPr>
          <p:nvPr>
            <p:ph sz="half" idx="1"/>
          </p:nvPr>
        </p:nvSpPr>
        <p:spPr>
          <a:xfrm>
            <a:off x="1435608" y="726831"/>
            <a:ext cx="3657600" cy="6037384"/>
          </a:xfrm>
        </p:spPr>
        <p:txBody>
          <a:bodyPr>
            <a:normAutofit fontScale="77500" lnSpcReduction="20000"/>
          </a:bodyPr>
          <a:lstStyle/>
          <a:p>
            <a:pPr marL="82296" indent="0" algn="just">
              <a:buNone/>
            </a:pPr>
            <a:r>
              <a:rPr lang="en-US" dirty="0"/>
              <a:t>Payment system where products or services are paid for through a portable electronic device such as a tablet or cell phone</a:t>
            </a:r>
            <a:r>
              <a:rPr lang="en-US" dirty="0" smtClean="0"/>
              <a:t>.</a:t>
            </a:r>
          </a:p>
          <a:p>
            <a:pPr marL="82296" indent="0" algn="just">
              <a:buNone/>
            </a:pPr>
            <a:endParaRPr lang="en-US" dirty="0" smtClean="0"/>
          </a:p>
          <a:p>
            <a:pPr marL="82296" indent="0" algn="just">
              <a:buNone/>
            </a:pPr>
            <a:r>
              <a:rPr lang="en-US" dirty="0" smtClean="0"/>
              <a:t>A </a:t>
            </a:r>
            <a:r>
              <a:rPr lang="en-US" dirty="0"/>
              <a:t>mobile payment is the transfer or payment of funds typically to a person, merchant or business for bills, goods and services, using a mobile device to execute and confirm the payment</a:t>
            </a:r>
            <a:r>
              <a:rPr lang="en-US" dirty="0" smtClean="0"/>
              <a:t>.</a:t>
            </a:r>
          </a:p>
          <a:p>
            <a:pPr marL="82296" indent="0" algn="just">
              <a:buNone/>
            </a:pPr>
            <a:endParaRPr lang="en-US" dirty="0" smtClean="0"/>
          </a:p>
          <a:p>
            <a:pPr marL="82296" indent="0" algn="just">
              <a:buNone/>
            </a:pPr>
            <a:r>
              <a:rPr lang="en-US" dirty="0" smtClean="0"/>
              <a:t>A </a:t>
            </a:r>
            <a:r>
              <a:rPr lang="en-US" dirty="0"/>
              <a:t>mobile payment is a contactless way of paying that involves a mobile device such as a mobile phone, a smartwatch, or a tablet. </a:t>
            </a:r>
          </a:p>
          <a:p>
            <a:pPr marL="82296" indent="0" algn="just">
              <a:buNone/>
            </a:pPr>
            <a:endParaRPr lang="en-US" dirty="0"/>
          </a:p>
          <a:p>
            <a:pPr marL="82296" indent="0" algn="just">
              <a:buNone/>
            </a:pP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47896" y="931700"/>
            <a:ext cx="3657600" cy="352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51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50984"/>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50277"/>
            <a:ext cx="7498080" cy="5896707"/>
          </a:xfrm>
        </p:spPr>
        <p:txBody>
          <a:bodyPr>
            <a:normAutofit fontScale="77500" lnSpcReduction="20000"/>
          </a:bodyPr>
          <a:lstStyle/>
          <a:p>
            <a:pPr marL="82296" indent="0" algn="just">
              <a:buNone/>
            </a:pPr>
            <a:r>
              <a:rPr lang="en-US" sz="2800" dirty="0"/>
              <a:t>Modern technology has made it easy for us to pay for things without having to use cash. We need to have a debit or credit card with us, and we can use it to pay for a cup of coffee, a tank of gas, a night in a hotel, or a new laptop. But there is a new way to pay for things without a cashier or cash. Mobile payments, also called contactless payments, combine a card and a mobile phone, so you can pay for something without swiping your card</a:t>
            </a:r>
            <a:r>
              <a:rPr lang="en-US" sz="2800" dirty="0" smtClean="0"/>
              <a:t>.</a:t>
            </a:r>
          </a:p>
          <a:p>
            <a:pPr marL="82296" indent="0" algn="just">
              <a:buNone/>
            </a:pPr>
            <a:r>
              <a:rPr lang="en-US" sz="2800" dirty="0"/>
              <a:t>Mobile payments are the latest in the trend of digital payment methods. The good thing about mobile payments is that they are almost entirely cashless. If you go to a store and pay with your phone, you won't need to pull out your wallet or bring your credit card.</a:t>
            </a:r>
          </a:p>
          <a:p>
            <a:pPr marL="82296" indent="0" algn="just">
              <a:buNone/>
            </a:pPr>
            <a:r>
              <a:rPr lang="en-US" sz="2800" dirty="0"/>
              <a:t>Mobile payments, also known as mobile money, refer to making payments with a mobile device. A mobile device can be a phone, a tablet, a laptop, a wearable device, a connected device, a smart TV, a connected car, a connected watch, or a connected home. Customers can download a mobile payment app on their smartphones and add their card details</a:t>
            </a:r>
            <a:r>
              <a:rPr lang="en-US" sz="2800" dirty="0" smtClean="0"/>
              <a:t>.</a:t>
            </a:r>
            <a:endParaRPr lang="en-US" sz="2800" dirty="0"/>
          </a:p>
        </p:txBody>
      </p:sp>
    </p:spTree>
    <p:extLst>
      <p:ext uri="{BB962C8B-B14F-4D97-AF65-F5344CB8AC3E}">
        <p14:creationId xmlns:p14="http://schemas.microsoft.com/office/powerpoint/2010/main" val="2489021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562707"/>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15108"/>
            <a:ext cx="7498080" cy="5990492"/>
          </a:xfrm>
        </p:spPr>
        <p:txBody>
          <a:bodyPr>
            <a:normAutofit fontScale="92500" lnSpcReduction="10000"/>
          </a:bodyPr>
          <a:lstStyle/>
          <a:p>
            <a:pPr marL="82296" indent="0" algn="just">
              <a:buNone/>
            </a:pPr>
            <a:r>
              <a:rPr lang="en-US" sz="2800" dirty="0"/>
              <a:t>The mobile device can be used for several tasks, such as to pay for a purchase, withdraw cash from an ATM, get a cash advance from a credit card, get a balance on a credit card, identify oneself for a financial transaction, to transfer money, or to pay a bill.</a:t>
            </a:r>
          </a:p>
          <a:p>
            <a:pPr marL="82296" indent="0" algn="just">
              <a:buNone/>
            </a:pPr>
            <a:endParaRPr lang="en-US" sz="2800" dirty="0" smtClean="0"/>
          </a:p>
          <a:p>
            <a:pPr marL="82296" indent="0" algn="just">
              <a:buNone/>
            </a:pPr>
            <a:r>
              <a:rPr lang="en-US" sz="2800" dirty="0" smtClean="0"/>
              <a:t>Mobile </a:t>
            </a:r>
            <a:r>
              <a:rPr lang="en-US" sz="2800" dirty="0"/>
              <a:t>payments refer to transactions made through mobile devices and include mobile wallets and mobile money transfers. With mobile payment technology, small businesses can pay for their purchases digitally through their phone without using cash, checks, or credit cards. The global mobile payment market is expected to grow to $8.94 trillion by 2027. Mobile payments have gained popularity with the increase in the usage of smartphones, Wi-Fi connections, high-speed mobile internet, and a rise in e-commerce.</a:t>
            </a:r>
          </a:p>
          <a:p>
            <a:pPr marL="82296" indent="0" algn="just">
              <a:buNone/>
            </a:pPr>
            <a:endParaRPr lang="en-US" sz="2800" dirty="0"/>
          </a:p>
        </p:txBody>
      </p:sp>
    </p:spTree>
    <p:extLst>
      <p:ext uri="{BB962C8B-B14F-4D97-AF65-F5344CB8AC3E}">
        <p14:creationId xmlns:p14="http://schemas.microsoft.com/office/powerpoint/2010/main" val="1131605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6"/>
            <a:ext cx="7498080" cy="515814"/>
          </a:xfrm>
        </p:spPr>
        <p:txBody>
          <a:bodyPr>
            <a:noAutofit/>
          </a:bodyPr>
          <a:lstStyle/>
          <a:p>
            <a:r>
              <a:rPr lang="en-US" sz="2800" b="1" dirty="0" smtClean="0"/>
              <a:t>Cont.</a:t>
            </a:r>
            <a:endParaRPr lang="en-US" sz="2800" b="1" dirty="0"/>
          </a:p>
        </p:txBody>
      </p:sp>
      <p:sp>
        <p:nvSpPr>
          <p:cNvPr id="3" name="Content Placeholder 2"/>
          <p:cNvSpPr>
            <a:spLocks noGrp="1"/>
          </p:cNvSpPr>
          <p:nvPr>
            <p:ph idx="1"/>
          </p:nvPr>
        </p:nvSpPr>
        <p:spPr>
          <a:xfrm>
            <a:off x="1435608" y="691662"/>
            <a:ext cx="7498080" cy="5990492"/>
          </a:xfrm>
        </p:spPr>
        <p:txBody>
          <a:bodyPr>
            <a:normAutofit fontScale="92500" lnSpcReduction="10000"/>
          </a:bodyPr>
          <a:lstStyle/>
          <a:p>
            <a:pPr marL="82296" indent="0" algn="just">
              <a:buNone/>
            </a:pPr>
            <a:r>
              <a:rPr lang="en-US" sz="2800" dirty="0"/>
              <a:t>Mobile payment is one of the many mobile financial services (MFS) available today and is seen as a gateway to other mobile financial services such as, mobile banking, insurance, credit/lending and investment products. More recently consumers are adopting cryptocurrency for payments, trading, savings and investing.</a:t>
            </a:r>
          </a:p>
          <a:p>
            <a:pPr marL="82296" indent="0" algn="just">
              <a:buNone/>
            </a:pPr>
            <a:endParaRPr lang="en-US" sz="2800" dirty="0"/>
          </a:p>
          <a:p>
            <a:pPr marL="82296" indent="0" algn="just">
              <a:buNone/>
            </a:pPr>
            <a:r>
              <a:rPr lang="en-US" sz="2800" dirty="0"/>
              <a:t>A mobile payment can be person to person (P2P) or consumer to consumer (C2C) transaction as well as consumer to business (C2B), business to consumer (B2C) or business to business (B2B) transaction. A P2P payment can be referred to as a mobile money transfer (MMT) while more commercial C2B, B2C and B2B transactions could be more strictly defined as mobile payments. </a:t>
            </a:r>
          </a:p>
        </p:txBody>
      </p:sp>
    </p:spTree>
    <p:extLst>
      <p:ext uri="{BB962C8B-B14F-4D97-AF65-F5344CB8AC3E}">
        <p14:creationId xmlns:p14="http://schemas.microsoft.com/office/powerpoint/2010/main" val="329230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527538"/>
          </a:xfrm>
        </p:spPr>
        <p:txBody>
          <a:bodyPr>
            <a:normAutofit/>
          </a:bodyPr>
          <a:lstStyle/>
          <a:p>
            <a:r>
              <a:rPr lang="en-US" sz="2800" b="1" dirty="0" smtClean="0">
                <a:solidFill>
                  <a:schemeClr val="tx1"/>
                </a:solidFill>
              </a:rPr>
              <a:t>Types of Mobile Payment Systems</a:t>
            </a:r>
            <a:endParaRPr lang="en-US" sz="2800" b="1" dirty="0">
              <a:solidFill>
                <a:schemeClr val="tx1"/>
              </a:solidFill>
            </a:endParaRPr>
          </a:p>
        </p:txBody>
      </p:sp>
      <p:sp>
        <p:nvSpPr>
          <p:cNvPr id="3" name="Content Placeholder 2"/>
          <p:cNvSpPr>
            <a:spLocks noGrp="1"/>
          </p:cNvSpPr>
          <p:nvPr>
            <p:ph idx="1"/>
          </p:nvPr>
        </p:nvSpPr>
        <p:spPr>
          <a:xfrm>
            <a:off x="1435608" y="738553"/>
            <a:ext cx="7498080" cy="5955323"/>
          </a:xfrm>
        </p:spPr>
        <p:txBody>
          <a:bodyPr>
            <a:normAutofit fontScale="77500" lnSpcReduction="20000"/>
          </a:bodyPr>
          <a:lstStyle/>
          <a:p>
            <a:pPr marL="82296" indent="0" algn="just">
              <a:buNone/>
            </a:pPr>
            <a:r>
              <a:rPr lang="en-US" sz="2800" dirty="0" smtClean="0"/>
              <a:t>1. </a:t>
            </a:r>
            <a:r>
              <a:rPr lang="en-US" sz="2800" b="1" dirty="0" smtClean="0"/>
              <a:t>Mobile browser based payments</a:t>
            </a:r>
          </a:p>
          <a:p>
            <a:pPr marL="82296" indent="0" algn="just">
              <a:buNone/>
            </a:pPr>
            <a:r>
              <a:rPr lang="en-US" sz="2800" dirty="0"/>
              <a:t>Similar to desktop-based </a:t>
            </a:r>
            <a:r>
              <a:rPr lang="en-US" sz="2800" dirty="0" err="1"/>
              <a:t>eCommerce</a:t>
            </a:r>
            <a:r>
              <a:rPr lang="en-US" sz="2800" dirty="0"/>
              <a:t> shopping, mobile browser-based payments allow users to make card-not-present (CNP) purchases with either a credit, debit, or gift card, or even banking information (ACH) using a smartphone or tablet. Customers can visit a website with their mobile devices, add the products or services to a shopping cart, and enter payment details into the web site’s checkout form to complete a purchase </a:t>
            </a:r>
            <a:r>
              <a:rPr lang="en-US" sz="2800" dirty="0" smtClean="0"/>
              <a:t>all </a:t>
            </a:r>
            <a:r>
              <a:rPr lang="en-US" sz="2800" dirty="0"/>
              <a:t>on their phone or tablet</a:t>
            </a:r>
            <a:r>
              <a:rPr lang="en-US" sz="2800" dirty="0" smtClean="0"/>
              <a:t>.</a:t>
            </a:r>
          </a:p>
          <a:p>
            <a:pPr marL="82296" indent="0" algn="just">
              <a:buNone/>
            </a:pPr>
            <a:endParaRPr lang="en-US" sz="2800" dirty="0" smtClean="0"/>
          </a:p>
          <a:p>
            <a:pPr marL="82296" indent="0" algn="just">
              <a:buNone/>
            </a:pPr>
            <a:r>
              <a:rPr lang="en-US" sz="2800" dirty="0" smtClean="0"/>
              <a:t>2. </a:t>
            </a:r>
            <a:r>
              <a:rPr lang="en-US" sz="2800" b="1" dirty="0" smtClean="0"/>
              <a:t>In-app </a:t>
            </a:r>
            <a:r>
              <a:rPr lang="en-US" sz="2800" b="1" dirty="0"/>
              <a:t>mobile </a:t>
            </a:r>
            <a:r>
              <a:rPr lang="en-US" sz="2800" b="1" dirty="0" smtClean="0"/>
              <a:t>payments</a:t>
            </a:r>
          </a:p>
          <a:p>
            <a:pPr marL="82296" indent="0" algn="just">
              <a:buNone/>
            </a:pPr>
            <a:r>
              <a:rPr lang="en-US" sz="2800" dirty="0"/>
              <a:t>This type of payment is similar to a mobile browser-based payment; however, instead of navigating to a website, you can open up the app if that store or business has one. Users benefit from a range of in-app mobile stores and businesses that allow them to buy select products and services within closed ecosystems. Simply register your credit, debit, or ACH information once, and then you can purchase goods, download a book or song, buy a coffee, or pay a bill with a few clicks.</a:t>
            </a:r>
            <a:endParaRPr lang="en-US" sz="2800" b="1" dirty="0"/>
          </a:p>
        </p:txBody>
      </p:sp>
    </p:spTree>
    <p:extLst>
      <p:ext uri="{BB962C8B-B14F-4D97-AF65-F5344CB8AC3E}">
        <p14:creationId xmlns:p14="http://schemas.microsoft.com/office/powerpoint/2010/main" val="2230547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574430"/>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38554"/>
            <a:ext cx="7498080" cy="5943600"/>
          </a:xfrm>
        </p:spPr>
        <p:txBody>
          <a:bodyPr>
            <a:normAutofit fontScale="85000" lnSpcReduction="10000"/>
          </a:bodyPr>
          <a:lstStyle/>
          <a:p>
            <a:pPr marL="82296" indent="0" algn="just">
              <a:buNone/>
            </a:pPr>
            <a:r>
              <a:rPr lang="en-US" sz="2800" dirty="0" smtClean="0"/>
              <a:t>3. </a:t>
            </a:r>
            <a:r>
              <a:rPr lang="en-US" sz="2800" b="1" dirty="0" smtClean="0"/>
              <a:t>Mobile </a:t>
            </a:r>
            <a:r>
              <a:rPr lang="en-US" sz="2800" b="1" dirty="0"/>
              <a:t>or wireless credit card </a:t>
            </a:r>
            <a:r>
              <a:rPr lang="en-US" sz="2800" b="1" dirty="0" smtClean="0"/>
              <a:t>readers</a:t>
            </a:r>
          </a:p>
          <a:p>
            <a:pPr marL="82296" indent="0" algn="just">
              <a:buNone/>
            </a:pPr>
            <a:r>
              <a:rPr lang="en-US" sz="2800" dirty="0"/>
              <a:t>Rather than rely exclusively on stationary credit card terminals, businesses can turn smartphones or tablets into point-of-sale systems for on-the-go credit card acceptance by investing in add-on credit card readers that pair with the mobile device or fit into pre-existing headphone jacks. These mobile readers allow businesses to swipe, dip, or tap credit cards (just as they would with countertop terminals) and accept payments on the spot</a:t>
            </a:r>
            <a:r>
              <a:rPr lang="en-US" sz="2800" dirty="0" smtClean="0"/>
              <a:t>.</a:t>
            </a:r>
          </a:p>
          <a:p>
            <a:pPr marL="82296" indent="0" algn="just">
              <a:buNone/>
            </a:pPr>
            <a:endParaRPr lang="en-US" sz="2800" dirty="0" smtClean="0"/>
          </a:p>
          <a:p>
            <a:pPr marL="82296" indent="0" algn="just">
              <a:buNone/>
            </a:pPr>
            <a:r>
              <a:rPr lang="en-US" sz="2800" dirty="0"/>
              <a:t>Another option to accept mobile payments is via a wireless credit card terminal. This works and looks much like a traditional credit card terminal with a magnetic stripe or chip reader, keypad, and display screen. Wireless terminals do not require a direct hookup to a phone line, but instead, work off Wi-Fi to accept credit cards at various locations.</a:t>
            </a:r>
          </a:p>
        </p:txBody>
      </p:sp>
    </p:spTree>
    <p:extLst>
      <p:ext uri="{BB962C8B-B14F-4D97-AF65-F5344CB8AC3E}">
        <p14:creationId xmlns:p14="http://schemas.microsoft.com/office/powerpoint/2010/main" val="127597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63916"/>
          </a:xfrm>
        </p:spPr>
        <p:txBody>
          <a:bodyPr>
            <a:noAutofit/>
          </a:bodyPr>
          <a:lstStyle/>
          <a:p>
            <a:r>
              <a:rPr lang="en-US" sz="2800" b="1" dirty="0" smtClean="0">
                <a:solidFill>
                  <a:schemeClr val="tx1"/>
                </a:solidFill>
              </a:rPr>
              <a:t>Categories of </a:t>
            </a:r>
            <a:r>
              <a:rPr lang="en-US" sz="2800" b="1" dirty="0">
                <a:solidFill>
                  <a:schemeClr val="tx1"/>
                </a:solidFill>
              </a:rPr>
              <a:t>E</a:t>
            </a:r>
            <a:r>
              <a:rPr lang="en-US" sz="2800" b="1" dirty="0" smtClean="0">
                <a:solidFill>
                  <a:schemeClr val="tx1"/>
                </a:solidFill>
              </a:rPr>
              <a:t>merging Technology</a:t>
            </a:r>
            <a:endParaRPr lang="en-US" sz="2800" b="1" dirty="0">
              <a:solidFill>
                <a:schemeClr val="tx1"/>
              </a:solidFill>
            </a:endParaRPr>
          </a:p>
        </p:txBody>
      </p:sp>
      <p:sp>
        <p:nvSpPr>
          <p:cNvPr id="3" name="Content Placeholder 2"/>
          <p:cNvSpPr>
            <a:spLocks noGrp="1"/>
          </p:cNvSpPr>
          <p:nvPr>
            <p:ph idx="1"/>
          </p:nvPr>
        </p:nvSpPr>
        <p:spPr>
          <a:xfrm>
            <a:off x="1435608" y="797169"/>
            <a:ext cx="7498080" cy="5451231"/>
          </a:xfrm>
        </p:spPr>
        <p:txBody>
          <a:bodyPr/>
          <a:lstStyle/>
          <a:p>
            <a:pPr lvl="0" algn="just">
              <a:buClr>
                <a:srgbClr val="3891A7"/>
              </a:buClr>
              <a:buFont typeface="Wingdings" panose="05000000000000000000" pitchFamily="2" charset="2"/>
              <a:buChar char="q"/>
            </a:pPr>
            <a:r>
              <a:rPr lang="en-US" sz="2800" dirty="0">
                <a:solidFill>
                  <a:prstClr val="black"/>
                </a:solidFill>
              </a:rPr>
              <a:t>Big Data</a:t>
            </a:r>
          </a:p>
          <a:p>
            <a:pPr lvl="0" algn="just">
              <a:buClr>
                <a:srgbClr val="3891A7"/>
              </a:buClr>
              <a:buFont typeface="Wingdings" panose="05000000000000000000" pitchFamily="2" charset="2"/>
              <a:buChar char="q"/>
            </a:pPr>
            <a:r>
              <a:rPr lang="en-US" sz="2800" dirty="0">
                <a:solidFill>
                  <a:prstClr val="black"/>
                </a:solidFill>
              </a:rPr>
              <a:t>Mobile Applications</a:t>
            </a:r>
          </a:p>
          <a:p>
            <a:pPr lvl="0" algn="just">
              <a:buClr>
                <a:srgbClr val="3891A7"/>
              </a:buClr>
              <a:buFont typeface="Wingdings" panose="05000000000000000000" pitchFamily="2" charset="2"/>
              <a:buChar char="q"/>
            </a:pPr>
            <a:r>
              <a:rPr lang="en-US" sz="2800" dirty="0">
                <a:solidFill>
                  <a:prstClr val="black"/>
                </a:solidFill>
              </a:rPr>
              <a:t>Mobile Payments</a:t>
            </a:r>
          </a:p>
          <a:p>
            <a:pPr lvl="0" algn="just">
              <a:buClr>
                <a:srgbClr val="3891A7"/>
              </a:buClr>
              <a:buFont typeface="Wingdings" panose="05000000000000000000" pitchFamily="2" charset="2"/>
              <a:buChar char="q"/>
            </a:pPr>
            <a:r>
              <a:rPr lang="en-US" sz="2800" dirty="0">
                <a:solidFill>
                  <a:prstClr val="black"/>
                </a:solidFill>
              </a:rPr>
              <a:t>Artificial Intelligence</a:t>
            </a:r>
          </a:p>
          <a:p>
            <a:pPr lvl="0" algn="just">
              <a:buClr>
                <a:srgbClr val="3891A7"/>
              </a:buClr>
              <a:buFont typeface="Wingdings" panose="05000000000000000000" pitchFamily="2" charset="2"/>
              <a:buChar char="q"/>
            </a:pPr>
            <a:r>
              <a:rPr lang="en-US" sz="2800" dirty="0">
                <a:solidFill>
                  <a:prstClr val="black"/>
                </a:solidFill>
              </a:rPr>
              <a:t>Virtual Reality</a:t>
            </a:r>
          </a:p>
          <a:p>
            <a:pPr lvl="0" algn="just">
              <a:buClr>
                <a:srgbClr val="3891A7"/>
              </a:buClr>
              <a:buFont typeface="Wingdings" panose="05000000000000000000" pitchFamily="2" charset="2"/>
              <a:buChar char="q"/>
            </a:pPr>
            <a:r>
              <a:rPr lang="en-US" sz="2800" dirty="0">
                <a:solidFill>
                  <a:prstClr val="black"/>
                </a:solidFill>
              </a:rPr>
              <a:t>Internet of things</a:t>
            </a:r>
          </a:p>
          <a:p>
            <a:pPr lvl="0" algn="just">
              <a:buClr>
                <a:srgbClr val="3891A7"/>
              </a:buClr>
              <a:buFont typeface="Wingdings" panose="05000000000000000000" pitchFamily="2" charset="2"/>
              <a:buChar char="q"/>
            </a:pPr>
            <a:r>
              <a:rPr lang="en-US" sz="2800" dirty="0">
                <a:solidFill>
                  <a:prstClr val="black"/>
                </a:solidFill>
              </a:rPr>
              <a:t>Cloud Computing</a:t>
            </a:r>
          </a:p>
          <a:p>
            <a:pPr lvl="0" algn="just">
              <a:buClr>
                <a:srgbClr val="3891A7"/>
              </a:buClr>
              <a:buFont typeface="Wingdings" panose="05000000000000000000" pitchFamily="2" charset="2"/>
              <a:buChar char="q"/>
            </a:pPr>
            <a:r>
              <a:rPr lang="en-US" sz="2800" dirty="0">
                <a:solidFill>
                  <a:prstClr val="black"/>
                </a:solidFill>
              </a:rPr>
              <a:t>Block Chains</a:t>
            </a:r>
          </a:p>
          <a:p>
            <a:pPr lvl="0" algn="just">
              <a:buClr>
                <a:srgbClr val="3891A7"/>
              </a:buClr>
              <a:buFont typeface="Wingdings" panose="05000000000000000000" pitchFamily="2" charset="2"/>
              <a:buChar char="q"/>
            </a:pPr>
            <a:r>
              <a:rPr lang="en-US" sz="2800" dirty="0">
                <a:solidFill>
                  <a:prstClr val="black"/>
                </a:solidFill>
              </a:rPr>
              <a:t>Drones</a:t>
            </a:r>
          </a:p>
          <a:p>
            <a:pPr marL="82296" indent="0">
              <a:buNone/>
            </a:pPr>
            <a:endParaRPr lang="en-US" dirty="0"/>
          </a:p>
        </p:txBody>
      </p:sp>
    </p:spTree>
    <p:extLst>
      <p:ext uri="{BB962C8B-B14F-4D97-AF65-F5344CB8AC3E}">
        <p14:creationId xmlns:p14="http://schemas.microsoft.com/office/powerpoint/2010/main" val="2205745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0677"/>
            <a:ext cx="7498080" cy="492369"/>
          </a:xfrm>
        </p:spPr>
        <p:txBody>
          <a:bodyPr>
            <a:noAutofit/>
          </a:bodyPr>
          <a:lstStyle/>
          <a:p>
            <a:r>
              <a:rPr lang="en-US" sz="2800" b="1" dirty="0" smtClean="0"/>
              <a:t>Cont.</a:t>
            </a:r>
            <a:endParaRPr lang="en-US" sz="2800" b="1" dirty="0"/>
          </a:p>
        </p:txBody>
      </p:sp>
      <p:sp>
        <p:nvSpPr>
          <p:cNvPr id="3" name="Content Placeholder 2"/>
          <p:cNvSpPr>
            <a:spLocks noGrp="1"/>
          </p:cNvSpPr>
          <p:nvPr>
            <p:ph idx="1"/>
          </p:nvPr>
        </p:nvSpPr>
        <p:spPr>
          <a:xfrm>
            <a:off x="1435608" y="726831"/>
            <a:ext cx="7498080" cy="5967045"/>
          </a:xfrm>
        </p:spPr>
        <p:txBody>
          <a:bodyPr>
            <a:normAutofit fontScale="70000" lnSpcReduction="20000"/>
          </a:bodyPr>
          <a:lstStyle/>
          <a:p>
            <a:pPr marL="82296" indent="0" algn="just">
              <a:buNone/>
            </a:pPr>
            <a:r>
              <a:rPr lang="en-US" sz="2800" dirty="0"/>
              <a:t>A credit card reader is not necessary for accepting mobile payments. Businesses can use a smartphone or tablet to log into a virtual terminal application and manually enter credit card or ACH information that way. </a:t>
            </a:r>
            <a:endParaRPr lang="en-US" sz="2800" dirty="0" smtClean="0"/>
          </a:p>
          <a:p>
            <a:pPr marL="82296" indent="0" algn="just">
              <a:buNone/>
            </a:pPr>
            <a:r>
              <a:rPr lang="en-US" sz="2800" dirty="0" smtClean="0"/>
              <a:t>4. </a:t>
            </a:r>
            <a:r>
              <a:rPr lang="en-US" sz="2800" b="1" dirty="0" smtClean="0"/>
              <a:t>Contactless </a:t>
            </a:r>
            <a:r>
              <a:rPr lang="en-US" sz="2800" b="1" dirty="0"/>
              <a:t>mobile payments or mobile </a:t>
            </a:r>
            <a:r>
              <a:rPr lang="en-US" sz="2800" b="1" dirty="0" smtClean="0"/>
              <a:t>wallets</a:t>
            </a:r>
          </a:p>
          <a:p>
            <a:pPr marL="82296" indent="0" algn="just">
              <a:buNone/>
            </a:pPr>
            <a:r>
              <a:rPr lang="en-US" sz="2800" dirty="0" smtClean="0"/>
              <a:t>Bluetooth and </a:t>
            </a:r>
            <a:r>
              <a:rPr lang="en-US" sz="2800" dirty="0"/>
              <a:t>similar technologies have made it possible for shoppers and businesses to authorize transactions without having to physically swipe or dip any credit or debit cards at all. In order to complete a purchase, one simply has to wave his or her mobile device across a contactless reader that wirelessly (and securely) captures the relevant payment information.</a:t>
            </a:r>
          </a:p>
          <a:p>
            <a:pPr marL="82296" indent="0" algn="just">
              <a:buNone/>
            </a:pPr>
            <a:endParaRPr lang="en-US" sz="2800" dirty="0"/>
          </a:p>
          <a:p>
            <a:pPr marL="82296" indent="0" algn="just">
              <a:buNone/>
            </a:pPr>
            <a:r>
              <a:rPr lang="en-US" sz="2800" dirty="0"/>
              <a:t>Near field communication (NFC) is one of the technologies behind contactless payments. It’s similar to Bluetooth, but data transfers require closer proximity and offer greater security benefits. This technology is what powers payments behind mobile wallets like Apple Pay®, Samsung Pay, and Google Pay™.</a:t>
            </a:r>
          </a:p>
          <a:p>
            <a:pPr marL="82296" indent="0" algn="just">
              <a:buNone/>
            </a:pPr>
            <a:endParaRPr lang="en-US" sz="2800" dirty="0"/>
          </a:p>
          <a:p>
            <a:pPr marL="82296" indent="0" algn="just">
              <a:buNone/>
            </a:pPr>
            <a:r>
              <a:rPr lang="en-US" sz="2800" dirty="0"/>
              <a:t>Mobile wallets are not limited to in-store payments. Customers can checkout online using a mobile wallet wherever the preferred app is accepted.</a:t>
            </a:r>
          </a:p>
        </p:txBody>
      </p:sp>
    </p:spTree>
    <p:extLst>
      <p:ext uri="{BB962C8B-B14F-4D97-AF65-F5344CB8AC3E}">
        <p14:creationId xmlns:p14="http://schemas.microsoft.com/office/powerpoint/2010/main" val="4061095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8954"/>
            <a:ext cx="7498080" cy="527538"/>
          </a:xfrm>
        </p:spPr>
        <p:txBody>
          <a:bodyPr>
            <a:normAutofit/>
          </a:bodyPr>
          <a:lstStyle/>
          <a:p>
            <a:r>
              <a:rPr lang="en-US" sz="2800" b="1" dirty="0" smtClean="0">
                <a:solidFill>
                  <a:schemeClr val="tx1"/>
                </a:solidFill>
              </a:rPr>
              <a:t>Benefits of Mobile Payments</a:t>
            </a:r>
            <a:endParaRPr lang="en-US" sz="2800" b="1" dirty="0">
              <a:solidFill>
                <a:schemeClr val="tx1"/>
              </a:solidFill>
            </a:endParaRPr>
          </a:p>
        </p:txBody>
      </p:sp>
      <p:sp>
        <p:nvSpPr>
          <p:cNvPr id="3" name="Content Placeholder 2"/>
          <p:cNvSpPr>
            <a:spLocks noGrp="1"/>
          </p:cNvSpPr>
          <p:nvPr>
            <p:ph idx="1"/>
          </p:nvPr>
        </p:nvSpPr>
        <p:spPr>
          <a:xfrm>
            <a:off x="1435608" y="715108"/>
            <a:ext cx="7498080" cy="5990492"/>
          </a:xfrm>
        </p:spPr>
        <p:txBody>
          <a:bodyPr>
            <a:normAutofit fontScale="85000" lnSpcReduction="20000"/>
          </a:bodyPr>
          <a:lstStyle/>
          <a:p>
            <a:pPr marL="82296" indent="0" algn="just">
              <a:buNone/>
            </a:pPr>
            <a:r>
              <a:rPr lang="en-US" sz="2800" b="1" dirty="0" smtClean="0"/>
              <a:t>Speed</a:t>
            </a:r>
          </a:p>
          <a:p>
            <a:pPr marL="82296" indent="0" algn="just">
              <a:buNone/>
            </a:pPr>
            <a:r>
              <a:rPr lang="en-US" sz="2800" dirty="0" smtClean="0"/>
              <a:t>Mobile </a:t>
            </a:r>
            <a:r>
              <a:rPr lang="en-US" sz="2800" dirty="0"/>
              <a:t>payments are fast and easy to process. All you need to do is tap or wave in front of an NFC terminal and your transaction is complete. Mobile payments are contactless and secure as your card number is not shared with anyone. You don't need to swipe or insert your credit card in a card reader, making these payments fast and effortless. </a:t>
            </a:r>
            <a:endParaRPr lang="en-US" sz="2800" dirty="0" smtClean="0"/>
          </a:p>
          <a:p>
            <a:pPr marL="82296" indent="0" algn="just">
              <a:buNone/>
            </a:pPr>
            <a:endParaRPr lang="en-US" sz="2800" b="1" dirty="0" smtClean="0"/>
          </a:p>
          <a:p>
            <a:pPr marL="82296" indent="0" algn="just">
              <a:buNone/>
            </a:pPr>
            <a:r>
              <a:rPr lang="en-US" sz="2800" b="1" dirty="0" smtClean="0"/>
              <a:t>Widely Accepted</a:t>
            </a:r>
          </a:p>
          <a:p>
            <a:pPr marL="82296" indent="0" algn="just">
              <a:buNone/>
            </a:pPr>
            <a:r>
              <a:rPr lang="en-US" sz="2800" dirty="0"/>
              <a:t>Now mobile payments are accepted widely by many retailers and several are adding this technology fast. Customers can easily keep track of their spending as digital wallets integrate into mobile apps and software. Retailers can issue electronic receipts that also help customers track their expenditures. You can quickly complete transactions on the go with mobile payment solutions for an array of services including electricity, water, and Wi-Fi bill payments, buying groceries, tickets for flights, trains, and movies.                  </a:t>
            </a:r>
          </a:p>
        </p:txBody>
      </p:sp>
    </p:spTree>
    <p:extLst>
      <p:ext uri="{BB962C8B-B14F-4D97-AF65-F5344CB8AC3E}">
        <p14:creationId xmlns:p14="http://schemas.microsoft.com/office/powerpoint/2010/main" val="3454619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6"/>
            <a:ext cx="7498080" cy="633046"/>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808893"/>
            <a:ext cx="7498080" cy="5908430"/>
          </a:xfrm>
        </p:spPr>
        <p:txBody>
          <a:bodyPr>
            <a:normAutofit fontScale="77500" lnSpcReduction="20000"/>
          </a:bodyPr>
          <a:lstStyle/>
          <a:p>
            <a:pPr marL="82296" indent="0" algn="just">
              <a:buNone/>
            </a:pPr>
            <a:r>
              <a:rPr lang="en-US" sz="2800" b="1" dirty="0" smtClean="0"/>
              <a:t>Security</a:t>
            </a:r>
          </a:p>
          <a:p>
            <a:pPr marL="82296" indent="0" algn="just">
              <a:buNone/>
            </a:pPr>
            <a:r>
              <a:rPr lang="en-US" sz="2800" dirty="0" smtClean="0"/>
              <a:t>Mobile payments </a:t>
            </a:r>
            <a:r>
              <a:rPr lang="en-US" sz="2800" dirty="0"/>
              <a:t>are completely </a:t>
            </a:r>
            <a:r>
              <a:rPr lang="en-US" sz="2800" dirty="0" smtClean="0"/>
              <a:t>secure. </a:t>
            </a:r>
            <a:r>
              <a:rPr lang="en-US" sz="2800" dirty="0"/>
              <a:t>They </a:t>
            </a:r>
            <a:r>
              <a:rPr lang="en-US" sz="2800" dirty="0" smtClean="0"/>
              <a:t>provide security </a:t>
            </a:r>
            <a:r>
              <a:rPr lang="en-US" sz="2800" dirty="0"/>
              <a:t>measures including fingerprint scans, password protection, and facial recognition to ensure that data is secure and eliminate any fraudulent activities. Mobile payments are a safer and more user-friendly way of completing transactions than traditional payment methods like cash or Visa, MasterCard credit/debit cards</a:t>
            </a:r>
            <a:r>
              <a:rPr lang="en-US" sz="2800" dirty="0" smtClean="0"/>
              <a:t>.</a:t>
            </a:r>
          </a:p>
          <a:p>
            <a:pPr marL="82296" indent="0" algn="just">
              <a:buNone/>
            </a:pPr>
            <a:r>
              <a:rPr lang="en-US" sz="2800" b="1" dirty="0" smtClean="0"/>
              <a:t>Convenience</a:t>
            </a:r>
          </a:p>
          <a:p>
            <a:pPr marL="82296" indent="0" algn="just">
              <a:buNone/>
            </a:pPr>
            <a:r>
              <a:rPr lang="en-US" sz="2800" dirty="0"/>
              <a:t>Mobile payments are one of the most convenient ways to pay for goods &amp; </a:t>
            </a:r>
            <a:r>
              <a:rPr lang="en-US" sz="2800" dirty="0" smtClean="0"/>
              <a:t>services. We </a:t>
            </a:r>
            <a:r>
              <a:rPr lang="en-US" sz="2800" dirty="0"/>
              <a:t>carry our smartphones everywhere we go and they are always within our reach.</a:t>
            </a:r>
          </a:p>
          <a:p>
            <a:pPr marL="82296" indent="0" algn="just">
              <a:buNone/>
            </a:pPr>
            <a:r>
              <a:rPr lang="en-US" sz="2800" dirty="0"/>
              <a:t>Customers widely use smartphones for online shopping and ordering food, adding a payment method makes a Simple Mobile phone even more convenient for customers. Just with just a few taps on your phone, you can make payments for your bills</a:t>
            </a:r>
            <a:r>
              <a:rPr lang="en-US" sz="2800" dirty="0" smtClean="0"/>
              <a:t>.</a:t>
            </a:r>
          </a:p>
          <a:p>
            <a:pPr marL="82296" indent="0" algn="just">
              <a:buNone/>
            </a:pPr>
            <a:r>
              <a:rPr lang="en-US" sz="2800" dirty="0"/>
              <a:t>A customer is more likely to have their phone on them when they see an item they would like to have rather than their credit card, right? </a:t>
            </a:r>
          </a:p>
        </p:txBody>
      </p:sp>
    </p:spTree>
    <p:extLst>
      <p:ext uri="{BB962C8B-B14F-4D97-AF65-F5344CB8AC3E}">
        <p14:creationId xmlns:p14="http://schemas.microsoft.com/office/powerpoint/2010/main" val="2813999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97877"/>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97169"/>
            <a:ext cx="7498080" cy="5943600"/>
          </a:xfrm>
        </p:spPr>
        <p:txBody>
          <a:bodyPr>
            <a:normAutofit fontScale="92500" lnSpcReduction="10000"/>
          </a:bodyPr>
          <a:lstStyle/>
          <a:p>
            <a:pPr marL="82296" indent="0" algn="just">
              <a:buNone/>
            </a:pPr>
            <a:r>
              <a:rPr lang="en-US" sz="2800" b="1" dirty="0"/>
              <a:t>Contactless </a:t>
            </a:r>
            <a:r>
              <a:rPr lang="en-US" sz="2800" b="1" dirty="0" smtClean="0"/>
              <a:t>payment</a:t>
            </a:r>
          </a:p>
          <a:p>
            <a:pPr marL="82296" indent="0" algn="just">
              <a:buNone/>
            </a:pPr>
            <a:r>
              <a:rPr lang="en-US" sz="2800" dirty="0"/>
              <a:t>It uses contactless technology, which works with wireless data transmission (the same technology used with credit, debit and prepaid cards</a:t>
            </a:r>
            <a:r>
              <a:rPr lang="en-US" sz="2800" dirty="0" smtClean="0"/>
              <a:t>). </a:t>
            </a:r>
          </a:p>
          <a:p>
            <a:pPr marL="82296" indent="0" algn="just">
              <a:buNone/>
            </a:pPr>
            <a:r>
              <a:rPr lang="en-US" sz="2800" dirty="0"/>
              <a:t>In the case of mobile payments, the advantage is greater, since customers do not have to enter their data to confirm the transaction and at no time do they need to physically touch your </a:t>
            </a:r>
            <a:r>
              <a:rPr lang="en-US" sz="2800" dirty="0" smtClean="0"/>
              <a:t>POS</a:t>
            </a:r>
          </a:p>
          <a:p>
            <a:pPr marL="82296" indent="0" algn="just">
              <a:buNone/>
            </a:pPr>
            <a:r>
              <a:rPr lang="en-US" sz="2800" b="1" dirty="0"/>
              <a:t>Cost </a:t>
            </a:r>
            <a:r>
              <a:rPr lang="en-US" sz="2800" b="1" dirty="0" smtClean="0"/>
              <a:t>Reduction</a:t>
            </a:r>
          </a:p>
          <a:p>
            <a:pPr marL="82296" indent="0" algn="just">
              <a:buNone/>
            </a:pPr>
            <a:r>
              <a:rPr lang="en-US" sz="2800" dirty="0"/>
              <a:t>Converting your smartphone into a POS (point of sale) device is much more simple and cost-efficient than purchasing a traditional POS system. Using an app or card reader on your mobile device will also cut the costs of receipt paper and ink since you can email the receipt straight to the customer’s device. </a:t>
            </a:r>
          </a:p>
        </p:txBody>
      </p:sp>
    </p:spTree>
    <p:extLst>
      <p:ext uri="{BB962C8B-B14F-4D97-AF65-F5344CB8AC3E}">
        <p14:creationId xmlns:p14="http://schemas.microsoft.com/office/powerpoint/2010/main" val="632313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74430"/>
          </a:xfrm>
        </p:spPr>
        <p:txBody>
          <a:bodyPr>
            <a:normAutofit/>
          </a:bodyPr>
          <a:lstStyle/>
          <a:p>
            <a:r>
              <a:rPr lang="en-US" sz="2800" b="1" dirty="0" smtClean="0">
                <a:solidFill>
                  <a:schemeClr val="tx1"/>
                </a:solidFill>
              </a:rPr>
              <a:t>Disadvantages of Mobile Payment</a:t>
            </a:r>
            <a:endParaRPr lang="en-US" sz="2800" b="1" dirty="0">
              <a:solidFill>
                <a:schemeClr val="tx1"/>
              </a:solidFill>
            </a:endParaRPr>
          </a:p>
        </p:txBody>
      </p:sp>
      <p:sp>
        <p:nvSpPr>
          <p:cNvPr id="3" name="Content Placeholder 2"/>
          <p:cNvSpPr>
            <a:spLocks noGrp="1"/>
          </p:cNvSpPr>
          <p:nvPr>
            <p:ph idx="1"/>
          </p:nvPr>
        </p:nvSpPr>
        <p:spPr>
          <a:xfrm>
            <a:off x="1435608" y="738555"/>
            <a:ext cx="7498080" cy="5931876"/>
          </a:xfrm>
        </p:spPr>
        <p:txBody>
          <a:bodyPr>
            <a:normAutofit fontScale="92500"/>
          </a:bodyPr>
          <a:lstStyle/>
          <a:p>
            <a:pPr marL="82296" indent="0" algn="just">
              <a:buNone/>
            </a:pPr>
            <a:r>
              <a:rPr lang="en-US" sz="2800" b="1" dirty="0" smtClean="0"/>
              <a:t>1. Necessary </a:t>
            </a:r>
            <a:r>
              <a:rPr lang="en-US" sz="2800" b="1" dirty="0"/>
              <a:t>to have a </a:t>
            </a:r>
            <a:r>
              <a:rPr lang="en-US" sz="2800" b="1" dirty="0" smtClean="0"/>
              <a:t>smartphone</a:t>
            </a:r>
          </a:p>
          <a:p>
            <a:pPr marL="82296" indent="0" algn="just">
              <a:buNone/>
            </a:pPr>
            <a:r>
              <a:rPr lang="en-US" sz="2800" b="1" dirty="0" smtClean="0"/>
              <a:t>2. Depends </a:t>
            </a:r>
            <a:r>
              <a:rPr lang="en-US" sz="2800" b="1" dirty="0"/>
              <a:t>on the phone's battery. </a:t>
            </a:r>
            <a:r>
              <a:rPr lang="en-US" sz="2800" dirty="0" smtClean="0"/>
              <a:t>Need </a:t>
            </a:r>
            <a:r>
              <a:rPr lang="en-US" sz="2800" dirty="0"/>
              <a:t>to have a charged battery in order to close the transaction</a:t>
            </a:r>
            <a:r>
              <a:rPr lang="en-US" sz="2800" dirty="0" smtClean="0"/>
              <a:t>.</a:t>
            </a:r>
          </a:p>
          <a:p>
            <a:pPr marL="82296" indent="0" algn="just">
              <a:buNone/>
            </a:pPr>
            <a:r>
              <a:rPr lang="en-US" sz="2800" b="1" dirty="0" smtClean="0"/>
              <a:t>3. Constant </a:t>
            </a:r>
            <a:r>
              <a:rPr lang="en-US" sz="2800" b="1" dirty="0"/>
              <a:t>Update </a:t>
            </a:r>
            <a:r>
              <a:rPr lang="en-US" sz="2800" b="1" dirty="0" smtClean="0"/>
              <a:t>Needed</a:t>
            </a:r>
            <a:r>
              <a:rPr lang="en-US" sz="2800" b="1" dirty="0"/>
              <a:t>. </a:t>
            </a:r>
            <a:r>
              <a:rPr lang="en-US" sz="2800" dirty="0" smtClean="0"/>
              <a:t>Turning device </a:t>
            </a:r>
            <a:r>
              <a:rPr lang="en-US" sz="2800" dirty="0"/>
              <a:t>into a POS system to accept mobile payments is </a:t>
            </a:r>
            <a:r>
              <a:rPr lang="en-US" sz="2800" dirty="0" smtClean="0"/>
              <a:t>costly because </a:t>
            </a:r>
            <a:r>
              <a:rPr lang="en-US" sz="2800" dirty="0"/>
              <a:t>you will need to keep up with the updating POS software and eventually will become </a:t>
            </a:r>
            <a:r>
              <a:rPr lang="en-US" sz="2800" dirty="0" smtClean="0"/>
              <a:t>outdated.</a:t>
            </a:r>
          </a:p>
          <a:p>
            <a:pPr marL="82296" indent="0" algn="just">
              <a:buNone/>
            </a:pPr>
            <a:r>
              <a:rPr lang="en-US" sz="2800" dirty="0" smtClean="0"/>
              <a:t>4. </a:t>
            </a:r>
            <a:r>
              <a:rPr lang="en-US" sz="2800" b="1" dirty="0" smtClean="0"/>
              <a:t>Too </a:t>
            </a:r>
            <a:r>
              <a:rPr lang="en-US" sz="2800" b="1" dirty="0"/>
              <a:t>Many Alternatives To Choose </a:t>
            </a:r>
            <a:r>
              <a:rPr lang="en-US" sz="2800" b="1" dirty="0" smtClean="0"/>
              <a:t>From</a:t>
            </a:r>
            <a:r>
              <a:rPr lang="en-US" sz="2800" b="1" dirty="0"/>
              <a:t>. </a:t>
            </a:r>
            <a:r>
              <a:rPr lang="en-US" sz="2800" dirty="0"/>
              <a:t>Everyone’s devices are different, and not all mobile payment application treat devices in the same way. For example, a user with PayPal may be good to pay using mobile phone credit at your business, but a Google Wallet user may not be able to</a:t>
            </a:r>
          </a:p>
        </p:txBody>
      </p:sp>
    </p:spTree>
    <p:extLst>
      <p:ext uri="{BB962C8B-B14F-4D97-AF65-F5344CB8AC3E}">
        <p14:creationId xmlns:p14="http://schemas.microsoft.com/office/powerpoint/2010/main" val="3995144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6"/>
            <a:ext cx="7498080" cy="550984"/>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03385"/>
            <a:ext cx="7498080" cy="5990492"/>
          </a:xfrm>
        </p:spPr>
        <p:txBody>
          <a:bodyPr>
            <a:normAutofit/>
          </a:bodyPr>
          <a:lstStyle/>
          <a:p>
            <a:pPr marL="82296" indent="0" algn="just">
              <a:buNone/>
            </a:pPr>
            <a:r>
              <a:rPr lang="en-US" sz="2800" dirty="0" smtClean="0"/>
              <a:t>5. </a:t>
            </a:r>
            <a:r>
              <a:rPr lang="en-US" sz="2800" b="1" dirty="0" smtClean="0"/>
              <a:t>Security Risks</a:t>
            </a:r>
          </a:p>
          <a:p>
            <a:pPr marL="82296" indent="0" algn="just">
              <a:buNone/>
            </a:pPr>
            <a:r>
              <a:rPr lang="en-US" sz="2800" dirty="0"/>
              <a:t>One of the most widely known risks of accepting payments with a mobile phone is the possibility of data breaches. When customers decide to pay with their mobile devices, they are trusting you with their information. If for some reason this information should be compromised, it could cause tense relationships between your customer and your business, harming your brand. </a:t>
            </a:r>
          </a:p>
        </p:txBody>
      </p:sp>
    </p:spTree>
    <p:extLst>
      <p:ext uri="{BB962C8B-B14F-4D97-AF65-F5344CB8AC3E}">
        <p14:creationId xmlns:p14="http://schemas.microsoft.com/office/powerpoint/2010/main" val="819089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586153"/>
          </a:xfrm>
        </p:spPr>
        <p:txBody>
          <a:bodyPr>
            <a:normAutofit/>
          </a:bodyPr>
          <a:lstStyle/>
          <a:p>
            <a:r>
              <a:rPr lang="en-US" sz="2800" b="1" dirty="0" smtClean="0">
                <a:solidFill>
                  <a:schemeClr val="tx1"/>
                </a:solidFill>
              </a:rPr>
              <a:t>VIRTUAL REALITY</a:t>
            </a:r>
            <a:endParaRPr lang="en-US" sz="2800" b="1" dirty="0">
              <a:solidFill>
                <a:schemeClr val="tx1"/>
              </a:solidFill>
            </a:endParaRPr>
          </a:p>
        </p:txBody>
      </p:sp>
      <p:sp>
        <p:nvSpPr>
          <p:cNvPr id="3" name="Content Placeholder 2"/>
          <p:cNvSpPr>
            <a:spLocks noGrp="1"/>
          </p:cNvSpPr>
          <p:nvPr>
            <p:ph idx="1"/>
          </p:nvPr>
        </p:nvSpPr>
        <p:spPr>
          <a:xfrm>
            <a:off x="1435608" y="773723"/>
            <a:ext cx="7498080" cy="5943599"/>
          </a:xfrm>
        </p:spPr>
        <p:txBody>
          <a:bodyPr>
            <a:normAutofit/>
          </a:bodyPr>
          <a:lstStyle/>
          <a:p>
            <a:pPr marL="82296" indent="0" algn="just">
              <a:buNone/>
            </a:pPr>
            <a:r>
              <a:rPr lang="en-US" sz="2800" b="1" dirty="0" smtClean="0"/>
              <a:t>What is Virtual Reality?</a:t>
            </a:r>
          </a:p>
          <a:p>
            <a:pPr marL="82296" indent="0" algn="just">
              <a:buNone/>
            </a:pPr>
            <a:r>
              <a:rPr lang="en-US" sz="2800" dirty="0" smtClean="0"/>
              <a:t>This is </a:t>
            </a:r>
            <a:r>
              <a:rPr lang="en-US" sz="2800" dirty="0"/>
              <a:t>the use of computer technology to create a simulated environment</a:t>
            </a:r>
            <a:r>
              <a:rPr lang="en-US" sz="2800" dirty="0" smtClean="0"/>
              <a:t>.</a:t>
            </a:r>
          </a:p>
          <a:p>
            <a:pPr marL="82296" indent="0" algn="just">
              <a:buNone/>
            </a:pPr>
            <a:r>
              <a:rPr lang="en-US" sz="2800" dirty="0"/>
              <a:t>Virtual reality apps allow us to explore the places that we have never been to, such as the Mars surface, the top of Mt. Everest, areas deep under the sea, and many more things that we can imagine only. It uses three of our senses: hearing, touching, seeing, to trick the brain into thinking that we are at a different place</a:t>
            </a:r>
            <a:r>
              <a:rPr lang="en-US" sz="2800" dirty="0" smtClean="0"/>
              <a:t>.</a:t>
            </a:r>
          </a:p>
          <a:p>
            <a:pPr marL="82296" indent="0" algn="just">
              <a:buNone/>
            </a:pP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907" y="5165481"/>
            <a:ext cx="3810000" cy="159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365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539261"/>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03385"/>
            <a:ext cx="7498080" cy="5955323"/>
          </a:xfrm>
        </p:spPr>
        <p:txBody>
          <a:bodyPr>
            <a:normAutofit fontScale="92500" lnSpcReduction="20000"/>
          </a:bodyPr>
          <a:lstStyle/>
          <a:p>
            <a:pPr marL="82296" indent="0" algn="just">
              <a:buNone/>
            </a:pPr>
            <a:r>
              <a:rPr lang="en-US" sz="2800" dirty="0"/>
              <a:t>VR applications immerse the user in a computer-generated environment that simulates reality through the use of interactive devices, which send and receive information and are worn as goggles, headsets, gloves, or body suits</a:t>
            </a:r>
            <a:r>
              <a:rPr lang="en-US" sz="2800" dirty="0" smtClean="0"/>
              <a:t>.</a:t>
            </a:r>
          </a:p>
          <a:p>
            <a:pPr marL="82296" indent="0" algn="just">
              <a:buNone/>
            </a:pPr>
            <a:endParaRPr lang="en-US" sz="2800" dirty="0" smtClean="0"/>
          </a:p>
          <a:p>
            <a:pPr marL="82296" indent="0" algn="just">
              <a:buNone/>
            </a:pPr>
            <a:r>
              <a:rPr lang="en-US" sz="2800" dirty="0" smtClean="0"/>
              <a:t>Virtual </a:t>
            </a:r>
            <a:r>
              <a:rPr lang="en-US" sz="2800" dirty="0"/>
              <a:t>reality places the user inside a three-dimensional experience. Instead of viewing a screen in front of them, users are immersed in and interact with 3D worlds</a:t>
            </a:r>
            <a:r>
              <a:rPr lang="en-US" sz="2800" dirty="0" smtClean="0"/>
              <a:t>.</a:t>
            </a:r>
          </a:p>
          <a:p>
            <a:pPr marL="82296" indent="0" algn="just">
              <a:buNone/>
            </a:pPr>
            <a:endParaRPr lang="en-US" sz="2800" dirty="0" smtClean="0"/>
          </a:p>
          <a:p>
            <a:pPr marL="82296" indent="0" algn="just">
              <a:buNone/>
            </a:pPr>
            <a:r>
              <a:rPr lang="en-US" sz="2800" dirty="0" smtClean="0"/>
              <a:t>Virtual </a:t>
            </a:r>
            <a:r>
              <a:rPr lang="en-US" sz="2800" dirty="0"/>
              <a:t>reality technology allows the creation of virtual experience with the intention of replicating real-life scenarios or developing a virtual world consisting of non-realistic elements such as in games providing participation in various situations with risk-free choices.</a:t>
            </a:r>
          </a:p>
        </p:txBody>
      </p:sp>
    </p:spTree>
    <p:extLst>
      <p:ext uri="{BB962C8B-B14F-4D97-AF65-F5344CB8AC3E}">
        <p14:creationId xmlns:p14="http://schemas.microsoft.com/office/powerpoint/2010/main" val="2742884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562707"/>
          </a:xfrm>
        </p:spPr>
        <p:txBody>
          <a:bodyPr>
            <a:normAutofit/>
          </a:bodyPr>
          <a:lstStyle/>
          <a:p>
            <a:r>
              <a:rPr lang="en-US" sz="2800" b="1" dirty="0" smtClean="0">
                <a:solidFill>
                  <a:schemeClr val="tx1"/>
                </a:solidFill>
              </a:rPr>
              <a:t>Applications of Virtual Reality</a:t>
            </a:r>
            <a:endParaRPr lang="en-US" sz="2800" b="1" dirty="0">
              <a:solidFill>
                <a:schemeClr val="tx1"/>
              </a:solidFill>
            </a:endParaRPr>
          </a:p>
        </p:txBody>
      </p:sp>
      <p:sp>
        <p:nvSpPr>
          <p:cNvPr id="3" name="Content Placeholder 2"/>
          <p:cNvSpPr>
            <a:spLocks noGrp="1"/>
          </p:cNvSpPr>
          <p:nvPr>
            <p:ph idx="1"/>
          </p:nvPr>
        </p:nvSpPr>
        <p:spPr>
          <a:xfrm>
            <a:off x="1435608" y="738554"/>
            <a:ext cx="7498080" cy="5943600"/>
          </a:xfrm>
        </p:spPr>
        <p:txBody>
          <a:bodyPr>
            <a:normAutofit fontScale="85000" lnSpcReduction="10000"/>
          </a:bodyPr>
          <a:lstStyle/>
          <a:p>
            <a:pPr marL="82296" indent="0" algn="just">
              <a:buNone/>
            </a:pPr>
            <a:r>
              <a:rPr lang="en-US" sz="2800" dirty="0" smtClean="0"/>
              <a:t>1. </a:t>
            </a:r>
            <a:r>
              <a:rPr lang="en-US" sz="2800" b="1" dirty="0" smtClean="0"/>
              <a:t>VR in Military</a:t>
            </a:r>
          </a:p>
          <a:p>
            <a:pPr marL="82296" indent="0" algn="just">
              <a:buNone/>
            </a:pPr>
            <a:r>
              <a:rPr lang="en-US" sz="2800" dirty="0"/>
              <a:t>VR is employed for military purposes like simulations of flights, vehicles, and the battlefield, medic training, to create a virtual boot camp, and so on.  The technology is an entirely engaging experience complimented with visuals and sound that can securely simulate risky training scenarios for preparing and training soldiers, while also avoiding putting them at risk until they are prepared for combat. </a:t>
            </a:r>
            <a:endParaRPr lang="en-US" sz="2800" dirty="0" smtClean="0"/>
          </a:p>
          <a:p>
            <a:pPr marL="82296" indent="0" algn="just">
              <a:buNone/>
            </a:pPr>
            <a:r>
              <a:rPr lang="en-US" sz="2800" dirty="0" smtClean="0"/>
              <a:t>2. </a:t>
            </a:r>
            <a:r>
              <a:rPr lang="en-US" sz="2800" b="1" dirty="0" smtClean="0"/>
              <a:t>VR </a:t>
            </a:r>
            <a:r>
              <a:rPr lang="en-US" sz="2800" b="1" dirty="0"/>
              <a:t>in </a:t>
            </a:r>
            <a:r>
              <a:rPr lang="en-US" sz="2800" b="1" dirty="0" smtClean="0"/>
              <a:t>Education</a:t>
            </a:r>
          </a:p>
          <a:p>
            <a:pPr marL="82296" indent="0" algn="just">
              <a:buNone/>
            </a:pPr>
            <a:r>
              <a:rPr lang="en-US" sz="2800" dirty="0"/>
              <a:t>VR is also deployed in the education sector for teaching and learning scenarios. It aids the students in conversing together, in the vicinity of a 3D environment. The students can also be carried on virtual field trips such as to museums, embarking on tours of the solar system as well as traveling back in time to varying eras.</a:t>
            </a:r>
          </a:p>
        </p:txBody>
      </p:sp>
    </p:spTree>
    <p:extLst>
      <p:ext uri="{BB962C8B-B14F-4D97-AF65-F5344CB8AC3E}">
        <p14:creationId xmlns:p14="http://schemas.microsoft.com/office/powerpoint/2010/main" val="3718155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621323"/>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844061"/>
            <a:ext cx="7498080" cy="5873261"/>
          </a:xfrm>
        </p:spPr>
        <p:txBody>
          <a:bodyPr>
            <a:normAutofit fontScale="62500" lnSpcReduction="20000"/>
          </a:bodyPr>
          <a:lstStyle/>
          <a:p>
            <a:pPr marL="82296" indent="0" algn="just">
              <a:buNone/>
            </a:pPr>
            <a:r>
              <a:rPr lang="en-US" sz="2800" dirty="0" smtClean="0"/>
              <a:t>3</a:t>
            </a:r>
            <a:r>
              <a:rPr lang="en-US" sz="2800" b="1" dirty="0" smtClean="0"/>
              <a:t>. VR </a:t>
            </a:r>
            <a:r>
              <a:rPr lang="en-US" sz="2800" b="1" dirty="0"/>
              <a:t>in Sports</a:t>
            </a:r>
          </a:p>
          <a:p>
            <a:pPr marL="82296" indent="0" algn="just">
              <a:buNone/>
            </a:pPr>
            <a:r>
              <a:rPr lang="en-US" sz="2800" dirty="0"/>
              <a:t>his technology can be employed by coaches as well as players for training effectively across various sports, with them being able to view as well as experience particular scenarios repeatedly and enhancing their performance every time. </a:t>
            </a:r>
            <a:endParaRPr lang="en-US" sz="2800" dirty="0" smtClean="0"/>
          </a:p>
          <a:p>
            <a:pPr marL="82296" indent="0" algn="just">
              <a:buNone/>
            </a:pPr>
            <a:r>
              <a:rPr lang="en-US" sz="2800" dirty="0"/>
              <a:t>VR is also adopted to serve as a training aid for assisting in assessing athletic performance and examining techniques</a:t>
            </a:r>
            <a:r>
              <a:rPr lang="en-US" sz="2800" dirty="0" smtClean="0"/>
              <a:t>.</a:t>
            </a:r>
          </a:p>
          <a:p>
            <a:pPr marL="82296" indent="0" algn="just">
              <a:buNone/>
            </a:pPr>
            <a:r>
              <a:rPr lang="en-US" sz="2800" dirty="0" smtClean="0"/>
              <a:t>4. </a:t>
            </a:r>
            <a:r>
              <a:rPr lang="en-US" sz="2800" b="1" dirty="0" smtClean="0"/>
              <a:t>VR </a:t>
            </a:r>
            <a:r>
              <a:rPr lang="en-US" sz="2800" b="1" dirty="0"/>
              <a:t>in </a:t>
            </a:r>
            <a:r>
              <a:rPr lang="en-US" sz="2800" b="1" dirty="0" smtClean="0"/>
              <a:t>Architecture</a:t>
            </a:r>
          </a:p>
          <a:p>
            <a:pPr marL="82296" indent="0" algn="just">
              <a:buNone/>
            </a:pPr>
            <a:r>
              <a:rPr lang="en-US" sz="2800" dirty="0" smtClean="0"/>
              <a:t>Allow </a:t>
            </a:r>
            <a:r>
              <a:rPr lang="en-US" sz="2800" dirty="0"/>
              <a:t>the clients to undertake an in-depth exploration of the project prior to accepting the designs and starting the construction </a:t>
            </a:r>
            <a:r>
              <a:rPr lang="en-US" sz="2800" dirty="0" smtClean="0"/>
              <a:t>operations.</a:t>
            </a:r>
          </a:p>
          <a:p>
            <a:pPr marL="82296" indent="0" algn="just">
              <a:buNone/>
            </a:pPr>
            <a:endParaRPr lang="en-US" sz="2800" dirty="0" smtClean="0"/>
          </a:p>
          <a:p>
            <a:pPr marL="82296" indent="0" algn="just">
              <a:buNone/>
            </a:pPr>
            <a:r>
              <a:rPr lang="en-US" sz="2800" dirty="0"/>
              <a:t>will gain an advantage from virtual reality applications since this will allow these projects to be visualized in a virtual environment to interpret each aspect of the project which includes safety precautions or cutting down any discrepancy from the finalized design</a:t>
            </a:r>
            <a:r>
              <a:rPr lang="en-US" sz="2800" dirty="0" smtClean="0"/>
              <a:t>.</a:t>
            </a:r>
          </a:p>
          <a:p>
            <a:pPr marL="82296" indent="0" algn="just">
              <a:buNone/>
            </a:pPr>
            <a:endParaRPr lang="en-US" sz="2800" dirty="0"/>
          </a:p>
          <a:p>
            <a:pPr marL="82296" indent="0" algn="just">
              <a:buNone/>
            </a:pPr>
            <a:r>
              <a:rPr lang="en-US" sz="2800" dirty="0"/>
              <a:t>The technology is also being deployed for improving the interior design, allowing customers to virtually walk-through the various interior designs for their business or personal building, replacing the standard drawings for designs.</a:t>
            </a:r>
          </a:p>
          <a:p>
            <a:pPr marL="82296" indent="0" algn="just">
              <a:buNone/>
            </a:pPr>
            <a:endParaRPr lang="en-US" sz="2800" dirty="0"/>
          </a:p>
          <a:p>
            <a:pPr marL="82296" indent="0" algn="just">
              <a:buNone/>
            </a:pPr>
            <a:r>
              <a:rPr lang="en-US" sz="2800" dirty="0"/>
              <a:t> </a:t>
            </a:r>
          </a:p>
        </p:txBody>
      </p:sp>
    </p:spTree>
    <p:extLst>
      <p:ext uri="{BB962C8B-B14F-4D97-AF65-F5344CB8AC3E}">
        <p14:creationId xmlns:p14="http://schemas.microsoft.com/office/powerpoint/2010/main" val="180042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50984"/>
          </a:xfrm>
        </p:spPr>
        <p:txBody>
          <a:bodyPr>
            <a:normAutofit/>
          </a:bodyPr>
          <a:lstStyle/>
          <a:p>
            <a:r>
              <a:rPr lang="en-US" sz="2800" b="1" dirty="0" smtClean="0">
                <a:solidFill>
                  <a:schemeClr val="tx1"/>
                </a:solidFill>
              </a:rPr>
              <a:t>BIG DATA</a:t>
            </a:r>
            <a:endParaRPr lang="en-US" sz="2800" b="1" dirty="0">
              <a:solidFill>
                <a:schemeClr val="tx1"/>
              </a:solidFill>
            </a:endParaRPr>
          </a:p>
        </p:txBody>
      </p:sp>
      <p:sp>
        <p:nvSpPr>
          <p:cNvPr id="3" name="Content Placeholder 2"/>
          <p:cNvSpPr>
            <a:spLocks noGrp="1"/>
          </p:cNvSpPr>
          <p:nvPr>
            <p:ph idx="1"/>
          </p:nvPr>
        </p:nvSpPr>
        <p:spPr>
          <a:xfrm>
            <a:off x="1435608" y="750277"/>
            <a:ext cx="7498080" cy="5931877"/>
          </a:xfrm>
        </p:spPr>
        <p:txBody>
          <a:bodyPr>
            <a:normAutofit/>
          </a:bodyPr>
          <a:lstStyle/>
          <a:p>
            <a:pPr marL="82296" indent="0" algn="just">
              <a:buNone/>
            </a:pPr>
            <a:r>
              <a:rPr lang="en-US" sz="2800" b="1" dirty="0" smtClean="0"/>
              <a:t>What is Big Data</a:t>
            </a:r>
            <a:r>
              <a:rPr lang="en-US" sz="2800" dirty="0" smtClean="0"/>
              <a:t>:</a:t>
            </a:r>
          </a:p>
          <a:p>
            <a:pPr marL="82296" indent="0" algn="just">
              <a:buNone/>
            </a:pPr>
            <a:r>
              <a:rPr lang="en-US" sz="2800" dirty="0"/>
              <a:t>Data which are very large in size is called Big Data. Normally we work on data of size </a:t>
            </a:r>
            <a:r>
              <a:rPr lang="en-US" sz="2800" dirty="0" smtClean="0"/>
              <a:t>MB(Word Doc </a:t>
            </a:r>
            <a:r>
              <a:rPr lang="en-US" sz="2800" dirty="0"/>
              <a:t>,Excel) or maximum </a:t>
            </a:r>
            <a:r>
              <a:rPr lang="en-US" sz="2800" dirty="0" smtClean="0"/>
              <a:t>GB(Movies</a:t>
            </a:r>
            <a:r>
              <a:rPr lang="en-US" sz="2800" dirty="0"/>
              <a:t> </a:t>
            </a:r>
            <a:r>
              <a:rPr lang="en-US" sz="2800" dirty="0" smtClean="0"/>
              <a:t>etc.) </a:t>
            </a:r>
            <a:r>
              <a:rPr lang="en-US" sz="2800" dirty="0"/>
              <a:t>but data in Peta bytes i.e. 10^15 byte size is called </a:t>
            </a:r>
            <a:r>
              <a:rPr lang="en-US" sz="2800" b="1" dirty="0"/>
              <a:t>Big Data</a:t>
            </a:r>
            <a:r>
              <a:rPr lang="en-US" sz="2800" dirty="0"/>
              <a:t>. </a:t>
            </a:r>
            <a:endParaRPr lang="en-US" sz="2800" dirty="0" smtClean="0"/>
          </a:p>
          <a:p>
            <a:pPr marL="82296" indent="0" algn="just">
              <a:buNone/>
            </a:pPr>
            <a:endParaRPr lang="en-US" sz="2800" dirty="0"/>
          </a:p>
          <a:p>
            <a:pPr marL="82296" indent="0" algn="just">
              <a:buNone/>
            </a:pPr>
            <a:r>
              <a:rPr lang="en-US" sz="2800" dirty="0" smtClean="0"/>
              <a:t>1MB </a:t>
            </a:r>
            <a:r>
              <a:rPr lang="en-US" sz="2800" dirty="0"/>
              <a:t>= 1000000Bytes</a:t>
            </a:r>
            <a:endParaRPr lang="en-US" sz="2800" dirty="0" smtClean="0"/>
          </a:p>
          <a:p>
            <a:pPr marL="82296" indent="0" algn="just">
              <a:buNone/>
            </a:pPr>
            <a:r>
              <a:rPr lang="en-US" sz="2800" dirty="0" smtClean="0"/>
              <a:t>1GB = 1024MB = 1024000000Bytes</a:t>
            </a:r>
          </a:p>
          <a:p>
            <a:pPr marL="82296" indent="0" algn="just">
              <a:buNone/>
            </a:pPr>
            <a:r>
              <a:rPr lang="en-US" sz="2800" dirty="0" smtClean="0"/>
              <a:t>1PB  = 1000000000000000Bytes</a:t>
            </a:r>
          </a:p>
          <a:p>
            <a:pPr marL="82296" indent="0" algn="just">
              <a:buNone/>
            </a:pPr>
            <a:r>
              <a:rPr lang="en-US" sz="2800" dirty="0"/>
              <a:t> </a:t>
            </a:r>
            <a:endParaRPr lang="en-US" sz="2800" dirty="0" smtClean="0"/>
          </a:p>
          <a:p>
            <a:pPr marL="82296" indent="0" algn="just">
              <a:buNone/>
            </a:pPr>
            <a:endParaRPr lang="en-US" sz="2800" dirty="0" smtClean="0"/>
          </a:p>
        </p:txBody>
      </p:sp>
    </p:spTree>
    <p:extLst>
      <p:ext uri="{BB962C8B-B14F-4D97-AF65-F5344CB8AC3E}">
        <p14:creationId xmlns:p14="http://schemas.microsoft.com/office/powerpoint/2010/main" val="3358558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562707"/>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50277"/>
            <a:ext cx="7498080" cy="5978769"/>
          </a:xfrm>
        </p:spPr>
        <p:txBody>
          <a:bodyPr>
            <a:normAutofit lnSpcReduction="10000"/>
          </a:bodyPr>
          <a:lstStyle/>
          <a:p>
            <a:pPr marL="82296" indent="0" algn="just">
              <a:buNone/>
            </a:pPr>
            <a:r>
              <a:rPr lang="en-US" sz="2800" dirty="0" smtClean="0"/>
              <a:t>5. </a:t>
            </a:r>
            <a:r>
              <a:rPr lang="en-US" sz="2800" b="1" dirty="0" smtClean="0"/>
              <a:t>VR </a:t>
            </a:r>
            <a:r>
              <a:rPr lang="en-US" sz="2800" b="1" dirty="0"/>
              <a:t>in Medical </a:t>
            </a:r>
            <a:r>
              <a:rPr lang="en-US" sz="2800" b="1" dirty="0" smtClean="0"/>
              <a:t>Training</a:t>
            </a:r>
          </a:p>
          <a:p>
            <a:pPr marL="82296" indent="0" algn="just">
              <a:buNone/>
            </a:pPr>
            <a:r>
              <a:rPr lang="en-US" sz="2800" dirty="0"/>
              <a:t>VR is also being employed for practicing surgeries and procedures by medical as well as dental students, owing to its interactive characteristics, enabling a safe and guarded environment, free from any dire consequences, minimizing the risk of any harm or blunders upon practicing it on the actual patients</a:t>
            </a:r>
            <a:r>
              <a:rPr lang="en-US" sz="2800" dirty="0" smtClean="0"/>
              <a:t>.</a:t>
            </a:r>
            <a:endParaRPr lang="en-US" sz="2800" dirty="0"/>
          </a:p>
          <a:p>
            <a:pPr marL="82296" indent="0" algn="just">
              <a:buNone/>
            </a:pPr>
            <a:endParaRPr lang="en-US" sz="2800" dirty="0"/>
          </a:p>
          <a:p>
            <a:pPr marL="82296" indent="0" algn="just">
              <a:buNone/>
            </a:pPr>
            <a:r>
              <a:rPr lang="en-US" sz="2800" dirty="0"/>
              <a:t>Virtual patients are adopted for allowing trainers to gain abilities they can later use in the actual world. VR technology is not only aiding in enhancing the quality of medical training but also holding the potential to optimize expenses. </a:t>
            </a:r>
          </a:p>
          <a:p>
            <a:pPr marL="82296" indent="0" algn="just">
              <a:buNone/>
            </a:pPr>
            <a:endParaRPr lang="en-US" sz="2800" dirty="0"/>
          </a:p>
          <a:p>
            <a:pPr marL="82296" indent="0" algn="just">
              <a:buNone/>
            </a:pPr>
            <a:endParaRPr lang="en-US" sz="2800" dirty="0"/>
          </a:p>
          <a:p>
            <a:pPr marL="82296" indent="0" algn="just">
              <a:buNone/>
            </a:pPr>
            <a:endParaRPr lang="en-US" sz="2800" dirty="0"/>
          </a:p>
        </p:txBody>
      </p:sp>
    </p:spTree>
    <p:extLst>
      <p:ext uri="{BB962C8B-B14F-4D97-AF65-F5344CB8AC3E}">
        <p14:creationId xmlns:p14="http://schemas.microsoft.com/office/powerpoint/2010/main" val="1761262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633046"/>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844062"/>
            <a:ext cx="7498080" cy="5791200"/>
          </a:xfrm>
        </p:spPr>
        <p:txBody>
          <a:bodyPr>
            <a:normAutofit/>
          </a:bodyPr>
          <a:lstStyle/>
          <a:p>
            <a:pPr marL="82296" indent="0" algn="just">
              <a:buNone/>
            </a:pPr>
            <a:r>
              <a:rPr lang="en-US" sz="2800" dirty="0" smtClean="0"/>
              <a:t>6</a:t>
            </a:r>
            <a:r>
              <a:rPr lang="en-US" sz="2800" b="1" dirty="0" smtClean="0"/>
              <a:t>. VR </a:t>
            </a:r>
            <a:r>
              <a:rPr lang="en-US" sz="2800" b="1" dirty="0"/>
              <a:t>in Mental </a:t>
            </a:r>
            <a:r>
              <a:rPr lang="en-US" sz="2800" b="1" dirty="0" smtClean="0"/>
              <a:t>Health</a:t>
            </a:r>
          </a:p>
          <a:p>
            <a:pPr marL="82296" indent="0" algn="just">
              <a:buNone/>
            </a:pPr>
            <a:r>
              <a:rPr lang="en-US" sz="2800" dirty="0" smtClean="0"/>
              <a:t>VR is </a:t>
            </a:r>
            <a:r>
              <a:rPr lang="en-US" sz="2800" dirty="0"/>
              <a:t>being adopted to </a:t>
            </a:r>
            <a:r>
              <a:rPr lang="en-US" sz="2800" dirty="0" smtClean="0"/>
              <a:t>treat trauma. By </a:t>
            </a:r>
            <a:r>
              <a:rPr lang="en-US" sz="2800" dirty="0"/>
              <a:t>employing VRTD (Virtual Reality Exposure Therapy), a person is placed in a recreation of a traumatic event with the aim to help the person to come to terms with the event and start recovering</a:t>
            </a:r>
            <a:r>
              <a:rPr lang="en-US" sz="2800" dirty="0" smtClean="0"/>
              <a:t>.</a:t>
            </a:r>
          </a:p>
          <a:p>
            <a:pPr marL="82296" indent="0" algn="just">
              <a:buNone/>
            </a:pPr>
            <a:r>
              <a:rPr lang="en-US" sz="2800" dirty="0"/>
              <a:t>The VR technology can facilitate a safe environment for patients to face the components that they fear, </a:t>
            </a:r>
            <a:r>
              <a:rPr lang="en-US" sz="2800" dirty="0" smtClean="0"/>
              <a:t>while </a:t>
            </a:r>
            <a:r>
              <a:rPr lang="en-US" sz="2800" dirty="0"/>
              <a:t>staying in a guarded and secure environment. </a:t>
            </a:r>
          </a:p>
        </p:txBody>
      </p:sp>
    </p:spTree>
    <p:extLst>
      <p:ext uri="{BB962C8B-B14F-4D97-AF65-F5344CB8AC3E}">
        <p14:creationId xmlns:p14="http://schemas.microsoft.com/office/powerpoint/2010/main" val="3453470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633046"/>
          </a:xfrm>
        </p:spPr>
        <p:txBody>
          <a:bodyPr>
            <a:normAutofit/>
          </a:bodyPr>
          <a:lstStyle/>
          <a:p>
            <a:r>
              <a:rPr lang="en-US" sz="2800" b="1" dirty="0" smtClean="0">
                <a:solidFill>
                  <a:schemeClr val="tx1"/>
                </a:solidFill>
              </a:rPr>
              <a:t>Advantages of Virtual Reality</a:t>
            </a:r>
            <a:endParaRPr lang="en-US" sz="2800" b="1" dirty="0">
              <a:solidFill>
                <a:schemeClr val="tx1"/>
              </a:solidFill>
            </a:endParaRPr>
          </a:p>
        </p:txBody>
      </p:sp>
      <p:sp>
        <p:nvSpPr>
          <p:cNvPr id="3" name="Content Placeholder 2"/>
          <p:cNvSpPr>
            <a:spLocks noGrp="1"/>
          </p:cNvSpPr>
          <p:nvPr>
            <p:ph idx="1"/>
          </p:nvPr>
        </p:nvSpPr>
        <p:spPr>
          <a:xfrm>
            <a:off x="1435608" y="761999"/>
            <a:ext cx="7498080" cy="5978769"/>
          </a:xfrm>
        </p:spPr>
        <p:txBody>
          <a:bodyPr>
            <a:normAutofit fontScale="92500" lnSpcReduction="10000"/>
          </a:bodyPr>
          <a:lstStyle/>
          <a:p>
            <a:pPr>
              <a:buFont typeface="Wingdings" panose="05000000000000000000" pitchFamily="2" charset="2"/>
              <a:buChar char="v"/>
            </a:pPr>
            <a:r>
              <a:rPr lang="en-US" sz="2800" dirty="0" smtClean="0"/>
              <a:t>creates </a:t>
            </a:r>
            <a:r>
              <a:rPr lang="en-US" sz="2800" dirty="0"/>
              <a:t>an interactive </a:t>
            </a:r>
            <a:r>
              <a:rPr lang="en-US" sz="2800" dirty="0" smtClean="0"/>
              <a:t>environment.</a:t>
            </a:r>
          </a:p>
          <a:p>
            <a:pPr>
              <a:buFont typeface="Wingdings" panose="05000000000000000000" pitchFamily="2" charset="2"/>
              <a:buChar char="v"/>
            </a:pPr>
            <a:r>
              <a:rPr lang="en-US" sz="2800" dirty="0"/>
              <a:t>H</a:t>
            </a:r>
            <a:r>
              <a:rPr lang="en-US" sz="2800" dirty="0" smtClean="0"/>
              <a:t>elps </a:t>
            </a:r>
            <a:r>
              <a:rPr lang="en-US" sz="2800" dirty="0"/>
              <a:t>us to explore the world by creating a realistic world using computer technology.</a:t>
            </a:r>
          </a:p>
          <a:p>
            <a:pPr>
              <a:buFont typeface="Wingdings" panose="05000000000000000000" pitchFamily="2" charset="2"/>
              <a:buChar char="v"/>
            </a:pPr>
            <a:r>
              <a:rPr lang="en-US" sz="2800" dirty="0" smtClean="0"/>
              <a:t>Makes </a:t>
            </a:r>
            <a:r>
              <a:rPr lang="en-US" sz="2800" dirty="0"/>
              <a:t>education comfortable and </a:t>
            </a:r>
            <a:r>
              <a:rPr lang="en-US" sz="2800" dirty="0" smtClean="0"/>
              <a:t>easy.</a:t>
            </a:r>
          </a:p>
          <a:p>
            <a:pPr>
              <a:buFont typeface="Wingdings" panose="05000000000000000000" pitchFamily="2" charset="2"/>
              <a:buChar char="v"/>
            </a:pPr>
            <a:r>
              <a:rPr lang="en-US" sz="2800" dirty="0"/>
              <a:t>A</a:t>
            </a:r>
            <a:r>
              <a:rPr lang="en-US" sz="2800" dirty="0" smtClean="0"/>
              <a:t>llows </a:t>
            </a:r>
            <a:r>
              <a:rPr lang="en-US" sz="2800" dirty="0"/>
              <a:t>users to do an experiment in an artificial environment.</a:t>
            </a:r>
          </a:p>
          <a:p>
            <a:pPr>
              <a:buFont typeface="Wingdings" panose="05000000000000000000" pitchFamily="2" charset="2"/>
              <a:buChar char="v"/>
            </a:pPr>
            <a:r>
              <a:rPr lang="en-US" sz="2800" dirty="0"/>
              <a:t> </a:t>
            </a:r>
            <a:r>
              <a:rPr lang="en-US" sz="2800" dirty="0" smtClean="0"/>
              <a:t>Increases </a:t>
            </a:r>
            <a:r>
              <a:rPr lang="en-US" sz="2800" dirty="0"/>
              <a:t>the work capabilities.</a:t>
            </a:r>
          </a:p>
          <a:p>
            <a:pPr>
              <a:buFont typeface="Wingdings" panose="05000000000000000000" pitchFamily="2" charset="2"/>
              <a:buChar char="v"/>
            </a:pPr>
            <a:r>
              <a:rPr lang="en-US" sz="2800" dirty="0" smtClean="0"/>
              <a:t>Virtual </a:t>
            </a:r>
            <a:r>
              <a:rPr lang="en-US" sz="2800" dirty="0"/>
              <a:t>reality is helpful for medical students to do practice well. It will be helpful for patients, too, as it offers a safe environment to them by which a patient can come into contact with the things they fear.</a:t>
            </a:r>
          </a:p>
          <a:p>
            <a:pPr>
              <a:buFont typeface="Wingdings" panose="05000000000000000000" pitchFamily="2" charset="2"/>
              <a:buChar char="v"/>
            </a:pPr>
            <a:r>
              <a:rPr lang="en-US" sz="2800" dirty="0" smtClean="0"/>
              <a:t>Virtual </a:t>
            </a:r>
            <a:r>
              <a:rPr lang="en-US" sz="2800" dirty="0"/>
              <a:t>reality helps to measure the performance of sportsperson and analyze their techniques.</a:t>
            </a:r>
          </a:p>
          <a:p>
            <a:pPr marL="82296" indent="0">
              <a:buNone/>
            </a:pPr>
            <a:endParaRPr lang="en-US" sz="2800" dirty="0"/>
          </a:p>
        </p:txBody>
      </p:sp>
    </p:spTree>
    <p:extLst>
      <p:ext uri="{BB962C8B-B14F-4D97-AF65-F5344CB8AC3E}">
        <p14:creationId xmlns:p14="http://schemas.microsoft.com/office/powerpoint/2010/main" val="2989112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468922"/>
          </a:xfrm>
        </p:spPr>
        <p:txBody>
          <a:bodyPr>
            <a:noAutofit/>
          </a:bodyPr>
          <a:lstStyle/>
          <a:p>
            <a:r>
              <a:rPr lang="en-US" sz="2800" b="1" dirty="0" smtClean="0">
                <a:solidFill>
                  <a:schemeClr val="tx1"/>
                </a:solidFill>
              </a:rPr>
              <a:t>Disadvantages of Virtual Reality</a:t>
            </a:r>
            <a:endParaRPr lang="en-US" sz="2800" b="1" dirty="0">
              <a:solidFill>
                <a:schemeClr val="tx1"/>
              </a:solidFill>
            </a:endParaRPr>
          </a:p>
        </p:txBody>
      </p:sp>
      <p:sp>
        <p:nvSpPr>
          <p:cNvPr id="3" name="Content Placeholder 2"/>
          <p:cNvSpPr>
            <a:spLocks noGrp="1"/>
          </p:cNvSpPr>
          <p:nvPr>
            <p:ph idx="1"/>
          </p:nvPr>
        </p:nvSpPr>
        <p:spPr>
          <a:xfrm>
            <a:off x="1435608" y="633047"/>
            <a:ext cx="7498080" cy="6107722"/>
          </a:xfrm>
        </p:spPr>
        <p:txBody>
          <a:bodyPr>
            <a:normAutofit fontScale="92500"/>
          </a:bodyPr>
          <a:lstStyle/>
          <a:p>
            <a:pPr marL="82296" indent="0" algn="just">
              <a:buNone/>
            </a:pPr>
            <a:endParaRPr lang="en-US" sz="2800" dirty="0"/>
          </a:p>
          <a:p>
            <a:pPr algn="just">
              <a:buFont typeface="Wingdings" panose="05000000000000000000" pitchFamily="2" charset="2"/>
              <a:buChar char="q"/>
            </a:pPr>
            <a:r>
              <a:rPr lang="en-US" sz="2800" dirty="0"/>
              <a:t> </a:t>
            </a:r>
            <a:r>
              <a:rPr lang="en-US" sz="2800" dirty="0" smtClean="0"/>
              <a:t>Using </a:t>
            </a:r>
            <a:r>
              <a:rPr lang="en-US" sz="2800" dirty="0"/>
              <a:t>VR, people start ignoring the real world. They started living in the virtual world instead of dealing with the issues of the real world.</a:t>
            </a:r>
          </a:p>
          <a:p>
            <a:pPr algn="just">
              <a:buFont typeface="Wingdings" panose="05000000000000000000" pitchFamily="2" charset="2"/>
              <a:buChar char="q"/>
            </a:pPr>
            <a:r>
              <a:rPr lang="en-US" sz="2800" dirty="0"/>
              <a:t> </a:t>
            </a:r>
            <a:r>
              <a:rPr lang="en-US" sz="2800" dirty="0" smtClean="0"/>
              <a:t>Training </a:t>
            </a:r>
            <a:r>
              <a:rPr lang="en-US" sz="2800" dirty="0"/>
              <a:t>in the virtual environment does not have the same result as training in the actual world.</a:t>
            </a:r>
          </a:p>
          <a:p>
            <a:pPr algn="just">
              <a:buFont typeface="Wingdings" panose="05000000000000000000" pitchFamily="2" charset="2"/>
              <a:buChar char="q"/>
            </a:pPr>
            <a:r>
              <a:rPr lang="en-US" sz="2800" dirty="0" smtClean="0"/>
              <a:t>It </a:t>
            </a:r>
            <a:r>
              <a:rPr lang="en-US" sz="2800" dirty="0"/>
              <a:t>is not guaranteed that a person has done a task well in the real world if he/she has performed that task well in the virtual world</a:t>
            </a:r>
            <a:r>
              <a:rPr lang="en-US" sz="2800" dirty="0" smtClean="0"/>
              <a:t>.</a:t>
            </a:r>
          </a:p>
          <a:p>
            <a:pPr algn="just">
              <a:buFont typeface="Wingdings" panose="05000000000000000000" pitchFamily="2" charset="2"/>
              <a:buChar char="q"/>
            </a:pPr>
            <a:r>
              <a:rPr lang="en-US" sz="2800" dirty="0"/>
              <a:t>High prices. </a:t>
            </a:r>
            <a:r>
              <a:rPr lang="en-US" sz="2800" dirty="0" smtClean="0"/>
              <a:t>Virtual </a:t>
            </a:r>
            <a:r>
              <a:rPr lang="en-US" sz="2800" dirty="0"/>
              <a:t>reality instruments and software are highly </a:t>
            </a:r>
            <a:r>
              <a:rPr lang="en-US" sz="2800" dirty="0" smtClean="0"/>
              <a:t>expensive</a:t>
            </a:r>
          </a:p>
          <a:p>
            <a:pPr algn="just">
              <a:buFont typeface="Wingdings" panose="05000000000000000000" pitchFamily="2" charset="2"/>
              <a:buChar char="q"/>
            </a:pPr>
            <a:r>
              <a:rPr lang="en-US" sz="2800" dirty="0"/>
              <a:t>Virtual reality is vulnerable to cyber dangers much like any other device that uses the internet.</a:t>
            </a:r>
          </a:p>
          <a:p>
            <a:pPr marL="82296" indent="0" algn="just">
              <a:buNone/>
            </a:pPr>
            <a:endParaRPr lang="en-US" sz="2800" dirty="0"/>
          </a:p>
        </p:txBody>
      </p:sp>
    </p:spTree>
    <p:extLst>
      <p:ext uri="{BB962C8B-B14F-4D97-AF65-F5344CB8AC3E}">
        <p14:creationId xmlns:p14="http://schemas.microsoft.com/office/powerpoint/2010/main" val="291187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633046"/>
          </a:xfrm>
        </p:spPr>
        <p:txBody>
          <a:bodyPr>
            <a:normAutofit/>
          </a:bodyPr>
          <a:lstStyle/>
          <a:p>
            <a:r>
              <a:rPr lang="en-US" sz="2800" b="1" dirty="0" smtClean="0">
                <a:solidFill>
                  <a:schemeClr val="tx1"/>
                </a:solidFill>
              </a:rPr>
              <a:t>ARTIFICIAL INTELLIGENCE</a:t>
            </a:r>
            <a:endParaRPr lang="en-US" sz="2800" b="1" dirty="0">
              <a:solidFill>
                <a:schemeClr val="tx1"/>
              </a:solidFill>
            </a:endParaRPr>
          </a:p>
        </p:txBody>
      </p:sp>
      <p:sp>
        <p:nvSpPr>
          <p:cNvPr id="3" name="Content Placeholder 2"/>
          <p:cNvSpPr>
            <a:spLocks noGrp="1"/>
          </p:cNvSpPr>
          <p:nvPr>
            <p:ph idx="1"/>
          </p:nvPr>
        </p:nvSpPr>
        <p:spPr>
          <a:xfrm>
            <a:off x="1435608" y="820615"/>
            <a:ext cx="7498080" cy="5873262"/>
          </a:xfrm>
        </p:spPr>
        <p:txBody>
          <a:bodyPr>
            <a:normAutofit fontScale="92500" lnSpcReduction="20000"/>
          </a:bodyPr>
          <a:lstStyle/>
          <a:p>
            <a:pPr marL="82296" indent="0" algn="just">
              <a:buNone/>
            </a:pPr>
            <a:r>
              <a:rPr lang="en-US" sz="2800" b="1" dirty="0" smtClean="0"/>
              <a:t>Definition</a:t>
            </a:r>
            <a:endParaRPr lang="en-US" sz="2800" dirty="0" smtClean="0"/>
          </a:p>
          <a:p>
            <a:pPr marL="82296" indent="0" algn="just">
              <a:buNone/>
            </a:pPr>
            <a:r>
              <a:rPr lang="en-US" sz="2800" dirty="0" smtClean="0"/>
              <a:t>Refers </a:t>
            </a:r>
            <a:r>
              <a:rPr lang="en-US" sz="2800" dirty="0"/>
              <a:t>to the simulation of human intelligence in machines that are programmed to think like humans and </a:t>
            </a:r>
            <a:r>
              <a:rPr lang="en-US" sz="2800" dirty="0" smtClean="0"/>
              <a:t>mimic (simulate) </a:t>
            </a:r>
            <a:r>
              <a:rPr lang="en-US" sz="2800" dirty="0"/>
              <a:t>their actions. </a:t>
            </a:r>
          </a:p>
          <a:p>
            <a:pPr marL="82296" indent="0" algn="just">
              <a:buNone/>
            </a:pPr>
            <a:endParaRPr lang="en-US" sz="2800" dirty="0" smtClean="0"/>
          </a:p>
          <a:p>
            <a:pPr marL="82296" indent="0" algn="just">
              <a:buNone/>
            </a:pPr>
            <a:r>
              <a:rPr lang="en-US" sz="2800" dirty="0" smtClean="0"/>
              <a:t>Machine </a:t>
            </a:r>
            <a:r>
              <a:rPr lang="en-US" sz="2800" dirty="0"/>
              <a:t>that exhibits </a:t>
            </a:r>
            <a:r>
              <a:rPr lang="en-US" sz="2800" dirty="0" smtClean="0"/>
              <a:t>traits (behaviors) </a:t>
            </a:r>
            <a:r>
              <a:rPr lang="en-US" sz="2800" dirty="0"/>
              <a:t>associated with a human mind such as learning and problem-solving</a:t>
            </a:r>
            <a:r>
              <a:rPr lang="en-US" sz="2800" dirty="0" smtClean="0"/>
              <a:t>.</a:t>
            </a:r>
          </a:p>
          <a:p>
            <a:pPr marL="82296" indent="0" algn="just">
              <a:buNone/>
            </a:pPr>
            <a:endParaRPr lang="en-US" sz="2800" dirty="0" smtClean="0"/>
          </a:p>
          <a:p>
            <a:pPr marL="82296" indent="0" algn="just">
              <a:buNone/>
            </a:pPr>
            <a:r>
              <a:rPr lang="en-US" sz="2800" dirty="0"/>
              <a:t>Artificial intelligence (AI) refers to the simulation or approximation of human intelligence in machines</a:t>
            </a:r>
            <a:r>
              <a:rPr lang="en-US" sz="2800" dirty="0" smtClean="0"/>
              <a:t>.</a:t>
            </a:r>
          </a:p>
          <a:p>
            <a:pPr marL="82296" indent="0" algn="just">
              <a:buNone/>
            </a:pPr>
            <a:endParaRPr lang="en-US" sz="2800" dirty="0" smtClean="0"/>
          </a:p>
          <a:p>
            <a:pPr marL="82296" indent="0" algn="just">
              <a:buNone/>
            </a:pPr>
            <a:r>
              <a:rPr lang="en-US" sz="2800" dirty="0" smtClean="0"/>
              <a:t>AI </a:t>
            </a:r>
            <a:r>
              <a:rPr lang="en-US" sz="2800" dirty="0"/>
              <a:t>is a branch of computer </a:t>
            </a:r>
            <a:r>
              <a:rPr lang="en-US" sz="2800" dirty="0" smtClean="0"/>
              <a:t>science where machines can </a:t>
            </a:r>
            <a:r>
              <a:rPr lang="en-US" sz="2800" dirty="0"/>
              <a:t>behave like a human, think like humans, and able to make decisions</a:t>
            </a:r>
            <a:r>
              <a:rPr lang="en-US" sz="2800" dirty="0" smtClean="0"/>
              <a:t>.</a:t>
            </a:r>
            <a:endParaRPr lang="en-US" sz="2800" dirty="0"/>
          </a:p>
        </p:txBody>
      </p:sp>
    </p:spTree>
    <p:extLst>
      <p:ext uri="{BB962C8B-B14F-4D97-AF65-F5344CB8AC3E}">
        <p14:creationId xmlns:p14="http://schemas.microsoft.com/office/powerpoint/2010/main" val="2382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6"/>
            <a:ext cx="7498080" cy="562706"/>
          </a:xfrm>
        </p:spPr>
        <p:txBody>
          <a:bodyPr>
            <a:normAutofit/>
          </a:bodyPr>
          <a:lstStyle/>
          <a:p>
            <a:r>
              <a:rPr lang="en-US" sz="2800" b="1" dirty="0" smtClean="0">
                <a:solidFill>
                  <a:schemeClr val="tx1"/>
                </a:solidFill>
              </a:rPr>
              <a:t>Applications of Artificial Intelligence</a:t>
            </a:r>
            <a:endParaRPr lang="en-US" sz="2800" b="1" dirty="0">
              <a:solidFill>
                <a:schemeClr val="tx1"/>
              </a:solidFill>
            </a:endParaRPr>
          </a:p>
        </p:txBody>
      </p:sp>
      <p:sp>
        <p:nvSpPr>
          <p:cNvPr id="3" name="Content Placeholder 2"/>
          <p:cNvSpPr>
            <a:spLocks noGrp="1"/>
          </p:cNvSpPr>
          <p:nvPr>
            <p:ph idx="1"/>
          </p:nvPr>
        </p:nvSpPr>
        <p:spPr>
          <a:xfrm>
            <a:off x="1435608" y="762000"/>
            <a:ext cx="7498080" cy="5920154"/>
          </a:xfrm>
        </p:spPr>
        <p:txBody>
          <a:bodyPr>
            <a:normAutofit fontScale="85000" lnSpcReduction="20000"/>
          </a:bodyPr>
          <a:lstStyle/>
          <a:p>
            <a:pPr marL="82296" indent="0" algn="just">
              <a:buNone/>
            </a:pPr>
            <a:r>
              <a:rPr lang="en-US" dirty="0"/>
              <a:t>Artificial Intelligence has various applications in today's society. It is becoming essential for today's time because it can solve complex problems with an efficient way in multiple industries, such as Healthcare, entertainment, finance, education, etc. AI is making our daily life more comfortable and fast</a:t>
            </a:r>
            <a:r>
              <a:rPr lang="en-US" dirty="0" smtClean="0"/>
              <a:t>.</a:t>
            </a:r>
          </a:p>
          <a:p>
            <a:pPr marL="82296" indent="0" algn="just">
              <a:buNone/>
            </a:pPr>
            <a:endParaRPr lang="en-US" dirty="0" smtClean="0"/>
          </a:p>
          <a:p>
            <a:pPr marL="82296" indent="0" algn="just">
              <a:buNone/>
            </a:pPr>
            <a:r>
              <a:rPr lang="en-US" b="1" dirty="0"/>
              <a:t>AI in </a:t>
            </a:r>
            <a:r>
              <a:rPr lang="en-US" b="1" dirty="0" smtClean="0"/>
              <a:t>Healthcare</a:t>
            </a:r>
          </a:p>
          <a:p>
            <a:pPr marL="82296" indent="0" algn="just">
              <a:buNone/>
            </a:pPr>
            <a:r>
              <a:rPr lang="en-US" dirty="0"/>
              <a:t>Healthcare Industries are applying AI to make a better and faster diagnosis than humans. AI can help doctors with diagnoses and can inform when patients are worsening so that medical help can reach to the patient before hospitalization. </a:t>
            </a:r>
            <a:r>
              <a:rPr lang="en-US" dirty="0" smtClean="0"/>
              <a:t> </a:t>
            </a:r>
          </a:p>
          <a:p>
            <a:pPr marL="82296" indent="0" algn="just">
              <a:buNone/>
            </a:pPr>
            <a:r>
              <a:rPr lang="en-US" dirty="0"/>
              <a:t>Doctors use clinical expert system to diagnose the patient.</a:t>
            </a:r>
            <a:endParaRPr lang="en-US" dirty="0" smtClean="0"/>
          </a:p>
          <a:p>
            <a:pPr marL="82296" indent="0" algn="just">
              <a:buNone/>
            </a:pPr>
            <a:r>
              <a:rPr lang="en-US" dirty="0" smtClean="0"/>
              <a:t>                              </a:t>
            </a:r>
            <a:endParaRPr lang="en-US" dirty="0"/>
          </a:p>
        </p:txBody>
      </p:sp>
    </p:spTree>
    <p:extLst>
      <p:ext uri="{BB962C8B-B14F-4D97-AF65-F5344CB8AC3E}">
        <p14:creationId xmlns:p14="http://schemas.microsoft.com/office/powerpoint/2010/main" val="1230477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8954"/>
            <a:ext cx="7498080" cy="562708"/>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97169"/>
            <a:ext cx="7498080" cy="5451231"/>
          </a:xfrm>
        </p:spPr>
        <p:txBody>
          <a:bodyPr>
            <a:normAutofit fontScale="77500" lnSpcReduction="20000"/>
          </a:bodyPr>
          <a:lstStyle/>
          <a:p>
            <a:pPr marL="82296" indent="0" algn="just">
              <a:buNone/>
            </a:pPr>
            <a:r>
              <a:rPr lang="en-US" sz="2800" b="1" dirty="0"/>
              <a:t>AI in Social </a:t>
            </a:r>
            <a:r>
              <a:rPr lang="en-US" sz="2800" b="1" dirty="0" smtClean="0"/>
              <a:t>Media</a:t>
            </a:r>
          </a:p>
          <a:p>
            <a:pPr marL="82296" indent="0" algn="just">
              <a:buNone/>
            </a:pPr>
            <a:r>
              <a:rPr lang="en-US" sz="2800" dirty="0"/>
              <a:t>Social Media sites such as Facebook, Twitter, and Snapchat contain billions of user profiles, which need to be stored and managed in a very efficient way. AI can organize and manage massive amounts of data. AI can analyze lots of data to identify the latest trends, hashtag, and requirement of different users</a:t>
            </a:r>
            <a:r>
              <a:rPr lang="en-US" sz="2800" dirty="0" smtClean="0"/>
              <a:t>.</a:t>
            </a:r>
          </a:p>
          <a:p>
            <a:pPr marL="82296" indent="0" algn="just">
              <a:buNone/>
            </a:pPr>
            <a:endParaRPr lang="en-US" sz="2800" b="1" dirty="0" smtClean="0"/>
          </a:p>
          <a:p>
            <a:pPr marL="82296" indent="0" algn="just">
              <a:buNone/>
            </a:pPr>
            <a:r>
              <a:rPr lang="en-US" sz="2800" b="1" dirty="0" smtClean="0"/>
              <a:t>AI </a:t>
            </a:r>
            <a:r>
              <a:rPr lang="en-US" sz="2800" b="1" dirty="0"/>
              <a:t>in </a:t>
            </a:r>
            <a:r>
              <a:rPr lang="en-US" sz="2800" b="1" dirty="0" smtClean="0"/>
              <a:t>Robotics</a:t>
            </a:r>
          </a:p>
          <a:p>
            <a:pPr marL="82296" indent="0" algn="just">
              <a:buNone/>
            </a:pPr>
            <a:r>
              <a:rPr lang="en-US" sz="2800" dirty="0"/>
              <a:t>R</a:t>
            </a:r>
            <a:r>
              <a:rPr lang="en-US" sz="2800" dirty="0" smtClean="0"/>
              <a:t>obots </a:t>
            </a:r>
            <a:r>
              <a:rPr lang="en-US" sz="2800" dirty="0"/>
              <a:t>are programmed such that they can perform some repetitive task, but with the help of AI, we can create intelligent robots which can perform tasks with their own experiences without pre-programmed. They can think for themselves, take important decisions on their own without human </a:t>
            </a:r>
            <a:r>
              <a:rPr lang="en-US" sz="2800" dirty="0" smtClean="0"/>
              <a:t>help</a:t>
            </a:r>
          </a:p>
          <a:p>
            <a:pPr marL="82296" indent="0" algn="just">
              <a:buNone/>
            </a:pPr>
            <a:r>
              <a:rPr lang="en-US" sz="2800" dirty="0"/>
              <a:t>They have sensors to detect physical data from the real world such as light, heat, temperature, movement, sound, bump, and pressure. </a:t>
            </a:r>
          </a:p>
          <a:p>
            <a:pPr marL="82296" indent="0" algn="just">
              <a:buNone/>
            </a:pPr>
            <a:r>
              <a:rPr lang="en-US" sz="2800" dirty="0" smtClean="0"/>
              <a:t> </a:t>
            </a:r>
          </a:p>
          <a:p>
            <a:pPr marL="82296" indent="0" algn="just">
              <a:buNone/>
            </a:pPr>
            <a:endParaRPr lang="en-US" sz="2800" dirty="0"/>
          </a:p>
        </p:txBody>
      </p:sp>
    </p:spTree>
    <p:extLst>
      <p:ext uri="{BB962C8B-B14F-4D97-AF65-F5344CB8AC3E}">
        <p14:creationId xmlns:p14="http://schemas.microsoft.com/office/powerpoint/2010/main" val="767970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586153"/>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715107"/>
            <a:ext cx="7498080" cy="5978769"/>
          </a:xfrm>
        </p:spPr>
        <p:txBody>
          <a:bodyPr>
            <a:normAutofit fontScale="92500" lnSpcReduction="10000"/>
          </a:bodyPr>
          <a:lstStyle/>
          <a:p>
            <a:pPr marL="82296" indent="0" algn="just">
              <a:buNone/>
            </a:pPr>
            <a:r>
              <a:rPr lang="en-US" sz="2400" dirty="0"/>
              <a:t>Not all artificially intelligent machines need to look like human beings though. </a:t>
            </a:r>
          </a:p>
          <a:p>
            <a:pPr marL="82296" lvl="0" indent="0" algn="just">
              <a:buClr>
                <a:srgbClr val="3891A7"/>
              </a:buClr>
              <a:buNone/>
            </a:pPr>
            <a:r>
              <a:rPr lang="en-US" sz="2400" dirty="0">
                <a:solidFill>
                  <a:prstClr val="black"/>
                </a:solidFill>
              </a:rPr>
              <a:t>For instance; </a:t>
            </a:r>
            <a:r>
              <a:rPr lang="en-US" sz="2400" b="1" dirty="0">
                <a:solidFill>
                  <a:prstClr val="black"/>
                </a:solidFill>
              </a:rPr>
              <a:t>Starship delivery robots</a:t>
            </a:r>
            <a:r>
              <a:rPr lang="en-US" sz="2400" dirty="0">
                <a:solidFill>
                  <a:prstClr val="black"/>
                </a:solidFill>
              </a:rPr>
              <a:t> in </a:t>
            </a:r>
            <a:r>
              <a:rPr lang="en-US" sz="2400" dirty="0" err="1">
                <a:solidFill>
                  <a:prstClr val="black"/>
                </a:solidFill>
              </a:rPr>
              <a:t>Uk</a:t>
            </a:r>
            <a:r>
              <a:rPr lang="en-US" sz="2400" dirty="0">
                <a:solidFill>
                  <a:prstClr val="black"/>
                </a:solidFill>
              </a:rPr>
              <a:t>. These are electric-powered robots that ride on sidewalks at a pedestrian speed, with a max speed of 6 </a:t>
            </a:r>
            <a:r>
              <a:rPr lang="en-US" sz="2400" dirty="0" err="1">
                <a:solidFill>
                  <a:prstClr val="black"/>
                </a:solidFill>
              </a:rPr>
              <a:t>kilometres</a:t>
            </a:r>
            <a:r>
              <a:rPr lang="en-US" sz="2400" dirty="0">
                <a:solidFill>
                  <a:prstClr val="black"/>
                </a:solidFill>
              </a:rPr>
              <a:t> per hour (3.7 mph), can be remote-controlled if autonomous operation fails, and will only be used for relatively short-range local delivery.</a:t>
            </a:r>
          </a:p>
          <a:p>
            <a:pPr marL="82296" indent="0" algn="just">
              <a:buNone/>
            </a:pPr>
            <a:endParaRPr lang="en-US" sz="2800" dirty="0" smtClean="0"/>
          </a:p>
          <a:p>
            <a:pPr marL="82296" lvl="0" indent="0" algn="just">
              <a:buClr>
                <a:srgbClr val="3891A7"/>
              </a:buClr>
              <a:buNone/>
            </a:pPr>
            <a:r>
              <a:rPr lang="en-US" sz="2400" dirty="0">
                <a:solidFill>
                  <a:prstClr val="black"/>
                </a:solidFill>
              </a:rPr>
              <a:t>Some of the other examples include </a:t>
            </a:r>
            <a:r>
              <a:rPr lang="en-US" sz="2400" b="1" dirty="0">
                <a:solidFill>
                  <a:prstClr val="black"/>
                </a:solidFill>
              </a:rPr>
              <a:t>self-driving cars</a:t>
            </a:r>
            <a:r>
              <a:rPr lang="en-US" sz="2400" dirty="0">
                <a:solidFill>
                  <a:prstClr val="black"/>
                </a:solidFill>
              </a:rPr>
              <a:t>. An autonomous car is </a:t>
            </a:r>
            <a:r>
              <a:rPr lang="en-US" sz="2400" dirty="0">
                <a:solidFill>
                  <a:srgbClr val="0070C0"/>
                </a:solidFill>
              </a:rPr>
              <a:t>capable of sensing its environment and operating without human involvement</a:t>
            </a:r>
            <a:r>
              <a:rPr lang="en-US" sz="2400" dirty="0">
                <a:solidFill>
                  <a:prstClr val="black"/>
                </a:solidFill>
              </a:rPr>
              <a:t>. </a:t>
            </a:r>
            <a:r>
              <a:rPr lang="en-US" sz="2400" dirty="0">
                <a:solidFill>
                  <a:srgbClr val="C00000"/>
                </a:solidFill>
              </a:rPr>
              <a:t>They create and maintain a map of their surroundings based on a variety of sensors situated in different parts of the vehicle</a:t>
            </a:r>
            <a:r>
              <a:rPr lang="en-US" sz="2400" dirty="0">
                <a:solidFill>
                  <a:prstClr val="black"/>
                </a:solidFill>
              </a:rPr>
              <a:t>. A human passenger is not required to take control of the vehicle at any time, nor is a human passenger required to be present in the vehicle at all. An autonomous car can go anywhere a traditional car goes and do everything that an experienced human driver does.</a:t>
            </a:r>
          </a:p>
          <a:p>
            <a:pPr marL="82296" indent="0" algn="just">
              <a:buNone/>
            </a:pPr>
            <a:endParaRPr lang="en-US" sz="2400" dirty="0"/>
          </a:p>
        </p:txBody>
      </p:sp>
    </p:spTree>
    <p:extLst>
      <p:ext uri="{BB962C8B-B14F-4D97-AF65-F5344CB8AC3E}">
        <p14:creationId xmlns:p14="http://schemas.microsoft.com/office/powerpoint/2010/main" val="87637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0678"/>
            <a:ext cx="7498080" cy="527538"/>
          </a:xfrm>
        </p:spPr>
        <p:txBody>
          <a:bodyPr>
            <a:noAutofit/>
          </a:bodyPr>
          <a:lstStyle/>
          <a:p>
            <a:r>
              <a:rPr lang="en-US" sz="2800" b="1" dirty="0" smtClean="0"/>
              <a:t>Cont.</a:t>
            </a:r>
            <a:endParaRPr lang="en-US" sz="2800" b="1" dirty="0"/>
          </a:p>
        </p:txBody>
      </p:sp>
      <p:sp>
        <p:nvSpPr>
          <p:cNvPr id="3" name="Content Placeholder 2"/>
          <p:cNvSpPr>
            <a:spLocks noGrp="1"/>
          </p:cNvSpPr>
          <p:nvPr>
            <p:ph idx="1"/>
          </p:nvPr>
        </p:nvSpPr>
        <p:spPr>
          <a:xfrm>
            <a:off x="1435608" y="762000"/>
            <a:ext cx="7498080" cy="5990492"/>
          </a:xfrm>
        </p:spPr>
        <p:txBody>
          <a:bodyPr>
            <a:normAutofit fontScale="85000" lnSpcReduction="20000"/>
          </a:bodyPr>
          <a:lstStyle/>
          <a:p>
            <a:pPr marL="82296" indent="0" algn="just">
              <a:buNone/>
            </a:pPr>
            <a:r>
              <a:rPr lang="en-US" sz="2800" b="1" dirty="0" smtClean="0"/>
              <a:t>AI in Speech Recognition</a:t>
            </a:r>
          </a:p>
          <a:p>
            <a:pPr marL="82296" indent="0" algn="just">
              <a:buNone/>
            </a:pPr>
            <a:r>
              <a:rPr lang="en-US" sz="2800" dirty="0" smtClean="0"/>
              <a:t>This intelligent application converts spoken words into text. Its capable </a:t>
            </a:r>
            <a:r>
              <a:rPr lang="en-US" sz="2800" dirty="0"/>
              <a:t>of hearing and comprehending the language in terms of sentences and their meanings while a human talks to </a:t>
            </a:r>
            <a:r>
              <a:rPr lang="en-US" sz="2800" dirty="0" smtClean="0"/>
              <a:t>it.</a:t>
            </a:r>
          </a:p>
          <a:p>
            <a:pPr marL="82296" indent="0" algn="just">
              <a:buNone/>
            </a:pPr>
            <a:r>
              <a:rPr lang="en-US" sz="2800" dirty="0" smtClean="0"/>
              <a:t>Remember </a:t>
            </a:r>
            <a:r>
              <a:rPr lang="en-US" sz="2800" dirty="0"/>
              <a:t>how you ask google by speaking instead of typing what you have to search for, into the search bar? That’s one of the applications right there. </a:t>
            </a:r>
            <a:endParaRPr lang="en-US" sz="2800" dirty="0" smtClean="0"/>
          </a:p>
          <a:p>
            <a:pPr marL="82296" indent="0" algn="just">
              <a:buNone/>
            </a:pPr>
            <a:r>
              <a:rPr lang="en-US" sz="2800" b="1" dirty="0" smtClean="0"/>
              <a:t>AI in Facial Recognition</a:t>
            </a:r>
          </a:p>
          <a:p>
            <a:pPr marL="82296" indent="0" algn="just">
              <a:buNone/>
            </a:pPr>
            <a:r>
              <a:rPr lang="en-US" sz="2800" dirty="0" smtClean="0"/>
              <a:t>The </a:t>
            </a:r>
            <a:r>
              <a:rPr lang="en-US" sz="2800" dirty="0"/>
              <a:t>intelligent application </a:t>
            </a:r>
            <a:r>
              <a:rPr lang="en-US" sz="2800" dirty="0" smtClean="0"/>
              <a:t>identify </a:t>
            </a:r>
            <a:r>
              <a:rPr lang="en-US" sz="2800" dirty="0"/>
              <a:t>and </a:t>
            </a:r>
            <a:r>
              <a:rPr lang="en-US" sz="2800" dirty="0" smtClean="0"/>
              <a:t>measure </a:t>
            </a:r>
            <a:r>
              <a:rPr lang="en-US" sz="2800" dirty="0"/>
              <a:t>facial features in an image. </a:t>
            </a:r>
            <a:r>
              <a:rPr lang="en-US" sz="2800" dirty="0" smtClean="0"/>
              <a:t>It can </a:t>
            </a:r>
            <a:r>
              <a:rPr lang="en-US" sz="2800" dirty="0"/>
              <a:t>identify human faces in images or videos</a:t>
            </a:r>
            <a:endParaRPr lang="en-US" sz="2800" dirty="0" smtClean="0"/>
          </a:p>
          <a:p>
            <a:pPr marL="82296" indent="0" algn="just">
              <a:buNone/>
            </a:pPr>
            <a:r>
              <a:rPr lang="en-US" sz="2800" b="1" dirty="0" smtClean="0"/>
              <a:t>AI </a:t>
            </a:r>
            <a:r>
              <a:rPr lang="en-US" sz="2800" b="1" dirty="0"/>
              <a:t>in </a:t>
            </a:r>
            <a:r>
              <a:rPr lang="en-US" sz="2800" b="1" dirty="0" smtClean="0"/>
              <a:t>E-commerce</a:t>
            </a:r>
            <a:endParaRPr lang="en-US" sz="2800" b="1" dirty="0"/>
          </a:p>
          <a:p>
            <a:pPr marL="82296" indent="0" algn="just">
              <a:buNone/>
            </a:pPr>
            <a:r>
              <a:rPr lang="en-US" sz="2800" dirty="0" smtClean="0"/>
              <a:t>AI </a:t>
            </a:r>
            <a:r>
              <a:rPr lang="en-US" sz="2800" dirty="0"/>
              <a:t>is providing a competitive edge to the e-commerce industry, and it is becoming more demanding in the e-commerce business. AI is helping shoppers to discover associated products with recommended size, color, or even brand.</a:t>
            </a:r>
          </a:p>
          <a:p>
            <a:pPr marL="82296" indent="0" algn="just">
              <a:buNone/>
            </a:pPr>
            <a:endParaRPr lang="en-US" sz="2800" dirty="0"/>
          </a:p>
          <a:p>
            <a:pPr marL="82296" indent="0" algn="just">
              <a:buNone/>
            </a:pPr>
            <a:endParaRPr lang="en-US" sz="2800" dirty="0"/>
          </a:p>
        </p:txBody>
      </p:sp>
    </p:spTree>
    <p:extLst>
      <p:ext uri="{BB962C8B-B14F-4D97-AF65-F5344CB8AC3E}">
        <p14:creationId xmlns:p14="http://schemas.microsoft.com/office/powerpoint/2010/main" val="2831910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644769"/>
          </a:xfrm>
        </p:spPr>
        <p:txBody>
          <a:bodyPr>
            <a:normAutofit/>
          </a:bodyPr>
          <a:lstStyle/>
          <a:p>
            <a:r>
              <a:rPr lang="en-US" sz="2800" b="1" dirty="0">
                <a:solidFill>
                  <a:schemeClr val="tx1"/>
                </a:solidFill>
              </a:rPr>
              <a:t>Advantages of Artificial Intelligence</a:t>
            </a:r>
          </a:p>
        </p:txBody>
      </p:sp>
      <p:sp>
        <p:nvSpPr>
          <p:cNvPr id="3" name="Content Placeholder 2"/>
          <p:cNvSpPr>
            <a:spLocks noGrp="1"/>
          </p:cNvSpPr>
          <p:nvPr>
            <p:ph idx="1"/>
          </p:nvPr>
        </p:nvSpPr>
        <p:spPr>
          <a:xfrm>
            <a:off x="1435608" y="820615"/>
            <a:ext cx="7498080" cy="5884985"/>
          </a:xfrm>
        </p:spPr>
        <p:txBody>
          <a:bodyPr>
            <a:normAutofit fontScale="77500" lnSpcReduction="20000"/>
          </a:bodyPr>
          <a:lstStyle/>
          <a:p>
            <a:r>
              <a:rPr lang="en-US" sz="2800" b="1" dirty="0"/>
              <a:t>High Accuracy with less errors:</a:t>
            </a:r>
            <a:r>
              <a:rPr lang="en-US" sz="2800" dirty="0"/>
              <a:t> AI machines or systems are prone to less errors and high accuracy as it takes decisions as per pre-experience or information.</a:t>
            </a:r>
          </a:p>
          <a:p>
            <a:r>
              <a:rPr lang="en-US" sz="2800" b="1" dirty="0"/>
              <a:t>High-Speed:</a:t>
            </a:r>
            <a:r>
              <a:rPr lang="en-US" sz="2800" dirty="0"/>
              <a:t> AI systems can be of very high-speed and fast-decision making, because of that AI systems can beat a chess champion in the Chess game.</a:t>
            </a:r>
          </a:p>
          <a:p>
            <a:r>
              <a:rPr lang="en-US" sz="2800" b="1" dirty="0"/>
              <a:t>High reliability:</a:t>
            </a:r>
            <a:r>
              <a:rPr lang="en-US" sz="2800" dirty="0"/>
              <a:t> AI machines are highly reliable and can perform the same action multiple times with high accuracy.</a:t>
            </a:r>
          </a:p>
          <a:p>
            <a:r>
              <a:rPr lang="en-US" sz="2800" b="1" dirty="0"/>
              <a:t>Useful for risky areas:</a:t>
            </a:r>
            <a:r>
              <a:rPr lang="en-US" sz="2800" dirty="0"/>
              <a:t> AI machines can be helpful in situations such as defusing a bomb, exploring the ocean floor, where to employ a human can be risky.</a:t>
            </a:r>
          </a:p>
          <a:p>
            <a:r>
              <a:rPr lang="en-US" sz="2800" b="1" dirty="0"/>
              <a:t>Digital Assistant:</a:t>
            </a:r>
            <a:r>
              <a:rPr lang="en-US" sz="2800" dirty="0"/>
              <a:t> AI can be very useful to provide digital assistant to the users such as AI technology is currently used by various E-commerce websites to show the products as per customer requirement. </a:t>
            </a:r>
          </a:p>
          <a:p>
            <a:r>
              <a:rPr lang="en-US" sz="2800" b="1" dirty="0"/>
              <a:t>Useful as a public utility:</a:t>
            </a:r>
            <a:r>
              <a:rPr lang="en-US" sz="2800" dirty="0"/>
              <a:t> AI can be very useful for public utilities such as a self-driving car which can make our journey safer and hassle-free, facial recognition for security purpose, Natural language processing to communicate with the human in human-language, etc.</a:t>
            </a:r>
          </a:p>
          <a:p>
            <a:pPr marL="82296" indent="0" algn="just">
              <a:buNone/>
            </a:pPr>
            <a:endParaRPr lang="en-US" sz="2800" dirty="0"/>
          </a:p>
        </p:txBody>
      </p:sp>
    </p:spTree>
    <p:extLst>
      <p:ext uri="{BB962C8B-B14F-4D97-AF65-F5344CB8AC3E}">
        <p14:creationId xmlns:p14="http://schemas.microsoft.com/office/powerpoint/2010/main" val="320281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644769"/>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808892"/>
            <a:ext cx="7498080" cy="5849816"/>
          </a:xfrm>
        </p:spPr>
        <p:txBody>
          <a:bodyPr>
            <a:normAutofit fontScale="85000" lnSpcReduction="20000"/>
          </a:bodyPr>
          <a:lstStyle/>
          <a:p>
            <a:pPr marL="82296" indent="0" algn="just">
              <a:buNone/>
            </a:pPr>
            <a:r>
              <a:rPr lang="en-US" sz="2800" b="1" dirty="0"/>
              <a:t>Sources of Big </a:t>
            </a:r>
            <a:r>
              <a:rPr lang="en-US" sz="2800" b="1" dirty="0" smtClean="0"/>
              <a:t>Data</a:t>
            </a:r>
          </a:p>
          <a:p>
            <a:pPr marL="82296" indent="0" algn="just">
              <a:buNone/>
            </a:pPr>
            <a:r>
              <a:rPr lang="en-US" sz="2800" dirty="0"/>
              <a:t>These data come from many sources like </a:t>
            </a:r>
            <a:endParaRPr lang="en-US" sz="2800" dirty="0" smtClean="0"/>
          </a:p>
          <a:p>
            <a:pPr marL="82296" indent="0" algn="just">
              <a:buNone/>
            </a:pPr>
            <a:r>
              <a:rPr lang="en-US" sz="2800" b="1" dirty="0" smtClean="0"/>
              <a:t>Social </a:t>
            </a:r>
            <a:r>
              <a:rPr lang="en-US" sz="2800" b="1" dirty="0"/>
              <a:t>networking sites</a:t>
            </a:r>
            <a:r>
              <a:rPr lang="en-US" sz="2800" dirty="0"/>
              <a:t>: Facebook, Google, LinkedIn all these sites generates huge amount of data on a day to day basis as they have billions of users worldwide.</a:t>
            </a:r>
          </a:p>
          <a:p>
            <a:pPr marL="82296" indent="0" algn="just">
              <a:buNone/>
            </a:pPr>
            <a:r>
              <a:rPr lang="en-US" sz="2800" b="1" dirty="0" smtClean="0"/>
              <a:t>E-commerce </a:t>
            </a:r>
            <a:r>
              <a:rPr lang="en-US" sz="2800" b="1" dirty="0"/>
              <a:t>site</a:t>
            </a:r>
            <a:r>
              <a:rPr lang="en-US" sz="2800" dirty="0"/>
              <a:t>: Sites like Amazon, Flipkart, </a:t>
            </a:r>
            <a:r>
              <a:rPr lang="en-US" sz="2800" dirty="0" smtClean="0"/>
              <a:t>Alibaba, Jumia </a:t>
            </a:r>
            <a:r>
              <a:rPr lang="en-US" sz="2800" dirty="0"/>
              <a:t>generates huge amount of logs from which users buying trends can be traced.</a:t>
            </a:r>
          </a:p>
          <a:p>
            <a:pPr marL="82296" indent="0" algn="just">
              <a:buNone/>
            </a:pPr>
            <a:r>
              <a:rPr lang="en-US" sz="2800" dirty="0"/>
              <a:t> </a:t>
            </a:r>
            <a:r>
              <a:rPr lang="en-US" sz="2800" b="1" dirty="0" smtClean="0"/>
              <a:t>Weather </a:t>
            </a:r>
            <a:r>
              <a:rPr lang="en-US" sz="2800" b="1" dirty="0"/>
              <a:t>Station</a:t>
            </a:r>
            <a:r>
              <a:rPr lang="en-US" sz="2800" dirty="0"/>
              <a:t>: All the weather station and satellite gives very huge data which are stored and manipulated to forecast </a:t>
            </a:r>
            <a:r>
              <a:rPr lang="en-US" sz="2800" dirty="0" smtClean="0"/>
              <a:t>weather.</a:t>
            </a:r>
          </a:p>
          <a:p>
            <a:pPr marL="82296" indent="0" algn="just">
              <a:buNone/>
            </a:pPr>
            <a:r>
              <a:rPr lang="en-US" sz="2800" b="1" dirty="0" smtClean="0"/>
              <a:t>Telecom </a:t>
            </a:r>
            <a:r>
              <a:rPr lang="en-US" sz="2800" b="1" dirty="0"/>
              <a:t>company</a:t>
            </a:r>
            <a:r>
              <a:rPr lang="en-US" sz="2800" dirty="0"/>
              <a:t>: Telecom giants like Airtel, </a:t>
            </a:r>
            <a:r>
              <a:rPr lang="en-US" sz="2800" dirty="0" err="1" smtClean="0"/>
              <a:t>Mtn</a:t>
            </a:r>
            <a:r>
              <a:rPr lang="en-US" sz="2800" dirty="0" smtClean="0"/>
              <a:t> </a:t>
            </a:r>
            <a:r>
              <a:rPr lang="en-US" sz="2800" dirty="0"/>
              <a:t>study the user trends and accordingly publish their plans and for this they store the data of its million users.</a:t>
            </a:r>
          </a:p>
          <a:p>
            <a:pPr marL="82296" indent="0" algn="just">
              <a:buNone/>
            </a:pPr>
            <a:r>
              <a:rPr lang="en-US" sz="2800" b="1" dirty="0" smtClean="0"/>
              <a:t>Share </a:t>
            </a:r>
            <a:r>
              <a:rPr lang="en-US" sz="2800" b="1" dirty="0"/>
              <a:t>Market</a:t>
            </a:r>
            <a:r>
              <a:rPr lang="en-US" sz="2800" dirty="0"/>
              <a:t>: Stock exchange across the world generates huge amount of data through its daily transaction.</a:t>
            </a:r>
          </a:p>
          <a:p>
            <a:pPr marL="82296" indent="0" algn="just">
              <a:buNone/>
            </a:pPr>
            <a:endParaRPr lang="en-US" sz="2800" dirty="0"/>
          </a:p>
        </p:txBody>
      </p:sp>
    </p:spTree>
    <p:extLst>
      <p:ext uri="{BB962C8B-B14F-4D97-AF65-F5344CB8AC3E}">
        <p14:creationId xmlns:p14="http://schemas.microsoft.com/office/powerpoint/2010/main" val="1898774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74430"/>
          </a:xfrm>
        </p:spPr>
        <p:txBody>
          <a:bodyPr>
            <a:normAutofit/>
          </a:bodyPr>
          <a:lstStyle/>
          <a:p>
            <a:r>
              <a:rPr lang="en-US" sz="2800" b="1" dirty="0" smtClean="0"/>
              <a:t>Disadvantages of Artificial Intelligence</a:t>
            </a:r>
            <a:endParaRPr lang="en-US" sz="2800" b="1" dirty="0"/>
          </a:p>
        </p:txBody>
      </p:sp>
      <p:sp>
        <p:nvSpPr>
          <p:cNvPr id="3" name="Content Placeholder 2"/>
          <p:cNvSpPr>
            <a:spLocks noGrp="1"/>
          </p:cNvSpPr>
          <p:nvPr>
            <p:ph idx="1"/>
          </p:nvPr>
        </p:nvSpPr>
        <p:spPr>
          <a:xfrm>
            <a:off x="1435608" y="738554"/>
            <a:ext cx="7498080" cy="5967046"/>
          </a:xfrm>
        </p:spPr>
        <p:txBody>
          <a:bodyPr>
            <a:normAutofit fontScale="77500" lnSpcReduction="20000"/>
          </a:bodyPr>
          <a:lstStyle/>
          <a:p>
            <a:r>
              <a:rPr lang="en-US" sz="2800" b="1" dirty="0"/>
              <a:t>High Cost:</a:t>
            </a:r>
            <a:r>
              <a:rPr lang="en-US" sz="2800" dirty="0"/>
              <a:t> The hardware and software requirement of AI is very costly as it requires lots of maintenance to meet current world requirements.</a:t>
            </a:r>
          </a:p>
          <a:p>
            <a:r>
              <a:rPr lang="en-US" sz="2800" b="1" dirty="0"/>
              <a:t>Can't think out of the box:</a:t>
            </a:r>
            <a:r>
              <a:rPr lang="en-US" sz="2800" dirty="0"/>
              <a:t> Even we are making smarter machines with AI, but still they cannot work out of the box, as the robot will only do that work for which they are trained, or programmed.</a:t>
            </a:r>
          </a:p>
          <a:p>
            <a:r>
              <a:rPr lang="en-US" sz="2800" b="1" dirty="0"/>
              <a:t>No feelings and emotions:</a:t>
            </a:r>
            <a:r>
              <a:rPr lang="en-US" sz="2800" dirty="0"/>
              <a:t> AI machines can be an outstanding performer, but still it does not have the feeling so it cannot make any kind of emotional attachment with human, and may sometime be harmful for users if the proper care is not taken.</a:t>
            </a:r>
          </a:p>
          <a:p>
            <a:r>
              <a:rPr lang="en-US" sz="2800" b="1" dirty="0"/>
              <a:t>Increase dependency on machines:</a:t>
            </a:r>
            <a:r>
              <a:rPr lang="en-US" sz="2800" dirty="0"/>
              <a:t> With the increment of technology, people are getting more dependent on devices and hence they are losing their mental capabilities.</a:t>
            </a:r>
          </a:p>
          <a:p>
            <a:r>
              <a:rPr lang="en-US" sz="2800" b="1" dirty="0"/>
              <a:t>No Original Creativity:</a:t>
            </a:r>
            <a:r>
              <a:rPr lang="en-US" sz="2800" dirty="0"/>
              <a:t> As humans are so creative and can imagine some new ideas but still AI machines cannot beat this power of human intelligence and cannot be creative and imaginative.</a:t>
            </a:r>
          </a:p>
          <a:p>
            <a:pPr marL="82296" indent="0" algn="just">
              <a:buNone/>
            </a:pPr>
            <a:endParaRPr lang="en-US" sz="2800" dirty="0"/>
          </a:p>
        </p:txBody>
      </p:sp>
    </p:spTree>
    <p:extLst>
      <p:ext uri="{BB962C8B-B14F-4D97-AF65-F5344CB8AC3E}">
        <p14:creationId xmlns:p14="http://schemas.microsoft.com/office/powerpoint/2010/main" val="83479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621323"/>
          </a:xfrm>
        </p:spPr>
        <p:txBody>
          <a:bodyPr>
            <a:normAutofit/>
          </a:bodyPr>
          <a:lstStyle/>
          <a:p>
            <a:pPr algn="just"/>
            <a:r>
              <a:rPr lang="en-US" sz="2800" b="1" dirty="0" smtClean="0">
                <a:solidFill>
                  <a:schemeClr val="tx1"/>
                </a:solidFill>
                <a:effectLst/>
              </a:rPr>
              <a:t>CLOUD COMPUTING</a:t>
            </a:r>
            <a:endParaRPr lang="en-US" sz="2800" b="1" dirty="0">
              <a:solidFill>
                <a:schemeClr val="tx1"/>
              </a:solidFill>
              <a:effectLst/>
            </a:endParaRPr>
          </a:p>
        </p:txBody>
      </p:sp>
      <p:sp>
        <p:nvSpPr>
          <p:cNvPr id="3" name="Content Placeholder 2"/>
          <p:cNvSpPr>
            <a:spLocks noGrp="1"/>
          </p:cNvSpPr>
          <p:nvPr>
            <p:ph idx="1"/>
          </p:nvPr>
        </p:nvSpPr>
        <p:spPr>
          <a:xfrm>
            <a:off x="1435608" y="820615"/>
            <a:ext cx="7498080" cy="5896707"/>
          </a:xfrm>
        </p:spPr>
        <p:txBody>
          <a:bodyPr>
            <a:normAutofit/>
          </a:bodyPr>
          <a:lstStyle/>
          <a:p>
            <a:pPr marL="82296" indent="0" algn="just">
              <a:buNone/>
            </a:pPr>
            <a:r>
              <a:rPr lang="en-US" sz="2400" b="1" dirty="0" smtClean="0"/>
              <a:t>What is Cloud Computing?</a:t>
            </a:r>
          </a:p>
          <a:p>
            <a:pPr marL="82296" indent="0" algn="just">
              <a:buNone/>
            </a:pPr>
            <a:r>
              <a:rPr lang="en-US" sz="2400" dirty="0"/>
              <a:t>U</a:t>
            </a:r>
            <a:r>
              <a:rPr lang="en-US" sz="2400" dirty="0" smtClean="0"/>
              <a:t>se network </a:t>
            </a:r>
            <a:r>
              <a:rPr lang="en-US" sz="2400" dirty="0"/>
              <a:t>of remote servers hosted on the internet to store, manage, and process data, rather than a local server or a personal computer</a:t>
            </a:r>
            <a:r>
              <a:rPr lang="en-US" sz="2400" dirty="0" smtClean="0"/>
              <a:t>.</a:t>
            </a:r>
          </a:p>
          <a:p>
            <a:pPr marL="82296" indent="0" algn="just">
              <a:buNone/>
            </a:pPr>
            <a:endParaRPr lang="en-US" sz="2400" dirty="0"/>
          </a:p>
          <a:p>
            <a:pPr marL="82296" indent="0" algn="just">
              <a:buNone/>
            </a:pPr>
            <a:r>
              <a:rPr lang="en-US" sz="2400" dirty="0"/>
              <a:t>The term cloud refers to a network or the internet. It is a technology that uses remote servers on the internet to store, manage, and access data online rather than local drives. The data can be anything such as files, images, documents, audio, video, and more.</a:t>
            </a:r>
          </a:p>
        </p:txBody>
      </p:sp>
    </p:spTree>
    <p:extLst>
      <p:ext uri="{BB962C8B-B14F-4D97-AF65-F5344CB8AC3E}">
        <p14:creationId xmlns:p14="http://schemas.microsoft.com/office/powerpoint/2010/main" val="2292518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504092"/>
          </a:xfrm>
        </p:spPr>
        <p:txBody>
          <a:bodyPr>
            <a:noAutofit/>
          </a:bodyPr>
          <a:lstStyle/>
          <a:p>
            <a:r>
              <a:rPr lang="en-US" sz="2800" b="1" dirty="0" smtClean="0">
                <a:solidFill>
                  <a:schemeClr val="tx1"/>
                </a:solidFill>
              </a:rPr>
              <a:t>Why Cloud Computing</a:t>
            </a:r>
            <a:endParaRPr lang="en-US" sz="2800" b="1" dirty="0">
              <a:solidFill>
                <a:schemeClr val="tx1"/>
              </a:solidFill>
            </a:endParaRPr>
          </a:p>
        </p:txBody>
      </p:sp>
      <p:sp>
        <p:nvSpPr>
          <p:cNvPr id="3" name="Content Placeholder 2"/>
          <p:cNvSpPr>
            <a:spLocks noGrp="1"/>
          </p:cNvSpPr>
          <p:nvPr>
            <p:ph idx="1"/>
          </p:nvPr>
        </p:nvSpPr>
        <p:spPr>
          <a:xfrm>
            <a:off x="1435608" y="691662"/>
            <a:ext cx="7498080" cy="6013938"/>
          </a:xfrm>
        </p:spPr>
        <p:txBody>
          <a:bodyPr>
            <a:normAutofit/>
          </a:bodyPr>
          <a:lstStyle/>
          <a:p>
            <a:pPr marL="82296" indent="0" algn="just">
              <a:buNone/>
            </a:pPr>
            <a:r>
              <a:rPr lang="en-US" sz="2800" dirty="0" smtClean="0"/>
              <a:t>For any company whether small or big, need a server room. In the server room, there should be database server, firewalls, routers, switches etc.</a:t>
            </a:r>
          </a:p>
          <a:p>
            <a:pPr marL="82296" indent="0" algn="just">
              <a:buNone/>
            </a:pPr>
            <a:r>
              <a:rPr lang="en-US" sz="2800" dirty="0" smtClean="0"/>
              <a:t>To establish such an IT infrastructure, we need to speed a lot </a:t>
            </a:r>
            <a:r>
              <a:rPr lang="en-US" sz="2800" dirty="0"/>
              <a:t>of money. To overcome all these problems and to reduce the IT infrastructure cost, Cloud Computing comes into existence</a:t>
            </a:r>
            <a:r>
              <a:rPr lang="en-US" sz="2800" dirty="0" smtClean="0"/>
              <a:t>.</a:t>
            </a:r>
          </a:p>
          <a:p>
            <a:pPr marL="82296" indent="0" algn="just">
              <a:buNone/>
            </a:pP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062" y="3810000"/>
            <a:ext cx="6600093" cy="29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545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562706"/>
          </a:xfrm>
        </p:spPr>
        <p:txBody>
          <a:bodyPr>
            <a:normAutofit/>
          </a:bodyPr>
          <a:lstStyle/>
          <a:p>
            <a:r>
              <a:rPr lang="en-US" sz="2800" b="1" dirty="0" smtClean="0">
                <a:solidFill>
                  <a:schemeClr val="tx1"/>
                </a:solidFill>
              </a:rPr>
              <a:t>Types of Cloud Computing</a:t>
            </a:r>
            <a:endParaRPr lang="en-US" sz="2800" b="1" dirty="0">
              <a:solidFill>
                <a:schemeClr val="tx1"/>
              </a:solidFill>
            </a:endParaRPr>
          </a:p>
        </p:txBody>
      </p:sp>
      <p:pic>
        <p:nvPicPr>
          <p:cNvPr id="4" name="Content Placeholder 6"/>
          <p:cNvPicPr>
            <a:picLocks noGrp="1" noChangeAspect="1"/>
          </p:cNvPicPr>
          <p:nvPr>
            <p:ph idx="1"/>
          </p:nvPr>
        </p:nvPicPr>
        <p:blipFill>
          <a:blip r:embed="rId2"/>
          <a:stretch>
            <a:fillRect/>
          </a:stretch>
        </p:blipFill>
        <p:spPr>
          <a:xfrm>
            <a:off x="1676399" y="970634"/>
            <a:ext cx="5931877" cy="5477058"/>
          </a:xfrm>
          <a:prstGeom prst="rect">
            <a:avLst/>
          </a:prstGeom>
        </p:spPr>
      </p:pic>
    </p:spTree>
    <p:extLst>
      <p:ext uri="{BB962C8B-B14F-4D97-AF65-F5344CB8AC3E}">
        <p14:creationId xmlns:p14="http://schemas.microsoft.com/office/powerpoint/2010/main" val="2227499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0678"/>
            <a:ext cx="7498080" cy="527537"/>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73723"/>
            <a:ext cx="7498080" cy="5920154"/>
          </a:xfrm>
        </p:spPr>
        <p:txBody>
          <a:bodyPr>
            <a:normAutofit/>
          </a:bodyPr>
          <a:lstStyle/>
          <a:p>
            <a:pPr marL="82296" indent="0" algn="just">
              <a:buNone/>
            </a:pPr>
            <a:r>
              <a:rPr lang="en-US" sz="2800" b="1" dirty="0" smtClean="0"/>
              <a:t>Public Cloud</a:t>
            </a:r>
          </a:p>
          <a:p>
            <a:pPr marL="82296" indent="0" algn="just">
              <a:buNone/>
            </a:pPr>
            <a:r>
              <a:rPr lang="en-US" sz="2800" dirty="0"/>
              <a:t>Public cloud is open to all to store and access information via the Internet using the </a:t>
            </a:r>
            <a:r>
              <a:rPr lang="en-US" sz="2800" dirty="0" smtClean="0"/>
              <a:t>pay-per-usage </a:t>
            </a:r>
            <a:r>
              <a:rPr lang="en-US" sz="2800" dirty="0"/>
              <a:t>method</a:t>
            </a:r>
            <a:r>
              <a:rPr lang="en-US" sz="2800" dirty="0" smtClean="0"/>
              <a:t>.</a:t>
            </a:r>
          </a:p>
          <a:p>
            <a:pPr marL="82296" indent="0" algn="just">
              <a:buNone/>
            </a:pPr>
            <a:r>
              <a:rPr lang="en-US" sz="2800" dirty="0"/>
              <a:t>In public cloud, computing resources are managed and operated by the Cloud Service Provider (CSP).</a:t>
            </a:r>
          </a:p>
          <a:p>
            <a:pPr marL="82296" indent="0" algn="just">
              <a:buNone/>
            </a:pPr>
            <a:endParaRPr lang="en-US" sz="2800" dirty="0"/>
          </a:p>
          <a:p>
            <a:pPr marL="82296" indent="0" algn="just">
              <a:buNone/>
            </a:pPr>
            <a:r>
              <a:rPr lang="en-US" sz="2800" dirty="0" smtClean="0"/>
              <a:t>Example</a:t>
            </a:r>
            <a:r>
              <a:rPr lang="en-US" sz="2800" dirty="0"/>
              <a:t> </a:t>
            </a:r>
            <a:r>
              <a:rPr lang="en-US" sz="2800" dirty="0" smtClean="0"/>
              <a:t>of most common Cloud Service Provider; </a:t>
            </a:r>
            <a:r>
              <a:rPr lang="en-US" sz="2800" b="1" dirty="0" smtClean="0"/>
              <a:t>Microsoft Azure</a:t>
            </a:r>
            <a:r>
              <a:rPr lang="en-US" sz="2800" dirty="0" smtClean="0"/>
              <a:t>, </a:t>
            </a:r>
            <a:r>
              <a:rPr lang="en-US" sz="2800" b="1" dirty="0" smtClean="0"/>
              <a:t>Google cloud</a:t>
            </a:r>
            <a:r>
              <a:rPr lang="en-US" sz="2800" dirty="0" smtClean="0"/>
              <a:t> and </a:t>
            </a:r>
            <a:r>
              <a:rPr lang="en-US" sz="2800" b="1" dirty="0" smtClean="0"/>
              <a:t>Amazon Web Services </a:t>
            </a:r>
            <a:r>
              <a:rPr lang="en-US" sz="2800" dirty="0" smtClean="0"/>
              <a:t>(AWS)</a:t>
            </a:r>
            <a:endParaRPr lang="en-US" sz="2800" dirty="0"/>
          </a:p>
        </p:txBody>
      </p:sp>
    </p:spTree>
    <p:extLst>
      <p:ext uri="{BB962C8B-B14F-4D97-AF65-F5344CB8AC3E}">
        <p14:creationId xmlns:p14="http://schemas.microsoft.com/office/powerpoint/2010/main" val="1315428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2"/>
            <a:ext cx="7498080" cy="504092"/>
          </a:xfrm>
        </p:spPr>
        <p:txBody>
          <a:bodyPr>
            <a:noAutofit/>
          </a:bodyPr>
          <a:lstStyle/>
          <a:p>
            <a:pPr algn="just"/>
            <a:r>
              <a:rPr lang="en-US" sz="2800" b="1" dirty="0" smtClean="0">
                <a:solidFill>
                  <a:schemeClr val="tx1"/>
                </a:solidFill>
              </a:rPr>
              <a:t>Advantages of Public Cloud</a:t>
            </a:r>
            <a:endParaRPr lang="en-US" sz="2800" b="1" dirty="0">
              <a:solidFill>
                <a:schemeClr val="tx1"/>
              </a:solidFill>
            </a:endParaRPr>
          </a:p>
        </p:txBody>
      </p:sp>
      <p:sp>
        <p:nvSpPr>
          <p:cNvPr id="3" name="Content Placeholder 2"/>
          <p:cNvSpPr>
            <a:spLocks noGrp="1"/>
          </p:cNvSpPr>
          <p:nvPr>
            <p:ph idx="1"/>
          </p:nvPr>
        </p:nvSpPr>
        <p:spPr>
          <a:xfrm>
            <a:off x="1435608" y="679938"/>
            <a:ext cx="7498080" cy="6072554"/>
          </a:xfrm>
        </p:spPr>
        <p:txBody>
          <a:bodyPr>
            <a:normAutofit lnSpcReduction="10000"/>
          </a:bodyPr>
          <a:lstStyle/>
          <a:p>
            <a:pPr algn="just">
              <a:buFont typeface="Wingdings" panose="05000000000000000000" pitchFamily="2" charset="2"/>
              <a:buChar char="v"/>
            </a:pPr>
            <a:r>
              <a:rPr lang="en-US" sz="2400" dirty="0" smtClean="0"/>
              <a:t>Public </a:t>
            </a:r>
            <a:r>
              <a:rPr lang="en-US" sz="2400" dirty="0"/>
              <a:t>cloud is owned at a lower cost than the private and hybrid </a:t>
            </a:r>
            <a:r>
              <a:rPr lang="en-US" sz="2400" dirty="0" smtClean="0"/>
              <a:t>cloud.</a:t>
            </a:r>
          </a:p>
          <a:p>
            <a:pPr algn="just">
              <a:buFont typeface="Wingdings" panose="05000000000000000000" pitchFamily="2" charset="2"/>
              <a:buChar char="v"/>
            </a:pPr>
            <a:r>
              <a:rPr lang="en-US" sz="2400" dirty="0" smtClean="0"/>
              <a:t>Public </a:t>
            </a:r>
            <a:r>
              <a:rPr lang="en-US" sz="2400" dirty="0"/>
              <a:t>cloud is maintained by the cloud service provider, so do not need to worry about the </a:t>
            </a:r>
            <a:r>
              <a:rPr lang="en-US" sz="2400" dirty="0" smtClean="0"/>
              <a:t>maintenance.</a:t>
            </a:r>
          </a:p>
          <a:p>
            <a:pPr algn="just">
              <a:buFont typeface="Wingdings" panose="05000000000000000000" pitchFamily="2" charset="2"/>
              <a:buChar char="v"/>
            </a:pPr>
            <a:r>
              <a:rPr lang="en-US" sz="2400" dirty="0" smtClean="0"/>
              <a:t>Public </a:t>
            </a:r>
            <a:r>
              <a:rPr lang="en-US" sz="2400" dirty="0"/>
              <a:t>cloud is location independent because its services are delivered through the </a:t>
            </a:r>
            <a:r>
              <a:rPr lang="en-US" sz="2400" dirty="0" smtClean="0"/>
              <a:t>internet.</a:t>
            </a:r>
          </a:p>
          <a:p>
            <a:pPr algn="just">
              <a:buFont typeface="Wingdings" panose="05000000000000000000" pitchFamily="2" charset="2"/>
              <a:buChar char="v"/>
            </a:pPr>
            <a:r>
              <a:rPr lang="en-US" sz="2400" dirty="0" smtClean="0"/>
              <a:t>Public </a:t>
            </a:r>
            <a:r>
              <a:rPr lang="en-US" sz="2400" dirty="0"/>
              <a:t>cloud is highly scalable as per the requirement of computing </a:t>
            </a:r>
            <a:r>
              <a:rPr lang="en-US" sz="2400" dirty="0" smtClean="0"/>
              <a:t>resources.</a:t>
            </a:r>
          </a:p>
          <a:p>
            <a:pPr algn="just">
              <a:buFont typeface="Wingdings" panose="05000000000000000000" pitchFamily="2" charset="2"/>
              <a:buChar char="v"/>
            </a:pPr>
            <a:r>
              <a:rPr lang="en-US" sz="2400" dirty="0" smtClean="0"/>
              <a:t>It </a:t>
            </a:r>
            <a:r>
              <a:rPr lang="en-US" sz="2400" dirty="0"/>
              <a:t>is accessible by the general public, so there is no limit to the number of users</a:t>
            </a:r>
            <a:r>
              <a:rPr lang="en-US" sz="2400" dirty="0" smtClean="0"/>
              <a:t>.</a:t>
            </a:r>
          </a:p>
          <a:p>
            <a:pPr marL="82296" indent="0" algn="just">
              <a:buNone/>
            </a:pPr>
            <a:r>
              <a:rPr lang="en-US" sz="2400" b="1" dirty="0"/>
              <a:t>Disadvantages of Public </a:t>
            </a:r>
            <a:r>
              <a:rPr lang="en-US" sz="2400" b="1" dirty="0" smtClean="0"/>
              <a:t>Cloud</a:t>
            </a:r>
            <a:endParaRPr lang="en-US" sz="2400" dirty="0"/>
          </a:p>
          <a:p>
            <a:pPr algn="just">
              <a:buFont typeface="Wingdings" panose="05000000000000000000" pitchFamily="2" charset="2"/>
              <a:buChar char="v"/>
            </a:pPr>
            <a:r>
              <a:rPr lang="en-US" sz="2400" dirty="0" smtClean="0"/>
              <a:t>Public </a:t>
            </a:r>
            <a:r>
              <a:rPr lang="en-US" sz="2400" dirty="0"/>
              <a:t>Cloud is less secure because resources are shared </a:t>
            </a:r>
            <a:r>
              <a:rPr lang="en-US" sz="2400" dirty="0" smtClean="0"/>
              <a:t>publicly.</a:t>
            </a:r>
          </a:p>
          <a:p>
            <a:pPr algn="just">
              <a:buFont typeface="Wingdings" panose="05000000000000000000" pitchFamily="2" charset="2"/>
              <a:buChar char="v"/>
            </a:pPr>
            <a:r>
              <a:rPr lang="en-US" sz="2400" dirty="0" smtClean="0"/>
              <a:t>Performance </a:t>
            </a:r>
            <a:r>
              <a:rPr lang="en-US" sz="2400" dirty="0"/>
              <a:t>depends upon the high-speed internet network link to the cloud </a:t>
            </a:r>
            <a:r>
              <a:rPr lang="en-US" sz="2400" dirty="0" smtClean="0"/>
              <a:t>provider.</a:t>
            </a:r>
          </a:p>
          <a:p>
            <a:pPr algn="just">
              <a:buFont typeface="Wingdings" panose="05000000000000000000" pitchFamily="2" charset="2"/>
              <a:buChar char="v"/>
            </a:pPr>
            <a:r>
              <a:rPr lang="en-US" sz="2400" dirty="0" smtClean="0"/>
              <a:t>The </a:t>
            </a:r>
            <a:r>
              <a:rPr lang="en-US" sz="2400" dirty="0"/>
              <a:t>Client has no control of data.</a:t>
            </a:r>
          </a:p>
          <a:p>
            <a:pPr marL="82296" indent="0" algn="just">
              <a:buNone/>
            </a:pPr>
            <a:endParaRPr lang="en-US" sz="2400" dirty="0"/>
          </a:p>
          <a:p>
            <a:pPr marL="82296" indent="0" algn="just">
              <a:buNone/>
            </a:pPr>
            <a:endParaRPr lang="en-US" sz="2400" dirty="0"/>
          </a:p>
        </p:txBody>
      </p:sp>
    </p:spTree>
    <p:extLst>
      <p:ext uri="{BB962C8B-B14F-4D97-AF65-F5344CB8AC3E}">
        <p14:creationId xmlns:p14="http://schemas.microsoft.com/office/powerpoint/2010/main" val="1235445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550984"/>
          </a:xfrm>
        </p:spPr>
        <p:txBody>
          <a:bodyPr>
            <a:normAutofit/>
          </a:bodyPr>
          <a:lstStyle/>
          <a:p>
            <a:r>
              <a:rPr lang="en-US" sz="2800" b="1" dirty="0" smtClean="0">
                <a:solidFill>
                  <a:schemeClr val="tx1"/>
                </a:solidFill>
              </a:rPr>
              <a:t>Private Cloud</a:t>
            </a:r>
            <a:endParaRPr lang="en-US" sz="2800" b="1" dirty="0">
              <a:solidFill>
                <a:schemeClr val="tx1"/>
              </a:solidFill>
            </a:endParaRPr>
          </a:p>
        </p:txBody>
      </p:sp>
      <p:sp>
        <p:nvSpPr>
          <p:cNvPr id="3" name="Content Placeholder 2"/>
          <p:cNvSpPr>
            <a:spLocks noGrp="1"/>
          </p:cNvSpPr>
          <p:nvPr>
            <p:ph idx="1"/>
          </p:nvPr>
        </p:nvSpPr>
        <p:spPr>
          <a:xfrm>
            <a:off x="1435608" y="715109"/>
            <a:ext cx="7498080" cy="5978768"/>
          </a:xfrm>
        </p:spPr>
        <p:txBody>
          <a:bodyPr>
            <a:normAutofit fontScale="92500" lnSpcReduction="20000"/>
          </a:bodyPr>
          <a:lstStyle/>
          <a:p>
            <a:pPr marL="82296" indent="0" algn="just">
              <a:buNone/>
            </a:pPr>
            <a:r>
              <a:rPr lang="en-US" sz="2400" dirty="0"/>
              <a:t>Private cloud is also known as an internal cloud or corporate cloud. It is used by organizations to build and manage their own data centers internally or by the third party. It can be deployed using </a:t>
            </a:r>
            <a:r>
              <a:rPr lang="en-US" sz="2400" dirty="0" err="1"/>
              <a:t>Opensource</a:t>
            </a:r>
            <a:r>
              <a:rPr lang="en-US" sz="2400" dirty="0"/>
              <a:t> tools such as </a:t>
            </a:r>
            <a:r>
              <a:rPr lang="en-US" sz="2400" dirty="0" err="1"/>
              <a:t>Openstack</a:t>
            </a:r>
            <a:r>
              <a:rPr lang="en-US" sz="2400" dirty="0"/>
              <a:t> and Eucalyptus</a:t>
            </a:r>
            <a:r>
              <a:rPr lang="en-US" sz="2400" dirty="0" smtClean="0"/>
              <a:t>.</a:t>
            </a:r>
          </a:p>
          <a:p>
            <a:pPr marL="82296" indent="0" algn="just">
              <a:buNone/>
            </a:pPr>
            <a:endParaRPr lang="en-US" sz="2400" dirty="0"/>
          </a:p>
          <a:p>
            <a:pPr marL="82296" indent="0" algn="just">
              <a:buNone/>
            </a:pPr>
            <a:r>
              <a:rPr lang="en-US" sz="2400" dirty="0" smtClean="0"/>
              <a:t>Private </a:t>
            </a:r>
            <a:r>
              <a:rPr lang="en-US" sz="2400" dirty="0"/>
              <a:t>cloud </a:t>
            </a:r>
            <a:r>
              <a:rPr lang="en-US" sz="2400" dirty="0" smtClean="0"/>
              <a:t>is divided into </a:t>
            </a:r>
            <a:r>
              <a:rPr lang="en-US" sz="2400" dirty="0"/>
              <a:t>the following two parts-</a:t>
            </a:r>
          </a:p>
          <a:p>
            <a:pPr algn="just">
              <a:buFont typeface="Wingdings" panose="05000000000000000000" pitchFamily="2" charset="2"/>
              <a:buChar char="v"/>
            </a:pPr>
            <a:r>
              <a:rPr lang="en-US" sz="2400" dirty="0" smtClean="0"/>
              <a:t>On-premise </a:t>
            </a:r>
            <a:r>
              <a:rPr lang="en-US" sz="2400" dirty="0"/>
              <a:t>private </a:t>
            </a:r>
            <a:r>
              <a:rPr lang="en-US" sz="2400" dirty="0" smtClean="0"/>
              <a:t>cloud</a:t>
            </a:r>
          </a:p>
          <a:p>
            <a:pPr algn="just">
              <a:buFont typeface="Wingdings" panose="05000000000000000000" pitchFamily="2" charset="2"/>
              <a:buChar char="v"/>
            </a:pPr>
            <a:r>
              <a:rPr lang="en-US" sz="2400" dirty="0" smtClean="0"/>
              <a:t>Outsourced </a:t>
            </a:r>
            <a:r>
              <a:rPr lang="en-US" sz="2400" dirty="0"/>
              <a:t>private cloud</a:t>
            </a:r>
          </a:p>
          <a:p>
            <a:pPr marL="82296" indent="0" algn="just">
              <a:buNone/>
            </a:pPr>
            <a:r>
              <a:rPr lang="en-US" sz="2400" dirty="0" smtClean="0"/>
              <a:t> </a:t>
            </a:r>
          </a:p>
          <a:p>
            <a:pPr marL="82296" indent="0" algn="just">
              <a:buNone/>
            </a:pPr>
            <a:r>
              <a:rPr lang="en-US" sz="2400" b="1" dirty="0" smtClean="0"/>
              <a:t>Advantages </a:t>
            </a:r>
            <a:r>
              <a:rPr lang="en-US" sz="2400" b="1" dirty="0"/>
              <a:t>of Private </a:t>
            </a:r>
            <a:r>
              <a:rPr lang="en-US" sz="2400" b="1" dirty="0" smtClean="0"/>
              <a:t>Cloud</a:t>
            </a:r>
            <a:endParaRPr lang="en-US" sz="2400" b="1" dirty="0"/>
          </a:p>
          <a:p>
            <a:pPr algn="just">
              <a:buFont typeface="Wingdings" panose="05000000000000000000" pitchFamily="2" charset="2"/>
              <a:buChar char="v"/>
            </a:pPr>
            <a:r>
              <a:rPr lang="en-US" sz="2400" dirty="0" smtClean="0"/>
              <a:t>Private </a:t>
            </a:r>
            <a:r>
              <a:rPr lang="en-US" sz="2400" dirty="0"/>
              <a:t>cloud provides a high level of security and privacy to the </a:t>
            </a:r>
            <a:r>
              <a:rPr lang="en-US" sz="2400" dirty="0" smtClean="0"/>
              <a:t>users.</a:t>
            </a:r>
          </a:p>
          <a:p>
            <a:pPr algn="just">
              <a:buFont typeface="Wingdings" panose="05000000000000000000" pitchFamily="2" charset="2"/>
              <a:buChar char="v"/>
            </a:pPr>
            <a:r>
              <a:rPr lang="en-US" sz="2400" dirty="0" smtClean="0"/>
              <a:t>Private </a:t>
            </a:r>
            <a:r>
              <a:rPr lang="en-US" sz="2400" dirty="0"/>
              <a:t>cloud offers better performance with improved speed and </a:t>
            </a:r>
            <a:r>
              <a:rPr lang="en-US" sz="2400" dirty="0" smtClean="0"/>
              <a:t> space capacity.</a:t>
            </a:r>
          </a:p>
          <a:p>
            <a:pPr algn="just">
              <a:buFont typeface="Wingdings" panose="05000000000000000000" pitchFamily="2" charset="2"/>
              <a:buChar char="v"/>
            </a:pPr>
            <a:r>
              <a:rPr lang="en-US" sz="2400" dirty="0" smtClean="0"/>
              <a:t>The </a:t>
            </a:r>
            <a:r>
              <a:rPr lang="en-US" sz="2400" dirty="0"/>
              <a:t>organization has full control over the cloud because it is managed by the organization itself. So, there is no need for the organization to depends on </a:t>
            </a:r>
            <a:r>
              <a:rPr lang="en-US" sz="2400" dirty="0" smtClean="0"/>
              <a:t>anybody.</a:t>
            </a:r>
          </a:p>
          <a:p>
            <a:pPr algn="just">
              <a:buFont typeface="Wingdings" panose="05000000000000000000" pitchFamily="2" charset="2"/>
              <a:buChar char="v"/>
            </a:pPr>
            <a:r>
              <a:rPr lang="en-US" sz="2400" dirty="0" smtClean="0"/>
              <a:t>It </a:t>
            </a:r>
            <a:r>
              <a:rPr lang="en-US" sz="2400" dirty="0"/>
              <a:t>is suitable for organizations that require a separate cloud for their personal use and data security is the first priority.</a:t>
            </a:r>
          </a:p>
          <a:p>
            <a:pPr marL="82296" indent="0" algn="just">
              <a:buNone/>
            </a:pPr>
            <a:endParaRPr lang="en-US" sz="2400" dirty="0"/>
          </a:p>
        </p:txBody>
      </p:sp>
    </p:spTree>
    <p:extLst>
      <p:ext uri="{BB962C8B-B14F-4D97-AF65-F5344CB8AC3E}">
        <p14:creationId xmlns:p14="http://schemas.microsoft.com/office/powerpoint/2010/main" val="4178033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597877"/>
          </a:xfrm>
        </p:spPr>
        <p:txBody>
          <a:bodyPr>
            <a:normAutofit/>
          </a:bodyPr>
          <a:lstStyle/>
          <a:p>
            <a:pPr algn="just"/>
            <a:r>
              <a:rPr lang="en-US" sz="2800" b="1" dirty="0">
                <a:solidFill>
                  <a:schemeClr val="tx1"/>
                </a:solidFill>
                <a:effectLst/>
              </a:rPr>
              <a:t>Disadvantages of Private Cloud</a:t>
            </a:r>
          </a:p>
        </p:txBody>
      </p:sp>
      <p:sp>
        <p:nvSpPr>
          <p:cNvPr id="3" name="Content Placeholder 2"/>
          <p:cNvSpPr>
            <a:spLocks noGrp="1"/>
          </p:cNvSpPr>
          <p:nvPr>
            <p:ph idx="1"/>
          </p:nvPr>
        </p:nvSpPr>
        <p:spPr>
          <a:xfrm>
            <a:off x="1435608" y="785447"/>
            <a:ext cx="7498080" cy="5955322"/>
          </a:xfrm>
        </p:spPr>
        <p:txBody>
          <a:bodyPr>
            <a:normAutofit lnSpcReduction="10000"/>
          </a:bodyPr>
          <a:lstStyle/>
          <a:p>
            <a:pPr algn="just">
              <a:buFont typeface="Wingdings" panose="05000000000000000000" pitchFamily="2" charset="2"/>
              <a:buChar char="v"/>
            </a:pPr>
            <a:r>
              <a:rPr lang="en-US" sz="2400" dirty="0" smtClean="0"/>
              <a:t>Skilled </a:t>
            </a:r>
            <a:r>
              <a:rPr lang="en-US" sz="2400" dirty="0"/>
              <a:t>people are required to manage and operate cloud </a:t>
            </a:r>
            <a:r>
              <a:rPr lang="en-US" sz="2400" dirty="0" smtClean="0"/>
              <a:t>services.</a:t>
            </a:r>
          </a:p>
          <a:p>
            <a:pPr algn="just">
              <a:buFont typeface="Wingdings" panose="05000000000000000000" pitchFamily="2" charset="2"/>
              <a:buChar char="v"/>
            </a:pPr>
            <a:r>
              <a:rPr lang="en-US" sz="2400" dirty="0" smtClean="0"/>
              <a:t>Private </a:t>
            </a:r>
            <a:r>
              <a:rPr lang="en-US" sz="2400" dirty="0"/>
              <a:t>cloud is accessible within the organization, so the area of operations is </a:t>
            </a:r>
            <a:r>
              <a:rPr lang="en-US" sz="2400" dirty="0" smtClean="0"/>
              <a:t>limited.</a:t>
            </a:r>
          </a:p>
          <a:p>
            <a:pPr algn="just">
              <a:buFont typeface="Wingdings" panose="05000000000000000000" pitchFamily="2" charset="2"/>
              <a:buChar char="v"/>
            </a:pPr>
            <a:r>
              <a:rPr lang="en-US" sz="2400" dirty="0" smtClean="0"/>
              <a:t>Private </a:t>
            </a:r>
            <a:r>
              <a:rPr lang="en-US" sz="2400" dirty="0"/>
              <a:t>cloud is not suitable for organizations that have a high user base, and organizations that do not have the prebuilt infrastructure, sufficient manpower to maintain and manage the cloud</a:t>
            </a:r>
            <a:r>
              <a:rPr lang="en-US" sz="2400" dirty="0" smtClean="0"/>
              <a:t>.</a:t>
            </a:r>
          </a:p>
          <a:p>
            <a:pPr marL="82296" indent="0" algn="just">
              <a:buNone/>
            </a:pPr>
            <a:r>
              <a:rPr lang="en-US" sz="2400" b="1" dirty="0"/>
              <a:t>Hybrid </a:t>
            </a:r>
            <a:r>
              <a:rPr lang="en-US" sz="2400" b="1" dirty="0" smtClean="0"/>
              <a:t>Cloud</a:t>
            </a:r>
          </a:p>
          <a:p>
            <a:pPr marL="82296" indent="0" algn="just">
              <a:buNone/>
            </a:pPr>
            <a:r>
              <a:rPr lang="en-US" sz="2400" dirty="0"/>
              <a:t>Hybrid Cloud is a combination of the public cloud and the private cloud. </a:t>
            </a:r>
            <a:endParaRPr lang="en-US" sz="2400" dirty="0" smtClean="0"/>
          </a:p>
          <a:p>
            <a:pPr marL="82296" indent="0" algn="just">
              <a:buNone/>
            </a:pPr>
            <a:r>
              <a:rPr lang="en-US" sz="2400" dirty="0"/>
              <a:t>Hybrid cloud is partially secure because the services which are running on the public cloud can be accessed by anyone, while the services which are running on a private cloud can be accessed only by the organization's users.</a:t>
            </a:r>
          </a:p>
          <a:p>
            <a:pPr marL="82296" indent="0" algn="just">
              <a:buNone/>
            </a:pPr>
            <a:endParaRPr lang="en-US" sz="2400" dirty="0"/>
          </a:p>
        </p:txBody>
      </p:sp>
    </p:spTree>
    <p:extLst>
      <p:ext uri="{BB962C8B-B14F-4D97-AF65-F5344CB8AC3E}">
        <p14:creationId xmlns:p14="http://schemas.microsoft.com/office/powerpoint/2010/main" val="2124105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515815"/>
          </a:xfrm>
        </p:spPr>
        <p:txBody>
          <a:bodyPr>
            <a:normAutofit fontScale="90000"/>
          </a:bodyPr>
          <a:lstStyle/>
          <a:p>
            <a:pPr algn="just"/>
            <a:r>
              <a:rPr lang="en-US" sz="2800" b="1" dirty="0">
                <a:solidFill>
                  <a:schemeClr val="tx1"/>
                </a:solidFill>
                <a:effectLst/>
              </a:rPr>
              <a:t>Advantages of Hybrid Cloud</a:t>
            </a:r>
          </a:p>
        </p:txBody>
      </p:sp>
      <p:sp>
        <p:nvSpPr>
          <p:cNvPr id="3" name="Content Placeholder 2"/>
          <p:cNvSpPr>
            <a:spLocks noGrp="1"/>
          </p:cNvSpPr>
          <p:nvPr>
            <p:ph idx="1"/>
          </p:nvPr>
        </p:nvSpPr>
        <p:spPr>
          <a:xfrm>
            <a:off x="1435608" y="715108"/>
            <a:ext cx="7498080" cy="5967046"/>
          </a:xfrm>
        </p:spPr>
        <p:txBody>
          <a:bodyPr>
            <a:normAutofit lnSpcReduction="10000"/>
          </a:bodyPr>
          <a:lstStyle/>
          <a:p>
            <a:pPr algn="just">
              <a:buFont typeface="Wingdings" panose="05000000000000000000" pitchFamily="2" charset="2"/>
              <a:buChar char="v"/>
            </a:pPr>
            <a:r>
              <a:rPr lang="en-US" sz="2400" dirty="0" smtClean="0"/>
              <a:t>Hybrid </a:t>
            </a:r>
            <a:r>
              <a:rPr lang="en-US" sz="2400" dirty="0"/>
              <a:t>cloud is suitable for organizations that require more security than the public </a:t>
            </a:r>
            <a:r>
              <a:rPr lang="en-US" sz="2400" dirty="0" smtClean="0"/>
              <a:t>cloud.</a:t>
            </a:r>
          </a:p>
          <a:p>
            <a:pPr algn="just">
              <a:buFont typeface="Wingdings" panose="05000000000000000000" pitchFamily="2" charset="2"/>
              <a:buChar char="v"/>
            </a:pPr>
            <a:r>
              <a:rPr lang="en-US" sz="2400" dirty="0" smtClean="0"/>
              <a:t>Hybrid </a:t>
            </a:r>
            <a:r>
              <a:rPr lang="en-US" sz="2400" dirty="0"/>
              <a:t>cloud helps you to deliver new products and services more </a:t>
            </a:r>
            <a:r>
              <a:rPr lang="en-US" sz="2400" dirty="0" smtClean="0"/>
              <a:t>quickly.</a:t>
            </a:r>
          </a:p>
          <a:p>
            <a:pPr algn="just">
              <a:buFont typeface="Wingdings" panose="05000000000000000000" pitchFamily="2" charset="2"/>
              <a:buChar char="v"/>
            </a:pPr>
            <a:r>
              <a:rPr lang="en-US" sz="2400" dirty="0" smtClean="0"/>
              <a:t>Hybrid </a:t>
            </a:r>
            <a:r>
              <a:rPr lang="en-US" sz="2400" dirty="0"/>
              <a:t>cloud provides an excellent way to reduce the </a:t>
            </a:r>
            <a:r>
              <a:rPr lang="en-US" sz="2400" dirty="0" smtClean="0"/>
              <a:t>risk.</a:t>
            </a:r>
          </a:p>
          <a:p>
            <a:pPr algn="just">
              <a:buFont typeface="Wingdings" panose="05000000000000000000" pitchFamily="2" charset="2"/>
              <a:buChar char="v"/>
            </a:pPr>
            <a:r>
              <a:rPr lang="en-US" sz="2400" dirty="0" smtClean="0"/>
              <a:t>Hybrid cloud offers flexible resources because of the public cloud and secure resources because of the private cloud.</a:t>
            </a:r>
          </a:p>
          <a:p>
            <a:pPr marL="82296" indent="0" algn="just">
              <a:buNone/>
            </a:pPr>
            <a:r>
              <a:rPr lang="en-US" sz="2400" b="1" dirty="0"/>
              <a:t>Disadvantages of Hybrid Cloud</a:t>
            </a:r>
          </a:p>
          <a:p>
            <a:pPr algn="just">
              <a:buFont typeface="Wingdings" panose="05000000000000000000" pitchFamily="2" charset="2"/>
              <a:buChar char="v"/>
            </a:pPr>
            <a:r>
              <a:rPr lang="en-US" sz="2400" dirty="0" smtClean="0"/>
              <a:t>In </a:t>
            </a:r>
            <a:r>
              <a:rPr lang="en-US" sz="2400" dirty="0"/>
              <a:t>Hybrid Cloud, security feature is not as good as the private </a:t>
            </a:r>
            <a:r>
              <a:rPr lang="en-US" sz="2400" dirty="0" smtClean="0"/>
              <a:t>cloud.</a:t>
            </a:r>
          </a:p>
          <a:p>
            <a:pPr algn="just">
              <a:buFont typeface="Wingdings" panose="05000000000000000000" pitchFamily="2" charset="2"/>
              <a:buChar char="v"/>
            </a:pPr>
            <a:r>
              <a:rPr lang="en-US" sz="2400" dirty="0" smtClean="0"/>
              <a:t>Managing </a:t>
            </a:r>
            <a:r>
              <a:rPr lang="en-US" sz="2400" dirty="0"/>
              <a:t>a hybrid cloud is complex because it is difficult to manage more than one type of deployment </a:t>
            </a:r>
            <a:r>
              <a:rPr lang="en-US" sz="2400" dirty="0" smtClean="0"/>
              <a:t>model.</a:t>
            </a:r>
          </a:p>
          <a:p>
            <a:pPr algn="just">
              <a:buFont typeface="Wingdings" panose="05000000000000000000" pitchFamily="2" charset="2"/>
              <a:buChar char="v"/>
            </a:pPr>
            <a:r>
              <a:rPr lang="en-US" sz="2400" dirty="0" smtClean="0"/>
              <a:t>In </a:t>
            </a:r>
            <a:r>
              <a:rPr lang="en-US" sz="2400" dirty="0"/>
              <a:t>the hybrid cloud, the reliability of the services depends on cloud service providers.</a:t>
            </a:r>
          </a:p>
          <a:p>
            <a:pPr marL="82296" indent="0" algn="just">
              <a:buNone/>
            </a:pPr>
            <a:endParaRPr lang="en-US" sz="2400" dirty="0" smtClean="0"/>
          </a:p>
          <a:p>
            <a:pPr marL="82296" indent="0" algn="just">
              <a:buNone/>
            </a:pPr>
            <a:endParaRPr lang="en-US" sz="2400" dirty="0" smtClean="0"/>
          </a:p>
        </p:txBody>
      </p:sp>
    </p:spTree>
    <p:extLst>
      <p:ext uri="{BB962C8B-B14F-4D97-AF65-F5344CB8AC3E}">
        <p14:creationId xmlns:p14="http://schemas.microsoft.com/office/powerpoint/2010/main" val="2101091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468923"/>
          </a:xfrm>
        </p:spPr>
        <p:txBody>
          <a:bodyPr>
            <a:normAutofit fontScale="90000"/>
          </a:bodyPr>
          <a:lstStyle/>
          <a:p>
            <a:pPr algn="just"/>
            <a:r>
              <a:rPr lang="en-US" sz="2800" b="1" dirty="0" smtClean="0">
                <a:solidFill>
                  <a:schemeClr val="tx1"/>
                </a:solidFill>
              </a:rPr>
              <a:t>Community Cloud</a:t>
            </a:r>
            <a:endParaRPr lang="en-US" sz="2800" b="1" dirty="0">
              <a:solidFill>
                <a:schemeClr val="tx1"/>
              </a:solidFill>
            </a:endParaRPr>
          </a:p>
        </p:txBody>
      </p:sp>
      <p:sp>
        <p:nvSpPr>
          <p:cNvPr id="3" name="Content Placeholder 2"/>
          <p:cNvSpPr>
            <a:spLocks noGrp="1"/>
          </p:cNvSpPr>
          <p:nvPr>
            <p:ph idx="1"/>
          </p:nvPr>
        </p:nvSpPr>
        <p:spPr>
          <a:xfrm>
            <a:off x="1435608" y="574431"/>
            <a:ext cx="7498080" cy="6119445"/>
          </a:xfrm>
        </p:spPr>
        <p:txBody>
          <a:bodyPr>
            <a:normAutofit lnSpcReduction="10000"/>
          </a:bodyPr>
          <a:lstStyle/>
          <a:p>
            <a:pPr marL="82296" indent="0" algn="just">
              <a:buNone/>
            </a:pPr>
            <a:r>
              <a:rPr lang="en-US" sz="2400" dirty="0"/>
              <a:t>Community cloud allows systems and services to be accessible by a group of several organizations to share the information between the organization and a specific community. It is </a:t>
            </a:r>
            <a:r>
              <a:rPr lang="en-US" sz="2400" dirty="0">
                <a:solidFill>
                  <a:srgbClr val="00B0F0"/>
                </a:solidFill>
              </a:rPr>
              <a:t>owned, managed, and operated by one or more organizations in the community, a third party, or a </a:t>
            </a:r>
            <a:r>
              <a:rPr lang="en-US" sz="2400" dirty="0" smtClean="0">
                <a:solidFill>
                  <a:srgbClr val="00B0F0"/>
                </a:solidFill>
              </a:rPr>
              <a:t>combination </a:t>
            </a:r>
            <a:r>
              <a:rPr lang="en-US" sz="2400" dirty="0">
                <a:solidFill>
                  <a:srgbClr val="00B0F0"/>
                </a:solidFill>
              </a:rPr>
              <a:t>of them</a:t>
            </a:r>
            <a:r>
              <a:rPr lang="en-US" sz="2400" dirty="0" smtClean="0">
                <a:solidFill>
                  <a:srgbClr val="00B0F0"/>
                </a:solidFill>
              </a:rPr>
              <a:t>.</a:t>
            </a:r>
          </a:p>
          <a:p>
            <a:pPr marL="82296" indent="0" algn="just">
              <a:buNone/>
            </a:pPr>
            <a:r>
              <a:rPr lang="en-US" sz="2400" b="1" dirty="0"/>
              <a:t>Advantages of Community Cloud</a:t>
            </a:r>
          </a:p>
          <a:p>
            <a:pPr algn="just">
              <a:buFont typeface="Wingdings" panose="05000000000000000000" pitchFamily="2" charset="2"/>
              <a:buChar char="v"/>
            </a:pPr>
            <a:r>
              <a:rPr lang="en-US" sz="2400" dirty="0" smtClean="0"/>
              <a:t>Community </a:t>
            </a:r>
            <a:r>
              <a:rPr lang="en-US" sz="2400" dirty="0"/>
              <a:t>cloud is cost-effective because the whole cloud is being shared by several organizations or </a:t>
            </a:r>
            <a:r>
              <a:rPr lang="en-US" sz="2400" dirty="0" smtClean="0"/>
              <a:t>communities.</a:t>
            </a:r>
          </a:p>
          <a:p>
            <a:pPr algn="just">
              <a:buFont typeface="Wingdings" panose="05000000000000000000" pitchFamily="2" charset="2"/>
              <a:buChar char="v"/>
            </a:pPr>
            <a:r>
              <a:rPr lang="en-US" sz="2400" dirty="0" smtClean="0"/>
              <a:t>Community </a:t>
            </a:r>
            <a:r>
              <a:rPr lang="en-US" sz="2400" dirty="0"/>
              <a:t>cloud is suitable for organizations that want to have a collaborative cloud with more security features than the public </a:t>
            </a:r>
            <a:r>
              <a:rPr lang="en-US" sz="2400" dirty="0" smtClean="0"/>
              <a:t>cloud.</a:t>
            </a:r>
          </a:p>
          <a:p>
            <a:pPr algn="just">
              <a:buFont typeface="Wingdings" panose="05000000000000000000" pitchFamily="2" charset="2"/>
              <a:buChar char="v"/>
            </a:pPr>
            <a:r>
              <a:rPr lang="en-US" sz="2400" dirty="0" smtClean="0"/>
              <a:t>It </a:t>
            </a:r>
            <a:r>
              <a:rPr lang="en-US" sz="2400" dirty="0"/>
              <a:t>provides better security than the public </a:t>
            </a:r>
            <a:r>
              <a:rPr lang="en-US" sz="2400" dirty="0" smtClean="0"/>
              <a:t>cloud.</a:t>
            </a:r>
          </a:p>
          <a:p>
            <a:pPr algn="just">
              <a:buFont typeface="Wingdings" panose="05000000000000000000" pitchFamily="2" charset="2"/>
              <a:buChar char="v"/>
            </a:pPr>
            <a:r>
              <a:rPr lang="en-US" sz="2400" dirty="0" smtClean="0"/>
              <a:t>Community </a:t>
            </a:r>
            <a:r>
              <a:rPr lang="en-US" sz="2400" dirty="0"/>
              <a:t>cloud allows us to share cloud resources, infrastructure, and other capabilities among various organizations.</a:t>
            </a:r>
          </a:p>
          <a:p>
            <a:pPr marL="82296" indent="0" algn="just">
              <a:buNone/>
            </a:pPr>
            <a:endParaRPr lang="en-US" sz="2400" dirty="0"/>
          </a:p>
        </p:txBody>
      </p:sp>
    </p:spTree>
    <p:extLst>
      <p:ext uri="{BB962C8B-B14F-4D97-AF65-F5344CB8AC3E}">
        <p14:creationId xmlns:p14="http://schemas.microsoft.com/office/powerpoint/2010/main" val="374531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609600"/>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50277"/>
            <a:ext cx="7498080" cy="5967045"/>
          </a:xfrm>
        </p:spPr>
        <p:txBody>
          <a:bodyPr>
            <a:normAutofit fontScale="92500" lnSpcReduction="20000"/>
          </a:bodyPr>
          <a:lstStyle/>
          <a:p>
            <a:pPr marL="82296" indent="0" algn="just">
              <a:buNone/>
            </a:pPr>
            <a:r>
              <a:rPr lang="en-US" sz="2800" b="1" dirty="0"/>
              <a:t>Big Data </a:t>
            </a:r>
            <a:r>
              <a:rPr lang="en-US" sz="2800" b="1" dirty="0" smtClean="0"/>
              <a:t>Characteristics</a:t>
            </a:r>
          </a:p>
          <a:p>
            <a:pPr marL="82296" indent="0" algn="just">
              <a:buNone/>
            </a:pPr>
            <a:r>
              <a:rPr lang="en-US" sz="2800" dirty="0"/>
              <a:t>There are five v's of Big Data that explains the characteristics (5 V's of Big </a:t>
            </a:r>
            <a:r>
              <a:rPr lang="en-US" sz="2800" dirty="0" smtClean="0"/>
              <a:t>Data).</a:t>
            </a:r>
          </a:p>
          <a:p>
            <a:pPr marL="82296" indent="0" algn="just">
              <a:buNone/>
            </a:pPr>
            <a:r>
              <a:rPr lang="en-US" sz="2800" b="1" dirty="0" smtClean="0"/>
              <a:t>1. Volume (</a:t>
            </a:r>
            <a:r>
              <a:rPr lang="en-US" sz="2800" dirty="0" smtClean="0"/>
              <a:t>Amount of data from countless source</a:t>
            </a:r>
            <a:r>
              <a:rPr lang="en-US" sz="2800" b="1" dirty="0" smtClean="0"/>
              <a:t>)</a:t>
            </a:r>
            <a:endParaRPr lang="en-US" sz="2800" b="1" dirty="0"/>
          </a:p>
          <a:p>
            <a:pPr marL="82296" indent="0" algn="just">
              <a:buNone/>
            </a:pPr>
            <a:r>
              <a:rPr lang="en-US" sz="2800" dirty="0"/>
              <a:t>The name Big Data itself is related to an enormous size. Big Data is a </a:t>
            </a:r>
            <a:r>
              <a:rPr lang="en-US" sz="2800" dirty="0">
                <a:solidFill>
                  <a:srgbClr val="00B0F0"/>
                </a:solidFill>
              </a:rPr>
              <a:t>vast </a:t>
            </a:r>
            <a:r>
              <a:rPr lang="en-US" sz="2800" dirty="0" smtClean="0">
                <a:solidFill>
                  <a:srgbClr val="00B0F0"/>
                </a:solidFill>
              </a:rPr>
              <a:t>volumes </a:t>
            </a:r>
            <a:r>
              <a:rPr lang="en-US" sz="2800" dirty="0">
                <a:solidFill>
                  <a:srgbClr val="00B0F0"/>
                </a:solidFill>
              </a:rPr>
              <a:t>of data generated from many sources daily</a:t>
            </a:r>
            <a:r>
              <a:rPr lang="en-US" sz="2800" dirty="0"/>
              <a:t>, such as business processes, machines, social media platforms, networks, human interactions, and many more</a:t>
            </a:r>
            <a:r>
              <a:rPr lang="en-US" sz="2800" dirty="0" smtClean="0"/>
              <a:t>. </a:t>
            </a:r>
            <a:r>
              <a:rPr lang="en-US" sz="2800" dirty="0"/>
              <a:t>The amount of data which we deal with is of very large size of Peta bytes.</a:t>
            </a:r>
            <a:endParaRPr lang="en-US" sz="2800" b="1" dirty="0"/>
          </a:p>
          <a:p>
            <a:pPr marL="82296" indent="0" algn="just">
              <a:buNone/>
            </a:pPr>
            <a:endParaRPr lang="en-US" sz="2800" dirty="0"/>
          </a:p>
          <a:p>
            <a:pPr marL="82296" indent="0" algn="just">
              <a:buNone/>
            </a:pPr>
            <a:r>
              <a:rPr lang="en-US" sz="2800" dirty="0"/>
              <a:t>Facebook can generate approximately a billion messages, 4.5 billion times that the "Like" button is recorded, and more than 350 million new posts are uploaded each day. Big data technologies can handle large amounts of data.</a:t>
            </a:r>
          </a:p>
        </p:txBody>
      </p:sp>
    </p:spTree>
    <p:extLst>
      <p:ext uri="{BB962C8B-B14F-4D97-AF65-F5344CB8AC3E}">
        <p14:creationId xmlns:p14="http://schemas.microsoft.com/office/powerpoint/2010/main" val="150956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562707"/>
          </a:xfrm>
        </p:spPr>
        <p:txBody>
          <a:bodyPr>
            <a:normAutofit/>
          </a:bodyPr>
          <a:lstStyle/>
          <a:p>
            <a:pPr algn="just"/>
            <a:r>
              <a:rPr lang="en-US" sz="2800" b="1" dirty="0">
                <a:solidFill>
                  <a:schemeClr val="tx1"/>
                </a:solidFill>
              </a:rPr>
              <a:t>Disadvantages of Community Cloud</a:t>
            </a:r>
          </a:p>
        </p:txBody>
      </p:sp>
      <p:sp>
        <p:nvSpPr>
          <p:cNvPr id="3" name="Content Placeholder 2"/>
          <p:cNvSpPr>
            <a:spLocks noGrp="1"/>
          </p:cNvSpPr>
          <p:nvPr>
            <p:ph idx="1"/>
          </p:nvPr>
        </p:nvSpPr>
        <p:spPr>
          <a:xfrm>
            <a:off x="1435608" y="703385"/>
            <a:ext cx="7498080" cy="6049107"/>
          </a:xfrm>
        </p:spPr>
        <p:txBody>
          <a:bodyPr>
            <a:normAutofit/>
          </a:bodyPr>
          <a:lstStyle/>
          <a:p>
            <a:pPr algn="just">
              <a:buFont typeface="Wingdings" panose="05000000000000000000" pitchFamily="2" charset="2"/>
              <a:buChar char="v"/>
            </a:pPr>
            <a:r>
              <a:rPr lang="en-US" sz="2400" dirty="0"/>
              <a:t>Community cloud is not a good choice for every </a:t>
            </a:r>
            <a:r>
              <a:rPr lang="en-US" sz="2400" dirty="0" smtClean="0"/>
              <a:t>organization.</a:t>
            </a:r>
          </a:p>
          <a:p>
            <a:pPr algn="just">
              <a:buFont typeface="Wingdings" panose="05000000000000000000" pitchFamily="2" charset="2"/>
              <a:buChar char="v"/>
            </a:pPr>
            <a:r>
              <a:rPr lang="en-US" sz="2400" dirty="0" smtClean="0"/>
              <a:t>Security </a:t>
            </a:r>
            <a:r>
              <a:rPr lang="en-US" sz="2400" dirty="0"/>
              <a:t>features are not as good as the private </a:t>
            </a:r>
            <a:r>
              <a:rPr lang="en-US" sz="2400" dirty="0" smtClean="0"/>
              <a:t>cloud.</a:t>
            </a:r>
          </a:p>
          <a:p>
            <a:pPr algn="just">
              <a:buFont typeface="Wingdings" panose="05000000000000000000" pitchFamily="2" charset="2"/>
              <a:buChar char="v"/>
            </a:pPr>
            <a:r>
              <a:rPr lang="en-US" sz="2400" dirty="0" smtClean="0"/>
              <a:t>It </a:t>
            </a:r>
            <a:r>
              <a:rPr lang="en-US" sz="2400" dirty="0"/>
              <a:t>is not suitable if there is no </a:t>
            </a:r>
            <a:r>
              <a:rPr lang="en-US" sz="2400" dirty="0" smtClean="0"/>
              <a:t>collaboration.</a:t>
            </a:r>
          </a:p>
          <a:p>
            <a:pPr algn="just">
              <a:buFont typeface="Wingdings" panose="05000000000000000000" pitchFamily="2" charset="2"/>
              <a:buChar char="v"/>
            </a:pPr>
            <a:r>
              <a:rPr lang="en-US" sz="2400" dirty="0" smtClean="0"/>
              <a:t>The </a:t>
            </a:r>
            <a:r>
              <a:rPr lang="en-US" sz="2400" dirty="0"/>
              <a:t>fixed amount of data storage and bandwidth is shared among all community members</a:t>
            </a:r>
          </a:p>
        </p:txBody>
      </p:sp>
    </p:spTree>
    <p:extLst>
      <p:ext uri="{BB962C8B-B14F-4D97-AF65-F5344CB8AC3E}">
        <p14:creationId xmlns:p14="http://schemas.microsoft.com/office/powerpoint/2010/main" val="40627732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586154"/>
          </a:xfrm>
        </p:spPr>
        <p:txBody>
          <a:bodyPr>
            <a:normAutofit/>
          </a:bodyPr>
          <a:lstStyle/>
          <a:p>
            <a:pPr algn="just"/>
            <a:r>
              <a:rPr lang="en-US" sz="2800" b="1" dirty="0" smtClean="0">
                <a:solidFill>
                  <a:schemeClr val="tx1"/>
                </a:solidFill>
              </a:rPr>
              <a:t>Cloud Computing Applications</a:t>
            </a:r>
            <a:endParaRPr lang="en-US" sz="2800" b="1" dirty="0">
              <a:solidFill>
                <a:schemeClr val="tx1"/>
              </a:solidFill>
            </a:endParaRPr>
          </a:p>
        </p:txBody>
      </p:sp>
      <p:sp>
        <p:nvSpPr>
          <p:cNvPr id="3" name="Content Placeholder 2"/>
          <p:cNvSpPr>
            <a:spLocks noGrp="1"/>
          </p:cNvSpPr>
          <p:nvPr>
            <p:ph idx="1"/>
          </p:nvPr>
        </p:nvSpPr>
        <p:spPr>
          <a:xfrm>
            <a:off x="1435608" y="808891"/>
            <a:ext cx="7498080" cy="5931877"/>
          </a:xfrm>
        </p:spPr>
        <p:txBody>
          <a:bodyPr>
            <a:normAutofit/>
          </a:bodyPr>
          <a:lstStyle/>
          <a:p>
            <a:pPr marL="82296" indent="0" algn="just">
              <a:buNone/>
            </a:pPr>
            <a:r>
              <a:rPr lang="en-US" sz="2400" dirty="0"/>
              <a:t>Cloud service providers provide various applications in the field of art, business, data storage and backup services, education, entertainment, management, social networking, etc</a:t>
            </a:r>
            <a:r>
              <a:rPr lang="en-US" sz="2400" dirty="0" smtClean="0"/>
              <a:t>.</a:t>
            </a:r>
            <a:endParaRPr lang="en-US" sz="2400" dirty="0"/>
          </a:p>
          <a:p>
            <a:pPr marL="82296" indent="0" algn="just">
              <a:buNone/>
            </a:pPr>
            <a:r>
              <a:rPr lang="en-US" sz="2400" dirty="0"/>
              <a:t>The most widely used cloud computing applications are given below </a:t>
            </a:r>
            <a:r>
              <a:rPr lang="en-US" sz="2400" dirty="0" smtClean="0"/>
              <a:t>–</a:t>
            </a:r>
          </a:p>
          <a:p>
            <a:pPr marL="82296" indent="0" algn="just">
              <a:buNone/>
            </a:pPr>
            <a:r>
              <a:rPr lang="en-US" sz="2400" b="1" dirty="0"/>
              <a:t>1. Art </a:t>
            </a:r>
            <a:r>
              <a:rPr lang="en-US" sz="2400" b="1" dirty="0" smtClean="0"/>
              <a:t>Applications</a:t>
            </a:r>
            <a:endParaRPr lang="en-US" sz="2400" b="1" dirty="0"/>
          </a:p>
          <a:p>
            <a:pPr marL="82296" indent="0" algn="just">
              <a:buNone/>
            </a:pPr>
            <a:r>
              <a:rPr lang="en-US" sz="2400" dirty="0"/>
              <a:t>Cloud computing offers various art applications for quickly and easily design attractive cards, booklets, and images. Some most commonly used cloud art applications are given below:</a:t>
            </a:r>
          </a:p>
          <a:p>
            <a:pPr marL="82296" indent="0" algn="just">
              <a:buNone/>
            </a:pPr>
            <a:r>
              <a:rPr lang="en-US" sz="2400" b="1" dirty="0" smtClean="0"/>
              <a:t>Moo</a:t>
            </a:r>
            <a:r>
              <a:rPr lang="en-US" sz="2400" dirty="0" smtClean="0"/>
              <a:t>; </a:t>
            </a:r>
            <a:r>
              <a:rPr lang="en-US" sz="2400" dirty="0"/>
              <a:t>is one of the best cloud art applications. It is used for designing and printing business cards, postcards, and mini cards.</a:t>
            </a:r>
          </a:p>
        </p:txBody>
      </p:sp>
    </p:spTree>
    <p:extLst>
      <p:ext uri="{BB962C8B-B14F-4D97-AF65-F5344CB8AC3E}">
        <p14:creationId xmlns:p14="http://schemas.microsoft.com/office/powerpoint/2010/main" val="1572994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0678"/>
            <a:ext cx="7498080" cy="527538"/>
          </a:xfrm>
        </p:spPr>
        <p:txBody>
          <a:bodyPr>
            <a:normAutofit/>
          </a:bodyPr>
          <a:lstStyle/>
          <a:p>
            <a:pPr algn="just"/>
            <a:r>
              <a:rPr lang="en-US" sz="2800" b="1" dirty="0">
                <a:solidFill>
                  <a:schemeClr val="tx1"/>
                </a:solidFill>
              </a:rPr>
              <a:t>2. Business Applications</a:t>
            </a:r>
          </a:p>
        </p:txBody>
      </p:sp>
      <p:sp>
        <p:nvSpPr>
          <p:cNvPr id="3" name="Content Placeholder 2"/>
          <p:cNvSpPr>
            <a:spLocks noGrp="1"/>
          </p:cNvSpPr>
          <p:nvPr>
            <p:ph idx="1"/>
          </p:nvPr>
        </p:nvSpPr>
        <p:spPr>
          <a:xfrm>
            <a:off x="1435608" y="750277"/>
            <a:ext cx="7498080" cy="5884985"/>
          </a:xfrm>
        </p:spPr>
        <p:txBody>
          <a:bodyPr>
            <a:normAutofit/>
          </a:bodyPr>
          <a:lstStyle/>
          <a:p>
            <a:pPr marL="82296" indent="0" algn="just">
              <a:buNone/>
            </a:pPr>
            <a:r>
              <a:rPr lang="en-US" sz="2400" dirty="0"/>
              <a:t>Business applications are based on cloud service providers. Today, every organization requires the cloud business application to grow their business. It also ensures that business applications are 24*7 available to users.</a:t>
            </a:r>
          </a:p>
          <a:p>
            <a:pPr marL="82296" indent="0" algn="just">
              <a:buNone/>
            </a:pPr>
            <a:endParaRPr lang="en-US" sz="2400" dirty="0"/>
          </a:p>
          <a:p>
            <a:pPr marL="82296" indent="0" algn="just">
              <a:buNone/>
            </a:pPr>
            <a:r>
              <a:rPr lang="en-US" sz="2400" dirty="0"/>
              <a:t>There are the following business applications of cloud computing </a:t>
            </a:r>
            <a:r>
              <a:rPr lang="en-US" sz="2400" dirty="0" smtClean="0"/>
              <a:t>–</a:t>
            </a:r>
          </a:p>
          <a:p>
            <a:pPr marL="82296" indent="0" algn="just">
              <a:buNone/>
            </a:pPr>
            <a:r>
              <a:rPr lang="en-US" sz="2400" b="1" dirty="0" err="1" smtClean="0"/>
              <a:t>MailChimp</a:t>
            </a:r>
            <a:r>
              <a:rPr lang="en-US" sz="2400" b="1" dirty="0"/>
              <a:t>; </a:t>
            </a:r>
            <a:r>
              <a:rPr lang="en-US" sz="2400" dirty="0" err="1"/>
              <a:t>MailChimp</a:t>
            </a:r>
            <a:r>
              <a:rPr lang="en-US" sz="2400" dirty="0"/>
              <a:t> is an email publishing platform which provides various options to design, send, and save templates for emails</a:t>
            </a:r>
            <a:r>
              <a:rPr lang="en-US" sz="2400" dirty="0" smtClean="0"/>
              <a:t>.</a:t>
            </a:r>
          </a:p>
          <a:p>
            <a:pPr marL="82296" indent="0" algn="just">
              <a:buNone/>
            </a:pPr>
            <a:r>
              <a:rPr lang="en-US" sz="2400" b="1" dirty="0" err="1" smtClean="0"/>
              <a:t>Paypal</a:t>
            </a:r>
            <a:r>
              <a:rPr lang="en-US" sz="2400" b="1" dirty="0" smtClean="0"/>
              <a:t>; </a:t>
            </a:r>
            <a:r>
              <a:rPr lang="en-US" sz="2400" dirty="0" smtClean="0"/>
              <a:t>offers </a:t>
            </a:r>
            <a:r>
              <a:rPr lang="en-US" sz="2400" dirty="0"/>
              <a:t>the simplest and easiest online payment mode using a secure internet account. </a:t>
            </a:r>
            <a:r>
              <a:rPr lang="en-US" sz="2400" dirty="0" err="1"/>
              <a:t>Paypal</a:t>
            </a:r>
            <a:r>
              <a:rPr lang="en-US" sz="2400" dirty="0"/>
              <a:t> accepts the payment through debit cards, credit cards, and also from </a:t>
            </a:r>
            <a:r>
              <a:rPr lang="en-US" sz="2400" dirty="0" err="1"/>
              <a:t>Paypal</a:t>
            </a:r>
            <a:r>
              <a:rPr lang="en-US" sz="2400" dirty="0"/>
              <a:t> account holders.</a:t>
            </a:r>
            <a:endParaRPr lang="en-US" sz="2400" dirty="0" smtClean="0"/>
          </a:p>
          <a:p>
            <a:pPr marL="596646" indent="-514350" algn="just">
              <a:buAutoNum type="romanLcPeriod"/>
            </a:pPr>
            <a:endParaRPr lang="en-US" sz="2400" dirty="0"/>
          </a:p>
        </p:txBody>
      </p:sp>
    </p:spTree>
    <p:extLst>
      <p:ext uri="{BB962C8B-B14F-4D97-AF65-F5344CB8AC3E}">
        <p14:creationId xmlns:p14="http://schemas.microsoft.com/office/powerpoint/2010/main" val="442219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8954"/>
            <a:ext cx="7498080" cy="550984"/>
          </a:xfrm>
        </p:spPr>
        <p:txBody>
          <a:bodyPr>
            <a:normAutofit/>
          </a:bodyPr>
          <a:lstStyle/>
          <a:p>
            <a:pPr algn="just"/>
            <a:r>
              <a:rPr lang="en-US" sz="2800" b="1" dirty="0" smtClean="0">
                <a:solidFill>
                  <a:schemeClr val="tx1"/>
                </a:solidFill>
                <a:effectLst/>
              </a:rPr>
              <a:t>3. Data </a:t>
            </a:r>
            <a:r>
              <a:rPr lang="en-US" sz="2800" b="1" dirty="0">
                <a:solidFill>
                  <a:schemeClr val="tx1"/>
                </a:solidFill>
                <a:effectLst/>
              </a:rPr>
              <a:t>Storage and Backup Applications</a:t>
            </a:r>
          </a:p>
        </p:txBody>
      </p:sp>
      <p:sp>
        <p:nvSpPr>
          <p:cNvPr id="3" name="Content Placeholder 2"/>
          <p:cNvSpPr>
            <a:spLocks noGrp="1"/>
          </p:cNvSpPr>
          <p:nvPr>
            <p:ph idx="1"/>
          </p:nvPr>
        </p:nvSpPr>
        <p:spPr>
          <a:xfrm>
            <a:off x="1435608" y="773723"/>
            <a:ext cx="7498080" cy="5943600"/>
          </a:xfrm>
        </p:spPr>
        <p:txBody>
          <a:bodyPr>
            <a:normAutofit fontScale="85000" lnSpcReduction="20000"/>
          </a:bodyPr>
          <a:lstStyle/>
          <a:p>
            <a:pPr marL="82296" indent="0" algn="just">
              <a:buNone/>
            </a:pPr>
            <a:r>
              <a:rPr lang="en-US" sz="2400" dirty="0"/>
              <a:t>Cloud computing </a:t>
            </a:r>
            <a:r>
              <a:rPr lang="en-US" sz="2400" dirty="0">
                <a:solidFill>
                  <a:srgbClr val="00B0F0"/>
                </a:solidFill>
              </a:rPr>
              <a:t>allows us to store information </a:t>
            </a:r>
            <a:r>
              <a:rPr lang="en-US" sz="2400" dirty="0"/>
              <a:t>(data, files, images, audios, and videos) </a:t>
            </a:r>
            <a:r>
              <a:rPr lang="en-US" sz="2400" dirty="0">
                <a:solidFill>
                  <a:srgbClr val="00B0F0"/>
                </a:solidFill>
              </a:rPr>
              <a:t>on the cloud and access this information using an internet connection</a:t>
            </a:r>
            <a:r>
              <a:rPr lang="en-US" sz="2400" dirty="0"/>
              <a:t>. As the cloud provider is responsible for providing security, so they offer various backup recovery application for retrieving the lost data</a:t>
            </a:r>
            <a:r>
              <a:rPr lang="en-US" sz="2400" dirty="0" smtClean="0"/>
              <a:t>.</a:t>
            </a:r>
            <a:endParaRPr lang="en-US" sz="2400" dirty="0"/>
          </a:p>
          <a:p>
            <a:pPr marL="82296" indent="0" algn="just">
              <a:buNone/>
            </a:pPr>
            <a:r>
              <a:rPr lang="en-US" sz="2400" dirty="0"/>
              <a:t>A list of data storage and backup applications in the cloud are given below </a:t>
            </a:r>
            <a:r>
              <a:rPr lang="en-US" sz="2400" dirty="0" smtClean="0"/>
              <a:t>–</a:t>
            </a:r>
          </a:p>
          <a:p>
            <a:pPr marL="82296" indent="0" algn="just">
              <a:buNone/>
            </a:pPr>
            <a:r>
              <a:rPr lang="en-US" sz="2400" b="1" dirty="0" smtClean="0"/>
              <a:t>Mozy; </a:t>
            </a:r>
            <a:r>
              <a:rPr lang="en-US" sz="2400" dirty="0"/>
              <a:t>provides powerful online backup solutions for our personal and business data. It schedules automatically back up for each day at a specific time</a:t>
            </a:r>
            <a:r>
              <a:rPr lang="en-US" sz="2400" dirty="0" smtClean="0"/>
              <a:t>.</a:t>
            </a:r>
          </a:p>
          <a:p>
            <a:pPr marL="82296" indent="0" algn="just">
              <a:buNone/>
            </a:pPr>
            <a:r>
              <a:rPr lang="en-US" sz="2400" b="1" dirty="0"/>
              <a:t>4. Education </a:t>
            </a:r>
            <a:r>
              <a:rPr lang="en-US" sz="2400" b="1" dirty="0" smtClean="0"/>
              <a:t>Applications</a:t>
            </a:r>
          </a:p>
          <a:p>
            <a:pPr marL="82296" indent="0" algn="just">
              <a:buNone/>
            </a:pPr>
            <a:r>
              <a:rPr lang="en-US" sz="2400" dirty="0"/>
              <a:t>Cloud computing in the education sector becomes very popular. It offers various online distance learning platforms and student information portals to the students. The advantage of using cloud in the field of education is that it offers strong virtual classroom environments, Ease of accessibility, secure data storage, scalability, greater reach for the students, and minimal hardware requirements for the applications.</a:t>
            </a:r>
          </a:p>
          <a:p>
            <a:pPr marL="82296" indent="0" algn="just">
              <a:buNone/>
            </a:pPr>
            <a:endParaRPr lang="en-US" sz="2400" dirty="0"/>
          </a:p>
          <a:p>
            <a:pPr marL="82296" indent="0" algn="just">
              <a:buNone/>
            </a:pPr>
            <a:r>
              <a:rPr lang="en-US" sz="2400" dirty="0"/>
              <a:t>There are the following education applications offered by the cloud -</a:t>
            </a:r>
          </a:p>
        </p:txBody>
      </p:sp>
    </p:spTree>
    <p:extLst>
      <p:ext uri="{BB962C8B-B14F-4D97-AF65-F5344CB8AC3E}">
        <p14:creationId xmlns:p14="http://schemas.microsoft.com/office/powerpoint/2010/main" val="34413408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515815"/>
          </a:xfrm>
        </p:spPr>
        <p:txBody>
          <a:bodyPr>
            <a:noAutofit/>
          </a:bodyPr>
          <a:lstStyle/>
          <a:p>
            <a:pPr algn="just"/>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656492"/>
            <a:ext cx="7498080" cy="6025662"/>
          </a:xfrm>
        </p:spPr>
        <p:txBody>
          <a:bodyPr>
            <a:normAutofit lnSpcReduction="10000"/>
          </a:bodyPr>
          <a:lstStyle/>
          <a:p>
            <a:pPr marL="82296" indent="0" algn="just">
              <a:buNone/>
            </a:pPr>
            <a:r>
              <a:rPr lang="en-US" sz="2400" b="1" dirty="0"/>
              <a:t>AWS in </a:t>
            </a:r>
            <a:r>
              <a:rPr lang="en-US" sz="2400" b="1" dirty="0" smtClean="0"/>
              <a:t>Education;</a:t>
            </a:r>
            <a:r>
              <a:rPr lang="en-US" sz="2400" dirty="0" smtClean="0"/>
              <a:t> provides </a:t>
            </a:r>
            <a:r>
              <a:rPr lang="en-US" sz="2400" dirty="0"/>
              <a:t>an education-friendly environment to universities, community colleges, and </a:t>
            </a:r>
            <a:r>
              <a:rPr lang="en-US" sz="2400" dirty="0" smtClean="0"/>
              <a:t>schools.</a:t>
            </a:r>
          </a:p>
          <a:p>
            <a:pPr marL="82296" indent="0" algn="just">
              <a:buNone/>
            </a:pPr>
            <a:r>
              <a:rPr lang="en-US" sz="2400" b="1" dirty="0"/>
              <a:t>Google Apps for </a:t>
            </a:r>
            <a:r>
              <a:rPr lang="en-US" sz="2400" b="1" dirty="0" smtClean="0"/>
              <a:t>Education; </a:t>
            </a:r>
            <a:r>
              <a:rPr lang="en-US" sz="2400" dirty="0" smtClean="0"/>
              <a:t>is </a:t>
            </a:r>
            <a:r>
              <a:rPr lang="en-US" sz="2400" dirty="0"/>
              <a:t>the most widely used platform for free web-based email, calendar, documents, and </a:t>
            </a:r>
            <a:r>
              <a:rPr lang="en-US" sz="2400" dirty="0" smtClean="0"/>
              <a:t>collaborative </a:t>
            </a:r>
            <a:r>
              <a:rPr lang="en-US" sz="2400" dirty="0"/>
              <a:t>study</a:t>
            </a:r>
            <a:r>
              <a:rPr lang="en-US" sz="2400" dirty="0" smtClean="0"/>
              <a:t>.</a:t>
            </a:r>
          </a:p>
          <a:p>
            <a:pPr marL="82296" indent="0" algn="just">
              <a:buNone/>
            </a:pPr>
            <a:r>
              <a:rPr lang="en-US" sz="2400" b="1" dirty="0"/>
              <a:t>5. Entertainment </a:t>
            </a:r>
            <a:r>
              <a:rPr lang="en-US" sz="2400" b="1" dirty="0" smtClean="0"/>
              <a:t>Applications</a:t>
            </a:r>
          </a:p>
          <a:p>
            <a:pPr marL="82296" indent="0" algn="just">
              <a:buNone/>
            </a:pPr>
            <a:r>
              <a:rPr lang="en-US" sz="2400" dirty="0"/>
              <a:t>Entertainment industries use a multi-cloud strategy to interact with the target audience. Cloud computing offers various entertainment applications such as online games and video conferencing</a:t>
            </a:r>
            <a:r>
              <a:rPr lang="en-US" sz="2400" dirty="0" smtClean="0"/>
              <a:t>.</a:t>
            </a:r>
          </a:p>
          <a:p>
            <a:pPr marL="82296" indent="0" algn="just">
              <a:buNone/>
            </a:pPr>
            <a:r>
              <a:rPr lang="en-US" sz="2400" b="1" dirty="0"/>
              <a:t>Video Conferencing </a:t>
            </a:r>
            <a:r>
              <a:rPr lang="en-US" sz="2400" b="1" dirty="0" smtClean="0"/>
              <a:t>Apps;</a:t>
            </a:r>
            <a:r>
              <a:rPr lang="en-US" sz="2400" dirty="0" smtClean="0"/>
              <a:t> provides </a:t>
            </a:r>
            <a:r>
              <a:rPr lang="en-US" sz="2400" dirty="0"/>
              <a:t>a simple and instant connected experience. It allows us to communicate with our business partners, friends, and relatives using a cloud-based video conferencing. The benefits of using video conferencing are that it reduces cost, increases </a:t>
            </a:r>
            <a:r>
              <a:rPr lang="en-US" sz="2400" dirty="0" smtClean="0"/>
              <a:t>efficiency.</a:t>
            </a:r>
            <a:endParaRPr lang="en-US" sz="2400" dirty="0"/>
          </a:p>
        </p:txBody>
      </p:sp>
    </p:spTree>
    <p:extLst>
      <p:ext uri="{BB962C8B-B14F-4D97-AF65-F5344CB8AC3E}">
        <p14:creationId xmlns:p14="http://schemas.microsoft.com/office/powerpoint/2010/main" val="3506791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574430"/>
          </a:xfrm>
        </p:spPr>
        <p:txBody>
          <a:bodyPr>
            <a:normAutofit/>
          </a:bodyPr>
          <a:lstStyle/>
          <a:p>
            <a:pPr algn="just"/>
            <a:r>
              <a:rPr lang="en-US" sz="2800" b="1" dirty="0" smtClean="0">
                <a:solidFill>
                  <a:schemeClr val="tx1"/>
                </a:solidFill>
                <a:effectLst/>
              </a:rPr>
              <a:t>6. </a:t>
            </a:r>
            <a:r>
              <a:rPr lang="en-US" sz="2800" b="1" dirty="0">
                <a:solidFill>
                  <a:schemeClr val="tx1"/>
                </a:solidFill>
                <a:effectLst/>
              </a:rPr>
              <a:t>Social Applications</a:t>
            </a:r>
          </a:p>
        </p:txBody>
      </p:sp>
      <p:sp>
        <p:nvSpPr>
          <p:cNvPr id="3" name="Content Placeholder 2"/>
          <p:cNvSpPr>
            <a:spLocks noGrp="1"/>
          </p:cNvSpPr>
          <p:nvPr>
            <p:ph idx="1"/>
          </p:nvPr>
        </p:nvSpPr>
        <p:spPr>
          <a:xfrm>
            <a:off x="1435608" y="726831"/>
            <a:ext cx="7498080" cy="5943599"/>
          </a:xfrm>
        </p:spPr>
        <p:txBody>
          <a:bodyPr>
            <a:normAutofit fontScale="92500" lnSpcReduction="10000"/>
          </a:bodyPr>
          <a:lstStyle/>
          <a:p>
            <a:pPr marL="82296" indent="0" algn="just">
              <a:buNone/>
            </a:pPr>
            <a:r>
              <a:rPr lang="en-US" sz="2400" dirty="0"/>
              <a:t>Social cloud </a:t>
            </a:r>
            <a:r>
              <a:rPr lang="en-US" sz="2400" dirty="0" smtClean="0"/>
              <a:t>applications allow </a:t>
            </a:r>
            <a:r>
              <a:rPr lang="en-US" sz="2400" dirty="0"/>
              <a:t>a large number of users to connect with each other using social networking applications such as Facebook, Twitter, </a:t>
            </a:r>
            <a:r>
              <a:rPr lang="en-US" sz="2400" dirty="0" err="1"/>
              <a:t>Linkedln</a:t>
            </a:r>
            <a:r>
              <a:rPr lang="en-US" sz="2400" dirty="0"/>
              <a:t>, etc</a:t>
            </a:r>
            <a:r>
              <a:rPr lang="en-US" sz="2400" dirty="0" smtClean="0"/>
              <a:t>.</a:t>
            </a:r>
          </a:p>
          <a:p>
            <a:pPr marL="82296" indent="0">
              <a:buNone/>
            </a:pPr>
            <a:r>
              <a:rPr lang="en-US" sz="2400" b="1" dirty="0" err="1" smtClean="0"/>
              <a:t>i</a:t>
            </a:r>
            <a:r>
              <a:rPr lang="en-US" sz="2400" b="1" dirty="0" smtClean="0"/>
              <a:t>. Facebook</a:t>
            </a:r>
            <a:r>
              <a:rPr lang="en-US" sz="2400" dirty="0" smtClean="0"/>
              <a:t>; is </a:t>
            </a:r>
            <a:r>
              <a:rPr lang="en-US" sz="2400" dirty="0"/>
              <a:t>a </a:t>
            </a:r>
            <a:r>
              <a:rPr lang="en-US" sz="2400" b="1" dirty="0"/>
              <a:t>social networking website</a:t>
            </a:r>
            <a:r>
              <a:rPr lang="en-US" sz="2400" dirty="0"/>
              <a:t> which allows active users to share files, photos, videos, status, more to their friends, relatives, and business partners using the cloud storage system. On Facebook, we will always get notifications when our friends like and comment on the </a:t>
            </a:r>
            <a:r>
              <a:rPr lang="en-US" sz="2400" dirty="0" smtClean="0"/>
              <a:t>posts.</a:t>
            </a:r>
          </a:p>
          <a:p>
            <a:pPr marL="82296" indent="0">
              <a:buNone/>
            </a:pPr>
            <a:r>
              <a:rPr lang="en-US" sz="2400" b="1" dirty="0" smtClean="0"/>
              <a:t>ii</a:t>
            </a:r>
            <a:r>
              <a:rPr lang="en-US" sz="2400" b="1" dirty="0"/>
              <a:t>. </a:t>
            </a:r>
            <a:r>
              <a:rPr lang="en-US" sz="2400" b="1" dirty="0" smtClean="0"/>
              <a:t>Twitter</a:t>
            </a:r>
            <a:r>
              <a:rPr lang="en-US" sz="2400" dirty="0" smtClean="0"/>
              <a:t>; is </a:t>
            </a:r>
            <a:r>
              <a:rPr lang="en-US" sz="2400" dirty="0"/>
              <a:t>a </a:t>
            </a:r>
            <a:r>
              <a:rPr lang="en-US" sz="2400" b="1" dirty="0"/>
              <a:t>social networking</a:t>
            </a:r>
            <a:r>
              <a:rPr lang="en-US" sz="2400" dirty="0"/>
              <a:t> site. It is a </a:t>
            </a:r>
            <a:r>
              <a:rPr lang="en-US" sz="2400" b="1" dirty="0"/>
              <a:t>microblogging</a:t>
            </a:r>
            <a:r>
              <a:rPr lang="en-US" sz="2400" dirty="0"/>
              <a:t> system. It allows users to follow high profile celebrities, friends, relatives, and receive news. It sends and receives short posts called </a:t>
            </a:r>
            <a:r>
              <a:rPr lang="en-US" sz="2400" dirty="0" smtClean="0"/>
              <a:t>tweets.</a:t>
            </a:r>
          </a:p>
          <a:p>
            <a:pPr marL="82296" indent="0">
              <a:buNone/>
            </a:pPr>
            <a:r>
              <a:rPr lang="en-US" sz="2400" b="1" dirty="0" smtClean="0"/>
              <a:t>iii</a:t>
            </a:r>
            <a:r>
              <a:rPr lang="en-US" sz="2400" b="1" dirty="0"/>
              <a:t>. </a:t>
            </a:r>
            <a:r>
              <a:rPr lang="en-US" sz="2400" b="1" dirty="0" smtClean="0"/>
              <a:t>Yammer</a:t>
            </a:r>
            <a:r>
              <a:rPr lang="en-US" sz="2400" dirty="0" smtClean="0"/>
              <a:t>; is </a:t>
            </a:r>
            <a:r>
              <a:rPr lang="en-US" sz="2400" dirty="0"/>
              <a:t>the </a:t>
            </a:r>
            <a:r>
              <a:rPr lang="en-US" sz="2400" b="1" dirty="0"/>
              <a:t>best team collaboration</a:t>
            </a:r>
            <a:r>
              <a:rPr lang="en-US" sz="2400" dirty="0"/>
              <a:t> tool that allows a team of employees to chat, share images, documents, and </a:t>
            </a:r>
            <a:r>
              <a:rPr lang="en-US" sz="2400" dirty="0" smtClean="0"/>
              <a:t>videos.</a:t>
            </a:r>
          </a:p>
          <a:p>
            <a:pPr marL="82296" indent="0">
              <a:buNone/>
            </a:pPr>
            <a:r>
              <a:rPr lang="en-US" sz="2400" b="1" dirty="0" smtClean="0"/>
              <a:t>iv</a:t>
            </a:r>
            <a:r>
              <a:rPr lang="en-US" sz="2400" b="1" dirty="0"/>
              <a:t>. </a:t>
            </a:r>
            <a:r>
              <a:rPr lang="en-US" sz="2400" b="1" dirty="0" smtClean="0"/>
              <a:t>LinkedIn</a:t>
            </a:r>
            <a:r>
              <a:rPr lang="en-US" sz="2400" dirty="0" smtClean="0"/>
              <a:t>; is </a:t>
            </a:r>
            <a:r>
              <a:rPr lang="en-US" sz="2400" dirty="0"/>
              <a:t>a </a:t>
            </a:r>
            <a:r>
              <a:rPr lang="en-US" sz="2400" b="1" dirty="0"/>
              <a:t>social network</a:t>
            </a:r>
            <a:r>
              <a:rPr lang="en-US" sz="2400" dirty="0"/>
              <a:t> for students, </a:t>
            </a:r>
            <a:r>
              <a:rPr lang="en-US" sz="2400" dirty="0" err="1"/>
              <a:t>freshers</a:t>
            </a:r>
            <a:r>
              <a:rPr lang="en-US" sz="2400" dirty="0"/>
              <a:t>, and professionals.</a:t>
            </a:r>
          </a:p>
          <a:p>
            <a:pPr marL="82296" indent="0" algn="just">
              <a:buNone/>
            </a:pPr>
            <a:endParaRPr lang="en-US" sz="2400" dirty="0"/>
          </a:p>
        </p:txBody>
      </p:sp>
    </p:spTree>
    <p:extLst>
      <p:ext uri="{BB962C8B-B14F-4D97-AF65-F5344CB8AC3E}">
        <p14:creationId xmlns:p14="http://schemas.microsoft.com/office/powerpoint/2010/main" val="391164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9"/>
            <a:ext cx="7498080" cy="527538"/>
          </a:xfrm>
        </p:spPr>
        <p:txBody>
          <a:bodyPr>
            <a:normAutofit/>
          </a:bodyPr>
          <a:lstStyle/>
          <a:p>
            <a:pPr algn="just"/>
            <a:r>
              <a:rPr lang="en-US" sz="2800" b="1" dirty="0">
                <a:solidFill>
                  <a:schemeClr val="tx1"/>
                </a:solidFill>
              </a:rPr>
              <a:t>Advantages of Cloud Computing</a:t>
            </a:r>
          </a:p>
        </p:txBody>
      </p:sp>
      <p:sp>
        <p:nvSpPr>
          <p:cNvPr id="3" name="Content Placeholder 2"/>
          <p:cNvSpPr>
            <a:spLocks noGrp="1"/>
          </p:cNvSpPr>
          <p:nvPr>
            <p:ph idx="1"/>
          </p:nvPr>
        </p:nvSpPr>
        <p:spPr>
          <a:xfrm>
            <a:off x="1435608" y="679938"/>
            <a:ext cx="7498080" cy="6049108"/>
          </a:xfrm>
        </p:spPr>
        <p:txBody>
          <a:bodyPr>
            <a:normAutofit fontScale="77500" lnSpcReduction="20000"/>
          </a:bodyPr>
          <a:lstStyle/>
          <a:p>
            <a:pPr marL="82296" indent="0" algn="just">
              <a:buNone/>
            </a:pPr>
            <a:r>
              <a:rPr lang="en-US" sz="2400" b="1" dirty="0" smtClean="0"/>
              <a:t>Back-up </a:t>
            </a:r>
            <a:r>
              <a:rPr lang="en-US" sz="2400" b="1" dirty="0"/>
              <a:t>and restore </a:t>
            </a:r>
            <a:r>
              <a:rPr lang="en-US" sz="2400" b="1" dirty="0" smtClean="0"/>
              <a:t>data; </a:t>
            </a:r>
            <a:r>
              <a:rPr lang="en-US" sz="2400" dirty="0" smtClean="0"/>
              <a:t>Once </a:t>
            </a:r>
            <a:r>
              <a:rPr lang="en-US" sz="2400" dirty="0"/>
              <a:t>the data is stored in the cloud, it is easier to get back-up and restore that data using the cloud.</a:t>
            </a:r>
          </a:p>
          <a:p>
            <a:pPr marL="82296" indent="0" algn="just">
              <a:buNone/>
            </a:pPr>
            <a:r>
              <a:rPr lang="en-US" sz="2400" b="1" dirty="0" smtClean="0"/>
              <a:t>Improved collaboration; </a:t>
            </a:r>
            <a:r>
              <a:rPr lang="en-US" sz="2400" dirty="0" smtClean="0"/>
              <a:t>Cloud </a:t>
            </a:r>
            <a:r>
              <a:rPr lang="en-US" sz="2400" dirty="0"/>
              <a:t>applications improve collaboration by allowing groups of people to quickly and easily share information in the cloud via shared storage</a:t>
            </a:r>
            <a:r>
              <a:rPr lang="en-US" sz="2400" dirty="0" smtClean="0"/>
              <a:t>.</a:t>
            </a:r>
          </a:p>
          <a:p>
            <a:pPr marL="82296" indent="0" algn="just">
              <a:buNone/>
            </a:pPr>
            <a:r>
              <a:rPr lang="en-US" sz="2400" b="1" dirty="0" smtClean="0"/>
              <a:t>Excellent accessibility; </a:t>
            </a:r>
            <a:r>
              <a:rPr lang="en-US" sz="2400" dirty="0" smtClean="0"/>
              <a:t>Cloud </a:t>
            </a:r>
            <a:r>
              <a:rPr lang="en-US" sz="2400" dirty="0"/>
              <a:t>allows us to quickly and easily access </a:t>
            </a:r>
            <a:r>
              <a:rPr lang="en-US" sz="2400" dirty="0" smtClean="0"/>
              <a:t>stored </a:t>
            </a:r>
            <a:r>
              <a:rPr lang="en-US" sz="2400" dirty="0"/>
              <a:t>information anywhere, anytime in the whole world, using an internet connection. An internet cloud infrastructure increases organization productivity and efficiency by ensuring that our data is always accessible.</a:t>
            </a:r>
          </a:p>
          <a:p>
            <a:pPr marL="82296" indent="0" algn="just">
              <a:buNone/>
            </a:pPr>
            <a:r>
              <a:rPr lang="en-US" sz="2400" b="1" dirty="0" smtClean="0"/>
              <a:t>Low </a:t>
            </a:r>
            <a:r>
              <a:rPr lang="en-US" sz="2400" b="1" dirty="0"/>
              <a:t>maintenance </a:t>
            </a:r>
            <a:r>
              <a:rPr lang="en-US" sz="2400" b="1" dirty="0" smtClean="0"/>
              <a:t>cost; </a:t>
            </a:r>
            <a:r>
              <a:rPr lang="en-US" sz="2400" dirty="0" smtClean="0"/>
              <a:t>Cloud </a:t>
            </a:r>
            <a:r>
              <a:rPr lang="en-US" sz="2400" dirty="0"/>
              <a:t>computing reduces both hardware and software maintenance costs for organizations.</a:t>
            </a:r>
          </a:p>
          <a:p>
            <a:pPr marL="82296" indent="0" algn="just">
              <a:buNone/>
            </a:pPr>
            <a:r>
              <a:rPr lang="en-US" sz="2400" b="1" dirty="0" smtClean="0"/>
              <a:t>Mobility; </a:t>
            </a:r>
            <a:r>
              <a:rPr lang="en-US" sz="2400" dirty="0" smtClean="0"/>
              <a:t>Cloud </a:t>
            </a:r>
            <a:r>
              <a:rPr lang="en-US" sz="2400" dirty="0"/>
              <a:t>computing allows us to easily access all cloud data via mobile.</a:t>
            </a:r>
          </a:p>
          <a:p>
            <a:pPr marL="82296" indent="0" algn="just">
              <a:buNone/>
            </a:pPr>
            <a:r>
              <a:rPr lang="en-US" sz="2400" b="1" dirty="0" err="1" smtClean="0"/>
              <a:t>IServices</a:t>
            </a:r>
            <a:r>
              <a:rPr lang="en-US" sz="2400" b="1" dirty="0" smtClean="0"/>
              <a:t> </a:t>
            </a:r>
            <a:r>
              <a:rPr lang="en-US" sz="2400" b="1" dirty="0"/>
              <a:t>in the pay-per-use </a:t>
            </a:r>
            <a:r>
              <a:rPr lang="en-US" sz="2400" b="1" dirty="0" smtClean="0"/>
              <a:t>model; </a:t>
            </a:r>
            <a:r>
              <a:rPr lang="en-US" sz="2400" dirty="0" smtClean="0"/>
              <a:t>Cloud </a:t>
            </a:r>
            <a:r>
              <a:rPr lang="en-US" sz="2400" dirty="0"/>
              <a:t>computing offers Application Programming Interfaces (APIs) to the users for access services on the cloud and pays the charges as per the usage of service.</a:t>
            </a:r>
          </a:p>
          <a:p>
            <a:pPr marL="82296" indent="0" algn="just">
              <a:buNone/>
            </a:pPr>
            <a:r>
              <a:rPr lang="en-US" sz="2400" b="1" dirty="0" smtClean="0"/>
              <a:t>Unlimited </a:t>
            </a:r>
            <a:r>
              <a:rPr lang="en-US" sz="2400" b="1" dirty="0"/>
              <a:t>storage </a:t>
            </a:r>
            <a:r>
              <a:rPr lang="en-US" sz="2400" b="1" dirty="0" smtClean="0"/>
              <a:t>capacity; </a:t>
            </a:r>
            <a:r>
              <a:rPr lang="en-US" sz="2400" dirty="0" smtClean="0"/>
              <a:t>Cloud </a:t>
            </a:r>
            <a:r>
              <a:rPr lang="en-US" sz="2400" dirty="0"/>
              <a:t>offers us a huge amount of storing capacity for storing our important data such as documents, images, audio, video, etc. in one place.</a:t>
            </a:r>
          </a:p>
          <a:p>
            <a:pPr marL="82296" indent="0" algn="just">
              <a:buNone/>
            </a:pPr>
            <a:r>
              <a:rPr lang="en-US" sz="2400" b="1" dirty="0" smtClean="0"/>
              <a:t>Data security; </a:t>
            </a:r>
            <a:r>
              <a:rPr lang="en-US" sz="2400" dirty="0" smtClean="0"/>
              <a:t>is </a:t>
            </a:r>
            <a:r>
              <a:rPr lang="en-US" sz="2400" dirty="0"/>
              <a:t>one of the biggest advantages of cloud computing. Cloud offers many advanced features related to security and ensures that data is securely stored and handled.</a:t>
            </a:r>
          </a:p>
        </p:txBody>
      </p:sp>
    </p:spTree>
    <p:extLst>
      <p:ext uri="{BB962C8B-B14F-4D97-AF65-F5344CB8AC3E}">
        <p14:creationId xmlns:p14="http://schemas.microsoft.com/office/powerpoint/2010/main" val="1407727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8954"/>
            <a:ext cx="7498080" cy="539261"/>
          </a:xfrm>
        </p:spPr>
        <p:txBody>
          <a:bodyPr>
            <a:normAutofit/>
          </a:bodyPr>
          <a:lstStyle/>
          <a:p>
            <a:pPr algn="just"/>
            <a:r>
              <a:rPr lang="en-US" sz="2800" b="1" dirty="0">
                <a:solidFill>
                  <a:schemeClr val="tx1"/>
                </a:solidFill>
              </a:rPr>
              <a:t>Disadvantages of Cloud Computing</a:t>
            </a:r>
          </a:p>
        </p:txBody>
      </p:sp>
      <p:sp>
        <p:nvSpPr>
          <p:cNvPr id="3" name="Content Placeholder 2"/>
          <p:cNvSpPr>
            <a:spLocks noGrp="1"/>
          </p:cNvSpPr>
          <p:nvPr>
            <p:ph idx="1"/>
          </p:nvPr>
        </p:nvSpPr>
        <p:spPr>
          <a:xfrm>
            <a:off x="1435608" y="738554"/>
            <a:ext cx="7498080" cy="5943600"/>
          </a:xfrm>
        </p:spPr>
        <p:txBody>
          <a:bodyPr>
            <a:normAutofit/>
          </a:bodyPr>
          <a:lstStyle/>
          <a:p>
            <a:pPr marL="82296" indent="0" algn="just">
              <a:buNone/>
            </a:pPr>
            <a:r>
              <a:rPr lang="en-US" sz="2400" b="1" dirty="0" smtClean="0"/>
              <a:t>Internet Connectivity</a:t>
            </a:r>
            <a:r>
              <a:rPr lang="en-US" sz="2400" dirty="0" smtClean="0"/>
              <a:t>; As </a:t>
            </a:r>
            <a:r>
              <a:rPr lang="en-US" sz="2400" dirty="0"/>
              <a:t>you know, in cloud computing, every data (image, audio, video, etc.) is stored on the cloud, and we access these data through the cloud by using the internet connection. If you do not have good internet connectivity, you cannot access these data. However, we have no any other way to access data from the cloud</a:t>
            </a:r>
            <a:r>
              <a:rPr lang="en-US" sz="2400" dirty="0" smtClean="0"/>
              <a:t>.</a:t>
            </a:r>
          </a:p>
          <a:p>
            <a:pPr marL="82296" indent="0" algn="just">
              <a:buNone/>
            </a:pPr>
            <a:r>
              <a:rPr lang="en-US" sz="2400" b="1" dirty="0" smtClean="0"/>
              <a:t>Security</a:t>
            </a:r>
            <a:r>
              <a:rPr lang="en-US" sz="2400" dirty="0" smtClean="0"/>
              <a:t>; Although </a:t>
            </a:r>
            <a:r>
              <a:rPr lang="en-US" sz="2400" dirty="0"/>
              <a:t>cloud service providers implement the best security standards to store important information. But, before adopting cloud technology, you should be aware that you will be sending all your organization's sensitive information to a third party, i.e., a cloud computing service provider. While sending the data on the cloud, there may be a chance that your organization's information is hacked by Hackers.</a:t>
            </a:r>
          </a:p>
        </p:txBody>
      </p:sp>
    </p:spTree>
    <p:extLst>
      <p:ext uri="{BB962C8B-B14F-4D97-AF65-F5344CB8AC3E}">
        <p14:creationId xmlns:p14="http://schemas.microsoft.com/office/powerpoint/2010/main" val="2787908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62707"/>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50277"/>
            <a:ext cx="7498080" cy="5978769"/>
          </a:xfrm>
        </p:spPr>
        <p:txBody>
          <a:bodyPr>
            <a:normAutofit/>
          </a:bodyPr>
          <a:lstStyle/>
          <a:p>
            <a:pPr marL="82296" indent="0" algn="just">
              <a:buNone/>
            </a:pPr>
            <a:r>
              <a:rPr lang="en-US" sz="2400" b="1" dirty="0" smtClean="0"/>
              <a:t>Vendor lock-in</a:t>
            </a:r>
            <a:r>
              <a:rPr lang="en-US" sz="2400" dirty="0" smtClean="0"/>
              <a:t>; is </a:t>
            </a:r>
            <a:r>
              <a:rPr lang="en-US" sz="2400" dirty="0"/>
              <a:t>the biggest disadvantage of cloud computing. Organizations may face problems when transferring their services from one vendor to another. As different vendors provide different platforms, that can cause difficulty moving from one cloud to another</a:t>
            </a:r>
            <a:r>
              <a:rPr lang="en-US" sz="2400" dirty="0" smtClean="0"/>
              <a:t>.</a:t>
            </a:r>
          </a:p>
          <a:p>
            <a:pPr marL="82296" indent="0" algn="just">
              <a:buNone/>
            </a:pPr>
            <a:endParaRPr lang="en-US" sz="2400" dirty="0"/>
          </a:p>
          <a:p>
            <a:pPr marL="82296" indent="0" algn="just">
              <a:buNone/>
            </a:pPr>
            <a:r>
              <a:rPr lang="en-US" sz="2400" b="1" dirty="0" smtClean="0"/>
              <a:t>Limited Control</a:t>
            </a:r>
            <a:r>
              <a:rPr lang="en-US" sz="2400" dirty="0" smtClean="0"/>
              <a:t>; cloud </a:t>
            </a:r>
            <a:r>
              <a:rPr lang="en-US" sz="2400" dirty="0"/>
              <a:t>infrastructure is completely owned, managed, and monitored by the service provider, so the cloud users have less control over the function and execution of services within a cloud infrastructure.</a:t>
            </a:r>
          </a:p>
        </p:txBody>
      </p:sp>
    </p:spTree>
    <p:extLst>
      <p:ext uri="{BB962C8B-B14F-4D97-AF65-F5344CB8AC3E}">
        <p14:creationId xmlns:p14="http://schemas.microsoft.com/office/powerpoint/2010/main" val="1895479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8955"/>
            <a:ext cx="7498080" cy="609600"/>
          </a:xfrm>
        </p:spPr>
        <p:txBody>
          <a:bodyPr>
            <a:normAutofit/>
          </a:bodyPr>
          <a:lstStyle/>
          <a:p>
            <a:pPr algn="just"/>
            <a:r>
              <a:rPr lang="en-US" sz="2800" b="1" dirty="0" smtClean="0">
                <a:solidFill>
                  <a:schemeClr val="tx1"/>
                </a:solidFill>
              </a:rPr>
              <a:t>Factors to Consider While Choosing Cloud </a:t>
            </a:r>
            <a:endParaRPr lang="en-US" sz="2800" b="1" dirty="0">
              <a:solidFill>
                <a:schemeClr val="tx1"/>
              </a:solidFill>
            </a:endParaRPr>
          </a:p>
        </p:txBody>
      </p:sp>
      <p:sp>
        <p:nvSpPr>
          <p:cNvPr id="3" name="Content Placeholder 2"/>
          <p:cNvSpPr>
            <a:spLocks noGrp="1"/>
          </p:cNvSpPr>
          <p:nvPr>
            <p:ph idx="1"/>
          </p:nvPr>
        </p:nvSpPr>
        <p:spPr>
          <a:xfrm>
            <a:off x="1435608" y="808891"/>
            <a:ext cx="7498080" cy="5838093"/>
          </a:xfrm>
        </p:spPr>
        <p:txBody>
          <a:bodyPr>
            <a:normAutofit lnSpcReduction="10000"/>
          </a:bodyPr>
          <a:lstStyle/>
          <a:p>
            <a:pPr marL="82296" indent="0" algn="just">
              <a:buNone/>
            </a:pPr>
            <a:r>
              <a:rPr lang="en-US" sz="2400" b="1" dirty="0" smtClean="0"/>
              <a:t>Security: </a:t>
            </a:r>
            <a:r>
              <a:rPr lang="en-US" sz="2400" dirty="0" smtClean="0"/>
              <a:t>Determine </a:t>
            </a:r>
            <a:r>
              <a:rPr lang="en-US" sz="2400" dirty="0"/>
              <a:t>the layers of security that exist within the application and the data center. How will the cloud vendor protect your data from viruses, hackers, and theft? </a:t>
            </a:r>
          </a:p>
          <a:p>
            <a:pPr marL="82296" indent="0" algn="just">
              <a:buNone/>
            </a:pPr>
            <a:r>
              <a:rPr lang="en-US" sz="2400" b="1" dirty="0"/>
              <a:t>Platform/mobile compatibility:</a:t>
            </a:r>
            <a:r>
              <a:rPr lang="en-US" sz="2400" dirty="0"/>
              <a:t> Make sure the cloud application is fully functional on the multiple operating systems and Web browsers that are likely in use at your organization</a:t>
            </a:r>
            <a:r>
              <a:rPr lang="en-US" sz="2400" dirty="0" smtClean="0"/>
              <a:t>.</a:t>
            </a:r>
            <a:endParaRPr lang="en-US" sz="2400" dirty="0"/>
          </a:p>
          <a:p>
            <a:pPr marL="82296" indent="0" algn="just">
              <a:buNone/>
            </a:pPr>
            <a:r>
              <a:rPr lang="en-US" sz="2400" b="1" dirty="0"/>
              <a:t>Backups and Recovery: </a:t>
            </a:r>
            <a:r>
              <a:rPr lang="en-US" sz="2400" dirty="0"/>
              <a:t>When evaluating a cloud provider, learn about </a:t>
            </a:r>
            <a:r>
              <a:rPr lang="en-US" sz="2400" dirty="0" smtClean="0"/>
              <a:t>its backup</a:t>
            </a:r>
            <a:r>
              <a:rPr lang="en-US" sz="2400" dirty="0"/>
              <a:t>, and recovery </a:t>
            </a:r>
            <a:r>
              <a:rPr lang="en-US" sz="2400" dirty="0" smtClean="0"/>
              <a:t>plans. You need </a:t>
            </a:r>
            <a:r>
              <a:rPr lang="en-US" sz="2400" dirty="0"/>
              <a:t>to be sure that your company’s data is safe and backed up with a reliable recovery plan in place</a:t>
            </a:r>
            <a:r>
              <a:rPr lang="en-US" sz="2400" dirty="0" smtClean="0"/>
              <a:t>.</a:t>
            </a:r>
          </a:p>
          <a:p>
            <a:pPr marL="82296" indent="0" algn="just">
              <a:buNone/>
            </a:pPr>
            <a:r>
              <a:rPr lang="en-US" sz="2400" b="1" dirty="0"/>
              <a:t>Service level agreements:</a:t>
            </a:r>
            <a:r>
              <a:rPr lang="en-US" sz="2400" dirty="0"/>
              <a:t> Clear service level expectations must be documented within the service level agreement (SLA), including penalty clauses and conditions for undelivered services or unmet expectations.</a:t>
            </a:r>
          </a:p>
        </p:txBody>
      </p:sp>
    </p:spTree>
    <p:extLst>
      <p:ext uri="{BB962C8B-B14F-4D97-AF65-F5344CB8AC3E}">
        <p14:creationId xmlns:p14="http://schemas.microsoft.com/office/powerpoint/2010/main" val="159196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597877"/>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4" name="Content Placeholder 3"/>
          <p:cNvSpPr>
            <a:spLocks noGrp="1"/>
          </p:cNvSpPr>
          <p:nvPr>
            <p:ph idx="1"/>
          </p:nvPr>
        </p:nvSpPr>
        <p:spPr>
          <a:xfrm>
            <a:off x="1435608" y="750277"/>
            <a:ext cx="7498080" cy="5884985"/>
          </a:xfrm>
        </p:spPr>
        <p:txBody>
          <a:bodyPr>
            <a:normAutofit fontScale="70000" lnSpcReduction="20000"/>
          </a:bodyPr>
          <a:lstStyle/>
          <a:p>
            <a:pPr marL="82296" indent="0" algn="just">
              <a:buNone/>
            </a:pPr>
            <a:r>
              <a:rPr lang="en-US" sz="2800" b="1" dirty="0" smtClean="0"/>
              <a:t>2. Variety </a:t>
            </a:r>
            <a:endParaRPr lang="en-US" sz="2800" b="1" dirty="0"/>
          </a:p>
          <a:p>
            <a:pPr marL="82296" indent="0" algn="just">
              <a:buNone/>
            </a:pPr>
            <a:r>
              <a:rPr lang="en-US" sz="2800" dirty="0"/>
              <a:t>Big Data can be structured, unstructured, and semi-structured that are being collected from different sources. </a:t>
            </a:r>
            <a:endParaRPr lang="en-US" sz="2800" dirty="0" smtClean="0"/>
          </a:p>
          <a:p>
            <a:pPr marL="82296" indent="0" algn="just">
              <a:buNone/>
            </a:pPr>
            <a:r>
              <a:rPr lang="en-US" sz="2800" dirty="0"/>
              <a:t>Now </a:t>
            </a:r>
            <a:r>
              <a:rPr lang="en-US" sz="2800" dirty="0" smtClean="0"/>
              <a:t>days </a:t>
            </a:r>
            <a:r>
              <a:rPr lang="en-US" sz="2800" dirty="0"/>
              <a:t>data are not stored in rows and column. Data is structured as well as unstructured. Log file, CCTV footage is unstructured data. Data which can be saved in tables are structured data like the transaction data of the bank. </a:t>
            </a:r>
          </a:p>
          <a:p>
            <a:pPr marL="82296" indent="0" algn="just">
              <a:buNone/>
            </a:pPr>
            <a:r>
              <a:rPr lang="en-US" sz="2800" b="1" dirty="0" smtClean="0"/>
              <a:t>Structured </a:t>
            </a:r>
            <a:r>
              <a:rPr lang="en-US" sz="2800" b="1" dirty="0"/>
              <a:t>data</a:t>
            </a:r>
            <a:r>
              <a:rPr lang="en-US" sz="2800" dirty="0"/>
              <a:t>: conforms to a tabular format with relationship between the different rows and columns. Common examples of structured data are </a:t>
            </a:r>
            <a:r>
              <a:rPr lang="en-US" sz="2800" dirty="0">
                <a:solidFill>
                  <a:srgbClr val="00B0F0"/>
                </a:solidFill>
              </a:rPr>
              <a:t>Excel files</a:t>
            </a:r>
            <a:r>
              <a:rPr lang="en-US" sz="2800" dirty="0"/>
              <a:t> or </a:t>
            </a:r>
            <a:r>
              <a:rPr lang="en-US" sz="2800" dirty="0">
                <a:solidFill>
                  <a:srgbClr val="00B0F0"/>
                </a:solidFill>
              </a:rPr>
              <a:t>SQL databases</a:t>
            </a:r>
            <a:r>
              <a:rPr lang="en-US" sz="2800" dirty="0"/>
              <a:t>. Each of these have structured rows and columns that can be sorted. It is in a tabular form. Structured Data is stored in the relational database management system. </a:t>
            </a:r>
            <a:r>
              <a:rPr lang="en-US" sz="2800" dirty="0">
                <a:solidFill>
                  <a:srgbClr val="00B0F0"/>
                </a:solidFill>
              </a:rPr>
              <a:t>Structured data is highly specific and is stored in a predefined </a:t>
            </a:r>
            <a:r>
              <a:rPr lang="en-US" sz="2800" dirty="0" smtClean="0">
                <a:solidFill>
                  <a:srgbClr val="00B0F0"/>
                </a:solidFill>
              </a:rPr>
              <a:t>format. </a:t>
            </a:r>
            <a:r>
              <a:rPr lang="en-US" sz="2800" dirty="0"/>
              <a:t>E.g. Banking/transaction information, Product prices, credit card numbers, telephone </a:t>
            </a:r>
            <a:r>
              <a:rPr lang="en-US" sz="2800" dirty="0" smtClean="0"/>
              <a:t>numbers, etc.</a:t>
            </a:r>
          </a:p>
          <a:p>
            <a:pPr marL="82296" indent="0" algn="just">
              <a:buNone/>
            </a:pPr>
            <a:r>
              <a:rPr lang="en-US" sz="2800" b="1" dirty="0" smtClean="0"/>
              <a:t>Semi-structured</a:t>
            </a:r>
            <a:r>
              <a:rPr lang="en-US" sz="2800" dirty="0" smtClean="0"/>
              <a:t>: data structure that does </a:t>
            </a:r>
            <a:r>
              <a:rPr lang="en-US" sz="2800" dirty="0"/>
              <a:t>not obey the tabular </a:t>
            </a:r>
            <a:r>
              <a:rPr lang="en-US" sz="2800" dirty="0" smtClean="0"/>
              <a:t>structure but contains </a:t>
            </a:r>
            <a:r>
              <a:rPr lang="en-US" sz="2800" dirty="0"/>
              <a:t>tags or other markers to separate semantic elements and enforce hierarchies of records and fields within the </a:t>
            </a:r>
            <a:r>
              <a:rPr lang="en-US" sz="2800" dirty="0" smtClean="0"/>
              <a:t>data. In </a:t>
            </a:r>
            <a:r>
              <a:rPr lang="en-US" sz="2800" dirty="0"/>
              <a:t>Semi-structured, the schema is not appropriately defined, e.g., JSON, XML, CSV, TSV, and email. OLTP (Online Transaction Processing) systems are built to work with semi-structured data. </a:t>
            </a:r>
          </a:p>
          <a:p>
            <a:pPr marL="82296" indent="0" algn="just">
              <a:buNone/>
            </a:pPr>
            <a:endParaRPr lang="en-US" sz="2800" dirty="0"/>
          </a:p>
        </p:txBody>
      </p:sp>
    </p:spTree>
    <p:extLst>
      <p:ext uri="{BB962C8B-B14F-4D97-AF65-F5344CB8AC3E}">
        <p14:creationId xmlns:p14="http://schemas.microsoft.com/office/powerpoint/2010/main" val="230312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644769"/>
          </a:xfrm>
        </p:spPr>
        <p:txBody>
          <a:bodyPr>
            <a:normAutofit/>
          </a:bodyPr>
          <a:lstStyle/>
          <a:p>
            <a:pPr algn="just"/>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820615"/>
            <a:ext cx="7498080" cy="5861539"/>
          </a:xfrm>
        </p:spPr>
        <p:txBody>
          <a:bodyPr>
            <a:normAutofit/>
          </a:bodyPr>
          <a:lstStyle/>
          <a:p>
            <a:pPr marL="82296" indent="0" algn="just">
              <a:buNone/>
            </a:pPr>
            <a:r>
              <a:rPr lang="en-US" sz="2400" b="1" dirty="0"/>
              <a:t>Training and </a:t>
            </a:r>
            <a:r>
              <a:rPr lang="en-US" sz="2400" b="1" dirty="0" smtClean="0"/>
              <a:t>Support:</a:t>
            </a:r>
            <a:r>
              <a:rPr lang="en-US" sz="2400" dirty="0"/>
              <a:t> In order for the cloud software to be used by users to its fullest potential, training is required. Make sure the cloud provider has well-developed training programs</a:t>
            </a:r>
            <a:r>
              <a:rPr lang="en-US" sz="2400" dirty="0" smtClean="0"/>
              <a:t>.</a:t>
            </a:r>
          </a:p>
          <a:p>
            <a:pPr marL="82296" indent="0" algn="just">
              <a:buNone/>
            </a:pPr>
            <a:r>
              <a:rPr lang="en-US" sz="2400" b="1" dirty="0" smtClean="0"/>
              <a:t>Scalability:</a:t>
            </a:r>
            <a:r>
              <a:rPr lang="en-US" sz="2400" dirty="0"/>
              <a:t> Evaluate the cloud provider’s scalability through such infrastructure points as bandwidth, load balancers, servers, data warehouses, etc. Will the cloud provider be able to maintain and improve service levels with the growth of its business and clients</a:t>
            </a:r>
            <a:r>
              <a:rPr lang="en-US" sz="2400" dirty="0" smtClean="0"/>
              <a:t>?</a:t>
            </a:r>
          </a:p>
          <a:p>
            <a:pPr marL="82296" indent="0" algn="just">
              <a:buNone/>
            </a:pPr>
            <a:r>
              <a:rPr lang="en-US" sz="2400" b="1" dirty="0"/>
              <a:t>Vendor viability: </a:t>
            </a:r>
            <a:r>
              <a:rPr lang="en-US" sz="2400" dirty="0"/>
              <a:t>As many cloud vendors are relatively new players in the market, you should consider a cloud provider’s financial robustness. Focus on revenue streams and venture capital to assess whether the vendor will be around and able to grow as your organizational needs grow  </a:t>
            </a:r>
          </a:p>
          <a:p>
            <a:pPr marL="82296" indent="0" algn="just">
              <a:buNone/>
            </a:pPr>
            <a:endParaRPr lang="en-US" sz="2400" dirty="0"/>
          </a:p>
        </p:txBody>
      </p:sp>
    </p:spTree>
    <p:extLst>
      <p:ext uri="{BB962C8B-B14F-4D97-AF65-F5344CB8AC3E}">
        <p14:creationId xmlns:p14="http://schemas.microsoft.com/office/powerpoint/2010/main" val="15362352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633046"/>
          </a:xfrm>
        </p:spPr>
        <p:txBody>
          <a:bodyPr>
            <a:normAutofit/>
          </a:bodyPr>
          <a:lstStyle/>
          <a:p>
            <a:pPr algn="just"/>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808892"/>
            <a:ext cx="7498080" cy="5849816"/>
          </a:xfrm>
        </p:spPr>
        <p:txBody>
          <a:bodyPr>
            <a:normAutofit lnSpcReduction="10000"/>
          </a:bodyPr>
          <a:lstStyle/>
          <a:p>
            <a:pPr marL="82296" indent="0" algn="just">
              <a:buNone/>
            </a:pPr>
            <a:r>
              <a:rPr lang="en-US" sz="2400" b="1" dirty="0"/>
              <a:t>Reference checks with existing customers: </a:t>
            </a:r>
            <a:r>
              <a:rPr lang="en-US" sz="2400" dirty="0"/>
              <a:t>To evaluate a cloud provider’s ability to handle your organizational requirements, conduct reference checks with established clients that have been with the cloud provider for </a:t>
            </a:r>
            <a:r>
              <a:rPr lang="en-US" sz="2400" dirty="0" smtClean="0"/>
              <a:t>longer. </a:t>
            </a:r>
          </a:p>
          <a:p>
            <a:pPr marL="82296" indent="0" algn="just">
              <a:buNone/>
            </a:pPr>
            <a:r>
              <a:rPr lang="en-US" sz="2400" b="1" dirty="0"/>
              <a:t>Ability to use the application on </a:t>
            </a:r>
            <a:r>
              <a:rPr lang="en-US" sz="2400" b="1" dirty="0" smtClean="0"/>
              <a:t>trial: </a:t>
            </a:r>
            <a:r>
              <a:rPr lang="en-US" sz="2400" dirty="0" smtClean="0"/>
              <a:t>Trial </a:t>
            </a:r>
            <a:r>
              <a:rPr lang="en-US" sz="2400" dirty="0"/>
              <a:t>use is a feature unique to cloud deployment. The beauty of it is you can try an application before you even contact the vendor. Trying the </a:t>
            </a:r>
            <a:r>
              <a:rPr lang="en-US" sz="2400" dirty="0" smtClean="0"/>
              <a:t>application </a:t>
            </a:r>
            <a:r>
              <a:rPr lang="en-US" sz="2400" dirty="0"/>
              <a:t>can give you valuable insight into the application’s usability and interface, as well as a sense of how quickly and easily tasks can be performed. </a:t>
            </a:r>
          </a:p>
          <a:p>
            <a:pPr marL="82296" indent="0" algn="just">
              <a:buNone/>
            </a:pPr>
            <a:r>
              <a:rPr lang="en-US" sz="2400" b="1" dirty="0" smtClean="0"/>
              <a:t>Integration </a:t>
            </a:r>
            <a:r>
              <a:rPr lang="en-US" sz="2400" b="1" dirty="0"/>
              <a:t>with other </a:t>
            </a:r>
            <a:r>
              <a:rPr lang="en-US" sz="2400" b="1" dirty="0" smtClean="0"/>
              <a:t>application:</a:t>
            </a:r>
            <a:r>
              <a:rPr lang="en-US" sz="2400" dirty="0" smtClean="0"/>
              <a:t> If </a:t>
            </a:r>
            <a:r>
              <a:rPr lang="en-US" sz="2400" dirty="0"/>
              <a:t>you have an understanding of the number of required integration points, and how the cloud vendor will </a:t>
            </a:r>
            <a:r>
              <a:rPr lang="en-US" sz="2400" dirty="0" smtClean="0"/>
              <a:t>integrate, </a:t>
            </a:r>
            <a:r>
              <a:rPr lang="en-US" sz="2400" dirty="0"/>
              <a:t>this will give you an understanding of the likely length of the implementation process.</a:t>
            </a:r>
          </a:p>
          <a:p>
            <a:pPr marL="82296" indent="0" algn="just">
              <a:buNone/>
            </a:pPr>
            <a:endParaRPr lang="en-US" sz="2400" dirty="0"/>
          </a:p>
        </p:txBody>
      </p:sp>
    </p:spTree>
    <p:extLst>
      <p:ext uri="{BB962C8B-B14F-4D97-AF65-F5344CB8AC3E}">
        <p14:creationId xmlns:p14="http://schemas.microsoft.com/office/powerpoint/2010/main" val="3530390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86154"/>
          </a:xfrm>
        </p:spPr>
        <p:txBody>
          <a:bodyPr>
            <a:normAutofit/>
          </a:bodyPr>
          <a:lstStyle/>
          <a:p>
            <a:pPr algn="just"/>
            <a:r>
              <a:rPr lang="en-US" sz="2800" b="1" dirty="0" smtClean="0">
                <a:solidFill>
                  <a:schemeClr val="tx1"/>
                </a:solidFill>
              </a:rPr>
              <a:t>INTERNET OF  THINGS (IOT)</a:t>
            </a:r>
            <a:endParaRPr lang="en-US" sz="2800" b="1" dirty="0">
              <a:solidFill>
                <a:schemeClr val="tx1"/>
              </a:solidFill>
            </a:endParaRPr>
          </a:p>
        </p:txBody>
      </p:sp>
      <p:sp>
        <p:nvSpPr>
          <p:cNvPr id="3" name="Content Placeholder 2"/>
          <p:cNvSpPr>
            <a:spLocks noGrp="1"/>
          </p:cNvSpPr>
          <p:nvPr>
            <p:ph idx="1"/>
          </p:nvPr>
        </p:nvSpPr>
        <p:spPr>
          <a:xfrm>
            <a:off x="1435608" y="750277"/>
            <a:ext cx="7498080" cy="5498123"/>
          </a:xfrm>
        </p:spPr>
        <p:txBody>
          <a:bodyPr>
            <a:normAutofit/>
          </a:bodyPr>
          <a:lstStyle/>
          <a:p>
            <a:pPr marL="82296" indent="0" algn="just">
              <a:buNone/>
            </a:pPr>
            <a:r>
              <a:rPr lang="en-US" sz="2400" dirty="0"/>
              <a:t>Connecting </a:t>
            </a:r>
            <a:r>
              <a:rPr lang="en-US" sz="2400" dirty="0">
                <a:solidFill>
                  <a:srgbClr val="00B0F0"/>
                </a:solidFill>
              </a:rPr>
              <a:t>everyday things embedded with electronics, software, and sensors </a:t>
            </a:r>
            <a:r>
              <a:rPr lang="en-US" sz="2400" dirty="0"/>
              <a:t>to internet enabling to collect and exchange data without human interaction called as the Internet of Things (IoT</a:t>
            </a:r>
            <a:r>
              <a:rPr lang="en-US" sz="2400" dirty="0" smtClean="0"/>
              <a:t>).</a:t>
            </a:r>
          </a:p>
          <a:p>
            <a:pPr marL="82296" indent="0" algn="just">
              <a:buNone/>
            </a:pPr>
            <a:r>
              <a:rPr lang="en-US" sz="2400" dirty="0"/>
              <a:t>The Internet of things describes physical objects with sensors, processing ability, software and other technologies that connect and exchange data with other devices and systems over the Internet or other communications </a:t>
            </a:r>
            <a:r>
              <a:rPr lang="en-US" sz="2400" dirty="0" smtClean="0"/>
              <a:t>networks.</a:t>
            </a:r>
          </a:p>
          <a:p>
            <a:pPr marL="82296" indent="0" algn="just">
              <a:buNone/>
            </a:pPr>
            <a:r>
              <a:rPr lang="en-US" sz="2400" dirty="0" smtClean="0"/>
              <a:t>IoT is </a:t>
            </a:r>
            <a:r>
              <a:rPr lang="en-US" sz="2400" dirty="0"/>
              <a:t>a platform where embedded devices are connected to the Internet to </a:t>
            </a:r>
            <a:r>
              <a:rPr lang="en-US" sz="2400" b="1" dirty="0"/>
              <a:t>collect</a:t>
            </a:r>
            <a:r>
              <a:rPr lang="en-US" sz="2400" dirty="0"/>
              <a:t> and </a:t>
            </a:r>
            <a:r>
              <a:rPr lang="en-US" sz="2400" b="1" dirty="0"/>
              <a:t>exchange</a:t>
            </a:r>
            <a:r>
              <a:rPr lang="en-US" sz="2400" dirty="0"/>
              <a:t> data. It enables machines to </a:t>
            </a:r>
            <a:r>
              <a:rPr lang="en-US" sz="2400" b="1" dirty="0"/>
              <a:t>interact, collaborate</a:t>
            </a:r>
            <a:r>
              <a:rPr lang="en-US" sz="2400" dirty="0"/>
              <a:t> and </a:t>
            </a:r>
            <a:r>
              <a:rPr lang="en-US" sz="2400" b="1" dirty="0"/>
              <a:t>learn</a:t>
            </a:r>
            <a:r>
              <a:rPr lang="en-US" sz="2400" dirty="0"/>
              <a:t> from experiences like humans. IoT applications equipped billions of objects with </a:t>
            </a:r>
            <a:r>
              <a:rPr lang="en-US" sz="2400" b="1" dirty="0"/>
              <a:t>connectivity</a:t>
            </a:r>
            <a:r>
              <a:rPr lang="en-US" sz="2400" dirty="0"/>
              <a:t> and </a:t>
            </a:r>
            <a:r>
              <a:rPr lang="en-US" sz="2400" b="1" dirty="0"/>
              <a:t>intelligence</a:t>
            </a:r>
            <a:r>
              <a:rPr lang="en-US" sz="2400" dirty="0"/>
              <a:t>.</a:t>
            </a:r>
            <a:endParaRPr lang="en-US" sz="2400" dirty="0" smtClean="0"/>
          </a:p>
          <a:p>
            <a:pPr marL="82296" indent="0" algn="just">
              <a:buNone/>
            </a:pPr>
            <a:endParaRPr lang="en-US" sz="2400" dirty="0"/>
          </a:p>
        </p:txBody>
      </p:sp>
    </p:spTree>
    <p:extLst>
      <p:ext uri="{BB962C8B-B14F-4D97-AF65-F5344CB8AC3E}">
        <p14:creationId xmlns:p14="http://schemas.microsoft.com/office/powerpoint/2010/main" val="13306595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2062"/>
            <a:ext cx="7498080" cy="609600"/>
          </a:xfrm>
        </p:spPr>
        <p:txBody>
          <a:bodyPr>
            <a:normAutofit/>
          </a:bodyPr>
          <a:lstStyle/>
          <a:p>
            <a:pPr algn="just"/>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50277"/>
            <a:ext cx="7498080" cy="5931877"/>
          </a:xfrm>
        </p:spPr>
        <p:txBody>
          <a:bodyPr>
            <a:normAutofit fontScale="92500" lnSpcReduction="20000"/>
          </a:bodyPr>
          <a:lstStyle/>
          <a:p>
            <a:pPr marL="82296" indent="0" algn="just">
              <a:buNone/>
            </a:pPr>
            <a:endParaRPr lang="en-US" sz="2400" dirty="0" smtClean="0"/>
          </a:p>
          <a:p>
            <a:pPr marL="82296" indent="0" algn="just">
              <a:buNone/>
            </a:pPr>
            <a:endParaRPr lang="en-US" sz="2400" dirty="0"/>
          </a:p>
          <a:p>
            <a:pPr marL="82296" indent="0" algn="just">
              <a:buNone/>
            </a:pPr>
            <a:endParaRPr lang="en-US" sz="2400" dirty="0" smtClean="0"/>
          </a:p>
          <a:p>
            <a:pPr marL="82296" indent="0" algn="just">
              <a:buNone/>
            </a:pPr>
            <a:endParaRPr lang="en-US" sz="2400" dirty="0"/>
          </a:p>
          <a:p>
            <a:pPr marL="82296" indent="0" algn="just">
              <a:buNone/>
            </a:pPr>
            <a:endParaRPr lang="en-US" sz="2400" dirty="0" smtClean="0"/>
          </a:p>
          <a:p>
            <a:pPr marL="82296" indent="0" algn="just">
              <a:buNone/>
            </a:pPr>
            <a:endParaRPr lang="en-US" sz="2400" dirty="0"/>
          </a:p>
          <a:p>
            <a:pPr marL="82296" indent="0" algn="just">
              <a:buNone/>
            </a:pPr>
            <a:r>
              <a:rPr lang="en-US" sz="2400" dirty="0" smtClean="0"/>
              <a:t>IoT </a:t>
            </a:r>
            <a:r>
              <a:rPr lang="en-US" sz="2400" dirty="0"/>
              <a:t>is an advanced automation and analytics system which deals with artificial intelligence, sensor, networking, electronic, cloud messaging etc. to deliver complete systems for the product or services. The system created by IoT has greater transparency, control, and performance.</a:t>
            </a:r>
          </a:p>
          <a:p>
            <a:pPr marL="82296" indent="0" algn="just">
              <a:buNone/>
            </a:pPr>
            <a:endParaRPr lang="en-US" sz="2400" dirty="0"/>
          </a:p>
          <a:p>
            <a:pPr marL="82296" indent="0" algn="just">
              <a:buNone/>
            </a:pPr>
            <a:r>
              <a:rPr lang="en-US" sz="2400" dirty="0"/>
              <a:t>As we have a platform such as a cloud that contains all the data through which we connect all the things around us. </a:t>
            </a:r>
            <a:r>
              <a:rPr lang="en-US" sz="2400" dirty="0">
                <a:solidFill>
                  <a:srgbClr val="00B0F0"/>
                </a:solidFill>
              </a:rPr>
              <a:t>For example, a house, where we can connect our home appliances such as air conditioner, light, etc. through each other and all these things are managed at the same platform. </a:t>
            </a:r>
            <a:r>
              <a:rPr lang="en-US" sz="2400" dirty="0"/>
              <a:t>Since we have a platform, we can connect our car, track its fuel meter, speed level, and also track the location of the car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101" y="644769"/>
            <a:ext cx="5999163" cy="214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0356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97877"/>
          </a:xfrm>
        </p:spPr>
        <p:txBody>
          <a:bodyPr>
            <a:normAutofit/>
          </a:bodyPr>
          <a:lstStyle/>
          <a:p>
            <a:pPr algn="just"/>
            <a:r>
              <a:rPr lang="en-US" sz="2800" b="1" dirty="0">
                <a:solidFill>
                  <a:schemeClr val="tx1"/>
                </a:solidFill>
              </a:rPr>
              <a:t>Features of IOT</a:t>
            </a:r>
          </a:p>
        </p:txBody>
      </p:sp>
      <p:sp>
        <p:nvSpPr>
          <p:cNvPr id="3" name="Content Placeholder 2"/>
          <p:cNvSpPr>
            <a:spLocks noGrp="1"/>
          </p:cNvSpPr>
          <p:nvPr>
            <p:ph idx="1"/>
          </p:nvPr>
        </p:nvSpPr>
        <p:spPr>
          <a:xfrm>
            <a:off x="1435608" y="762000"/>
            <a:ext cx="7498080" cy="5920154"/>
          </a:xfrm>
        </p:spPr>
        <p:txBody>
          <a:bodyPr>
            <a:normAutofit fontScale="62500" lnSpcReduction="20000"/>
          </a:bodyPr>
          <a:lstStyle/>
          <a:p>
            <a:pPr marL="82296" indent="0" algn="just">
              <a:buNone/>
            </a:pPr>
            <a:r>
              <a:rPr lang="en-US" sz="2400" dirty="0"/>
              <a:t>The most important features of IoT on which it works are connectivity, analyzing, integrating, active engagement, and many more. Some of them are listed below</a:t>
            </a:r>
            <a:r>
              <a:rPr lang="en-US" sz="2400" dirty="0" smtClean="0"/>
              <a:t>:</a:t>
            </a:r>
          </a:p>
          <a:p>
            <a:pPr marL="82296" indent="0" algn="just">
              <a:buNone/>
            </a:pPr>
            <a:endParaRPr lang="en-US" sz="2400" dirty="0" smtClean="0"/>
          </a:p>
          <a:p>
            <a:pPr marL="82296" indent="0" algn="just">
              <a:buNone/>
            </a:pPr>
            <a:r>
              <a:rPr lang="en-US" sz="2400" b="1" dirty="0"/>
              <a:t>Connectivity:</a:t>
            </a:r>
            <a:r>
              <a:rPr lang="en-US" sz="2400" dirty="0"/>
              <a:t> Connectivity refers to establish a proper connection between all the things of IoT to IoT platform it may be server or cloud. After connecting the IoT devices, it needs a high speed messaging between the devices and cloud to enable reliable, secure and bi-directional communication</a:t>
            </a:r>
            <a:r>
              <a:rPr lang="en-US" sz="2400" dirty="0" smtClean="0"/>
              <a:t>.</a:t>
            </a:r>
          </a:p>
          <a:p>
            <a:pPr marL="82296" indent="0" algn="just">
              <a:buNone/>
            </a:pPr>
            <a:endParaRPr lang="en-US" sz="2400" dirty="0"/>
          </a:p>
          <a:p>
            <a:pPr marL="82296" indent="0" algn="just">
              <a:buNone/>
            </a:pPr>
            <a:r>
              <a:rPr lang="en-US" sz="2400" b="1" dirty="0"/>
              <a:t>Analyzing:</a:t>
            </a:r>
            <a:r>
              <a:rPr lang="en-US" sz="2400" dirty="0"/>
              <a:t> After connecting all the relevant things, it comes to real-time analyzing the data collected and use them to build effective business intelligence. If we have a good insight into data gathered from all these things, then we call our system has a smart system</a:t>
            </a:r>
            <a:r>
              <a:rPr lang="en-US" sz="2400" dirty="0" smtClean="0"/>
              <a:t>.</a:t>
            </a:r>
            <a:endParaRPr lang="en-US" sz="2400" dirty="0"/>
          </a:p>
          <a:p>
            <a:pPr marL="82296" indent="0" algn="just">
              <a:buNone/>
            </a:pPr>
            <a:r>
              <a:rPr lang="en-US" sz="2400" b="1" dirty="0"/>
              <a:t>Integrating:</a:t>
            </a:r>
            <a:r>
              <a:rPr lang="en-US" sz="2400" dirty="0"/>
              <a:t> IoT integrating the various models to improve the user experience as well.</a:t>
            </a:r>
          </a:p>
          <a:p>
            <a:pPr marL="82296" indent="0" algn="just">
              <a:buNone/>
            </a:pPr>
            <a:endParaRPr lang="en-US" sz="2400" dirty="0"/>
          </a:p>
          <a:p>
            <a:pPr marL="82296" indent="0" algn="just">
              <a:buNone/>
            </a:pPr>
            <a:r>
              <a:rPr lang="en-US" sz="2400" b="1" dirty="0" smtClean="0"/>
              <a:t>Artificial </a:t>
            </a:r>
            <a:r>
              <a:rPr lang="en-US" sz="2400" b="1" dirty="0"/>
              <a:t>Intelligence</a:t>
            </a:r>
            <a:r>
              <a:rPr lang="en-US" sz="2400" dirty="0"/>
              <a:t>: IoT makes things smart and enhances life through the use of data. For example, if we have a coffee machine whose beans have going to end, then the coffee machine itself order the coffee beans of your choice from the retailer.</a:t>
            </a:r>
          </a:p>
          <a:p>
            <a:pPr marL="82296" indent="0" algn="just">
              <a:buNone/>
            </a:pPr>
            <a:endParaRPr lang="en-US" sz="2400" dirty="0"/>
          </a:p>
          <a:p>
            <a:pPr marL="82296" indent="0" algn="just">
              <a:buNone/>
            </a:pPr>
            <a:r>
              <a:rPr lang="en-US" sz="2400" b="1" dirty="0"/>
              <a:t>Sensing</a:t>
            </a:r>
            <a:r>
              <a:rPr lang="en-US" sz="2400" dirty="0"/>
              <a:t>: </a:t>
            </a:r>
            <a:r>
              <a:rPr lang="en-US" sz="2400" dirty="0">
                <a:solidFill>
                  <a:srgbClr val="00B0F0"/>
                </a:solidFill>
              </a:rPr>
              <a:t>The sensor devices used in IoT technologies detect and measure any change in the environment and report on their status. </a:t>
            </a:r>
            <a:r>
              <a:rPr lang="en-US" sz="2400" dirty="0"/>
              <a:t>IoT technology brings passive networks to active networks. Without sensors, there could not hold an effective or true IoT environment.</a:t>
            </a:r>
          </a:p>
          <a:p>
            <a:pPr marL="82296" indent="0" algn="just">
              <a:buNone/>
            </a:pPr>
            <a:endParaRPr lang="en-US" sz="2400" dirty="0"/>
          </a:p>
          <a:p>
            <a:pPr marL="82296" indent="0" algn="just">
              <a:buNone/>
            </a:pPr>
            <a:r>
              <a:rPr lang="en-US" sz="2400" b="1" dirty="0"/>
              <a:t>Active Engagement</a:t>
            </a:r>
            <a:r>
              <a:rPr lang="en-US" sz="2400" dirty="0"/>
              <a:t>: IoT makes the connected technology, product, or services to active engagement between each other. </a:t>
            </a:r>
          </a:p>
        </p:txBody>
      </p:sp>
    </p:spTree>
    <p:extLst>
      <p:ext uri="{BB962C8B-B14F-4D97-AF65-F5344CB8AC3E}">
        <p14:creationId xmlns:p14="http://schemas.microsoft.com/office/powerpoint/2010/main" val="5527724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3785"/>
            <a:ext cx="7498080" cy="586153"/>
          </a:xfrm>
        </p:spPr>
        <p:txBody>
          <a:bodyPr>
            <a:normAutofit/>
          </a:bodyPr>
          <a:lstStyle/>
          <a:p>
            <a:pPr algn="just"/>
            <a:r>
              <a:rPr lang="en-US" sz="2800" b="1" dirty="0" smtClean="0">
                <a:solidFill>
                  <a:schemeClr val="tx1"/>
                </a:solidFill>
              </a:rPr>
              <a:t>Applications of IOT</a:t>
            </a:r>
            <a:endParaRPr lang="en-US" sz="2800" b="1" dirty="0">
              <a:solidFill>
                <a:schemeClr val="tx1"/>
              </a:solidFill>
            </a:endParaRPr>
          </a:p>
        </p:txBody>
      </p:sp>
      <p:sp>
        <p:nvSpPr>
          <p:cNvPr id="3" name="Content Placeholder 2"/>
          <p:cNvSpPr>
            <a:spLocks noGrp="1"/>
          </p:cNvSpPr>
          <p:nvPr>
            <p:ph idx="1"/>
          </p:nvPr>
        </p:nvSpPr>
        <p:spPr>
          <a:xfrm>
            <a:off x="1435608" y="762000"/>
            <a:ext cx="7498080" cy="5943600"/>
          </a:xfrm>
        </p:spPr>
        <p:txBody>
          <a:bodyPr>
            <a:normAutofit fontScale="85000" lnSpcReduction="20000"/>
          </a:bodyPr>
          <a:lstStyle/>
          <a:p>
            <a:pPr marL="82296" indent="0" algn="just">
              <a:buNone/>
            </a:pPr>
            <a:r>
              <a:rPr lang="en-US" sz="2400" b="1" dirty="0" smtClean="0"/>
              <a:t>Wearables</a:t>
            </a:r>
            <a:r>
              <a:rPr lang="en-US" sz="2400" dirty="0" smtClean="0"/>
              <a:t>; Wearable </a:t>
            </a:r>
            <a:r>
              <a:rPr lang="en-US" sz="2400" dirty="0"/>
              <a:t>technology is the hallmark of IoT applications and one of the earliest industries to deploy IoT. We have fit bits, heart rate monitors and smartwatches these days.</a:t>
            </a:r>
          </a:p>
          <a:p>
            <a:pPr marL="82296" indent="0" algn="just">
              <a:buNone/>
            </a:pPr>
            <a:r>
              <a:rPr lang="en-US" sz="2400" b="1" dirty="0" smtClean="0"/>
              <a:t>Smart </a:t>
            </a:r>
            <a:r>
              <a:rPr lang="en-US" sz="2400" b="1" dirty="0"/>
              <a:t>Home </a:t>
            </a:r>
            <a:r>
              <a:rPr lang="en-US" sz="2400" b="1" dirty="0" smtClean="0"/>
              <a:t>Applications</a:t>
            </a:r>
            <a:r>
              <a:rPr lang="en-US" sz="2400" dirty="0" smtClean="0"/>
              <a:t>; The </a:t>
            </a:r>
            <a:r>
              <a:rPr lang="en-US" sz="2400" dirty="0"/>
              <a:t>smart home is probably the first thing when we talk about the IoT application. The example we see the AI home automation is employed by Mark Zuckerberg. Alan Pan's home automation system, where a string of musical notes uses in-house functions.</a:t>
            </a:r>
          </a:p>
          <a:p>
            <a:pPr marL="82296" indent="0" algn="just">
              <a:buNone/>
            </a:pPr>
            <a:r>
              <a:rPr lang="en-US" sz="2400" b="1" dirty="0" smtClean="0"/>
              <a:t>Health care</a:t>
            </a:r>
            <a:r>
              <a:rPr lang="en-US" sz="2400" dirty="0" smtClean="0"/>
              <a:t>; IoT </a:t>
            </a:r>
            <a:r>
              <a:rPr lang="en-US" sz="2400" dirty="0"/>
              <a:t>applications can transform reactive medical-based systems into active wellness-based systems. Resources that are used in current medical research lack important real-world information. It uses controlled environments, leftover data, and volunteers for clinical trials. The Internet of Things improves the device's power, precision and availability. IoT focuses on building systems rather than just tools. </a:t>
            </a:r>
          </a:p>
          <a:p>
            <a:pPr marL="82296" indent="0" algn="just">
              <a:buNone/>
            </a:pPr>
            <a:r>
              <a:rPr lang="en-US" sz="2400" b="1" dirty="0" smtClean="0"/>
              <a:t>Smart Cities</a:t>
            </a:r>
            <a:r>
              <a:rPr lang="en-US" sz="2400" dirty="0" smtClean="0"/>
              <a:t>; Most </a:t>
            </a:r>
            <a:r>
              <a:rPr lang="en-US" sz="2400" dirty="0"/>
              <a:t>of you have heard about the term smart city. Smart city uses technology to provide services. The smart city includes improving transportation and social services, promoting stability and giving voice to their citizens</a:t>
            </a:r>
            <a:r>
              <a:rPr lang="en-US" sz="2400" dirty="0" smtClean="0"/>
              <a:t>.</a:t>
            </a:r>
            <a:endParaRPr lang="en-US" sz="2400" dirty="0"/>
          </a:p>
          <a:p>
            <a:pPr marL="82296" indent="0" algn="just">
              <a:buNone/>
            </a:pPr>
            <a:r>
              <a:rPr lang="en-US" sz="2400" dirty="0"/>
              <a:t>Governments and engineers use the Internet of Things to analyze the complex factors of town and each city. IoT applications help in the area of water management, waste control and emergencies.</a:t>
            </a:r>
          </a:p>
        </p:txBody>
      </p:sp>
    </p:spTree>
    <p:extLst>
      <p:ext uri="{BB962C8B-B14F-4D97-AF65-F5344CB8AC3E}">
        <p14:creationId xmlns:p14="http://schemas.microsoft.com/office/powerpoint/2010/main" val="28749268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492369"/>
          </a:xfrm>
        </p:spPr>
        <p:txBody>
          <a:bodyPr>
            <a:noAutofit/>
          </a:bodyPr>
          <a:lstStyle/>
          <a:p>
            <a:pPr algn="just"/>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03385"/>
            <a:ext cx="7498080" cy="5978769"/>
          </a:xfrm>
        </p:spPr>
        <p:txBody>
          <a:bodyPr>
            <a:normAutofit fontScale="77500" lnSpcReduction="20000"/>
          </a:bodyPr>
          <a:lstStyle/>
          <a:p>
            <a:pPr marL="82296" indent="0" algn="just">
              <a:buNone/>
            </a:pPr>
            <a:r>
              <a:rPr lang="en-US" sz="2400" b="1" dirty="0" smtClean="0"/>
              <a:t>Hacked Car</a:t>
            </a:r>
            <a:r>
              <a:rPr lang="en-US" sz="2400" dirty="0" smtClean="0"/>
              <a:t>; A </a:t>
            </a:r>
            <a:r>
              <a:rPr lang="en-US" sz="2400" dirty="0"/>
              <a:t>connected car is a technology-driven car with Internet access and a WAN network. The technology offers the user some benefits such as in-car infotainment, advanced navigation and fuel efficiency.</a:t>
            </a:r>
          </a:p>
          <a:p>
            <a:pPr marL="82296" indent="0" algn="just">
              <a:buNone/>
            </a:pPr>
            <a:r>
              <a:rPr lang="en-US" sz="2400" b="1" dirty="0" smtClean="0"/>
              <a:t>Healthcare</a:t>
            </a:r>
            <a:r>
              <a:rPr lang="en-US" sz="2400" dirty="0" smtClean="0"/>
              <a:t>; Healthcare </a:t>
            </a:r>
            <a:r>
              <a:rPr lang="en-US" sz="2400" dirty="0"/>
              <a:t>do real-time monitoring with the help of smart devices. It gathers and transfers health data such as blood pressure, blood sugar levels, weight, oxygen, and ECG. The patient can contact the doctor by the smart mobile application in case of any emergency.</a:t>
            </a:r>
          </a:p>
          <a:p>
            <a:pPr marL="82296" indent="0" algn="just">
              <a:buNone/>
            </a:pPr>
            <a:r>
              <a:rPr lang="en-US" sz="2400" b="1" dirty="0" smtClean="0"/>
              <a:t>Smart Retail</a:t>
            </a:r>
            <a:r>
              <a:rPr lang="en-US" sz="2400" dirty="0" smtClean="0"/>
              <a:t>; IoT </a:t>
            </a:r>
            <a:r>
              <a:rPr lang="en-US" sz="2400" dirty="0"/>
              <a:t>applications in retail give shoppers a new experience. Customers do not have to stand in long queues as the checkout system can read the tags of the products and deduct the total amount from the customer's payment app with IoT applications' help.</a:t>
            </a:r>
          </a:p>
          <a:p>
            <a:pPr marL="82296" indent="0" algn="just">
              <a:buNone/>
            </a:pPr>
            <a:r>
              <a:rPr lang="en-US" sz="2400" b="1" dirty="0" smtClean="0"/>
              <a:t>Smart </a:t>
            </a:r>
            <a:r>
              <a:rPr lang="en-US" sz="2400" b="1" dirty="0"/>
              <a:t>Supply </a:t>
            </a:r>
            <a:r>
              <a:rPr lang="en-US" sz="2400" b="1" dirty="0" smtClean="0"/>
              <a:t>Chain</a:t>
            </a:r>
            <a:r>
              <a:rPr lang="en-US" sz="2400" dirty="0" smtClean="0"/>
              <a:t>; Customers </a:t>
            </a:r>
            <a:r>
              <a:rPr lang="en-US" sz="2400" dirty="0"/>
              <a:t>automate the delivery and shipping with a smart supply chain. It also provides details of real-time conditions and supply networks.</a:t>
            </a:r>
          </a:p>
          <a:p>
            <a:pPr marL="82296" indent="0" algn="just">
              <a:buNone/>
            </a:pPr>
            <a:r>
              <a:rPr lang="en-US" sz="2400" b="1" dirty="0" smtClean="0"/>
              <a:t>Smart Farming</a:t>
            </a:r>
            <a:r>
              <a:rPr lang="en-US" sz="2400" dirty="0" smtClean="0"/>
              <a:t>; Farmers </a:t>
            </a:r>
            <a:r>
              <a:rPr lang="en-US" sz="2400" dirty="0"/>
              <a:t>can minimize waste and increase productivity. The system allows the monitoring of fields with the help of sensors. Farmers can monitor the status of the area.</a:t>
            </a:r>
          </a:p>
          <a:p>
            <a:pPr marL="82296" indent="0" algn="just">
              <a:buNone/>
            </a:pPr>
            <a:endParaRPr lang="en-US" sz="2400" dirty="0"/>
          </a:p>
          <a:p>
            <a:pPr marL="82296" indent="0" algn="just">
              <a:buNone/>
            </a:pPr>
            <a:r>
              <a:rPr lang="en-US" sz="2400" dirty="0"/>
              <a:t>Internet-connected devices go from 5 million to billions in just one year. Business Insider Intelligence estimates 24 billion IoT devices will install and generate more than 300 billion in revenue in the </a:t>
            </a:r>
            <a:r>
              <a:rPr lang="en-US" sz="2400" dirty="0" smtClean="0"/>
              <a:t>future.</a:t>
            </a:r>
            <a:endParaRPr lang="en-US" sz="2400" dirty="0"/>
          </a:p>
        </p:txBody>
      </p:sp>
    </p:spTree>
    <p:extLst>
      <p:ext uri="{BB962C8B-B14F-4D97-AF65-F5344CB8AC3E}">
        <p14:creationId xmlns:p14="http://schemas.microsoft.com/office/powerpoint/2010/main" val="10280877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15815"/>
          </a:xfrm>
        </p:spPr>
        <p:txBody>
          <a:bodyPr>
            <a:normAutofit fontScale="90000"/>
          </a:bodyPr>
          <a:lstStyle/>
          <a:p>
            <a:pPr algn="just"/>
            <a:r>
              <a:rPr lang="en-US" sz="2800" b="1" dirty="0" smtClean="0">
                <a:solidFill>
                  <a:schemeClr val="tx1"/>
                </a:solidFill>
              </a:rPr>
              <a:t>Advantages and Disadvantages of IOT</a:t>
            </a:r>
            <a:endParaRPr lang="en-US" sz="2800" b="1" dirty="0">
              <a:solidFill>
                <a:schemeClr val="tx1"/>
              </a:solidFill>
            </a:endParaRPr>
          </a:p>
        </p:txBody>
      </p:sp>
      <p:sp>
        <p:nvSpPr>
          <p:cNvPr id="3" name="Content Placeholder 2"/>
          <p:cNvSpPr>
            <a:spLocks noGrp="1"/>
          </p:cNvSpPr>
          <p:nvPr>
            <p:ph idx="1"/>
          </p:nvPr>
        </p:nvSpPr>
        <p:spPr>
          <a:xfrm>
            <a:off x="1435608" y="703385"/>
            <a:ext cx="7498080" cy="5931877"/>
          </a:xfrm>
        </p:spPr>
        <p:txBody>
          <a:bodyPr>
            <a:normAutofit fontScale="92500" lnSpcReduction="20000"/>
          </a:bodyPr>
          <a:lstStyle/>
          <a:p>
            <a:pPr marL="82296" indent="0" algn="just">
              <a:buNone/>
            </a:pPr>
            <a:r>
              <a:rPr lang="en-US" sz="2400" dirty="0" smtClean="0"/>
              <a:t>Advantages:</a:t>
            </a:r>
            <a:endParaRPr lang="en-US" sz="2400" dirty="0"/>
          </a:p>
          <a:p>
            <a:pPr algn="just"/>
            <a:r>
              <a:rPr lang="en-US" sz="2400" b="1" dirty="0"/>
              <a:t>Minimize human effort:</a:t>
            </a:r>
            <a:r>
              <a:rPr lang="en-US" sz="2400" dirty="0"/>
              <a:t> As the devices of IoT interact and communicate with each other and do lot of task for us, then they minimize the human effort. </a:t>
            </a:r>
          </a:p>
          <a:p>
            <a:pPr algn="just"/>
            <a:r>
              <a:rPr lang="en-US" sz="2400" b="1" dirty="0"/>
              <a:t>Save time:</a:t>
            </a:r>
            <a:r>
              <a:rPr lang="en-US" sz="2400" dirty="0"/>
              <a:t> As it reduces the human effort then it definitely saves out time. Time is the primary factor which can </a:t>
            </a:r>
            <a:r>
              <a:rPr lang="en-US" sz="2400" dirty="0" smtClean="0"/>
              <a:t>be saved </a:t>
            </a:r>
            <a:r>
              <a:rPr lang="en-US" sz="2400" dirty="0"/>
              <a:t>through IoT platform. </a:t>
            </a:r>
          </a:p>
          <a:p>
            <a:pPr algn="just"/>
            <a:r>
              <a:rPr lang="en-US" sz="2400" b="1" dirty="0"/>
              <a:t>Enhance Data Collection:</a:t>
            </a:r>
            <a:r>
              <a:rPr lang="en-US" sz="2400" dirty="0"/>
              <a:t> Information is easily accessible, even if we are far away from our actual location, and it is updated frequently in real-time. Hence these devices can access information from anywhere at any time on any device.</a:t>
            </a:r>
          </a:p>
          <a:p>
            <a:pPr algn="just"/>
            <a:r>
              <a:rPr lang="en-US" sz="2400" b="1" dirty="0"/>
              <a:t>Improve security:</a:t>
            </a:r>
            <a:r>
              <a:rPr lang="en-US" sz="2400" dirty="0"/>
              <a:t> Now, if we have a system that all these things are interconnected then we can make the system more secure and efficient</a:t>
            </a:r>
            <a:r>
              <a:rPr lang="en-US" sz="2400" dirty="0" smtClean="0"/>
              <a:t>.</a:t>
            </a:r>
          </a:p>
          <a:p>
            <a:pPr algn="just"/>
            <a:r>
              <a:rPr lang="en-US" sz="2400" b="1" dirty="0"/>
              <a:t>Higher Efficiency and </a:t>
            </a:r>
            <a:r>
              <a:rPr lang="en-US" sz="2400" b="1" dirty="0" smtClean="0"/>
              <a:t>Productivity: </a:t>
            </a:r>
            <a:r>
              <a:rPr lang="en-US" sz="2400" dirty="0" smtClean="0"/>
              <a:t>IoT </a:t>
            </a:r>
            <a:r>
              <a:rPr lang="en-US" sz="2400" dirty="0"/>
              <a:t>tools increase internal and external office communication, resulting in better productivity. One way to leverage the power of IoT to increase company efficiency is to use it to cut down on repetitive or time-consuming tasks</a:t>
            </a:r>
          </a:p>
          <a:p>
            <a:pPr marL="82296" indent="0" algn="just">
              <a:buNone/>
            </a:pPr>
            <a:endParaRPr lang="en-US" sz="2400" dirty="0"/>
          </a:p>
        </p:txBody>
      </p:sp>
    </p:spTree>
    <p:extLst>
      <p:ext uri="{BB962C8B-B14F-4D97-AF65-F5344CB8AC3E}">
        <p14:creationId xmlns:p14="http://schemas.microsoft.com/office/powerpoint/2010/main" val="30238796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87570"/>
            <a:ext cx="7498080" cy="562708"/>
          </a:xfrm>
        </p:spPr>
        <p:txBody>
          <a:bodyPr>
            <a:normAutofit/>
          </a:bodyPr>
          <a:lstStyle/>
          <a:p>
            <a:pPr algn="just"/>
            <a:r>
              <a:rPr lang="en-US" sz="2400" b="1" dirty="0" smtClean="0">
                <a:solidFill>
                  <a:schemeClr val="tx1"/>
                </a:solidFill>
              </a:rPr>
              <a:t>Cont.</a:t>
            </a:r>
            <a:endParaRPr lang="en-US" sz="2400" b="1" dirty="0">
              <a:solidFill>
                <a:schemeClr val="tx1"/>
              </a:solidFill>
            </a:endParaRPr>
          </a:p>
        </p:txBody>
      </p:sp>
      <p:sp>
        <p:nvSpPr>
          <p:cNvPr id="3" name="Content Placeholder 2"/>
          <p:cNvSpPr>
            <a:spLocks noGrp="1"/>
          </p:cNvSpPr>
          <p:nvPr>
            <p:ph idx="1"/>
          </p:nvPr>
        </p:nvSpPr>
        <p:spPr>
          <a:xfrm>
            <a:off x="1435608" y="820615"/>
            <a:ext cx="7498080" cy="5756031"/>
          </a:xfrm>
        </p:spPr>
        <p:txBody>
          <a:bodyPr>
            <a:normAutofit/>
          </a:bodyPr>
          <a:lstStyle/>
          <a:p>
            <a:pPr algn="just"/>
            <a:r>
              <a:rPr lang="en-US" sz="2800" b="1" dirty="0"/>
              <a:t>Useful for safety concerns:</a:t>
            </a:r>
            <a:r>
              <a:rPr lang="en-US" sz="2800" dirty="0"/>
              <a:t> It is helpful for safety because it senses any potential danger and warns users</a:t>
            </a:r>
            <a:r>
              <a:rPr lang="en-US" sz="2800" dirty="0" smtClean="0"/>
              <a:t>.</a:t>
            </a:r>
          </a:p>
          <a:p>
            <a:pPr algn="just"/>
            <a:r>
              <a:rPr lang="en-US" sz="2800" b="1" dirty="0"/>
              <a:t>Use in traffic systems: </a:t>
            </a:r>
            <a:r>
              <a:rPr lang="en-US" sz="2800" dirty="0"/>
              <a:t>Asset tracking, delivery, surveillance, traffic or transportation tracking, inventory control, individual order tracking, and customer management can be more cost-effective with the right tracking system using IoT technology.</a:t>
            </a:r>
          </a:p>
        </p:txBody>
      </p:sp>
    </p:spTree>
    <p:extLst>
      <p:ext uri="{BB962C8B-B14F-4D97-AF65-F5344CB8AC3E}">
        <p14:creationId xmlns:p14="http://schemas.microsoft.com/office/powerpoint/2010/main" val="23338547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7231"/>
            <a:ext cx="7498080" cy="597877"/>
          </a:xfrm>
        </p:spPr>
        <p:txBody>
          <a:bodyPr>
            <a:normAutofit/>
          </a:bodyPr>
          <a:lstStyle/>
          <a:p>
            <a:pPr algn="just"/>
            <a:r>
              <a:rPr lang="en-US" sz="2400" b="1" dirty="0" smtClean="0"/>
              <a:t>Cont.</a:t>
            </a:r>
            <a:endParaRPr lang="en-US" sz="2400" b="1" dirty="0"/>
          </a:p>
        </p:txBody>
      </p:sp>
      <p:sp>
        <p:nvSpPr>
          <p:cNvPr id="3" name="Content Placeholder 2"/>
          <p:cNvSpPr>
            <a:spLocks noGrp="1"/>
          </p:cNvSpPr>
          <p:nvPr>
            <p:ph idx="1"/>
          </p:nvPr>
        </p:nvSpPr>
        <p:spPr>
          <a:xfrm>
            <a:off x="1435608" y="762001"/>
            <a:ext cx="7498080" cy="5931876"/>
          </a:xfrm>
        </p:spPr>
        <p:txBody>
          <a:bodyPr>
            <a:normAutofit fontScale="92500" lnSpcReduction="20000"/>
          </a:bodyPr>
          <a:lstStyle/>
          <a:p>
            <a:pPr marL="82296" indent="0" algn="just">
              <a:buNone/>
            </a:pPr>
            <a:r>
              <a:rPr lang="en-US" sz="2800" dirty="0" smtClean="0"/>
              <a:t>Disadvantages</a:t>
            </a:r>
          </a:p>
          <a:p>
            <a:pPr algn="just"/>
            <a:r>
              <a:rPr lang="en-US" sz="2800" b="1" dirty="0"/>
              <a:t>Security:</a:t>
            </a:r>
            <a:r>
              <a:rPr lang="en-US" sz="2800" dirty="0"/>
              <a:t> As the IoT systems are interconnected and communicate over networks. The system offers little control despite any security measures, and it can be lead the various kinds of network attacks</a:t>
            </a:r>
            <a:r>
              <a:rPr lang="en-US" sz="2800" dirty="0" smtClean="0"/>
              <a:t>.</a:t>
            </a:r>
          </a:p>
          <a:p>
            <a:pPr algn="just"/>
            <a:r>
              <a:rPr lang="en-US" sz="2800" b="1" dirty="0"/>
              <a:t>Dependence:</a:t>
            </a:r>
            <a:r>
              <a:rPr lang="en-US" sz="2800" dirty="0"/>
              <a:t> The internet of things largely depends on internet connectivity. Without a stable internet connection the IoT devices fail to work and the tasks are incomplete</a:t>
            </a:r>
            <a:r>
              <a:rPr lang="en-US" sz="2800" dirty="0" smtClean="0"/>
              <a:t>.</a:t>
            </a:r>
            <a:endParaRPr lang="en-US" sz="2800" dirty="0"/>
          </a:p>
          <a:p>
            <a:pPr algn="just"/>
            <a:r>
              <a:rPr lang="en-US" sz="2800" b="1" dirty="0" smtClean="0"/>
              <a:t>Complexity</a:t>
            </a:r>
            <a:r>
              <a:rPr lang="en-US" sz="2800" b="1" dirty="0"/>
              <a:t>:</a:t>
            </a:r>
            <a:r>
              <a:rPr lang="en-US" sz="2800" dirty="0"/>
              <a:t> The designing, developing, and maintaining and enabling the large technology to IoT system is quite complicated</a:t>
            </a:r>
            <a:r>
              <a:rPr lang="en-US" sz="2800" dirty="0" smtClean="0"/>
              <a:t>.</a:t>
            </a:r>
          </a:p>
          <a:p>
            <a:pPr algn="just"/>
            <a:r>
              <a:rPr lang="en-US" sz="2800" b="1" dirty="0"/>
              <a:t>Lack of international </a:t>
            </a:r>
            <a:r>
              <a:rPr lang="en-US" sz="2800" b="1" dirty="0" smtClean="0"/>
              <a:t>standards:</a:t>
            </a:r>
            <a:r>
              <a:rPr lang="en-US" sz="2800" dirty="0" smtClean="0"/>
              <a:t> There </a:t>
            </a:r>
            <a:r>
              <a:rPr lang="en-US" sz="2800" dirty="0"/>
              <a:t>is no set international </a:t>
            </a:r>
            <a:r>
              <a:rPr lang="en-US" sz="2800" dirty="0" smtClean="0"/>
              <a:t>IoT </a:t>
            </a:r>
            <a:r>
              <a:rPr lang="en-US" sz="2800" dirty="0"/>
              <a:t>standards to match compatibility. This leads to problems in communication between manufacturers of different domains.</a:t>
            </a:r>
          </a:p>
          <a:p>
            <a:pPr marL="82296" indent="0" algn="just">
              <a:buNone/>
            </a:pPr>
            <a:endParaRPr lang="en-US" sz="2800" dirty="0"/>
          </a:p>
        </p:txBody>
      </p:sp>
    </p:spTree>
    <p:extLst>
      <p:ext uri="{BB962C8B-B14F-4D97-AF65-F5344CB8AC3E}">
        <p14:creationId xmlns:p14="http://schemas.microsoft.com/office/powerpoint/2010/main" val="415160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508"/>
            <a:ext cx="7498080" cy="574430"/>
          </a:xfrm>
        </p:spPr>
        <p:txBody>
          <a:bodyPr>
            <a:normAutofit/>
          </a:bodyPr>
          <a:lstStyle/>
          <a:p>
            <a:r>
              <a:rPr lang="en-US" sz="2800" b="1" dirty="0" smtClean="0">
                <a:solidFill>
                  <a:schemeClr val="tx1"/>
                </a:solidFill>
              </a:rPr>
              <a:t>Cont.</a:t>
            </a:r>
            <a:endParaRPr lang="en-US" sz="2800" b="1" dirty="0">
              <a:solidFill>
                <a:schemeClr val="tx1"/>
              </a:solidFill>
            </a:endParaRPr>
          </a:p>
        </p:txBody>
      </p:sp>
      <p:sp>
        <p:nvSpPr>
          <p:cNvPr id="3" name="Content Placeholder 2"/>
          <p:cNvSpPr>
            <a:spLocks noGrp="1"/>
          </p:cNvSpPr>
          <p:nvPr>
            <p:ph idx="1"/>
          </p:nvPr>
        </p:nvSpPr>
        <p:spPr>
          <a:xfrm>
            <a:off x="1435608" y="750277"/>
            <a:ext cx="7498080" cy="5967045"/>
          </a:xfrm>
        </p:spPr>
        <p:txBody>
          <a:bodyPr>
            <a:normAutofit fontScale="77500" lnSpcReduction="20000"/>
          </a:bodyPr>
          <a:lstStyle/>
          <a:p>
            <a:pPr marL="82296" indent="0" algn="just">
              <a:buNone/>
            </a:pPr>
            <a:r>
              <a:rPr lang="en-US" sz="2800" b="1" dirty="0"/>
              <a:t>Unstructured Data</a:t>
            </a:r>
            <a:r>
              <a:rPr lang="en-US" sz="2800" dirty="0"/>
              <a:t>: </a:t>
            </a:r>
            <a:r>
              <a:rPr lang="en-US" sz="2800" dirty="0" smtClean="0"/>
              <a:t>data that </a:t>
            </a:r>
            <a:r>
              <a:rPr lang="en-US" sz="2800" dirty="0"/>
              <a:t>either </a:t>
            </a:r>
            <a:r>
              <a:rPr lang="en-US" sz="2800" dirty="0">
                <a:solidFill>
                  <a:srgbClr val="00B0F0"/>
                </a:solidFill>
              </a:rPr>
              <a:t>does not have a </a:t>
            </a:r>
            <a:r>
              <a:rPr lang="en-US" sz="2800" dirty="0" smtClean="0">
                <a:solidFill>
                  <a:srgbClr val="00B0F0"/>
                </a:solidFill>
              </a:rPr>
              <a:t>pre-defined format</a:t>
            </a:r>
            <a:r>
              <a:rPr lang="en-US" sz="2800" dirty="0" smtClean="0"/>
              <a:t> or is </a:t>
            </a:r>
            <a:r>
              <a:rPr lang="en-US" sz="2800" dirty="0" smtClean="0">
                <a:solidFill>
                  <a:srgbClr val="00B0F0"/>
                </a:solidFill>
              </a:rPr>
              <a:t>not organized in a pre-defined manner</a:t>
            </a:r>
            <a:r>
              <a:rPr lang="en-US" sz="2800" dirty="0" smtClean="0"/>
              <a:t>. </a:t>
            </a:r>
            <a:r>
              <a:rPr lang="en-US" sz="2800" dirty="0"/>
              <a:t>Unstructured information is typically text-heavy, but may contain data such as dates, numbers, and facts as </a:t>
            </a:r>
            <a:r>
              <a:rPr lang="en-US" sz="2800" dirty="0" smtClean="0"/>
              <a:t>well.</a:t>
            </a:r>
          </a:p>
          <a:p>
            <a:pPr marL="82296" indent="0" algn="just">
              <a:buNone/>
            </a:pPr>
            <a:r>
              <a:rPr lang="en-US" sz="2800" dirty="0"/>
              <a:t>Organizations of all sizes rely on unstructured data to make critical business decisions, determine financial projections, and engage with </a:t>
            </a:r>
            <a:r>
              <a:rPr lang="en-US" sz="2800" dirty="0" smtClean="0"/>
              <a:t>customers but </a:t>
            </a:r>
            <a:r>
              <a:rPr lang="en-US" sz="2800" dirty="0"/>
              <a:t>data scientists must successfully extract and organize unstructured data before they can put it to use.</a:t>
            </a:r>
          </a:p>
          <a:p>
            <a:pPr marL="82296" indent="0" algn="just">
              <a:buNone/>
            </a:pPr>
            <a:r>
              <a:rPr lang="en-US" sz="2800" b="1" dirty="0"/>
              <a:t>Quasi-structured Data</a:t>
            </a:r>
            <a:r>
              <a:rPr lang="en-US" sz="2800" dirty="0"/>
              <a:t>: The data format contains textual data with inconsistent data </a:t>
            </a:r>
            <a:r>
              <a:rPr lang="en-US" sz="2800" dirty="0" smtClean="0"/>
              <a:t>formats (erratic data </a:t>
            </a:r>
            <a:r>
              <a:rPr lang="en-US" sz="2800" dirty="0"/>
              <a:t>formats). </a:t>
            </a:r>
            <a:r>
              <a:rPr lang="en-US" sz="2800" dirty="0" smtClean="0"/>
              <a:t>E.g. data </a:t>
            </a:r>
            <a:r>
              <a:rPr lang="en-US" sz="2800" dirty="0"/>
              <a:t>about webpages a user visited and in what order</a:t>
            </a:r>
            <a:endParaRPr lang="en-US" sz="2800" dirty="0" smtClean="0"/>
          </a:p>
          <a:p>
            <a:pPr marL="82296" indent="0" algn="just">
              <a:buNone/>
            </a:pPr>
            <a:endParaRPr lang="en-US" sz="2800" dirty="0"/>
          </a:p>
          <a:p>
            <a:pPr marL="82296" indent="0" algn="just">
              <a:buNone/>
            </a:pPr>
            <a:r>
              <a:rPr lang="en-US" sz="2800" b="1" dirty="0" smtClean="0"/>
              <a:t>3. Veracity (</a:t>
            </a:r>
            <a:r>
              <a:rPr lang="en-US" sz="2800" dirty="0" smtClean="0"/>
              <a:t>The degree to which Big Data can be trusted)</a:t>
            </a:r>
            <a:endParaRPr lang="en-US" sz="2800" b="1" dirty="0"/>
          </a:p>
          <a:p>
            <a:pPr marL="82296" indent="0" algn="just">
              <a:buNone/>
            </a:pPr>
            <a:r>
              <a:rPr lang="en-US" sz="2800" dirty="0" smtClean="0">
                <a:solidFill>
                  <a:srgbClr val="00B0F0"/>
                </a:solidFill>
              </a:rPr>
              <a:t>This means </a:t>
            </a:r>
            <a:r>
              <a:rPr lang="en-US" sz="2800" dirty="0">
                <a:solidFill>
                  <a:srgbClr val="00B0F0"/>
                </a:solidFill>
              </a:rPr>
              <a:t>how much the data is reliable</a:t>
            </a:r>
            <a:r>
              <a:rPr lang="en-US" sz="2800" dirty="0"/>
              <a:t>. It has many ways to filter or translate the data. Veracity is the process of being able to handle and manage data efficiently. Big Data is also essential in business development</a:t>
            </a:r>
            <a:r>
              <a:rPr lang="en-US" sz="2800" dirty="0" smtClean="0"/>
              <a:t>. </a:t>
            </a:r>
          </a:p>
          <a:p>
            <a:pPr marL="82296" indent="0" algn="just">
              <a:buNone/>
            </a:pPr>
            <a:r>
              <a:rPr lang="en-US" sz="2800" dirty="0"/>
              <a:t>For example, Facebook posts with hashtags.</a:t>
            </a:r>
          </a:p>
          <a:p>
            <a:pPr marL="82296" indent="0" algn="just">
              <a:buNone/>
            </a:pPr>
            <a:endParaRPr lang="en-US" sz="2800" dirty="0"/>
          </a:p>
        </p:txBody>
      </p:sp>
    </p:spTree>
    <p:extLst>
      <p:ext uri="{BB962C8B-B14F-4D97-AF65-F5344CB8AC3E}">
        <p14:creationId xmlns:p14="http://schemas.microsoft.com/office/powerpoint/2010/main" val="26862091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8954"/>
            <a:ext cx="7498080" cy="597877"/>
          </a:xfrm>
        </p:spPr>
        <p:txBody>
          <a:bodyPr>
            <a:normAutofit/>
          </a:bodyPr>
          <a:lstStyle/>
          <a:p>
            <a:r>
              <a:rPr lang="en-US" sz="2800" b="1" dirty="0" smtClean="0"/>
              <a:t>Cont.</a:t>
            </a:r>
            <a:endParaRPr lang="en-US" sz="2800" b="1" dirty="0"/>
          </a:p>
        </p:txBody>
      </p:sp>
      <p:sp>
        <p:nvSpPr>
          <p:cNvPr id="3" name="Content Placeholder 2"/>
          <p:cNvSpPr>
            <a:spLocks noGrp="1"/>
          </p:cNvSpPr>
          <p:nvPr>
            <p:ph idx="1"/>
          </p:nvPr>
        </p:nvSpPr>
        <p:spPr>
          <a:xfrm>
            <a:off x="1435608" y="808893"/>
            <a:ext cx="7498080" cy="5838092"/>
          </a:xfrm>
        </p:spPr>
        <p:txBody>
          <a:bodyPr>
            <a:normAutofit/>
          </a:bodyPr>
          <a:lstStyle/>
          <a:p>
            <a:pPr marL="82296" indent="0" algn="just">
              <a:buNone/>
            </a:pPr>
            <a:r>
              <a:rPr lang="en-US" sz="2400" b="1" dirty="0"/>
              <a:t>Corruption of the entire </a:t>
            </a:r>
            <a:r>
              <a:rPr lang="en-US" sz="2400" b="1" dirty="0" smtClean="0"/>
              <a:t>system:</a:t>
            </a:r>
            <a:r>
              <a:rPr lang="en-US" sz="2400" dirty="0" smtClean="0"/>
              <a:t> Any </a:t>
            </a:r>
            <a:r>
              <a:rPr lang="en-US" sz="2400" dirty="0"/>
              <a:t>bug in one of the devices leads to </a:t>
            </a:r>
            <a:r>
              <a:rPr lang="en-US" sz="2400" dirty="0" smtClean="0"/>
              <a:t>corruption </a:t>
            </a:r>
            <a:r>
              <a:rPr lang="en-US" sz="2400" dirty="0"/>
              <a:t>in the entire system</a:t>
            </a:r>
            <a:r>
              <a:rPr lang="en-US" sz="2400" dirty="0" smtClean="0"/>
              <a:t>.</a:t>
            </a:r>
          </a:p>
          <a:p>
            <a:pPr marL="82296" indent="0" algn="just">
              <a:buNone/>
            </a:pPr>
            <a:r>
              <a:rPr lang="en-US" sz="2400" b="1" dirty="0"/>
              <a:t>Increase in </a:t>
            </a:r>
            <a:r>
              <a:rPr lang="en-US" sz="2400" b="1" dirty="0" smtClean="0"/>
              <a:t>unemployment:</a:t>
            </a:r>
            <a:r>
              <a:rPr lang="en-US" sz="2400" dirty="0" smtClean="0"/>
              <a:t> IoT </a:t>
            </a:r>
            <a:r>
              <a:rPr lang="en-US" sz="2400" dirty="0"/>
              <a:t>robots replace manual forces in various industries to a large extent. This causes the unemployment of factory labourers and sometimes leads to lesser wages for more skilled labourers</a:t>
            </a:r>
            <a:r>
              <a:rPr lang="en-US" sz="2400" dirty="0" smtClean="0"/>
              <a:t>.</a:t>
            </a:r>
          </a:p>
          <a:p>
            <a:pPr marL="82296" indent="0" algn="just">
              <a:buNone/>
            </a:pPr>
            <a:r>
              <a:rPr lang="en-US" sz="2400" b="1" dirty="0" smtClean="0"/>
              <a:t>Data breach: </a:t>
            </a:r>
            <a:r>
              <a:rPr lang="en-US" sz="2400" dirty="0" smtClean="0"/>
              <a:t>The </a:t>
            </a:r>
            <a:r>
              <a:rPr lang="en-US" sz="2400" dirty="0"/>
              <a:t>physical objects in </a:t>
            </a:r>
            <a:r>
              <a:rPr lang="en-US" sz="2400" dirty="0" smtClean="0"/>
              <a:t>IoT </a:t>
            </a:r>
            <a:r>
              <a:rPr lang="en-US" sz="2400" dirty="0"/>
              <a:t>connect to the internet to transmit and receive information. So the user data is now available on the internet and hackers can hack this private and sensitive information. Data breach occurs when outsiders can access the user data without the awareness of the user.</a:t>
            </a:r>
          </a:p>
        </p:txBody>
      </p:sp>
    </p:spTree>
    <p:extLst>
      <p:ext uri="{BB962C8B-B14F-4D97-AF65-F5344CB8AC3E}">
        <p14:creationId xmlns:p14="http://schemas.microsoft.com/office/powerpoint/2010/main" val="4700332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805354"/>
            <a:ext cx="7498080" cy="3645876"/>
          </a:xfrm>
        </p:spPr>
        <p:txBody>
          <a:bodyPr/>
          <a:lstStyle/>
          <a:p>
            <a:pPr algn="ctr"/>
            <a:r>
              <a:rPr lang="en-US" b="1" dirty="0" smtClean="0">
                <a:solidFill>
                  <a:schemeClr val="tx1"/>
                </a:solidFill>
              </a:rPr>
              <a:t>Thank you</a:t>
            </a:r>
            <a:endParaRPr lang="en-US" b="1" dirty="0">
              <a:solidFill>
                <a:schemeClr val="tx1"/>
              </a:solidFill>
            </a:endParaRPr>
          </a:p>
        </p:txBody>
      </p:sp>
    </p:spTree>
    <p:extLst>
      <p:ext uri="{BB962C8B-B14F-4D97-AF65-F5344CB8AC3E}">
        <p14:creationId xmlns:p14="http://schemas.microsoft.com/office/powerpoint/2010/main" val="2484113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9133</TotalTime>
  <Words>10590</Words>
  <Application>Microsoft Office PowerPoint</Application>
  <PresentationFormat>On-screen Show (4:3)</PresentationFormat>
  <Paragraphs>550</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Solstice</vt:lpstr>
      <vt:lpstr> MAKERERE UNIVERSITY BUSINESS SCHOOL FACULTY OF COMPUTING AND INFORMATICS </vt:lpstr>
      <vt:lpstr>Definition of Emerging Technology</vt:lpstr>
      <vt:lpstr>Characteristics of Emerging Technology(ET)</vt:lpstr>
      <vt:lpstr>Categories of Emerging Technology</vt:lpstr>
      <vt:lpstr>BIG DATA</vt:lpstr>
      <vt:lpstr>Cont.</vt:lpstr>
      <vt:lpstr>Cont.</vt:lpstr>
      <vt:lpstr>Cont.</vt:lpstr>
      <vt:lpstr>Cont.</vt:lpstr>
      <vt:lpstr>Cont.</vt:lpstr>
      <vt:lpstr>Applications of Big Data</vt:lpstr>
      <vt:lpstr>Cont.</vt:lpstr>
      <vt:lpstr>Cont.</vt:lpstr>
      <vt:lpstr>Cont.</vt:lpstr>
      <vt:lpstr>Cont.</vt:lpstr>
      <vt:lpstr>Advantages &amp; Disadvantages of Big Data</vt:lpstr>
      <vt:lpstr>Cont.</vt:lpstr>
      <vt:lpstr>Cont.</vt:lpstr>
      <vt:lpstr>Cont.</vt:lpstr>
      <vt:lpstr>Cont.</vt:lpstr>
      <vt:lpstr>Disadvantages of Big Data</vt:lpstr>
      <vt:lpstr>Cont.</vt:lpstr>
      <vt:lpstr>Cont.</vt:lpstr>
      <vt:lpstr>Cont.</vt:lpstr>
      <vt:lpstr>MOBILE APPLICATION</vt:lpstr>
      <vt:lpstr>Mobile app Development Technologies</vt:lpstr>
      <vt:lpstr>Cont.</vt:lpstr>
      <vt:lpstr>Cont.</vt:lpstr>
      <vt:lpstr>Cont.</vt:lpstr>
      <vt:lpstr>Cont.</vt:lpstr>
      <vt:lpstr>Cont.</vt:lpstr>
      <vt:lpstr>Advantages of Mobile Apps</vt:lpstr>
      <vt:lpstr>Disadvantages of Mobile Apps</vt:lpstr>
      <vt:lpstr>MOBILE PAYMENTS</vt:lpstr>
      <vt:lpstr>Cont.</vt:lpstr>
      <vt:lpstr>Cont.</vt:lpstr>
      <vt:lpstr>Cont.</vt:lpstr>
      <vt:lpstr>Types of Mobile Payment Systems</vt:lpstr>
      <vt:lpstr>Cont.</vt:lpstr>
      <vt:lpstr>Cont.</vt:lpstr>
      <vt:lpstr>Benefits of Mobile Payments</vt:lpstr>
      <vt:lpstr>Cont.</vt:lpstr>
      <vt:lpstr>Cont.</vt:lpstr>
      <vt:lpstr>Disadvantages of Mobile Payment</vt:lpstr>
      <vt:lpstr>Cont.</vt:lpstr>
      <vt:lpstr>VIRTUAL REALITY</vt:lpstr>
      <vt:lpstr>Cont.</vt:lpstr>
      <vt:lpstr>Applications of Virtual Reality</vt:lpstr>
      <vt:lpstr>Cont.</vt:lpstr>
      <vt:lpstr>Cont.</vt:lpstr>
      <vt:lpstr>Cont.</vt:lpstr>
      <vt:lpstr>Advantages of Virtual Reality</vt:lpstr>
      <vt:lpstr>Disadvantages of Virtual Reality</vt:lpstr>
      <vt:lpstr>ARTIFICIAL INTELLIGENCE</vt:lpstr>
      <vt:lpstr>Applications of Artificial Intelligence</vt:lpstr>
      <vt:lpstr>Cont.</vt:lpstr>
      <vt:lpstr>Cont.</vt:lpstr>
      <vt:lpstr>Cont.</vt:lpstr>
      <vt:lpstr>Advantages of Artificial Intelligence</vt:lpstr>
      <vt:lpstr>Disadvantages of Artificial Intelligence</vt:lpstr>
      <vt:lpstr>CLOUD COMPUTING</vt:lpstr>
      <vt:lpstr>Why Cloud Computing</vt:lpstr>
      <vt:lpstr>Types of Cloud Computing</vt:lpstr>
      <vt:lpstr>Cont.</vt:lpstr>
      <vt:lpstr>Advantages of Public Cloud</vt:lpstr>
      <vt:lpstr>Private Cloud</vt:lpstr>
      <vt:lpstr>Disadvantages of Private Cloud</vt:lpstr>
      <vt:lpstr>Advantages of Hybrid Cloud</vt:lpstr>
      <vt:lpstr>Community Cloud</vt:lpstr>
      <vt:lpstr>Disadvantages of Community Cloud</vt:lpstr>
      <vt:lpstr>Cloud Computing Applications</vt:lpstr>
      <vt:lpstr>2. Business Applications</vt:lpstr>
      <vt:lpstr>3. Data Storage and Backup Applications</vt:lpstr>
      <vt:lpstr>Cont.</vt:lpstr>
      <vt:lpstr>6. Social Applications</vt:lpstr>
      <vt:lpstr>Advantages of Cloud Computing</vt:lpstr>
      <vt:lpstr>Disadvantages of Cloud Computing</vt:lpstr>
      <vt:lpstr>Cont.</vt:lpstr>
      <vt:lpstr>Factors to Consider While Choosing Cloud </vt:lpstr>
      <vt:lpstr>Cont.</vt:lpstr>
      <vt:lpstr>Cont.</vt:lpstr>
      <vt:lpstr>INTERNET OF  THINGS (IOT)</vt:lpstr>
      <vt:lpstr>Cont.</vt:lpstr>
      <vt:lpstr>Features of IOT</vt:lpstr>
      <vt:lpstr>Applications of IOT</vt:lpstr>
      <vt:lpstr>Cont.</vt:lpstr>
      <vt:lpstr>Advantages and Disadvantages of IOT</vt:lpstr>
      <vt:lpstr>Cont.</vt:lpstr>
      <vt:lpstr>Cont.</vt:lpstr>
      <vt:lpstr>Cont.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Administrator</cp:lastModifiedBy>
  <cp:revision>302</cp:revision>
  <dcterms:created xsi:type="dcterms:W3CDTF">2014-09-16T21:40:01Z</dcterms:created>
  <dcterms:modified xsi:type="dcterms:W3CDTF">2023-04-25T09:03:46Z</dcterms:modified>
</cp:coreProperties>
</file>