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438B8-E9E5-4B29-947F-BD25F4E8D9A4}" type="datetimeFigureOut">
              <a:rPr lang="en-GB" smtClean="0"/>
              <a:t>19/03/2024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5AF2-D32B-461D-A0F5-038E8892B4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77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438B8-E9E5-4B29-947F-BD25F4E8D9A4}" type="datetimeFigureOut">
              <a:rPr lang="en-GB" smtClean="0"/>
              <a:t>19/03/2024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5AF2-D32B-461D-A0F5-038E8892B4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93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438B8-E9E5-4B29-947F-BD25F4E8D9A4}" type="datetimeFigureOut">
              <a:rPr lang="en-GB" smtClean="0"/>
              <a:t>19/03/2024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5AF2-D32B-461D-A0F5-038E8892B4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413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438B8-E9E5-4B29-947F-BD25F4E8D9A4}" type="datetimeFigureOut">
              <a:rPr lang="en-GB" smtClean="0"/>
              <a:t>19/03/2024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5AF2-D32B-461D-A0F5-038E8892B4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246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438B8-E9E5-4B29-947F-BD25F4E8D9A4}" type="datetimeFigureOut">
              <a:rPr lang="en-GB" smtClean="0"/>
              <a:t>19/03/2024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5AF2-D32B-461D-A0F5-038E8892B4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173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438B8-E9E5-4B29-947F-BD25F4E8D9A4}" type="datetimeFigureOut">
              <a:rPr lang="en-GB" smtClean="0"/>
              <a:t>19/03/2024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5AF2-D32B-461D-A0F5-038E8892B4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283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438B8-E9E5-4B29-947F-BD25F4E8D9A4}" type="datetimeFigureOut">
              <a:rPr lang="en-GB" smtClean="0"/>
              <a:t>19/03/2024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5AF2-D32B-461D-A0F5-038E8892B4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529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438B8-E9E5-4B29-947F-BD25F4E8D9A4}" type="datetimeFigureOut">
              <a:rPr lang="en-GB" smtClean="0"/>
              <a:t>19/03/2024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5AF2-D32B-461D-A0F5-038E8892B4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136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438B8-E9E5-4B29-947F-BD25F4E8D9A4}" type="datetimeFigureOut">
              <a:rPr lang="en-GB" smtClean="0"/>
              <a:t>19/03/2024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5AF2-D32B-461D-A0F5-038E8892B4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274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438B8-E9E5-4B29-947F-BD25F4E8D9A4}" type="datetimeFigureOut">
              <a:rPr lang="en-GB" smtClean="0"/>
              <a:t>19/03/2024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5AF2-D32B-461D-A0F5-038E8892B4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7543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438B8-E9E5-4B29-947F-BD25F4E8D9A4}" type="datetimeFigureOut">
              <a:rPr lang="en-GB" smtClean="0"/>
              <a:t>19/03/2024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5AF2-D32B-461D-A0F5-038E8892B4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445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438B8-E9E5-4B29-947F-BD25F4E8D9A4}" type="datetimeFigureOut">
              <a:rPr lang="en-GB" smtClean="0"/>
              <a:t>19/03/2024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55AF2-D32B-461D-A0F5-038E8892B4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7139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08920"/>
            <a:ext cx="7772400" cy="89153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FINANCIAL DISTRESS AND BUSINESS FAILURE</a:t>
            </a:r>
            <a:br>
              <a:rPr lang="en-US" b="1" dirty="0"/>
            </a:br>
            <a:br>
              <a:rPr lang="en-US" b="1" dirty="0"/>
            </a:br>
            <a:r>
              <a:rPr lang="en-US" sz="3100" b="1" dirty="0"/>
              <a:t>Facilitator: </a:t>
            </a:r>
            <a:r>
              <a:rPr lang="en-US" sz="3100" b="1" dirty="0" err="1"/>
              <a:t>Nabuule</a:t>
            </a:r>
            <a:r>
              <a:rPr lang="en-US" sz="3100" b="1" dirty="0"/>
              <a:t> Jackline</a:t>
            </a:r>
            <a:endParaRPr lang="en-GB" sz="3100" dirty="0"/>
          </a:p>
        </p:txBody>
      </p:sp>
    </p:spTree>
    <p:extLst>
      <p:ext uri="{BB962C8B-B14F-4D97-AF65-F5344CB8AC3E}">
        <p14:creationId xmlns:p14="http://schemas.microsoft.com/office/powerpoint/2010/main" val="3712708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Effects/Dangers of FD to firms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5976664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Increased Cost of Capital</a:t>
            </a:r>
          </a:p>
          <a:p>
            <a:r>
              <a:rPr lang="en-GB" dirty="0"/>
              <a:t>Liquidity Challenges</a:t>
            </a:r>
          </a:p>
          <a:p>
            <a:r>
              <a:rPr lang="en-GB" dirty="0"/>
              <a:t>Operational Disruptions</a:t>
            </a:r>
          </a:p>
          <a:p>
            <a:r>
              <a:rPr lang="en-GB" dirty="0"/>
              <a:t>Employee Morale and Productivity</a:t>
            </a:r>
          </a:p>
          <a:p>
            <a:r>
              <a:rPr lang="en-GB" dirty="0"/>
              <a:t>Supplier and Customer Relationships</a:t>
            </a:r>
          </a:p>
          <a:p>
            <a:r>
              <a:rPr lang="en-GB" dirty="0"/>
              <a:t>Reputation Damage</a:t>
            </a:r>
          </a:p>
          <a:p>
            <a:r>
              <a:rPr lang="en-GB" dirty="0"/>
              <a:t>Loss of Market Value</a:t>
            </a:r>
          </a:p>
          <a:p>
            <a:r>
              <a:rPr lang="en-GB" dirty="0"/>
              <a:t>Reduced Strategic Flexibility</a:t>
            </a:r>
          </a:p>
          <a:p>
            <a:r>
              <a:rPr lang="en-GB" dirty="0"/>
              <a:t>Difficulty in Attracting Talent</a:t>
            </a:r>
          </a:p>
          <a:p>
            <a:r>
              <a:rPr lang="en-GB" dirty="0"/>
              <a:t>Bankruptcy or Liquidation</a:t>
            </a:r>
          </a:p>
          <a:p>
            <a:r>
              <a:rPr lang="en-GB" dirty="0"/>
              <a:t>Supply Chain Disruptions</a:t>
            </a:r>
          </a:p>
          <a:p>
            <a:r>
              <a:rPr lang="en-GB" dirty="0"/>
              <a:t>Customer Loss</a:t>
            </a:r>
          </a:p>
          <a:p>
            <a:r>
              <a:rPr lang="en-GB" dirty="0"/>
              <a:t>Stakeholder Distrust</a:t>
            </a:r>
          </a:p>
        </p:txBody>
      </p:sp>
    </p:spTree>
    <p:extLst>
      <p:ext uri="{BB962C8B-B14F-4D97-AF65-F5344CB8AC3E}">
        <p14:creationId xmlns:p14="http://schemas.microsoft.com/office/powerpoint/2010/main" val="6100488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Measures to address FD and BF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Addressing financial distress and business failure requires a comprehensive and strategic approach. </a:t>
            </a:r>
          </a:p>
          <a:p>
            <a:r>
              <a:rPr lang="en-GB" dirty="0"/>
              <a:t>Two key measures that companies often consider in such situations are; </a:t>
            </a:r>
          </a:p>
          <a:p>
            <a:pPr lvl="1"/>
            <a:r>
              <a:rPr lang="en-GB" dirty="0"/>
              <a:t>Distress/Debt Restructuring </a:t>
            </a:r>
          </a:p>
          <a:p>
            <a:pPr lvl="1"/>
            <a:r>
              <a:rPr lang="en-GB" dirty="0"/>
              <a:t>Corporate Restructuring.</a:t>
            </a:r>
          </a:p>
        </p:txBody>
      </p:sp>
    </p:spTree>
    <p:extLst>
      <p:ext uri="{BB962C8B-B14F-4D97-AF65-F5344CB8AC3E}">
        <p14:creationId xmlns:p14="http://schemas.microsoft.com/office/powerpoint/2010/main" val="1638537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>
            <a:normAutofit/>
          </a:bodyPr>
          <a:lstStyle/>
          <a:p>
            <a:r>
              <a:rPr lang="en-GB" b="1" dirty="0"/>
              <a:t>Distress/Debt Restructuring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5760640"/>
          </a:xfrm>
        </p:spPr>
        <p:txBody>
          <a:bodyPr>
            <a:normAutofit/>
          </a:bodyPr>
          <a:lstStyle/>
          <a:p>
            <a:r>
              <a:rPr lang="en-GB" dirty="0"/>
              <a:t>Debt Negotiation and Renegotiation</a:t>
            </a:r>
          </a:p>
          <a:p>
            <a:r>
              <a:rPr lang="en-GB" dirty="0"/>
              <a:t>Refinancing</a:t>
            </a:r>
          </a:p>
          <a:p>
            <a:r>
              <a:rPr lang="en-GB" dirty="0"/>
              <a:t>Sale of Non-Core Assets</a:t>
            </a:r>
          </a:p>
          <a:p>
            <a:r>
              <a:rPr lang="en-GB" dirty="0"/>
              <a:t>Operational Cost Reduction</a:t>
            </a:r>
          </a:p>
          <a:p>
            <a:pPr lvl="1"/>
            <a:r>
              <a:rPr lang="en-GB" dirty="0"/>
              <a:t>Streamlining processes, renegotiating contracts, and optimizing resource allocation.</a:t>
            </a:r>
          </a:p>
          <a:p>
            <a:r>
              <a:rPr lang="en-GB" dirty="0"/>
              <a:t>Improved Cash Flow Management</a:t>
            </a:r>
          </a:p>
          <a:p>
            <a:pPr lvl="1"/>
            <a:r>
              <a:rPr lang="en-GB" dirty="0"/>
              <a:t>Optimizing working capital, accelerating accounts receivable collections, and extending accounts payable when possible.</a:t>
            </a:r>
          </a:p>
        </p:txBody>
      </p:sp>
    </p:spTree>
    <p:extLst>
      <p:ext uri="{BB962C8B-B14F-4D97-AF65-F5344CB8AC3E}">
        <p14:creationId xmlns:p14="http://schemas.microsoft.com/office/powerpoint/2010/main" val="15979876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Corporate Restructuring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832648"/>
          </a:xfrm>
        </p:spPr>
        <p:txBody>
          <a:bodyPr>
            <a:normAutofit/>
          </a:bodyPr>
          <a:lstStyle/>
          <a:p>
            <a:r>
              <a:rPr lang="en-GB" dirty="0"/>
              <a:t>Business Process Reengineering</a:t>
            </a:r>
          </a:p>
          <a:p>
            <a:pPr lvl="1"/>
            <a:r>
              <a:rPr lang="en-GB" dirty="0"/>
              <a:t>Conduct a thorough review of business processes and operations to identify inefficiencies and redundancies.</a:t>
            </a:r>
          </a:p>
          <a:p>
            <a:r>
              <a:rPr lang="en-GB" dirty="0"/>
              <a:t>Organizational Redesign</a:t>
            </a:r>
          </a:p>
          <a:p>
            <a:r>
              <a:rPr lang="en-GB" dirty="0"/>
              <a:t>Product or Service Portfolio Review</a:t>
            </a:r>
          </a:p>
          <a:p>
            <a:pPr lvl="1"/>
            <a:r>
              <a:rPr lang="en-GB" dirty="0" err="1"/>
              <a:t>Analyze</a:t>
            </a:r>
            <a:r>
              <a:rPr lang="en-GB" dirty="0"/>
              <a:t> the performance of the company's product or service offerings.</a:t>
            </a:r>
          </a:p>
          <a:p>
            <a:pPr lvl="1"/>
            <a:r>
              <a:rPr lang="en-GB" dirty="0"/>
              <a:t>Consider discontinuing products or services that are not contributing to profitability or market competitiveness.</a:t>
            </a:r>
          </a:p>
        </p:txBody>
      </p:sp>
    </p:spTree>
    <p:extLst>
      <p:ext uri="{BB962C8B-B14F-4D97-AF65-F5344CB8AC3E}">
        <p14:creationId xmlns:p14="http://schemas.microsoft.com/office/powerpoint/2010/main" val="1518546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Corporate Restructuring </a:t>
            </a:r>
            <a:r>
              <a:rPr lang="en-GB" b="1" dirty="0" err="1"/>
              <a:t>Cont</a:t>
            </a:r>
            <a:r>
              <a:rPr lang="en-GB" b="1" dirty="0"/>
              <a:t>….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712968" cy="5832648"/>
          </a:xfrm>
        </p:spPr>
        <p:txBody>
          <a:bodyPr>
            <a:normAutofit fontScale="92500"/>
          </a:bodyPr>
          <a:lstStyle/>
          <a:p>
            <a:r>
              <a:rPr lang="en-GB" dirty="0"/>
              <a:t>Strategic Alliances and Partnerships</a:t>
            </a:r>
          </a:p>
          <a:p>
            <a:pPr lvl="1"/>
            <a:r>
              <a:rPr lang="en-GB" dirty="0"/>
              <a:t>Explore opportunities for strategic alliances or partnerships with other companies.</a:t>
            </a:r>
          </a:p>
          <a:p>
            <a:r>
              <a:rPr lang="en-GB" dirty="0"/>
              <a:t>Management and Leadership Changes</a:t>
            </a:r>
          </a:p>
          <a:p>
            <a:r>
              <a:rPr lang="en-GB" dirty="0"/>
              <a:t>Stakeholder Communication</a:t>
            </a:r>
          </a:p>
          <a:p>
            <a:pPr lvl="1"/>
            <a:r>
              <a:rPr lang="en-GB" dirty="0"/>
              <a:t>Maintain transparent communication with stakeholders, including employees, customers, suppliers, and investors.</a:t>
            </a:r>
          </a:p>
          <a:p>
            <a:r>
              <a:rPr lang="en-GB" dirty="0"/>
              <a:t>Focus on Core Competencies</a:t>
            </a:r>
          </a:p>
          <a:p>
            <a:pPr lvl="1"/>
            <a:r>
              <a:rPr lang="en-GB" dirty="0"/>
              <a:t>Concentrate efforts and resources on core business activities where the company has a competitive advantage.</a:t>
            </a:r>
          </a:p>
          <a:p>
            <a:r>
              <a:rPr lang="en-GB" dirty="0"/>
              <a:t>Continuous Monitoring and Adaptation</a:t>
            </a:r>
          </a:p>
        </p:txBody>
      </p:sp>
    </p:spTree>
    <p:extLst>
      <p:ext uri="{BB962C8B-B14F-4D97-AF65-F5344CB8AC3E}">
        <p14:creationId xmlns:p14="http://schemas.microsoft.com/office/powerpoint/2010/main" val="1563552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2400" cy="3240360"/>
          </a:xfrm>
        </p:spPr>
        <p:txBody>
          <a:bodyPr>
            <a:noAutofit/>
          </a:bodyPr>
          <a:lstStyle/>
          <a:p>
            <a:r>
              <a:rPr lang="en-GB" sz="8000" b="1" dirty="0"/>
              <a:t>END </a:t>
            </a:r>
            <a:br>
              <a:rPr lang="en-GB" sz="8000" b="1" dirty="0"/>
            </a:br>
            <a:r>
              <a:rPr lang="en-GB" sz="8000" b="1" dirty="0"/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1717280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78098"/>
          </a:xfrm>
        </p:spPr>
        <p:txBody>
          <a:bodyPr/>
          <a:lstStyle/>
          <a:p>
            <a:r>
              <a:rPr lang="en-GB" b="1" dirty="0"/>
              <a:t>Financial Distress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908720"/>
            <a:ext cx="8784976" cy="5760640"/>
          </a:xfrm>
        </p:spPr>
        <p:txBody>
          <a:bodyPr>
            <a:normAutofit/>
          </a:bodyPr>
          <a:lstStyle/>
          <a:p>
            <a:r>
              <a:rPr lang="en-GB" dirty="0"/>
              <a:t>Financial distress occurs when a company is unable to meet its financial obligations, such as paying off debt or covering operational expenses. </a:t>
            </a:r>
          </a:p>
          <a:p>
            <a:r>
              <a:rPr lang="en-GB" dirty="0"/>
              <a:t>It is a state in which a firm's financial condition deteriorates to the point where it may face insolvency or bankruptcy. </a:t>
            </a:r>
          </a:p>
          <a:p>
            <a:r>
              <a:rPr lang="en-GB" dirty="0"/>
              <a:t>Signs include; Decline in Profitability, Inability to generate sufficient Cash Flow, and an increasing level of Debt.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0575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78098"/>
          </a:xfrm>
        </p:spPr>
        <p:txBody>
          <a:bodyPr/>
          <a:lstStyle/>
          <a:p>
            <a:r>
              <a:rPr lang="en-GB" b="1" dirty="0"/>
              <a:t>Business Failure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836712"/>
            <a:ext cx="8784976" cy="5832648"/>
          </a:xfrm>
        </p:spPr>
        <p:txBody>
          <a:bodyPr>
            <a:normAutofit/>
          </a:bodyPr>
          <a:lstStyle/>
          <a:p>
            <a:r>
              <a:rPr lang="en-GB" dirty="0"/>
              <a:t>Refers to the situation where a company is unable to continue its operations and has to cease its business activities. </a:t>
            </a:r>
          </a:p>
          <a:p>
            <a:r>
              <a:rPr lang="en-GB" dirty="0"/>
              <a:t>Reasons: Poor management decisions, Economic downturns, Intense competition.</a:t>
            </a:r>
          </a:p>
          <a:p>
            <a:r>
              <a:rPr lang="en-GB" dirty="0"/>
              <a:t>The ultimate consequence of business failure is the closure of the company. </a:t>
            </a:r>
          </a:p>
          <a:p>
            <a:r>
              <a:rPr lang="en-GB" dirty="0"/>
              <a:t>May result in liquidation, where the company's assets are sold to pay off creditors. 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6138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78098"/>
          </a:xfrm>
        </p:spPr>
        <p:txBody>
          <a:bodyPr>
            <a:normAutofit/>
          </a:bodyPr>
          <a:lstStyle/>
          <a:p>
            <a:r>
              <a:rPr lang="en-GB" b="1" dirty="0"/>
              <a:t>Types of Financial Distress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760640"/>
          </a:xfrm>
        </p:spPr>
        <p:txBody>
          <a:bodyPr>
            <a:normAutofit/>
          </a:bodyPr>
          <a:lstStyle/>
          <a:p>
            <a:r>
              <a:rPr lang="en-GB" b="1" dirty="0"/>
              <a:t>Cash Flow Insolvency:</a:t>
            </a:r>
            <a:r>
              <a:rPr lang="en-GB" dirty="0"/>
              <a:t> This occurs when a company is unable to pay its short-term liabilities </a:t>
            </a:r>
            <a:r>
              <a:rPr lang="en-GB" dirty="0" err="1"/>
              <a:t>eg</a:t>
            </a:r>
            <a:r>
              <a:rPr lang="en-GB" dirty="0"/>
              <a:t> taxes, short term bank loans despite having valuable long-term assets.eg machinery, buildings, vehicles </a:t>
            </a:r>
          </a:p>
          <a:p>
            <a:r>
              <a:rPr lang="en-GB" b="1" dirty="0"/>
              <a:t>Balance Sheet Insolvency:</a:t>
            </a:r>
            <a:r>
              <a:rPr lang="en-GB" dirty="0"/>
              <a:t> When a company's liabilities exceed its assets. </a:t>
            </a:r>
          </a:p>
          <a:p>
            <a:r>
              <a:rPr lang="en-GB" b="1" dirty="0"/>
              <a:t>Operational Insolvency:</a:t>
            </a:r>
            <a:r>
              <a:rPr lang="en-GB" dirty="0"/>
              <a:t> When a company is unable to generate sufficient cash flow from its core business operations to cover its operating expenses. </a:t>
            </a:r>
          </a:p>
        </p:txBody>
      </p:sp>
    </p:spTree>
    <p:extLst>
      <p:ext uri="{BB962C8B-B14F-4D97-AF65-F5344CB8AC3E}">
        <p14:creationId xmlns:p14="http://schemas.microsoft.com/office/powerpoint/2010/main" val="4268283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78098"/>
          </a:xfrm>
        </p:spPr>
        <p:txBody>
          <a:bodyPr/>
          <a:lstStyle/>
          <a:p>
            <a:r>
              <a:rPr lang="en-GB" b="1" dirty="0"/>
              <a:t>Types of Financial Distress </a:t>
            </a:r>
            <a:r>
              <a:rPr lang="en-GB" b="1" dirty="0" err="1"/>
              <a:t>Cont</a:t>
            </a:r>
            <a:r>
              <a:rPr lang="en-GB" b="1" dirty="0"/>
              <a:t>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760640"/>
          </a:xfrm>
        </p:spPr>
        <p:txBody>
          <a:bodyPr>
            <a:normAutofit/>
          </a:bodyPr>
          <a:lstStyle/>
          <a:p>
            <a:r>
              <a:rPr lang="en-GB" b="1" dirty="0"/>
              <a:t>Technical Distress:</a:t>
            </a:r>
            <a:r>
              <a:rPr lang="en-GB" dirty="0"/>
              <a:t> When a company is in violation of financial terms specified in loan agreements. </a:t>
            </a:r>
          </a:p>
          <a:p>
            <a:r>
              <a:rPr lang="en-GB" b="1" dirty="0"/>
              <a:t>Market-Driven Distress:</a:t>
            </a:r>
            <a:r>
              <a:rPr lang="en-GB" dirty="0"/>
              <a:t> Caused by External factors, such as changes in market conditions, industry trends, or economic downturns. </a:t>
            </a:r>
          </a:p>
          <a:p>
            <a:r>
              <a:rPr lang="en-GB" b="1" dirty="0"/>
              <a:t>Structural Distress:</a:t>
            </a:r>
            <a:r>
              <a:rPr lang="en-GB" dirty="0"/>
              <a:t> Due problems with a company's business model, organizational structure, or overall strategy.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8886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78098"/>
          </a:xfrm>
        </p:spPr>
        <p:txBody>
          <a:bodyPr>
            <a:normAutofit/>
          </a:bodyPr>
          <a:lstStyle/>
          <a:p>
            <a:r>
              <a:rPr lang="en-GB" b="1" dirty="0"/>
              <a:t>Stages/Nature of FD in firms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688632"/>
          </a:xfrm>
        </p:spPr>
        <p:txBody>
          <a:bodyPr>
            <a:normAutofit fontScale="92500" lnSpcReduction="20000"/>
          </a:bodyPr>
          <a:lstStyle/>
          <a:p>
            <a:r>
              <a:rPr lang="en-GB" b="1" dirty="0"/>
              <a:t>Early Warning Signs</a:t>
            </a:r>
          </a:p>
          <a:p>
            <a:pPr lvl="1"/>
            <a:r>
              <a:rPr lang="en-GB" dirty="0"/>
              <a:t>Include: Declining Profitability, Decreasing Cash Flow, Increasing Debt levels, and changes in management. </a:t>
            </a:r>
          </a:p>
          <a:p>
            <a:r>
              <a:rPr lang="en-GB" b="1" dirty="0"/>
              <a:t>Liquidity Issues</a:t>
            </a:r>
          </a:p>
          <a:p>
            <a:pPr lvl="1"/>
            <a:r>
              <a:rPr lang="en-GB" dirty="0"/>
              <a:t>The company may struggle to meet its short-term obligations</a:t>
            </a:r>
          </a:p>
          <a:p>
            <a:pPr lvl="1"/>
            <a:r>
              <a:rPr lang="en-GB" dirty="0"/>
              <a:t>Like; Paying Suppliers, Servicing Debt, Or Covering Operating Expenses. </a:t>
            </a:r>
          </a:p>
          <a:p>
            <a:r>
              <a:rPr lang="en-GB" b="1" dirty="0"/>
              <a:t>Debt Restructuring</a:t>
            </a:r>
            <a:endParaRPr lang="en-GB" dirty="0"/>
          </a:p>
          <a:p>
            <a:pPr lvl="1"/>
            <a:r>
              <a:rPr lang="en-GB" dirty="0"/>
              <a:t>If the company's financial problems persist, it may enter a stage where it needs to restructure its debt. </a:t>
            </a:r>
          </a:p>
          <a:p>
            <a:pPr lvl="1"/>
            <a:r>
              <a:rPr lang="en-GB" dirty="0"/>
              <a:t>Involve negotiations with creditors to extend repayment terms, reduce interest rates, or even write off a portion of the debt. </a:t>
            </a:r>
          </a:p>
        </p:txBody>
      </p:sp>
    </p:spTree>
    <p:extLst>
      <p:ext uri="{BB962C8B-B14F-4D97-AF65-F5344CB8AC3E}">
        <p14:creationId xmlns:p14="http://schemas.microsoft.com/office/powerpoint/2010/main" val="488345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Stages/Nature of FD in firms </a:t>
            </a:r>
            <a:r>
              <a:rPr lang="en-GB" b="1" dirty="0" err="1"/>
              <a:t>Cont</a:t>
            </a:r>
            <a:r>
              <a:rPr lang="en-GB" b="1" dirty="0"/>
              <a:t>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832648"/>
          </a:xfrm>
        </p:spPr>
        <p:txBody>
          <a:bodyPr>
            <a:normAutofit fontScale="92500" lnSpcReduction="20000"/>
          </a:bodyPr>
          <a:lstStyle/>
          <a:p>
            <a:r>
              <a:rPr lang="en-GB" b="1" dirty="0"/>
              <a:t>Operational Changes</a:t>
            </a:r>
          </a:p>
          <a:p>
            <a:pPr lvl="1"/>
            <a:r>
              <a:rPr lang="en-GB" dirty="0"/>
              <a:t>At this stage, the focus turns to the company's operations. </a:t>
            </a:r>
          </a:p>
          <a:p>
            <a:pPr lvl="1"/>
            <a:r>
              <a:rPr lang="en-GB" dirty="0"/>
              <a:t>Management may implement cost-cutting measures, such as layoffs, downsizing, or selling non-core assets. </a:t>
            </a:r>
          </a:p>
          <a:p>
            <a:pPr lvl="1"/>
            <a:r>
              <a:rPr lang="en-GB" dirty="0"/>
              <a:t>The goal is to improve the efficiency of operations and reduce expenses to enhance profitability and cash flow.</a:t>
            </a:r>
          </a:p>
          <a:p>
            <a:r>
              <a:rPr lang="en-GB" b="1" dirty="0"/>
              <a:t>Bankruptcy or Insolvency:</a:t>
            </a:r>
            <a:r>
              <a:rPr lang="en-GB" dirty="0"/>
              <a:t> </a:t>
            </a:r>
          </a:p>
          <a:p>
            <a:pPr lvl="1"/>
            <a:r>
              <a:rPr lang="en-GB" dirty="0"/>
              <a:t>In the most severe cases of financial distress, a company may have no choice but to file for bankruptcy or face insolvency</a:t>
            </a:r>
          </a:p>
          <a:p>
            <a:r>
              <a:rPr lang="en-GB" b="1" dirty="0"/>
              <a:t>Post-Bankruptcy Recovery or Liquidation</a:t>
            </a:r>
          </a:p>
          <a:p>
            <a:pPr lvl="1"/>
            <a:r>
              <a:rPr lang="en-GB" dirty="0"/>
              <a:t>If the company goes through a bankruptcy process, the outcome may be recovery and continued operations under a restructured plan or complete liquidation and closure. </a:t>
            </a:r>
          </a:p>
        </p:txBody>
      </p:sp>
    </p:spTree>
    <p:extLst>
      <p:ext uri="{BB962C8B-B14F-4D97-AF65-F5344CB8AC3E}">
        <p14:creationId xmlns:p14="http://schemas.microsoft.com/office/powerpoint/2010/main" val="1348845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GB" b="1" dirty="0"/>
              <a:t>Indicators of FD in Firms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 Declining Profitability</a:t>
            </a:r>
          </a:p>
          <a:p>
            <a:r>
              <a:rPr lang="en-GB" dirty="0"/>
              <a:t>Negative Cash Flow</a:t>
            </a:r>
          </a:p>
          <a:p>
            <a:r>
              <a:rPr lang="en-GB" dirty="0"/>
              <a:t>Increasing Debt Levels</a:t>
            </a:r>
          </a:p>
          <a:p>
            <a:r>
              <a:rPr lang="en-GB" dirty="0"/>
              <a:t>Liquidity Issues</a:t>
            </a:r>
          </a:p>
          <a:p>
            <a:r>
              <a:rPr lang="en-GB" dirty="0"/>
              <a:t>Deteriorating Working Capital</a:t>
            </a:r>
          </a:p>
          <a:p>
            <a:r>
              <a:rPr lang="en-GB" dirty="0"/>
              <a:t>Default on Debt Payments</a:t>
            </a:r>
          </a:p>
          <a:p>
            <a:r>
              <a:rPr lang="en-GB" dirty="0"/>
              <a:t>Decrease in Sales or Revenue</a:t>
            </a:r>
          </a:p>
          <a:p>
            <a:r>
              <a:rPr lang="en-GB" dirty="0"/>
              <a:t>Poor Management and Governance</a:t>
            </a:r>
          </a:p>
          <a:p>
            <a:r>
              <a:rPr lang="en-GB" dirty="0"/>
              <a:t>Market and Industry Trends</a:t>
            </a:r>
          </a:p>
          <a:p>
            <a:r>
              <a:rPr lang="en-GB" dirty="0"/>
              <a:t>High Fixed Costs</a:t>
            </a:r>
          </a:p>
        </p:txBody>
      </p:sp>
    </p:spTree>
    <p:extLst>
      <p:ext uri="{BB962C8B-B14F-4D97-AF65-F5344CB8AC3E}">
        <p14:creationId xmlns:p14="http://schemas.microsoft.com/office/powerpoint/2010/main" val="3028505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782960"/>
          </a:xfrm>
        </p:spPr>
        <p:txBody>
          <a:bodyPr>
            <a:normAutofit/>
          </a:bodyPr>
          <a:lstStyle/>
          <a:p>
            <a:r>
              <a:rPr lang="en-GB" b="1" dirty="0"/>
              <a:t>Causes of FD and Business Failure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5688632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Poor Financial Management</a:t>
            </a:r>
          </a:p>
          <a:p>
            <a:r>
              <a:rPr lang="en-GB" dirty="0"/>
              <a:t>Excessive Debt Levels</a:t>
            </a:r>
          </a:p>
          <a:p>
            <a:r>
              <a:rPr lang="en-GB" dirty="0"/>
              <a:t>Lack of Profitability</a:t>
            </a:r>
          </a:p>
          <a:p>
            <a:r>
              <a:rPr lang="en-GB" dirty="0"/>
              <a:t>Inadequate Capitalization</a:t>
            </a:r>
          </a:p>
          <a:p>
            <a:r>
              <a:rPr lang="en-GB" dirty="0"/>
              <a:t>Market Changes and Competition</a:t>
            </a:r>
          </a:p>
          <a:p>
            <a:r>
              <a:rPr lang="en-GB" dirty="0"/>
              <a:t>Economic Downturns</a:t>
            </a:r>
          </a:p>
          <a:p>
            <a:r>
              <a:rPr lang="en-GB" dirty="0"/>
              <a:t>Operational Inefficiencies</a:t>
            </a:r>
          </a:p>
          <a:p>
            <a:r>
              <a:rPr lang="en-GB" dirty="0"/>
              <a:t>Technological changes</a:t>
            </a:r>
          </a:p>
          <a:p>
            <a:r>
              <a:rPr lang="en-GB" dirty="0"/>
              <a:t>Poor Governance </a:t>
            </a:r>
          </a:p>
          <a:p>
            <a:r>
              <a:rPr lang="en-GB" dirty="0"/>
              <a:t>Natural Disasters and External Shocks</a:t>
            </a:r>
          </a:p>
          <a:p>
            <a:r>
              <a:rPr lang="en-GB" dirty="0"/>
              <a:t>Currency Fluctuations</a:t>
            </a:r>
          </a:p>
          <a:p>
            <a:r>
              <a:rPr lang="en-GB" dirty="0"/>
              <a:t>Dependency on Key Customers or Suppliers</a:t>
            </a:r>
          </a:p>
          <a:p>
            <a:r>
              <a:rPr lang="en-GB" dirty="0"/>
              <a:t>Human Resource Issues</a:t>
            </a:r>
          </a:p>
        </p:txBody>
      </p:sp>
    </p:spTree>
    <p:extLst>
      <p:ext uri="{BB962C8B-B14F-4D97-AF65-F5344CB8AC3E}">
        <p14:creationId xmlns:p14="http://schemas.microsoft.com/office/powerpoint/2010/main" val="146419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605</TotalTime>
  <Words>833</Words>
  <Application>Microsoft Office PowerPoint</Application>
  <PresentationFormat>On-screen Show (4:3)</PresentationFormat>
  <Paragraphs>105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FINANCIAL DISTRESS AND BUSINESS FAILURE  Facilitator: Nabuule Jackline</vt:lpstr>
      <vt:lpstr>Financial Distress</vt:lpstr>
      <vt:lpstr>Business Failure</vt:lpstr>
      <vt:lpstr>Types of Financial Distress</vt:lpstr>
      <vt:lpstr>Types of Financial Distress Cont…</vt:lpstr>
      <vt:lpstr>Stages/Nature of FD in firms </vt:lpstr>
      <vt:lpstr>Stages/Nature of FD in firms Cont…</vt:lpstr>
      <vt:lpstr>Indicators of FD in Firms</vt:lpstr>
      <vt:lpstr>Causes of FD and Business Failure</vt:lpstr>
      <vt:lpstr>Effects/Dangers of FD to firms </vt:lpstr>
      <vt:lpstr>Measures to address FD and BF</vt:lpstr>
      <vt:lpstr>Distress/Debt Restructuring</vt:lpstr>
      <vt:lpstr>Corporate Restructuring</vt:lpstr>
      <vt:lpstr>Corporate Restructuring Cont….</vt:lpstr>
      <vt:lpstr>END  THANK YOU 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DISTRESS AND BUSINESS FAILURE</dc:title>
  <dc:creator>YIET Initiative</dc:creator>
  <cp:lastModifiedBy>USER</cp:lastModifiedBy>
  <cp:revision>9</cp:revision>
  <dcterms:created xsi:type="dcterms:W3CDTF">2023-11-10T05:52:25Z</dcterms:created>
  <dcterms:modified xsi:type="dcterms:W3CDTF">2024-03-19T11:41:11Z</dcterms:modified>
</cp:coreProperties>
</file>