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41"/>
  </p:notesMasterIdLst>
  <p:handoutMasterIdLst>
    <p:handoutMasterId r:id="rId42"/>
  </p:handoutMasterIdLst>
  <p:sldIdLst>
    <p:sldId id="315" r:id="rId5"/>
    <p:sldId id="316" r:id="rId6"/>
    <p:sldId id="317" r:id="rId7"/>
    <p:sldId id="305" r:id="rId8"/>
    <p:sldId id="318" r:id="rId9"/>
    <p:sldId id="319" r:id="rId10"/>
    <p:sldId id="320" r:id="rId11"/>
    <p:sldId id="325" r:id="rId12"/>
    <p:sldId id="321" r:id="rId13"/>
    <p:sldId id="322" r:id="rId14"/>
    <p:sldId id="323" r:id="rId15"/>
    <p:sldId id="324" r:id="rId16"/>
    <p:sldId id="326" r:id="rId17"/>
    <p:sldId id="327" r:id="rId18"/>
    <p:sldId id="328" r:id="rId19"/>
    <p:sldId id="348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44" r:id="rId31"/>
    <p:sldId id="341" r:id="rId32"/>
    <p:sldId id="342" r:id="rId33"/>
    <p:sldId id="343" r:id="rId34"/>
    <p:sldId id="345" r:id="rId35"/>
    <p:sldId id="346" r:id="rId36"/>
    <p:sldId id="347" r:id="rId37"/>
    <p:sldId id="329" r:id="rId38"/>
    <p:sldId id="330" r:id="rId39"/>
    <p:sldId id="295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388" autoAdjust="0"/>
  </p:normalViewPr>
  <p:slideViewPr>
    <p:cSldViewPr snapToGrid="0">
      <p:cViewPr varScale="1">
        <p:scale>
          <a:sx n="36" d="100"/>
          <a:sy n="36" d="100"/>
        </p:scale>
        <p:origin x="133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327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Introduction to Web Programming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23D20-1D6A-594D-2433-BF589B57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1AD-EE31-7634-D8CE-AFC77BFF2C6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789657" cy="3718557"/>
          </a:xfrm>
        </p:spPr>
        <p:txBody>
          <a:bodyPr>
            <a:normAutofit fontScale="70000" lnSpcReduction="20000"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57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lang="en-US" sz="57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28700" lvl="1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Frameworks: React, Angular, Vue.js.</a:t>
            </a:r>
          </a:p>
          <a:p>
            <a:pPr marL="1028700" lvl="1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Libraries: jQuery, Bootstrap.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20A1-1B93-4932-E907-B45EBC6D8D6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930554" y="2590800"/>
            <a:ext cx="4789657" cy="3718557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43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</a:t>
            </a:r>
            <a:endParaRPr lang="en-US" sz="4300" b="0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Designing responsive layouts.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Ensuring cross-browser compatibility.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Optimizing performance for faster load times.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838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961BC-6B98-C19B-A2F4-84B57E665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Back-end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087F9-9E72-B0DB-45F2-A3CF5304620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178277" cy="3718557"/>
          </a:xfrm>
        </p:spPr>
        <p:txBody>
          <a:bodyPr>
            <a:normAutofit fontScale="92500"/>
          </a:bodyPr>
          <a:lstStyle/>
          <a:p>
            <a:r>
              <a:rPr lang="en-US" sz="44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4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server-side logic that powers the website or application.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E6896-D348-CF0E-53DE-FA1D6CC1217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926580" y="2590800"/>
            <a:ext cx="4793631" cy="3718557"/>
          </a:xfrm>
        </p:spPr>
        <p:txBody>
          <a:bodyPr>
            <a:normAutofit fontScale="47500" lnSpcReduction="20000"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8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en-US" sz="8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5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Programming Languages</a:t>
            </a:r>
            <a:r>
              <a:rPr lang="en-US" sz="51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1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Python, PHP, Ruby, Java, Node.js.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5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Databases</a:t>
            </a:r>
            <a:r>
              <a:rPr lang="en-US" sz="51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1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MySQL, PostgreSQL, MongoDB.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51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APIs</a:t>
            </a:r>
            <a:r>
              <a:rPr lang="en-US" sz="51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1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REST, </a:t>
            </a:r>
            <a:r>
              <a:rPr lang="en-US" sz="5100" b="0" i="0" dirty="0" err="1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GraphQL</a:t>
            </a:r>
            <a:r>
              <a:rPr lang="en-US" sz="51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3AF4C-06D1-280E-E041-4A5A32CF4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7DC1D-1A5A-84DF-79E6-3628F9F7198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498317" cy="3718557"/>
          </a:xfrm>
        </p:spPr>
        <p:txBody>
          <a:bodyPr>
            <a:normAutofit fontScale="32500" lnSpcReduction="20000"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11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Tools: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8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Frameworks: Django (Python), Express (Node.js), Laravel (PHP).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8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Servers: Apache, Nginx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365A3F-DE9B-D484-1275-7DB7D18DDEF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40880" y="2590800"/>
            <a:ext cx="5151120" cy="3718557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Responsibilities</a:t>
            </a:r>
            <a:r>
              <a:rPr lang="en-US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Handling data storage and retrieval.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Managing user authentication and authorization.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Ensuring security and scalability.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4763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DD7D3-D543-34C4-1D86-DBC23E733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Full-stack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404D-ECEA-2C80-F8A1-C020DCCE9B3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Combines both front-end and back-end development.</a:t>
            </a:r>
          </a:p>
          <a:p>
            <a:pPr marL="285750" indent="-28575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Skills Required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Proficiency in HTML, CSS, JavaScript.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server-side languages and databases.</a:t>
            </a:r>
          </a:p>
          <a:p>
            <a:pPr marL="742950" lvl="1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of version control (e.g., Git).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78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60CF0-9895-CCBD-CED6-62E31DFC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What Do HTML and CSS Do</a:t>
            </a:r>
            <a:r>
              <a:rPr lang="en-US" dirty="0"/>
              <a:t>?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8875894-8754-33D0-2425-D3F3C2384B43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535371" y="2086243"/>
            <a:ext cx="10321777" cy="493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6501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 (</a:t>
            </a:r>
            <a:r>
              <a:rPr kumimoji="0" lang="en-US" altLang="en-US" sz="4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HyperText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Markup Language)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Defines the structure and content of a web page.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Features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Uses tags (&lt;html&gt;, &lt;head&gt;, &lt;body&gt;, &lt;p&gt;, &lt;div&gt;, etc.).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Supports multimedia (images, videos) via &lt;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&gt;, &lt;video&gt;.</a:t>
            </a:r>
          </a:p>
          <a:p>
            <a:pPr marL="9144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Enables linking between pages using &lt;a&gt;.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85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58BC-D13A-1D26-E8D2-BADA63AA8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18909B6-501B-A4E8-85FA-F33A6B499F4F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213456" y="2306506"/>
            <a:ext cx="10657540" cy="4745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6501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CSS (Cascading Style Sheets)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Styles and formats the HTML content.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Features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28700" marR="0" lvl="1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Controls layout, colors, fonts, and animations.</a:t>
            </a:r>
          </a:p>
          <a:p>
            <a:pPr marL="1028700" marR="0" lvl="1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Uses selectors (e.g., h1, .class, #id) to apply styles.</a:t>
            </a:r>
          </a:p>
          <a:p>
            <a:pPr marL="1028700" marR="0" lvl="1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Supports responsive design with media queries.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911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4C505B-1677-1797-D1C0-0880F74BBB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/>
              <a:t>Qualities of a Good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64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453D1-38CF-2A84-5259-F058A03C6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1. User-Friendly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CD6D5-2FA0-8FD3-83F0-D8F56E4924A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Intuitive Navigation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Easy-to-use menus and links.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 Layout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Organized content with proper headings and sections.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Responsive Design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Works seamlessly on all devices (desktop, tablet, mobile).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987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7C7CA-0055-A61C-256C-8391F20AB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2. Fast Loading Speed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2818D-76CC-0CEA-BC13-8C713C58054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401574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Optimized images and code.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Minimal use of heavy scripts and animations.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of Content Delivery Networks (CDNs) for faster delivery.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535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BD2CC-5B04-6D69-1FCE-29B60F65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3. Visually Appealing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E3809-93EB-B18C-B4C2-A35D5AE3C3E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1"/>
            <a:ext cx="10344637" cy="3672840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Consistent Branding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Use of colors, fonts, and logos that align with the brand.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High-quality media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Crisp images, videos, and graphics.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Whitespace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Proper spacing to avoid clutter.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01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B5275-3128-E3E5-2017-6EEC2F622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962423"/>
            <a:ext cx="11163299" cy="1216152"/>
          </a:xfrm>
        </p:spPr>
        <p:txBody>
          <a:bodyPr/>
          <a:lstStyle/>
          <a:p>
            <a:r>
              <a:rPr lang="en-US" sz="5400" dirty="0"/>
              <a:t>What is Web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9C226-6876-0357-66D8-71FC7EB4240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creating websites and web applications that run on the internet or intranet.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To build interactive, dynamic, and user-friendly web pages.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129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EDE5-AAB8-EF80-FB89-A90E4432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4.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3BDE8-802C-1DC8-0CB9-32E0CCB9D2D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 Compliance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Accessible to users with disabilities (e.g., screen reader compatibility).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 Text for Images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Descriptive text for visually impaired users.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Keyboard Navigation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Allows users to navigate without a mouse.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99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6915F-5D4A-A099-4F1B-77909167C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5. Mobile-Friendly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279D1-9247-9041-A215-8EC5D2E3A4B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9544537" cy="3718557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Responsive design that adapts to different screen sizes.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Touch-friendly buttons and menus.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48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3EF5B-1005-EFF1-5318-9EDB17029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6. Search Engine Optimization (SEO)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9DA05-4FE4-807D-579D-310FCB2D6D0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7" cy="3718557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Proper use of meta tags (title, description, keywords).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Clean URL structure.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Fast loading speed and mobile-friendliness.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8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CDA89-7C4A-9BE0-D9E7-BACDC989F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/>
              <a:t>7.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DBBA3-71C3-19F7-F544-8C91D9AACFF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92500"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of HTTPS for secure data transmission.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Regular updates and patches to prevent vulnerabilities.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Secure user authentication and data storage.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6831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583D0-F5AA-BE52-7522-F0F07E048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8. Fresh and Relevant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99051-6D50-3C98-3B02-556BF6C3EAF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Regularly updated content to keep users engaged.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 and concise messaging.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626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508C-2303-7330-3DB9-22CA48E70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9. Effective Call-to-Action (CTA)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08A54-A642-D8C0-F50E-C30CC315186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Clear and compelling CTAs (e.g., "Sign Up," "Buy Now").</a:t>
            </a:r>
          </a:p>
          <a:p>
            <a:pPr marL="571500" indent="-5715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Strategically placed to guide users.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056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558E4-BA02-F932-DCD3-B4FAC1CB8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21" y="962423"/>
            <a:ext cx="11307580" cy="1216152"/>
          </a:xfrm>
        </p:spPr>
        <p:txBody>
          <a:bodyPr/>
          <a:lstStyle/>
          <a:p>
            <a:r>
              <a:rPr lang="en-US" sz="4800" dirty="0"/>
              <a:t>10. Cross-Browser Compatibility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A5C9D-4FA7-67F3-A7FE-A0E8396EA64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54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Works consistently across all major browsers (Chrome, Firefox, Safari, Edge)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380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2ADEA-BFFA-6E98-F9F0-21F6E592CA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/>
              <a:t>Basic Principles Involved in Developing a Website</a:t>
            </a:r>
          </a:p>
        </p:txBody>
      </p:sp>
    </p:spTree>
    <p:extLst>
      <p:ext uri="{BB962C8B-B14F-4D97-AF65-F5344CB8AC3E}">
        <p14:creationId xmlns:p14="http://schemas.microsoft.com/office/powerpoint/2010/main" val="28124809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88A1-610F-5075-1267-DB61A037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1. Planning and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5132D-9DDB-0531-5AAA-6212999E625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Define Purpose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Identify the goal of the website (e.g., e-commerce, blog, portfolio).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Target Audience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Understand the needs and preferences of the users.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2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Competitor Analysis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Study competitors to identify best practices.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038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B3FF-A6A0-2157-CF66-F7759F19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2. Design and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08F76-27FA-8114-DC60-F76DBEAF46A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76057" cy="3924300"/>
          </a:xfrm>
        </p:spPr>
        <p:txBody>
          <a:bodyPr>
            <a:normAutofit fontScale="92500"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Wireframing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Create a blueprint of the website layout.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 Hierarchy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Arrange elements to guide users' attention (e.g., headlines, CTAs).</a:t>
            </a:r>
          </a:p>
          <a:p>
            <a:pPr marL="285750" indent="-28575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Use consistent fonts, colors, and styles.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29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91DB0-98B5-EC2E-4C06-E8CB574A9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Key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6A9FA-1FE2-4A26-6098-076AE2E9A38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Front-end: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users see and interact with (client-side).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Back-end: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Server-side logic, databases, and APIs.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Full-stack: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 of front-end and back-end development.</a:t>
            </a:r>
          </a:p>
        </p:txBody>
      </p:sp>
    </p:spTree>
    <p:extLst>
      <p:ext uri="{BB962C8B-B14F-4D97-AF65-F5344CB8AC3E}">
        <p14:creationId xmlns:p14="http://schemas.microsoft.com/office/powerpoint/2010/main" val="11645296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4F41D-978B-502C-7339-D21124270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3. Content Creation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F1EFD-5928-DE09-DC87-755ADA6CA4D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Relevant and Engaging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Write content that resonates with the audience.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SEO-Friendly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Use keywords, headings, and meta tags.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9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Multimedia</a:t>
            </a:r>
            <a:r>
              <a:rPr lang="en-US" sz="39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Include images, videos, and infographics to enhance engagement.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189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2FE2B-6734-7E00-01CA-9E2273F35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4.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A9B3A-597E-F37F-02D6-414D4CF03B2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423160"/>
            <a:ext cx="10321777" cy="4229100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3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Front-end Development</a:t>
            </a: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HTML, CSS, and JavaScript to build the user interface.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responsiveness and cross-browser compatibility.</a:t>
            </a:r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3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Back-end Development</a:t>
            </a: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up servers, databases, and APIs.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programming languages like Python, PHP, or Node.js.</a:t>
            </a:r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n-US" sz="23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for bugs, broken links, and performance issues.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3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 on multiple devices and browsers.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3932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BD87B-9C2E-96C8-7164-624CAFB4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5. Launch and Maintenance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337D7-20BE-B7D2-D62B-5D936FA57C7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Domain and Hosting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Choose a reliable domain name and hosting provider.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Deployment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Upload the website to the server.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Post-Launch Monitoring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Track performance using tools like Google Analytics.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Regular Updates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Keep content, plugins, and software up to date.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88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90FA-7DAC-0A5F-41DD-F35DC97F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6. 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745CE-B334-8FCB-77FF-AD5709BF54D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Simplicity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Avoid clutter and focus on essential elements.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Usability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Ensure the website is easy to navigate and use.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Optimize for fast loading speeds.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Scalability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Design the website to handle future growth.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Implement measures to protect user data and prevent breaches.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821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05013-3DFF-1F31-0422-856EBE13C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31" y="824459"/>
            <a:ext cx="11332564" cy="1354115"/>
          </a:xfrm>
        </p:spPr>
        <p:txBody>
          <a:bodyPr/>
          <a:lstStyle/>
          <a:p>
            <a:pPr algn="ctr"/>
            <a:r>
              <a:rPr lang="en-US" sz="4400" dirty="0"/>
              <a:t>Setting Up the Developer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58B6C-85F7-C91D-BD44-72FD44A471A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4267200"/>
          </a:xfrm>
        </p:spPr>
        <p:txBody>
          <a:bodyPr>
            <a:norm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5400" dirty="0"/>
              <a:t>VS Code</a:t>
            </a: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en-US" sz="5400" dirty="0"/>
              <a:t>Sublime Text</a:t>
            </a:r>
          </a:p>
        </p:txBody>
      </p:sp>
    </p:spTree>
    <p:extLst>
      <p:ext uri="{BB962C8B-B14F-4D97-AF65-F5344CB8AC3E}">
        <p14:creationId xmlns:p14="http://schemas.microsoft.com/office/powerpoint/2010/main" val="3393356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F38F4-48BC-5814-B0E5-48D6F6E61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Sublime Text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FC4E167-186D-924A-5D1E-5418085D5BC3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543050" y="2307679"/>
            <a:ext cx="10013710" cy="4284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6501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Package Control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Sublime Text.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 to Tools &gt; Install Package Control.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Plugins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Press 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Ctrl+Shift+P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(Windows/Linux) or 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Cmd+Shift+P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(macOS).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 Package Control: Install Package and press Enter.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Search for plugins like: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Emmet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Faster HTML/CSS coding.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Prettier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Code formatting.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LiveReload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Auto-refresh browser on file save.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Customize Settings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 to Preferences &gt; Settings.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custom preferences (e.g., font size, theme).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3173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How the Internet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21777" cy="3718557"/>
          </a:xfrm>
        </p:spPr>
        <p:txBody>
          <a:bodyPr>
            <a:normAutofit/>
          </a:bodyPr>
          <a:lstStyle/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global network of interconnected computers and servers.</a:t>
            </a:r>
          </a:p>
          <a:p>
            <a:pPr marL="457200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3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World Wide Web (WWW)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collection of websites and web applications accessible via the internet.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37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5C8EE-3A98-6141-3D7E-2475B4C8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Client-Server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B7010-2ACA-C654-0842-19B951EEB5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/>
          </a:bodyPr>
          <a:lstStyle/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Requests data (e.g., browser).</a:t>
            </a:r>
          </a:p>
          <a:p>
            <a:pPr marL="800100" lvl="1" indent="-3429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Provides data (e.g., web server).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7099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6D4B7-ADE9-B064-1134-998D7DA12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355A0-852C-6EBD-A713-570EC8C1670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013709" cy="3718557"/>
          </a:xfrm>
        </p:spPr>
        <p:txBody>
          <a:bodyPr>
            <a:normAutofit fontScale="70000" lnSpcReduction="20000"/>
          </a:bodyPr>
          <a:lstStyle/>
          <a:p>
            <a:pPr marL="1143000" lvl="1" indent="-6858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HTTP/HTTPS</a:t>
            </a:r>
            <a:r>
              <a:rPr lang="en-US" sz="4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Used for communication between clients and servers.</a:t>
            </a:r>
          </a:p>
          <a:p>
            <a:pPr marL="1143000" lvl="1" indent="-6858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TCP/IP</a:t>
            </a:r>
            <a:r>
              <a:rPr lang="en-US" sz="4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Ensures reliable data transmission.</a:t>
            </a:r>
          </a:p>
          <a:p>
            <a:pPr marL="1143000" lvl="1" indent="-6858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46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DNS</a:t>
            </a:r>
            <a:r>
              <a:rPr lang="en-US" sz="4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Translates domain names (e.g., google.com) to IP addresses.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2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B5CB4-7A7D-AD88-1884-D01A36169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Request-Response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71E2B-2B8F-6002-D214-E59BC6BD672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 enters a URL in the browser.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 sends an HTTP request to the server.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Server processes the request and sends back an HTTP response (HTML, CSS, JS).</a:t>
            </a:r>
          </a:p>
          <a:p>
            <a:pPr algn="l">
              <a:spcBef>
                <a:spcPts val="300"/>
              </a:spcBef>
              <a:buFont typeface="+mj-lt"/>
              <a:buAutoNum type="arabicPeriod"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 renders the response as a web page.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657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2CB61-B8C9-052A-0FBF-CBF2E658A2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Front-end and Back-end Development</a:t>
            </a:r>
          </a:p>
        </p:txBody>
      </p:sp>
    </p:spTree>
    <p:extLst>
      <p:ext uri="{BB962C8B-B14F-4D97-AF65-F5344CB8AC3E}">
        <p14:creationId xmlns:p14="http://schemas.microsoft.com/office/powerpoint/2010/main" val="265002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AB136-5B63-B2BE-1E0B-0F426A1E9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Front-end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0F3B3-26D3-3373-FBC3-0BB4C98E04B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544037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40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The part of web development that focuses on the user interface (UI) and user experience (UX).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170A0-F90E-D276-5F5B-925176A286D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086600" y="2590800"/>
            <a:ext cx="4633611" cy="3718557"/>
          </a:xfrm>
        </p:spPr>
        <p:txBody>
          <a:bodyPr>
            <a:normAutofit fontScale="85000" lnSpcReduction="10000"/>
          </a:bodyPr>
          <a:lstStyle/>
          <a:p>
            <a:pPr marL="0" indent="0"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43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Technologies: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Structures the content.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Styles the content.</a:t>
            </a:r>
          </a:p>
          <a:p>
            <a:pPr marL="914400" lvl="1" indent="-457200" algn="l"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2800" b="1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n-US" sz="2800" b="0" i="0" dirty="0">
                <a:solidFill>
                  <a:srgbClr val="40404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Adds interactivity.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9280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90</TotalTime>
  <Words>1274</Words>
  <Application>Microsoft Office PowerPoint</Application>
  <PresentationFormat>Widescreen</PresentationFormat>
  <Paragraphs>160</Paragraphs>
  <Slides>36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Meiryo</vt:lpstr>
      <vt:lpstr>Arial</vt:lpstr>
      <vt:lpstr>Calibri</vt:lpstr>
      <vt:lpstr>Corbel</vt:lpstr>
      <vt:lpstr>Times New Roman</vt:lpstr>
      <vt:lpstr>Wingdings</vt:lpstr>
      <vt:lpstr>ShojiVTI</vt:lpstr>
      <vt:lpstr>Introduction to Web Programming</vt:lpstr>
      <vt:lpstr>What is Web Programming?</vt:lpstr>
      <vt:lpstr>Key Components</vt:lpstr>
      <vt:lpstr>How the Internet Works</vt:lpstr>
      <vt:lpstr>Client-Server Model</vt:lpstr>
      <vt:lpstr>Protocols</vt:lpstr>
      <vt:lpstr>Request-Response Cycle</vt:lpstr>
      <vt:lpstr>Front-end and Back-end Development</vt:lpstr>
      <vt:lpstr>Front-end Development</vt:lpstr>
      <vt:lpstr>PowerPoint Presentation</vt:lpstr>
      <vt:lpstr>Back-end Development</vt:lpstr>
      <vt:lpstr>PowerPoint Presentation</vt:lpstr>
      <vt:lpstr>Full-stack Development</vt:lpstr>
      <vt:lpstr>What Do HTML and CSS Do?</vt:lpstr>
      <vt:lpstr>PowerPoint Presentation</vt:lpstr>
      <vt:lpstr>Qualities of a Good Website</vt:lpstr>
      <vt:lpstr>1. User-Friendly Design</vt:lpstr>
      <vt:lpstr>2. Fast Loading Speed</vt:lpstr>
      <vt:lpstr>3. Visually Appealing</vt:lpstr>
      <vt:lpstr>4. Accessibility</vt:lpstr>
      <vt:lpstr>5. Mobile-Friendly</vt:lpstr>
      <vt:lpstr>6. Search Engine Optimization (SEO)</vt:lpstr>
      <vt:lpstr>7. Security</vt:lpstr>
      <vt:lpstr>8. Fresh and Relevant Content</vt:lpstr>
      <vt:lpstr>9. Effective Call-to-Action (CTA)</vt:lpstr>
      <vt:lpstr>10. Cross-Browser Compatibility</vt:lpstr>
      <vt:lpstr>Basic Principles Involved in Developing a Website</vt:lpstr>
      <vt:lpstr>1. Planning and Research</vt:lpstr>
      <vt:lpstr>2. Design and Layout</vt:lpstr>
      <vt:lpstr>3. Content Creation</vt:lpstr>
      <vt:lpstr>4. Development</vt:lpstr>
      <vt:lpstr>5. Launch and Maintenance</vt:lpstr>
      <vt:lpstr>6. Key Principles</vt:lpstr>
      <vt:lpstr>Setting Up the Developer Environment</vt:lpstr>
      <vt:lpstr>Configuring Sublime Text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28</cp:revision>
  <dcterms:created xsi:type="dcterms:W3CDTF">2025-02-02T19:00:56Z</dcterms:created>
  <dcterms:modified xsi:type="dcterms:W3CDTF">2025-02-11T12:41:48Z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