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97" r:id="rId2"/>
    <p:sldId id="257" r:id="rId3"/>
    <p:sldId id="258" r:id="rId4"/>
    <p:sldId id="309" r:id="rId5"/>
    <p:sldId id="265" r:id="rId6"/>
    <p:sldId id="266" r:id="rId7"/>
    <p:sldId id="268" r:id="rId8"/>
    <p:sldId id="269" r:id="rId9"/>
    <p:sldId id="298" r:id="rId10"/>
    <p:sldId id="299" r:id="rId11"/>
    <p:sldId id="310" r:id="rId12"/>
    <p:sldId id="300" r:id="rId13"/>
    <p:sldId id="262" r:id="rId14"/>
    <p:sldId id="263" r:id="rId15"/>
    <p:sldId id="264" r:id="rId16"/>
    <p:sldId id="284" r:id="rId17"/>
    <p:sldId id="285" r:id="rId18"/>
    <p:sldId id="286" r:id="rId19"/>
    <p:sldId id="287" r:id="rId20"/>
    <p:sldId id="311" r:id="rId21"/>
    <p:sldId id="301" r:id="rId22"/>
    <p:sldId id="302" r:id="rId23"/>
    <p:sldId id="303" r:id="rId24"/>
    <p:sldId id="304" r:id="rId25"/>
    <p:sldId id="306" r:id="rId26"/>
    <p:sldId id="307" r:id="rId27"/>
    <p:sldId id="305" r:id="rId28"/>
    <p:sldId id="308" r:id="rId29"/>
    <p:sldId id="288" r:id="rId30"/>
    <p:sldId id="317" r:id="rId31"/>
    <p:sldId id="312" r:id="rId32"/>
    <p:sldId id="318" r:id="rId33"/>
    <p:sldId id="315" r:id="rId34"/>
    <p:sldId id="316" r:id="rId35"/>
    <p:sldId id="313" r:id="rId36"/>
    <p:sldId id="320" r:id="rId37"/>
    <p:sldId id="319" r:id="rId38"/>
    <p:sldId id="321" r:id="rId39"/>
    <p:sldId id="314" r:id="rId40"/>
    <p:sldId id="289" r:id="rId41"/>
    <p:sldId id="290" r:id="rId42"/>
    <p:sldId id="292" r:id="rId43"/>
    <p:sldId id="293" r:id="rId44"/>
    <p:sldId id="294" r:id="rId45"/>
    <p:sldId id="295" r:id="rId46"/>
    <p:sldId id="322" r:id="rId4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375" autoAdjust="0"/>
    <p:restoredTop sz="94660"/>
  </p:normalViewPr>
  <p:slideViewPr>
    <p:cSldViewPr snapToGrid="0">
      <p:cViewPr varScale="1">
        <p:scale>
          <a:sx n="60" d="100"/>
          <a:sy n="60" d="100"/>
        </p:scale>
        <p:origin x="76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8C62156-5018-4146-B79F-3979FE68B1D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xmlns="" id="{8F263DB5-9592-4C4E-9F81-66312E6B973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xmlns="" id="{35244D14-AF99-4594-9F93-28C24F5ECA14}"/>
              </a:ext>
            </a:extLst>
          </p:cNvPr>
          <p:cNvSpPr>
            <a:spLocks noGrp="1"/>
          </p:cNvSpPr>
          <p:nvPr>
            <p:ph type="dt" sz="half" idx="10"/>
          </p:nvPr>
        </p:nvSpPr>
        <p:spPr/>
        <p:txBody>
          <a:bodyPr/>
          <a:lstStyle/>
          <a:p>
            <a:fld id="{8E56180C-4ABC-43B6-96F2-8B5C1A33F53C}" type="datetimeFigureOut">
              <a:rPr lang="en-GB" smtClean="0"/>
              <a:t>08/08/2024</a:t>
            </a:fld>
            <a:endParaRPr lang="en-GB"/>
          </a:p>
        </p:txBody>
      </p:sp>
      <p:sp>
        <p:nvSpPr>
          <p:cNvPr id="5" name="Footer Placeholder 4">
            <a:extLst>
              <a:ext uri="{FF2B5EF4-FFF2-40B4-BE49-F238E27FC236}">
                <a16:creationId xmlns:a16="http://schemas.microsoft.com/office/drawing/2014/main" xmlns="" id="{99FD1D63-7920-4E53-9843-913D4051F31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xmlns="" id="{93B6C2DC-5088-46B4-8B0F-50CDC24A1242}"/>
              </a:ext>
            </a:extLst>
          </p:cNvPr>
          <p:cNvSpPr>
            <a:spLocks noGrp="1"/>
          </p:cNvSpPr>
          <p:nvPr>
            <p:ph type="sldNum" sz="quarter" idx="12"/>
          </p:nvPr>
        </p:nvSpPr>
        <p:spPr/>
        <p:txBody>
          <a:bodyPr/>
          <a:lstStyle/>
          <a:p>
            <a:fld id="{BCBFF0DE-6991-47F5-A73B-88893B1D2EFA}" type="slidenum">
              <a:rPr lang="en-GB" smtClean="0"/>
              <a:t>‹#›</a:t>
            </a:fld>
            <a:endParaRPr lang="en-GB"/>
          </a:p>
        </p:txBody>
      </p:sp>
    </p:spTree>
    <p:extLst>
      <p:ext uri="{BB962C8B-B14F-4D97-AF65-F5344CB8AC3E}">
        <p14:creationId xmlns:p14="http://schemas.microsoft.com/office/powerpoint/2010/main" val="33547691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1B160B7-3CBF-4B06-B7E1-68453447687D}"/>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xmlns="" id="{4E5148B0-5E4F-42F6-BDDE-1530F313BF7E}"/>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xmlns="" id="{B425CADC-0AC2-48EB-B142-B2D7AEA4B09F}"/>
              </a:ext>
            </a:extLst>
          </p:cNvPr>
          <p:cNvSpPr>
            <a:spLocks noGrp="1"/>
          </p:cNvSpPr>
          <p:nvPr>
            <p:ph type="dt" sz="half" idx="10"/>
          </p:nvPr>
        </p:nvSpPr>
        <p:spPr/>
        <p:txBody>
          <a:bodyPr/>
          <a:lstStyle/>
          <a:p>
            <a:fld id="{8E56180C-4ABC-43B6-96F2-8B5C1A33F53C}" type="datetimeFigureOut">
              <a:rPr lang="en-GB" smtClean="0"/>
              <a:t>08/08/2024</a:t>
            </a:fld>
            <a:endParaRPr lang="en-GB"/>
          </a:p>
        </p:txBody>
      </p:sp>
      <p:sp>
        <p:nvSpPr>
          <p:cNvPr id="5" name="Footer Placeholder 4">
            <a:extLst>
              <a:ext uri="{FF2B5EF4-FFF2-40B4-BE49-F238E27FC236}">
                <a16:creationId xmlns:a16="http://schemas.microsoft.com/office/drawing/2014/main" xmlns="" id="{9521F368-8C0E-4AAC-8DDD-36974315E20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xmlns="" id="{185D4142-2FB6-4DF6-820F-40A2CCB83D91}"/>
              </a:ext>
            </a:extLst>
          </p:cNvPr>
          <p:cNvSpPr>
            <a:spLocks noGrp="1"/>
          </p:cNvSpPr>
          <p:nvPr>
            <p:ph type="sldNum" sz="quarter" idx="12"/>
          </p:nvPr>
        </p:nvSpPr>
        <p:spPr/>
        <p:txBody>
          <a:bodyPr/>
          <a:lstStyle/>
          <a:p>
            <a:fld id="{BCBFF0DE-6991-47F5-A73B-88893B1D2EFA}" type="slidenum">
              <a:rPr lang="en-GB" smtClean="0"/>
              <a:t>‹#›</a:t>
            </a:fld>
            <a:endParaRPr lang="en-GB"/>
          </a:p>
        </p:txBody>
      </p:sp>
    </p:spTree>
    <p:extLst>
      <p:ext uri="{BB962C8B-B14F-4D97-AF65-F5344CB8AC3E}">
        <p14:creationId xmlns:p14="http://schemas.microsoft.com/office/powerpoint/2010/main" val="42804661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A67D6634-C1CC-4124-A068-F5D60954B7D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xmlns="" id="{440BFC66-16A5-4FD4-8E0E-F3B1E16930A7}"/>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xmlns="" id="{74AAC425-210C-407E-97D2-CAA31096F8DB}"/>
              </a:ext>
            </a:extLst>
          </p:cNvPr>
          <p:cNvSpPr>
            <a:spLocks noGrp="1"/>
          </p:cNvSpPr>
          <p:nvPr>
            <p:ph type="dt" sz="half" idx="10"/>
          </p:nvPr>
        </p:nvSpPr>
        <p:spPr/>
        <p:txBody>
          <a:bodyPr/>
          <a:lstStyle/>
          <a:p>
            <a:fld id="{8E56180C-4ABC-43B6-96F2-8B5C1A33F53C}" type="datetimeFigureOut">
              <a:rPr lang="en-GB" smtClean="0"/>
              <a:t>08/08/2024</a:t>
            </a:fld>
            <a:endParaRPr lang="en-GB"/>
          </a:p>
        </p:txBody>
      </p:sp>
      <p:sp>
        <p:nvSpPr>
          <p:cNvPr id="5" name="Footer Placeholder 4">
            <a:extLst>
              <a:ext uri="{FF2B5EF4-FFF2-40B4-BE49-F238E27FC236}">
                <a16:creationId xmlns:a16="http://schemas.microsoft.com/office/drawing/2014/main" xmlns="" id="{23E72BEE-6FFB-4965-BED0-5915F458D76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xmlns="" id="{1C364280-27B6-407A-B36B-50A99A473165}"/>
              </a:ext>
            </a:extLst>
          </p:cNvPr>
          <p:cNvSpPr>
            <a:spLocks noGrp="1"/>
          </p:cNvSpPr>
          <p:nvPr>
            <p:ph type="sldNum" sz="quarter" idx="12"/>
          </p:nvPr>
        </p:nvSpPr>
        <p:spPr/>
        <p:txBody>
          <a:bodyPr/>
          <a:lstStyle/>
          <a:p>
            <a:fld id="{BCBFF0DE-6991-47F5-A73B-88893B1D2EFA}" type="slidenum">
              <a:rPr lang="en-GB" smtClean="0"/>
              <a:t>‹#›</a:t>
            </a:fld>
            <a:endParaRPr lang="en-GB"/>
          </a:p>
        </p:txBody>
      </p:sp>
    </p:spTree>
    <p:extLst>
      <p:ext uri="{BB962C8B-B14F-4D97-AF65-F5344CB8AC3E}">
        <p14:creationId xmlns:p14="http://schemas.microsoft.com/office/powerpoint/2010/main" val="35365679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BAB2219-8771-4F59-ACB4-379B3B0D8D1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xmlns="" id="{007482BB-5619-424C-AFC5-AADB7BB96675}"/>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xmlns="" id="{F9CD6F84-635E-4D65-975D-A98756DA24F0}"/>
              </a:ext>
            </a:extLst>
          </p:cNvPr>
          <p:cNvSpPr>
            <a:spLocks noGrp="1"/>
          </p:cNvSpPr>
          <p:nvPr>
            <p:ph type="dt" sz="half" idx="10"/>
          </p:nvPr>
        </p:nvSpPr>
        <p:spPr/>
        <p:txBody>
          <a:bodyPr/>
          <a:lstStyle/>
          <a:p>
            <a:fld id="{8E56180C-4ABC-43B6-96F2-8B5C1A33F53C}" type="datetimeFigureOut">
              <a:rPr lang="en-GB" smtClean="0"/>
              <a:t>08/08/2024</a:t>
            </a:fld>
            <a:endParaRPr lang="en-GB"/>
          </a:p>
        </p:txBody>
      </p:sp>
      <p:sp>
        <p:nvSpPr>
          <p:cNvPr id="5" name="Footer Placeholder 4">
            <a:extLst>
              <a:ext uri="{FF2B5EF4-FFF2-40B4-BE49-F238E27FC236}">
                <a16:creationId xmlns:a16="http://schemas.microsoft.com/office/drawing/2014/main" xmlns="" id="{1F5A5F8A-95F1-448B-B39A-1ADD9F59AE6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xmlns="" id="{750A3D50-377E-4C9D-A20D-5F0DE11D864F}"/>
              </a:ext>
            </a:extLst>
          </p:cNvPr>
          <p:cNvSpPr>
            <a:spLocks noGrp="1"/>
          </p:cNvSpPr>
          <p:nvPr>
            <p:ph type="sldNum" sz="quarter" idx="12"/>
          </p:nvPr>
        </p:nvSpPr>
        <p:spPr/>
        <p:txBody>
          <a:bodyPr/>
          <a:lstStyle/>
          <a:p>
            <a:fld id="{BCBFF0DE-6991-47F5-A73B-88893B1D2EFA}" type="slidenum">
              <a:rPr lang="en-GB" smtClean="0"/>
              <a:t>‹#›</a:t>
            </a:fld>
            <a:endParaRPr lang="en-GB"/>
          </a:p>
        </p:txBody>
      </p:sp>
    </p:spTree>
    <p:extLst>
      <p:ext uri="{BB962C8B-B14F-4D97-AF65-F5344CB8AC3E}">
        <p14:creationId xmlns:p14="http://schemas.microsoft.com/office/powerpoint/2010/main" val="21275894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9C91CD8-5F7F-4388-B9C1-ABD5FC627C9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xmlns="" id="{2FF59159-78FA-4537-A29C-2D2A7DEC78B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xmlns="" id="{4328A3CC-D4E2-4F29-8F2A-90294C44A649}"/>
              </a:ext>
            </a:extLst>
          </p:cNvPr>
          <p:cNvSpPr>
            <a:spLocks noGrp="1"/>
          </p:cNvSpPr>
          <p:nvPr>
            <p:ph type="dt" sz="half" idx="10"/>
          </p:nvPr>
        </p:nvSpPr>
        <p:spPr/>
        <p:txBody>
          <a:bodyPr/>
          <a:lstStyle/>
          <a:p>
            <a:fld id="{8E56180C-4ABC-43B6-96F2-8B5C1A33F53C}" type="datetimeFigureOut">
              <a:rPr lang="en-GB" smtClean="0"/>
              <a:t>08/08/2024</a:t>
            </a:fld>
            <a:endParaRPr lang="en-GB"/>
          </a:p>
        </p:txBody>
      </p:sp>
      <p:sp>
        <p:nvSpPr>
          <p:cNvPr id="5" name="Footer Placeholder 4">
            <a:extLst>
              <a:ext uri="{FF2B5EF4-FFF2-40B4-BE49-F238E27FC236}">
                <a16:creationId xmlns:a16="http://schemas.microsoft.com/office/drawing/2014/main" xmlns="" id="{E49217A4-993B-44B3-9F68-AA398153A9A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xmlns="" id="{DAE87F97-C4F7-4BA3-92DD-F7EFC18A7BFF}"/>
              </a:ext>
            </a:extLst>
          </p:cNvPr>
          <p:cNvSpPr>
            <a:spLocks noGrp="1"/>
          </p:cNvSpPr>
          <p:nvPr>
            <p:ph type="sldNum" sz="quarter" idx="12"/>
          </p:nvPr>
        </p:nvSpPr>
        <p:spPr/>
        <p:txBody>
          <a:bodyPr/>
          <a:lstStyle/>
          <a:p>
            <a:fld id="{BCBFF0DE-6991-47F5-A73B-88893B1D2EFA}" type="slidenum">
              <a:rPr lang="en-GB" smtClean="0"/>
              <a:t>‹#›</a:t>
            </a:fld>
            <a:endParaRPr lang="en-GB"/>
          </a:p>
        </p:txBody>
      </p:sp>
    </p:spTree>
    <p:extLst>
      <p:ext uri="{BB962C8B-B14F-4D97-AF65-F5344CB8AC3E}">
        <p14:creationId xmlns:p14="http://schemas.microsoft.com/office/powerpoint/2010/main" val="24183033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3F07B67-A5E7-4D85-982D-05B7A4384AB3}"/>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xmlns="" id="{A78AC716-E153-463A-B755-2B0607EBE244}"/>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xmlns="" id="{D2A351E8-4373-44CC-8C55-42DF813CAA9A}"/>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xmlns="" id="{9E51E97E-5372-41C8-895C-124A75B9BAB2}"/>
              </a:ext>
            </a:extLst>
          </p:cNvPr>
          <p:cNvSpPr>
            <a:spLocks noGrp="1"/>
          </p:cNvSpPr>
          <p:nvPr>
            <p:ph type="dt" sz="half" idx="10"/>
          </p:nvPr>
        </p:nvSpPr>
        <p:spPr/>
        <p:txBody>
          <a:bodyPr/>
          <a:lstStyle/>
          <a:p>
            <a:fld id="{8E56180C-4ABC-43B6-96F2-8B5C1A33F53C}" type="datetimeFigureOut">
              <a:rPr lang="en-GB" smtClean="0"/>
              <a:t>08/08/2024</a:t>
            </a:fld>
            <a:endParaRPr lang="en-GB"/>
          </a:p>
        </p:txBody>
      </p:sp>
      <p:sp>
        <p:nvSpPr>
          <p:cNvPr id="6" name="Footer Placeholder 5">
            <a:extLst>
              <a:ext uri="{FF2B5EF4-FFF2-40B4-BE49-F238E27FC236}">
                <a16:creationId xmlns:a16="http://schemas.microsoft.com/office/drawing/2014/main" xmlns="" id="{86ECDA9C-E3DF-44AD-9872-653880B457C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xmlns="" id="{217F940C-350B-4B0E-BEAF-36D9A9149111}"/>
              </a:ext>
            </a:extLst>
          </p:cNvPr>
          <p:cNvSpPr>
            <a:spLocks noGrp="1"/>
          </p:cNvSpPr>
          <p:nvPr>
            <p:ph type="sldNum" sz="quarter" idx="12"/>
          </p:nvPr>
        </p:nvSpPr>
        <p:spPr/>
        <p:txBody>
          <a:bodyPr/>
          <a:lstStyle/>
          <a:p>
            <a:fld id="{BCBFF0DE-6991-47F5-A73B-88893B1D2EFA}" type="slidenum">
              <a:rPr lang="en-GB" smtClean="0"/>
              <a:t>‹#›</a:t>
            </a:fld>
            <a:endParaRPr lang="en-GB"/>
          </a:p>
        </p:txBody>
      </p:sp>
    </p:spTree>
    <p:extLst>
      <p:ext uri="{BB962C8B-B14F-4D97-AF65-F5344CB8AC3E}">
        <p14:creationId xmlns:p14="http://schemas.microsoft.com/office/powerpoint/2010/main" val="17582246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CA2352F-2DD4-4757-81D5-EE83866029B9}"/>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xmlns="" id="{5FE4B915-8DF5-42E2-A680-A42FA991483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xmlns="" id="{BC18507F-176C-467C-A0F7-29F6EA36D8CD}"/>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xmlns="" id="{8D7FB78E-7CCA-4491-87D6-710DE0CA17D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xmlns="" id="{C9472B5D-BE79-44D8-9983-108C82F3AF01}"/>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xmlns="" id="{3349FC5B-C897-4918-850F-DE96DE08BA60}"/>
              </a:ext>
            </a:extLst>
          </p:cNvPr>
          <p:cNvSpPr>
            <a:spLocks noGrp="1"/>
          </p:cNvSpPr>
          <p:nvPr>
            <p:ph type="dt" sz="half" idx="10"/>
          </p:nvPr>
        </p:nvSpPr>
        <p:spPr/>
        <p:txBody>
          <a:bodyPr/>
          <a:lstStyle/>
          <a:p>
            <a:fld id="{8E56180C-4ABC-43B6-96F2-8B5C1A33F53C}" type="datetimeFigureOut">
              <a:rPr lang="en-GB" smtClean="0"/>
              <a:t>08/08/2024</a:t>
            </a:fld>
            <a:endParaRPr lang="en-GB"/>
          </a:p>
        </p:txBody>
      </p:sp>
      <p:sp>
        <p:nvSpPr>
          <p:cNvPr id="8" name="Footer Placeholder 7">
            <a:extLst>
              <a:ext uri="{FF2B5EF4-FFF2-40B4-BE49-F238E27FC236}">
                <a16:creationId xmlns:a16="http://schemas.microsoft.com/office/drawing/2014/main" xmlns="" id="{95C5F3E4-9869-44F8-9344-23B6C9847A1D}"/>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xmlns="" id="{B8B40079-6B58-43CF-AF85-E0AE87551F0B}"/>
              </a:ext>
            </a:extLst>
          </p:cNvPr>
          <p:cNvSpPr>
            <a:spLocks noGrp="1"/>
          </p:cNvSpPr>
          <p:nvPr>
            <p:ph type="sldNum" sz="quarter" idx="12"/>
          </p:nvPr>
        </p:nvSpPr>
        <p:spPr/>
        <p:txBody>
          <a:bodyPr/>
          <a:lstStyle/>
          <a:p>
            <a:fld id="{BCBFF0DE-6991-47F5-A73B-88893B1D2EFA}" type="slidenum">
              <a:rPr lang="en-GB" smtClean="0"/>
              <a:t>‹#›</a:t>
            </a:fld>
            <a:endParaRPr lang="en-GB"/>
          </a:p>
        </p:txBody>
      </p:sp>
    </p:spTree>
    <p:extLst>
      <p:ext uri="{BB962C8B-B14F-4D97-AF65-F5344CB8AC3E}">
        <p14:creationId xmlns:p14="http://schemas.microsoft.com/office/powerpoint/2010/main" val="12767528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3F8949B-3F5F-44FF-AD50-BD1A49400F5F}"/>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xmlns="" id="{C9A0FAFB-E89C-482D-A531-195CA5654D47}"/>
              </a:ext>
            </a:extLst>
          </p:cNvPr>
          <p:cNvSpPr>
            <a:spLocks noGrp="1"/>
          </p:cNvSpPr>
          <p:nvPr>
            <p:ph type="dt" sz="half" idx="10"/>
          </p:nvPr>
        </p:nvSpPr>
        <p:spPr/>
        <p:txBody>
          <a:bodyPr/>
          <a:lstStyle/>
          <a:p>
            <a:fld id="{8E56180C-4ABC-43B6-96F2-8B5C1A33F53C}" type="datetimeFigureOut">
              <a:rPr lang="en-GB" smtClean="0"/>
              <a:t>08/08/2024</a:t>
            </a:fld>
            <a:endParaRPr lang="en-GB"/>
          </a:p>
        </p:txBody>
      </p:sp>
      <p:sp>
        <p:nvSpPr>
          <p:cNvPr id="4" name="Footer Placeholder 3">
            <a:extLst>
              <a:ext uri="{FF2B5EF4-FFF2-40B4-BE49-F238E27FC236}">
                <a16:creationId xmlns:a16="http://schemas.microsoft.com/office/drawing/2014/main" xmlns="" id="{EEFDDE43-6B66-4BD2-BB9A-DEA0E2047162}"/>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xmlns="" id="{3CA3E2C0-C6E9-46EA-B724-0F798E756B3D}"/>
              </a:ext>
            </a:extLst>
          </p:cNvPr>
          <p:cNvSpPr>
            <a:spLocks noGrp="1"/>
          </p:cNvSpPr>
          <p:nvPr>
            <p:ph type="sldNum" sz="quarter" idx="12"/>
          </p:nvPr>
        </p:nvSpPr>
        <p:spPr/>
        <p:txBody>
          <a:bodyPr/>
          <a:lstStyle/>
          <a:p>
            <a:fld id="{BCBFF0DE-6991-47F5-A73B-88893B1D2EFA}" type="slidenum">
              <a:rPr lang="en-GB" smtClean="0"/>
              <a:t>‹#›</a:t>
            </a:fld>
            <a:endParaRPr lang="en-GB"/>
          </a:p>
        </p:txBody>
      </p:sp>
    </p:spTree>
    <p:extLst>
      <p:ext uri="{BB962C8B-B14F-4D97-AF65-F5344CB8AC3E}">
        <p14:creationId xmlns:p14="http://schemas.microsoft.com/office/powerpoint/2010/main" val="25222866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A235DED1-CAF3-4B4C-9B7F-ED0D53CE7048}"/>
              </a:ext>
            </a:extLst>
          </p:cNvPr>
          <p:cNvSpPr>
            <a:spLocks noGrp="1"/>
          </p:cNvSpPr>
          <p:nvPr>
            <p:ph type="dt" sz="half" idx="10"/>
          </p:nvPr>
        </p:nvSpPr>
        <p:spPr/>
        <p:txBody>
          <a:bodyPr/>
          <a:lstStyle/>
          <a:p>
            <a:fld id="{8E56180C-4ABC-43B6-96F2-8B5C1A33F53C}" type="datetimeFigureOut">
              <a:rPr lang="en-GB" smtClean="0"/>
              <a:t>08/08/2024</a:t>
            </a:fld>
            <a:endParaRPr lang="en-GB"/>
          </a:p>
        </p:txBody>
      </p:sp>
      <p:sp>
        <p:nvSpPr>
          <p:cNvPr id="3" name="Footer Placeholder 2">
            <a:extLst>
              <a:ext uri="{FF2B5EF4-FFF2-40B4-BE49-F238E27FC236}">
                <a16:creationId xmlns:a16="http://schemas.microsoft.com/office/drawing/2014/main" xmlns="" id="{6784B960-2203-4BA1-B00D-4E33295B9782}"/>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xmlns="" id="{23835CE3-C571-4F2D-A259-EEDB0A282DFD}"/>
              </a:ext>
            </a:extLst>
          </p:cNvPr>
          <p:cNvSpPr>
            <a:spLocks noGrp="1"/>
          </p:cNvSpPr>
          <p:nvPr>
            <p:ph type="sldNum" sz="quarter" idx="12"/>
          </p:nvPr>
        </p:nvSpPr>
        <p:spPr/>
        <p:txBody>
          <a:bodyPr/>
          <a:lstStyle/>
          <a:p>
            <a:fld id="{BCBFF0DE-6991-47F5-A73B-88893B1D2EFA}" type="slidenum">
              <a:rPr lang="en-GB" smtClean="0"/>
              <a:t>‹#›</a:t>
            </a:fld>
            <a:endParaRPr lang="en-GB"/>
          </a:p>
        </p:txBody>
      </p:sp>
    </p:spTree>
    <p:extLst>
      <p:ext uri="{BB962C8B-B14F-4D97-AF65-F5344CB8AC3E}">
        <p14:creationId xmlns:p14="http://schemas.microsoft.com/office/powerpoint/2010/main" val="11520451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5641E50-54DA-4A9E-B77B-EB0764B9945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xmlns="" id="{4AF20493-4624-4693-BEF5-D16D398E9BE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xmlns="" id="{77C75B7F-6E4D-4E9E-B38B-35318E8A696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xmlns="" id="{33B6C39B-56B2-4449-9CA9-B589A0CBCC2B}"/>
              </a:ext>
            </a:extLst>
          </p:cNvPr>
          <p:cNvSpPr>
            <a:spLocks noGrp="1"/>
          </p:cNvSpPr>
          <p:nvPr>
            <p:ph type="dt" sz="half" idx="10"/>
          </p:nvPr>
        </p:nvSpPr>
        <p:spPr/>
        <p:txBody>
          <a:bodyPr/>
          <a:lstStyle/>
          <a:p>
            <a:fld id="{8E56180C-4ABC-43B6-96F2-8B5C1A33F53C}" type="datetimeFigureOut">
              <a:rPr lang="en-GB" smtClean="0"/>
              <a:t>08/08/2024</a:t>
            </a:fld>
            <a:endParaRPr lang="en-GB"/>
          </a:p>
        </p:txBody>
      </p:sp>
      <p:sp>
        <p:nvSpPr>
          <p:cNvPr id="6" name="Footer Placeholder 5">
            <a:extLst>
              <a:ext uri="{FF2B5EF4-FFF2-40B4-BE49-F238E27FC236}">
                <a16:creationId xmlns:a16="http://schemas.microsoft.com/office/drawing/2014/main" xmlns="" id="{9BFEB290-5F0E-4F4D-A6FA-F74D565A08F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xmlns="" id="{956A22A8-FA6F-4E9B-B904-B56BD59A64C9}"/>
              </a:ext>
            </a:extLst>
          </p:cNvPr>
          <p:cNvSpPr>
            <a:spLocks noGrp="1"/>
          </p:cNvSpPr>
          <p:nvPr>
            <p:ph type="sldNum" sz="quarter" idx="12"/>
          </p:nvPr>
        </p:nvSpPr>
        <p:spPr/>
        <p:txBody>
          <a:bodyPr/>
          <a:lstStyle/>
          <a:p>
            <a:fld id="{BCBFF0DE-6991-47F5-A73B-88893B1D2EFA}" type="slidenum">
              <a:rPr lang="en-GB" smtClean="0"/>
              <a:t>‹#›</a:t>
            </a:fld>
            <a:endParaRPr lang="en-GB"/>
          </a:p>
        </p:txBody>
      </p:sp>
    </p:spTree>
    <p:extLst>
      <p:ext uri="{BB962C8B-B14F-4D97-AF65-F5344CB8AC3E}">
        <p14:creationId xmlns:p14="http://schemas.microsoft.com/office/powerpoint/2010/main" val="16981271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7955969-AD98-4B19-B8E7-40B6DC5B51F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xmlns="" id="{B4BE9922-3797-426C-8700-E74B3672A01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xmlns="" id="{342370B4-D1A2-4914-BD4D-394001F6D9C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xmlns="" id="{4D495673-1735-412B-ADC5-1D629032115B}"/>
              </a:ext>
            </a:extLst>
          </p:cNvPr>
          <p:cNvSpPr>
            <a:spLocks noGrp="1"/>
          </p:cNvSpPr>
          <p:nvPr>
            <p:ph type="dt" sz="half" idx="10"/>
          </p:nvPr>
        </p:nvSpPr>
        <p:spPr/>
        <p:txBody>
          <a:bodyPr/>
          <a:lstStyle/>
          <a:p>
            <a:fld id="{8E56180C-4ABC-43B6-96F2-8B5C1A33F53C}" type="datetimeFigureOut">
              <a:rPr lang="en-GB" smtClean="0"/>
              <a:t>08/08/2024</a:t>
            </a:fld>
            <a:endParaRPr lang="en-GB"/>
          </a:p>
        </p:txBody>
      </p:sp>
      <p:sp>
        <p:nvSpPr>
          <p:cNvPr id="6" name="Footer Placeholder 5">
            <a:extLst>
              <a:ext uri="{FF2B5EF4-FFF2-40B4-BE49-F238E27FC236}">
                <a16:creationId xmlns:a16="http://schemas.microsoft.com/office/drawing/2014/main" xmlns="" id="{1393B2B0-E497-45DD-9388-536D22DBA6F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xmlns="" id="{34491331-3A16-4839-8FAD-0FC9A7CBA74B}"/>
              </a:ext>
            </a:extLst>
          </p:cNvPr>
          <p:cNvSpPr>
            <a:spLocks noGrp="1"/>
          </p:cNvSpPr>
          <p:nvPr>
            <p:ph type="sldNum" sz="quarter" idx="12"/>
          </p:nvPr>
        </p:nvSpPr>
        <p:spPr/>
        <p:txBody>
          <a:bodyPr/>
          <a:lstStyle/>
          <a:p>
            <a:fld id="{BCBFF0DE-6991-47F5-A73B-88893B1D2EFA}" type="slidenum">
              <a:rPr lang="en-GB" smtClean="0"/>
              <a:t>‹#›</a:t>
            </a:fld>
            <a:endParaRPr lang="en-GB"/>
          </a:p>
        </p:txBody>
      </p:sp>
    </p:spTree>
    <p:extLst>
      <p:ext uri="{BB962C8B-B14F-4D97-AF65-F5344CB8AC3E}">
        <p14:creationId xmlns:p14="http://schemas.microsoft.com/office/powerpoint/2010/main" val="11092862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F2BB38D0-25CD-47FD-9CDD-D183B545992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xmlns="" id="{09F0955A-6480-4D09-94A6-C040FC6BCD6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xmlns="" id="{2E362EAC-7178-42A9-8463-AA0A555ED3D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E56180C-4ABC-43B6-96F2-8B5C1A33F53C}" type="datetimeFigureOut">
              <a:rPr lang="en-GB" smtClean="0"/>
              <a:t>08/08/2024</a:t>
            </a:fld>
            <a:endParaRPr lang="en-GB"/>
          </a:p>
        </p:txBody>
      </p:sp>
      <p:sp>
        <p:nvSpPr>
          <p:cNvPr id="5" name="Footer Placeholder 4">
            <a:extLst>
              <a:ext uri="{FF2B5EF4-FFF2-40B4-BE49-F238E27FC236}">
                <a16:creationId xmlns:a16="http://schemas.microsoft.com/office/drawing/2014/main" xmlns="" id="{6397600E-C32E-4693-B6CF-02201A88408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xmlns="" id="{0B414855-F576-4F31-8983-589FA9FB7D3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CBFF0DE-6991-47F5-A73B-88893B1D2EFA}" type="slidenum">
              <a:rPr lang="en-GB" smtClean="0"/>
              <a:t>‹#›</a:t>
            </a:fld>
            <a:endParaRPr lang="en-GB"/>
          </a:p>
        </p:txBody>
      </p:sp>
    </p:spTree>
    <p:extLst>
      <p:ext uri="{BB962C8B-B14F-4D97-AF65-F5344CB8AC3E}">
        <p14:creationId xmlns:p14="http://schemas.microsoft.com/office/powerpoint/2010/main" val="12250361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041303" y="666081"/>
            <a:ext cx="8276042" cy="2973786"/>
          </a:xfrm>
        </p:spPr>
        <p:txBody>
          <a:bodyPr>
            <a:noAutofit/>
          </a:bodyPr>
          <a:lstStyle/>
          <a:p>
            <a:pPr algn="l"/>
            <a:r>
              <a:rPr lang="en-US" sz="4400" b="1" dirty="0" smtClean="0">
                <a:latin typeface="Book Antiqua" panose="02040602050305030304" pitchFamily="18" charset="0"/>
              </a:rPr>
              <a:t>TOPIC TWO: INFORMATION </a:t>
            </a:r>
            <a:r>
              <a:rPr lang="en-GB" sz="4400" b="1" dirty="0" smtClean="0">
                <a:latin typeface="Book Antiqua" panose="02040602050305030304" pitchFamily="18" charset="0"/>
              </a:rPr>
              <a:t>SYSTEM </a:t>
            </a:r>
            <a:r>
              <a:rPr lang="en-GB" sz="4400" b="1" dirty="0">
                <a:latin typeface="Book Antiqua" panose="02040602050305030304" pitchFamily="18" charset="0"/>
              </a:rPr>
              <a:t>DEVELOPMENT METHODOLOGIES</a:t>
            </a:r>
            <a:r>
              <a:rPr lang="en-US" sz="4400" dirty="0">
                <a:latin typeface="Book Antiqua" panose="02040602050305030304" pitchFamily="18" charset="0"/>
              </a:rPr>
              <a:t/>
            </a:r>
            <a:br>
              <a:rPr lang="en-US" sz="4400" dirty="0">
                <a:latin typeface="Book Antiqua" panose="02040602050305030304" pitchFamily="18" charset="0"/>
              </a:rPr>
            </a:br>
            <a:endParaRPr lang="en-US" sz="4400" dirty="0"/>
          </a:p>
        </p:txBody>
      </p:sp>
      <p:sp>
        <p:nvSpPr>
          <p:cNvPr id="5" name="Title 1"/>
          <p:cNvSpPr txBox="1">
            <a:spLocks/>
          </p:cNvSpPr>
          <p:nvPr/>
        </p:nvSpPr>
        <p:spPr>
          <a:xfrm>
            <a:off x="2041303" y="3720787"/>
            <a:ext cx="8276042" cy="2262744"/>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sz="2000" b="1" dirty="0" smtClean="0">
                <a:latin typeface="Book Antiqua" panose="02040602050305030304" pitchFamily="18" charset="0"/>
              </a:rPr>
              <a:t>Outline:</a:t>
            </a:r>
          </a:p>
          <a:p>
            <a:pPr marL="285750" lvl="0" indent="-285750" algn="l">
              <a:buFont typeface="Arial" panose="020B0604020202020204" pitchFamily="34" charset="0"/>
              <a:buChar char="•"/>
            </a:pPr>
            <a:r>
              <a:rPr lang="en-GB" sz="2000" dirty="0">
                <a:latin typeface="Book Antiqua" panose="02040602050305030304" pitchFamily="18" charset="0"/>
              </a:rPr>
              <a:t>System development methodologies. </a:t>
            </a:r>
            <a:endParaRPr lang="en-US" sz="2000" dirty="0">
              <a:latin typeface="Book Antiqua" panose="02040602050305030304" pitchFamily="18" charset="0"/>
            </a:endParaRPr>
          </a:p>
          <a:p>
            <a:pPr marL="285750" lvl="0" indent="-285750" algn="l">
              <a:buFont typeface="Arial" panose="020B0604020202020204" pitchFamily="34" charset="0"/>
              <a:buChar char="•"/>
            </a:pPr>
            <a:r>
              <a:rPr lang="en-GB" sz="2000" dirty="0">
                <a:latin typeface="Book Antiqua" panose="02040602050305030304" pitchFamily="18" charset="0"/>
              </a:rPr>
              <a:t>Advantages and Challenges of each Methodology. </a:t>
            </a:r>
            <a:endParaRPr lang="en-US" sz="2000" dirty="0">
              <a:latin typeface="Book Antiqua" panose="02040602050305030304" pitchFamily="18" charset="0"/>
            </a:endParaRPr>
          </a:p>
          <a:p>
            <a:pPr marL="285750" lvl="0" indent="-285750" algn="l">
              <a:buFont typeface="Arial" panose="020B0604020202020204" pitchFamily="34" charset="0"/>
              <a:buChar char="•"/>
            </a:pPr>
            <a:r>
              <a:rPr lang="en-GB" sz="2000" dirty="0">
                <a:latin typeface="Book Antiqua" panose="02040602050305030304" pitchFamily="18" charset="0"/>
              </a:rPr>
              <a:t>Application of each methodology. </a:t>
            </a:r>
            <a:endParaRPr lang="en-US" sz="2000" dirty="0">
              <a:latin typeface="Book Antiqua" panose="02040602050305030304" pitchFamily="18" charset="0"/>
            </a:endParaRPr>
          </a:p>
          <a:p>
            <a:pPr marL="285750" lvl="0" indent="-285750" algn="l">
              <a:buFont typeface="Arial" panose="020B0604020202020204" pitchFamily="34" charset="0"/>
              <a:buChar char="•"/>
            </a:pPr>
            <a:r>
              <a:rPr lang="en-GB" sz="2000" dirty="0">
                <a:latin typeface="Book Antiqua" panose="02040602050305030304" pitchFamily="18" charset="0"/>
              </a:rPr>
              <a:t>End user approaches to system development. </a:t>
            </a:r>
            <a:endParaRPr lang="en-US" sz="2000" dirty="0">
              <a:latin typeface="Book Antiqua" panose="02040602050305030304" pitchFamily="18" charset="0"/>
            </a:endParaRPr>
          </a:p>
          <a:p>
            <a:pPr marL="285750" indent="-285750" algn="l">
              <a:buFont typeface="Arial" panose="020B0604020202020204" pitchFamily="34" charset="0"/>
              <a:buChar char="•"/>
            </a:pPr>
            <a:r>
              <a:rPr lang="en-US" sz="2000" dirty="0">
                <a:latin typeface="Book Antiqua" panose="02040602050305030304" pitchFamily="18" charset="0"/>
              </a:rPr>
              <a:t>Activities involved in the implementation of new information systems. </a:t>
            </a:r>
            <a:r>
              <a:rPr lang="en-US" sz="2000" dirty="0" smtClean="0">
                <a:latin typeface="Book Antiqua" panose="02040602050305030304" pitchFamily="18" charset="0"/>
              </a:rPr>
              <a:t/>
            </a:r>
            <a:br>
              <a:rPr lang="en-US" sz="2000" dirty="0" smtClean="0">
                <a:latin typeface="Book Antiqua" panose="02040602050305030304" pitchFamily="18" charset="0"/>
              </a:rPr>
            </a:br>
            <a:endParaRPr lang="en-US" sz="2000" dirty="0">
              <a:latin typeface="Book Antiqua" panose="02040602050305030304" pitchFamily="18" charset="0"/>
            </a:endParaRPr>
          </a:p>
        </p:txBody>
      </p:sp>
    </p:spTree>
    <p:extLst>
      <p:ext uri="{BB962C8B-B14F-4D97-AF65-F5344CB8AC3E}">
        <p14:creationId xmlns:p14="http://schemas.microsoft.com/office/powerpoint/2010/main" val="16231798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a:xfrm>
            <a:off x="1589447" y="465151"/>
            <a:ext cx="8675687" cy="595313"/>
          </a:xfrm>
        </p:spPr>
        <p:txBody>
          <a:bodyPr/>
          <a:lstStyle/>
          <a:p>
            <a:pPr eaLnBrk="1" hangingPunct="1"/>
            <a:r>
              <a:rPr lang="en-US" altLang="en-US" sz="3200" dirty="0" smtClean="0">
                <a:latin typeface="Book Antiqua" panose="02040602050305030304" pitchFamily="18" charset="0"/>
              </a:rPr>
              <a:t>2. </a:t>
            </a:r>
            <a:r>
              <a:rPr lang="en-US" altLang="en-US" sz="3200" b="1" dirty="0" smtClean="0">
                <a:latin typeface="Book Antiqua" panose="02040602050305030304" pitchFamily="18" charset="0"/>
              </a:rPr>
              <a:t>Parallel Development</a:t>
            </a:r>
            <a:endParaRPr lang="th-TH" altLang="en-US" sz="3200" b="1" dirty="0" smtClean="0">
              <a:latin typeface="Book Antiqua" panose="02040602050305030304" pitchFamily="18" charset="0"/>
            </a:endParaRPr>
          </a:p>
        </p:txBody>
      </p:sp>
      <p:sp>
        <p:nvSpPr>
          <p:cNvPr id="6" name="Rectangle 3"/>
          <p:cNvSpPr>
            <a:spLocks noChangeArrowheads="1"/>
          </p:cNvSpPr>
          <p:nvPr/>
        </p:nvSpPr>
        <p:spPr bwMode="auto">
          <a:xfrm>
            <a:off x="1292087" y="1637817"/>
            <a:ext cx="8291513" cy="4681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533400" indent="-533400">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ea typeface="Angsana New" pitchFamily="18" charset="-12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ea typeface="Angsana New" pitchFamily="18" charset="-12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ea typeface="Angsana New" pitchFamily="18" charset="-12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ea typeface="Angsana New" pitchFamily="18" charset="-12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9pPr>
          </a:lstStyle>
          <a:p>
            <a:pPr eaLnBrk="1" hangingPunct="1">
              <a:buFont typeface="Wingdings" panose="05000000000000000000" pitchFamily="2" charset="2"/>
              <a:buChar char="Ø"/>
            </a:pPr>
            <a:r>
              <a:rPr lang="en-US" altLang="en-US" sz="2400" dirty="0">
                <a:latin typeface="Book Antiqua" panose="02040602050305030304" pitchFamily="18" charset="0"/>
              </a:rPr>
              <a:t>Multiple copies of analysis, design and implementation phases </a:t>
            </a:r>
          </a:p>
          <a:p>
            <a:pPr eaLnBrk="1" hangingPunct="1">
              <a:buFont typeface="Wingdings" panose="05000000000000000000" pitchFamily="2" charset="2"/>
              <a:buChar char="Ø"/>
            </a:pPr>
            <a:r>
              <a:rPr lang="en-US" altLang="en-US" sz="2400" dirty="0">
                <a:latin typeface="Book Antiqua" panose="02040602050305030304" pitchFamily="18" charset="0"/>
              </a:rPr>
              <a:t>To develop separate subsystems</a:t>
            </a:r>
          </a:p>
          <a:p>
            <a:pPr eaLnBrk="1" hangingPunct="1">
              <a:buFont typeface="Wingdings" panose="05000000000000000000" pitchFamily="2" charset="2"/>
              <a:buChar char="Ø"/>
            </a:pPr>
            <a:r>
              <a:rPr lang="en-US" altLang="en-US" sz="2400" dirty="0">
                <a:latin typeface="Book Antiqua" panose="02040602050305030304" pitchFamily="18" charset="0"/>
              </a:rPr>
              <a:t>All come together in a single implementation </a:t>
            </a:r>
            <a:r>
              <a:rPr lang="en-US" altLang="en-US" sz="2400" dirty="0" smtClean="0">
                <a:latin typeface="Book Antiqua" panose="02040602050305030304" pitchFamily="18" charset="0"/>
              </a:rPr>
              <a:t>phase</a:t>
            </a:r>
          </a:p>
          <a:p>
            <a:pPr marL="0" indent="0" eaLnBrk="1" hangingPunct="1">
              <a:buNone/>
            </a:pPr>
            <a:r>
              <a:rPr lang="en-US" altLang="en-US" sz="2400" b="1" dirty="0" smtClean="0">
                <a:latin typeface="Book Antiqua" panose="02040602050305030304" pitchFamily="18" charset="0"/>
              </a:rPr>
              <a:t>Assignment: look for 10 advantages and disadvantages</a:t>
            </a:r>
            <a:endParaRPr lang="en-US" altLang="en-US" sz="2400" b="1" dirty="0">
              <a:latin typeface="Book Antiqua" panose="02040602050305030304" pitchFamily="18" charset="0"/>
            </a:endParaRPr>
          </a:p>
        </p:txBody>
      </p:sp>
    </p:spTree>
    <p:extLst>
      <p:ext uri="{BB962C8B-B14F-4D97-AF65-F5344CB8AC3E}">
        <p14:creationId xmlns:p14="http://schemas.microsoft.com/office/powerpoint/2010/main" val="10635872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1000"/>
                                        <p:tgtEl>
                                          <p:spTgt spid="6">
                                            <p:txEl>
                                              <p:pRg st="0" end="0"/>
                                            </p:txEl>
                                          </p:spTgt>
                                        </p:tgtEl>
                                      </p:cBhvr>
                                    </p:animEffect>
                                    <p:anim calcmode="lin" valueType="num">
                                      <p:cBhvr>
                                        <p:cTn id="8"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6">
                                            <p:txEl>
                                              <p:pRg st="1" end="1"/>
                                            </p:txEl>
                                          </p:spTgt>
                                        </p:tgtEl>
                                        <p:attrNameLst>
                                          <p:attrName>style.visibility</p:attrName>
                                        </p:attrNameLst>
                                      </p:cBhvr>
                                      <p:to>
                                        <p:strVal val="visible"/>
                                      </p:to>
                                    </p:set>
                                    <p:animEffect transition="in" filter="fade">
                                      <p:cBhvr>
                                        <p:cTn id="14" dur="1000"/>
                                        <p:tgtEl>
                                          <p:spTgt spid="6">
                                            <p:txEl>
                                              <p:pRg st="1" end="1"/>
                                            </p:txEl>
                                          </p:spTgt>
                                        </p:tgtEl>
                                      </p:cBhvr>
                                    </p:animEffect>
                                    <p:anim calcmode="lin" valueType="num">
                                      <p:cBhvr>
                                        <p:cTn id="15" dur="1000" fill="hold"/>
                                        <p:tgtEl>
                                          <p:spTgt spid="6">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6">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6">
                                            <p:txEl>
                                              <p:pRg st="2" end="2"/>
                                            </p:txEl>
                                          </p:spTgt>
                                        </p:tgtEl>
                                        <p:attrNameLst>
                                          <p:attrName>style.visibility</p:attrName>
                                        </p:attrNameLst>
                                      </p:cBhvr>
                                      <p:to>
                                        <p:strVal val="visible"/>
                                      </p:to>
                                    </p:set>
                                    <p:animEffect transition="in" filter="fade">
                                      <p:cBhvr>
                                        <p:cTn id="21" dur="1000"/>
                                        <p:tgtEl>
                                          <p:spTgt spid="6">
                                            <p:txEl>
                                              <p:pRg st="2" end="2"/>
                                            </p:txEl>
                                          </p:spTgt>
                                        </p:tgtEl>
                                      </p:cBhvr>
                                    </p:animEffect>
                                    <p:anim calcmode="lin" valueType="num">
                                      <p:cBhvr>
                                        <p:cTn id="22" dur="1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6">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6">
                                            <p:txEl>
                                              <p:pRg st="3" end="3"/>
                                            </p:txEl>
                                          </p:spTgt>
                                        </p:tgtEl>
                                        <p:attrNameLst>
                                          <p:attrName>style.visibility</p:attrName>
                                        </p:attrNameLst>
                                      </p:cBhvr>
                                      <p:to>
                                        <p:strVal val="visible"/>
                                      </p:to>
                                    </p:set>
                                    <p:animEffect transition="in" filter="fade">
                                      <p:cBhvr>
                                        <p:cTn id="28" dur="1000"/>
                                        <p:tgtEl>
                                          <p:spTgt spid="6">
                                            <p:txEl>
                                              <p:pRg st="3" end="3"/>
                                            </p:txEl>
                                          </p:spTgt>
                                        </p:tgtEl>
                                      </p:cBhvr>
                                    </p:animEffect>
                                    <p:anim calcmode="lin" valueType="num">
                                      <p:cBhvr>
                                        <p:cTn id="29" dur="1000" fill="hold"/>
                                        <p:tgtEl>
                                          <p:spTgt spid="6">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6">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5517" y="365125"/>
            <a:ext cx="11076165" cy="1325563"/>
          </a:xfrm>
        </p:spPr>
        <p:txBody>
          <a:bodyPr/>
          <a:lstStyle/>
          <a:p>
            <a:r>
              <a:rPr lang="en-US" dirty="0" smtClean="0"/>
              <a:t>Illustration:</a:t>
            </a:r>
            <a:endParaRPr lang="en-US" dirty="0"/>
          </a:p>
        </p:txBody>
      </p:sp>
      <p:pic>
        <p:nvPicPr>
          <p:cNvPr id="7" name="Picture 6"/>
          <p:cNvPicPr>
            <a:picLocks noChangeAspect="1"/>
          </p:cNvPicPr>
          <p:nvPr/>
        </p:nvPicPr>
        <p:blipFill>
          <a:blip r:embed="rId2"/>
          <a:stretch>
            <a:fillRect/>
          </a:stretch>
        </p:blipFill>
        <p:spPr>
          <a:xfrm>
            <a:off x="0" y="1690688"/>
            <a:ext cx="11786483" cy="5074253"/>
          </a:xfrm>
          <a:prstGeom prst="rect">
            <a:avLst/>
          </a:prstGeom>
        </p:spPr>
      </p:pic>
    </p:spTree>
    <p:extLst>
      <p:ext uri="{BB962C8B-B14F-4D97-AF65-F5344CB8AC3E}">
        <p14:creationId xmlns:p14="http://schemas.microsoft.com/office/powerpoint/2010/main" val="1846846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a:xfrm>
            <a:off x="1785067" y="655983"/>
            <a:ext cx="8675687" cy="595313"/>
          </a:xfrm>
        </p:spPr>
        <p:txBody>
          <a:bodyPr/>
          <a:lstStyle/>
          <a:p>
            <a:pPr eaLnBrk="1" hangingPunct="1"/>
            <a:r>
              <a:rPr lang="en-US" altLang="en-US" sz="3200" dirty="0" smtClean="0">
                <a:latin typeface="Book Antiqua" panose="02040602050305030304" pitchFamily="18" charset="0"/>
              </a:rPr>
              <a:t>3. </a:t>
            </a:r>
            <a:r>
              <a:rPr lang="en-US" altLang="en-US" sz="3200" b="1" dirty="0" smtClean="0">
                <a:latin typeface="Book Antiqua" panose="02040602050305030304" pitchFamily="18" charset="0"/>
              </a:rPr>
              <a:t>Phased Development</a:t>
            </a:r>
            <a:endParaRPr lang="th-TH" altLang="en-US" sz="3200" b="1" dirty="0" smtClean="0">
              <a:latin typeface="Book Antiqua" panose="02040602050305030304" pitchFamily="18" charset="0"/>
            </a:endParaRPr>
          </a:p>
        </p:txBody>
      </p:sp>
      <p:sp>
        <p:nvSpPr>
          <p:cNvPr id="6" name="Rectangle 3"/>
          <p:cNvSpPr>
            <a:spLocks noChangeArrowheads="1"/>
          </p:cNvSpPr>
          <p:nvPr/>
        </p:nvSpPr>
        <p:spPr bwMode="auto">
          <a:xfrm>
            <a:off x="1705554" y="1251296"/>
            <a:ext cx="8291513" cy="4681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533400" indent="-533400">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ea typeface="Angsana New" pitchFamily="18" charset="-12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ea typeface="Angsana New" pitchFamily="18" charset="-12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ea typeface="Angsana New" pitchFamily="18" charset="-12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ea typeface="Angsana New" pitchFamily="18" charset="-12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9pPr>
          </a:lstStyle>
          <a:p>
            <a:pPr eaLnBrk="1" hangingPunct="1"/>
            <a:endParaRPr lang="en-US" altLang="en-US" sz="1800" dirty="0" smtClean="0">
              <a:latin typeface="Book Antiqua" panose="02040602050305030304" pitchFamily="18" charset="0"/>
            </a:endParaRPr>
          </a:p>
          <a:p>
            <a:pPr marL="0" indent="0">
              <a:buNone/>
            </a:pPr>
            <a:r>
              <a:rPr lang="en-GB" sz="1800" b="1" dirty="0">
                <a:latin typeface="Book Antiqua" panose="02040602050305030304" pitchFamily="18" charset="0"/>
              </a:rPr>
              <a:t>Phased Development Model </a:t>
            </a:r>
            <a:r>
              <a:rPr lang="en-GB" sz="1800" dirty="0">
                <a:latin typeface="Book Antiqua" panose="02040602050305030304" pitchFamily="18" charset="0"/>
              </a:rPr>
              <a:t>or Phased System Development, is a systematic software or system development method where the project is divided into distinct phases or stages. </a:t>
            </a:r>
          </a:p>
          <a:p>
            <a:pPr marL="0" indent="0">
              <a:buNone/>
            </a:pPr>
            <a:r>
              <a:rPr lang="en-GB" sz="1800" dirty="0">
                <a:latin typeface="Book Antiqua" panose="02040602050305030304" pitchFamily="18" charset="0"/>
              </a:rPr>
              <a:t>Each phase represents a logical progression of work, and the project moves from one phase to the next in a sequential manner. This approach is sometimes considered a variation of the Waterfall model but with a more flexible structure. </a:t>
            </a:r>
            <a:r>
              <a:rPr lang="en-US" altLang="en-US" sz="1800" dirty="0" smtClean="0">
                <a:latin typeface="Book Antiqua" panose="02040602050305030304" pitchFamily="18" charset="0"/>
              </a:rPr>
              <a:t>Break </a:t>
            </a:r>
            <a:r>
              <a:rPr lang="en-US" altLang="en-US" sz="1800" dirty="0">
                <a:latin typeface="Book Antiqua" panose="02040602050305030304" pitchFamily="18" charset="0"/>
              </a:rPr>
              <a:t>system up into versions developed sequentially</a:t>
            </a:r>
          </a:p>
          <a:p>
            <a:pPr eaLnBrk="1" hangingPunct="1"/>
            <a:r>
              <a:rPr lang="en-US" altLang="en-US" sz="1800" dirty="0">
                <a:latin typeface="Book Antiqua" panose="02040602050305030304" pitchFamily="18" charset="0"/>
              </a:rPr>
              <a:t>Each version has more functionality </a:t>
            </a:r>
          </a:p>
          <a:p>
            <a:pPr eaLnBrk="1" hangingPunct="1"/>
            <a:r>
              <a:rPr lang="en-US" altLang="en-US" sz="1800" dirty="0">
                <a:latin typeface="Book Antiqua" panose="02040602050305030304" pitchFamily="18" charset="0"/>
              </a:rPr>
              <a:t>Evolves into a final system</a:t>
            </a:r>
          </a:p>
          <a:p>
            <a:pPr eaLnBrk="1" hangingPunct="1"/>
            <a:r>
              <a:rPr lang="en-US" altLang="en-US" sz="1800" dirty="0">
                <a:latin typeface="Book Antiqua" panose="02040602050305030304" pitchFamily="18" charset="0"/>
              </a:rPr>
              <a:t>Users gain functionality quickly</a:t>
            </a:r>
          </a:p>
          <a:p>
            <a:pPr eaLnBrk="1" hangingPunct="1"/>
            <a:r>
              <a:rPr lang="en-US" altLang="en-US" sz="1800" dirty="0">
                <a:latin typeface="Book Antiqua" panose="02040602050305030304" pitchFamily="18" charset="0"/>
              </a:rPr>
              <a:t>But initial systems are </a:t>
            </a:r>
            <a:r>
              <a:rPr lang="en-US" altLang="en-US" sz="1800" dirty="0" smtClean="0">
                <a:latin typeface="Book Antiqua" panose="02040602050305030304" pitchFamily="18" charset="0"/>
              </a:rPr>
              <a:t>incomplete</a:t>
            </a:r>
          </a:p>
        </p:txBody>
      </p:sp>
    </p:spTree>
    <p:extLst>
      <p:ext uri="{BB962C8B-B14F-4D97-AF65-F5344CB8AC3E}">
        <p14:creationId xmlns:p14="http://schemas.microsoft.com/office/powerpoint/2010/main" val="20069391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animEffect transition="in" filter="fade">
                                      <p:cBhvr>
                                        <p:cTn id="7" dur="1000"/>
                                        <p:tgtEl>
                                          <p:spTgt spid="6">
                                            <p:txEl>
                                              <p:pRg st="1" end="1"/>
                                            </p:txEl>
                                          </p:spTgt>
                                        </p:tgtEl>
                                      </p:cBhvr>
                                    </p:animEffect>
                                    <p:anim calcmode="lin" valueType="num">
                                      <p:cBhvr>
                                        <p:cTn id="8" dur="1000" fill="hold"/>
                                        <p:tgtEl>
                                          <p:spTgt spid="6">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6">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6">
                                            <p:txEl>
                                              <p:pRg st="2" end="2"/>
                                            </p:txEl>
                                          </p:spTgt>
                                        </p:tgtEl>
                                        <p:attrNameLst>
                                          <p:attrName>style.visibility</p:attrName>
                                        </p:attrNameLst>
                                      </p:cBhvr>
                                      <p:to>
                                        <p:strVal val="visible"/>
                                      </p:to>
                                    </p:set>
                                    <p:animEffect transition="in" filter="fade">
                                      <p:cBhvr>
                                        <p:cTn id="14" dur="1000"/>
                                        <p:tgtEl>
                                          <p:spTgt spid="6">
                                            <p:txEl>
                                              <p:pRg st="2" end="2"/>
                                            </p:txEl>
                                          </p:spTgt>
                                        </p:tgtEl>
                                      </p:cBhvr>
                                    </p:animEffect>
                                    <p:anim calcmode="lin" valueType="num">
                                      <p:cBhvr>
                                        <p:cTn id="15" dur="1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6">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6">
                                            <p:txEl>
                                              <p:pRg st="3" end="3"/>
                                            </p:txEl>
                                          </p:spTgt>
                                        </p:tgtEl>
                                        <p:attrNameLst>
                                          <p:attrName>style.visibility</p:attrName>
                                        </p:attrNameLst>
                                      </p:cBhvr>
                                      <p:to>
                                        <p:strVal val="visible"/>
                                      </p:to>
                                    </p:set>
                                    <p:animEffect transition="in" filter="fade">
                                      <p:cBhvr>
                                        <p:cTn id="21" dur="1000"/>
                                        <p:tgtEl>
                                          <p:spTgt spid="6">
                                            <p:txEl>
                                              <p:pRg st="3" end="3"/>
                                            </p:txEl>
                                          </p:spTgt>
                                        </p:tgtEl>
                                      </p:cBhvr>
                                    </p:animEffect>
                                    <p:anim calcmode="lin" valueType="num">
                                      <p:cBhvr>
                                        <p:cTn id="22" dur="1000" fill="hold"/>
                                        <p:tgtEl>
                                          <p:spTgt spid="6">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6">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6">
                                            <p:txEl>
                                              <p:pRg st="4" end="4"/>
                                            </p:txEl>
                                          </p:spTgt>
                                        </p:tgtEl>
                                        <p:attrNameLst>
                                          <p:attrName>style.visibility</p:attrName>
                                        </p:attrNameLst>
                                      </p:cBhvr>
                                      <p:to>
                                        <p:strVal val="visible"/>
                                      </p:to>
                                    </p:set>
                                    <p:animEffect transition="in" filter="fade">
                                      <p:cBhvr>
                                        <p:cTn id="28" dur="1000"/>
                                        <p:tgtEl>
                                          <p:spTgt spid="6">
                                            <p:txEl>
                                              <p:pRg st="4" end="4"/>
                                            </p:txEl>
                                          </p:spTgt>
                                        </p:tgtEl>
                                      </p:cBhvr>
                                    </p:animEffect>
                                    <p:anim calcmode="lin" valueType="num">
                                      <p:cBhvr>
                                        <p:cTn id="29" dur="1000" fill="hold"/>
                                        <p:tgtEl>
                                          <p:spTgt spid="6">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6">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6">
                                            <p:txEl>
                                              <p:pRg st="5" end="5"/>
                                            </p:txEl>
                                          </p:spTgt>
                                        </p:tgtEl>
                                        <p:attrNameLst>
                                          <p:attrName>style.visibility</p:attrName>
                                        </p:attrNameLst>
                                      </p:cBhvr>
                                      <p:to>
                                        <p:strVal val="visible"/>
                                      </p:to>
                                    </p:set>
                                    <p:animEffect transition="in" filter="fade">
                                      <p:cBhvr>
                                        <p:cTn id="35" dur="1000"/>
                                        <p:tgtEl>
                                          <p:spTgt spid="6">
                                            <p:txEl>
                                              <p:pRg st="5" end="5"/>
                                            </p:txEl>
                                          </p:spTgt>
                                        </p:tgtEl>
                                      </p:cBhvr>
                                    </p:animEffect>
                                    <p:anim calcmode="lin" valueType="num">
                                      <p:cBhvr>
                                        <p:cTn id="36" dur="1000" fill="hold"/>
                                        <p:tgtEl>
                                          <p:spTgt spid="6">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6">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6">
                                            <p:txEl>
                                              <p:pRg st="6" end="6"/>
                                            </p:txEl>
                                          </p:spTgt>
                                        </p:tgtEl>
                                        <p:attrNameLst>
                                          <p:attrName>style.visibility</p:attrName>
                                        </p:attrNameLst>
                                      </p:cBhvr>
                                      <p:to>
                                        <p:strVal val="visible"/>
                                      </p:to>
                                    </p:set>
                                    <p:animEffect transition="in" filter="fade">
                                      <p:cBhvr>
                                        <p:cTn id="42" dur="1000"/>
                                        <p:tgtEl>
                                          <p:spTgt spid="6">
                                            <p:txEl>
                                              <p:pRg st="6" end="6"/>
                                            </p:txEl>
                                          </p:spTgt>
                                        </p:tgtEl>
                                      </p:cBhvr>
                                    </p:animEffect>
                                    <p:anim calcmode="lin" valueType="num">
                                      <p:cBhvr>
                                        <p:cTn id="43" dur="1000" fill="hold"/>
                                        <p:tgtEl>
                                          <p:spTgt spid="6">
                                            <p:txEl>
                                              <p:pRg st="6" end="6"/>
                                            </p:txEl>
                                          </p:spTgt>
                                        </p:tgtEl>
                                        <p:attrNameLst>
                                          <p:attrName>ppt_x</p:attrName>
                                        </p:attrNameLst>
                                      </p:cBhvr>
                                      <p:tavLst>
                                        <p:tav tm="0">
                                          <p:val>
                                            <p:strVal val="#ppt_x"/>
                                          </p:val>
                                        </p:tav>
                                        <p:tav tm="100000">
                                          <p:val>
                                            <p:strVal val="#ppt_x"/>
                                          </p:val>
                                        </p:tav>
                                      </p:tavLst>
                                    </p:anim>
                                    <p:anim calcmode="lin" valueType="num">
                                      <p:cBhvr>
                                        <p:cTn id="44" dur="1000" fill="hold"/>
                                        <p:tgtEl>
                                          <p:spTgt spid="6">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DD2D205-C1D7-4777-9EB3-3E4E6CC150CE}"/>
              </a:ext>
            </a:extLst>
          </p:cNvPr>
          <p:cNvSpPr>
            <a:spLocks noGrp="1"/>
          </p:cNvSpPr>
          <p:nvPr>
            <p:ph type="title"/>
          </p:nvPr>
        </p:nvSpPr>
        <p:spPr>
          <a:xfrm>
            <a:off x="1840064" y="349222"/>
            <a:ext cx="7518621" cy="1325563"/>
          </a:xfrm>
        </p:spPr>
        <p:txBody>
          <a:bodyPr/>
          <a:lstStyle/>
          <a:p>
            <a:r>
              <a:rPr lang="en-GB" b="1" dirty="0">
                <a:latin typeface="Book Antiqua" panose="02040602050305030304" pitchFamily="18" charset="0"/>
              </a:rPr>
              <a:t>Steps in Phased Development Methodology</a:t>
            </a:r>
          </a:p>
        </p:txBody>
      </p:sp>
      <p:sp>
        <p:nvSpPr>
          <p:cNvPr id="3" name="Content Placeholder 2">
            <a:extLst>
              <a:ext uri="{FF2B5EF4-FFF2-40B4-BE49-F238E27FC236}">
                <a16:creationId xmlns:a16="http://schemas.microsoft.com/office/drawing/2014/main" xmlns="" id="{D94302F6-1F59-49EF-A3CD-E058B143F3E9}"/>
              </a:ext>
            </a:extLst>
          </p:cNvPr>
          <p:cNvSpPr>
            <a:spLocks noGrp="1"/>
          </p:cNvSpPr>
          <p:nvPr>
            <p:ph idx="1"/>
          </p:nvPr>
        </p:nvSpPr>
        <p:spPr>
          <a:xfrm>
            <a:off x="1840064" y="2000554"/>
            <a:ext cx="7518621" cy="4351338"/>
          </a:xfrm>
        </p:spPr>
        <p:txBody>
          <a:bodyPr>
            <a:normAutofit/>
          </a:bodyPr>
          <a:lstStyle/>
          <a:p>
            <a:pPr>
              <a:buFont typeface="Wingdings" panose="05000000000000000000" pitchFamily="2" charset="2"/>
              <a:buChar char="q"/>
            </a:pPr>
            <a:r>
              <a:rPr lang="en-GB" sz="1800" b="1" dirty="0">
                <a:latin typeface="Book Antiqua" panose="02040602050305030304" pitchFamily="18" charset="0"/>
              </a:rPr>
              <a:t>Planning Phase: </a:t>
            </a:r>
            <a:r>
              <a:rPr lang="en-GB" sz="1800" dirty="0">
                <a:latin typeface="Book Antiqua" panose="02040602050305030304" pitchFamily="18" charset="0"/>
              </a:rPr>
              <a:t>In this initial phase, project objectives, requirements, and constraints are gathered and </a:t>
            </a:r>
            <a:r>
              <a:rPr lang="en-GB" sz="1800" dirty="0" smtClean="0">
                <a:latin typeface="Book Antiqua" panose="02040602050305030304" pitchFamily="18" charset="0"/>
              </a:rPr>
              <a:t>analysed. </a:t>
            </a:r>
            <a:r>
              <a:rPr lang="en-GB" sz="1800" dirty="0">
                <a:latin typeface="Book Antiqua" panose="02040602050305030304" pitchFamily="18" charset="0"/>
              </a:rPr>
              <a:t>A project plan is developed, outlining the overall strategy, scope, budget, and schedule for the entire project.</a:t>
            </a:r>
          </a:p>
          <a:p>
            <a:r>
              <a:rPr lang="en-GB" sz="1800" dirty="0">
                <a:latin typeface="Book Antiqua" panose="02040602050305030304" pitchFamily="18" charset="0"/>
              </a:rPr>
              <a:t>The feasibility of the project is assessed to determine whether it should proceed to the next phase.</a:t>
            </a:r>
          </a:p>
          <a:p>
            <a:pPr>
              <a:buFont typeface="Wingdings" panose="05000000000000000000" pitchFamily="2" charset="2"/>
              <a:buChar char="q"/>
            </a:pPr>
            <a:r>
              <a:rPr lang="en-GB" sz="1800" b="1" dirty="0">
                <a:latin typeface="Book Antiqua" panose="02040602050305030304" pitchFamily="18" charset="0"/>
              </a:rPr>
              <a:t>System Design Phase: </a:t>
            </a:r>
            <a:r>
              <a:rPr lang="en-GB" sz="1800" dirty="0">
                <a:latin typeface="Book Antiqua" panose="02040602050305030304" pitchFamily="18" charset="0"/>
              </a:rPr>
              <a:t>During this phase, the system's architecture and design are developed.</a:t>
            </a:r>
          </a:p>
          <a:p>
            <a:r>
              <a:rPr lang="en-GB" sz="1800" dirty="0">
                <a:latin typeface="Book Antiqua" panose="02040602050305030304" pitchFamily="18" charset="0"/>
              </a:rPr>
              <a:t>Detailed system specifications, including technical designs, data structures, and software and hardware components, are created. This phase focuses on defining how the system will meet the specified requirements.</a:t>
            </a:r>
          </a:p>
          <a:p>
            <a:endParaRPr lang="en-GB" sz="1800" dirty="0">
              <a:latin typeface="Book Antiqua" panose="02040602050305030304" pitchFamily="18" charset="0"/>
            </a:endParaRPr>
          </a:p>
          <a:p>
            <a:endParaRPr lang="en-GB" sz="1800" dirty="0">
              <a:latin typeface="Book Antiqua" panose="02040602050305030304" pitchFamily="18" charset="0"/>
            </a:endParaRPr>
          </a:p>
        </p:txBody>
      </p:sp>
    </p:spTree>
    <p:extLst>
      <p:ext uri="{BB962C8B-B14F-4D97-AF65-F5344CB8AC3E}">
        <p14:creationId xmlns:p14="http://schemas.microsoft.com/office/powerpoint/2010/main" val="7187409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DCCF9F9-5AB2-4D84-B871-B68CC4940B34}"/>
              </a:ext>
            </a:extLst>
          </p:cNvPr>
          <p:cNvSpPr>
            <a:spLocks noGrp="1"/>
          </p:cNvSpPr>
          <p:nvPr>
            <p:ph type="title"/>
          </p:nvPr>
        </p:nvSpPr>
        <p:spPr>
          <a:xfrm>
            <a:off x="2531828" y="373077"/>
            <a:ext cx="6524708" cy="1325563"/>
          </a:xfrm>
        </p:spPr>
        <p:txBody>
          <a:bodyPr/>
          <a:lstStyle/>
          <a:p>
            <a:r>
              <a:rPr lang="en-GB" b="1" dirty="0">
                <a:latin typeface="Book Antiqua" panose="02040602050305030304" pitchFamily="18" charset="0"/>
              </a:rPr>
              <a:t>Steps cont’d</a:t>
            </a:r>
          </a:p>
        </p:txBody>
      </p:sp>
      <p:sp>
        <p:nvSpPr>
          <p:cNvPr id="3" name="Content Placeholder 2">
            <a:extLst>
              <a:ext uri="{FF2B5EF4-FFF2-40B4-BE49-F238E27FC236}">
                <a16:creationId xmlns:a16="http://schemas.microsoft.com/office/drawing/2014/main" xmlns="" id="{79F925BD-3EA7-4DC1-BD43-814658AACFAB}"/>
              </a:ext>
            </a:extLst>
          </p:cNvPr>
          <p:cNvSpPr>
            <a:spLocks noGrp="1"/>
          </p:cNvSpPr>
          <p:nvPr>
            <p:ph idx="1"/>
          </p:nvPr>
        </p:nvSpPr>
        <p:spPr>
          <a:xfrm>
            <a:off x="2531828" y="2294752"/>
            <a:ext cx="6524708" cy="4351338"/>
          </a:xfrm>
        </p:spPr>
        <p:txBody>
          <a:bodyPr>
            <a:normAutofit/>
          </a:bodyPr>
          <a:lstStyle/>
          <a:p>
            <a:pPr>
              <a:buFont typeface="Wingdings" panose="05000000000000000000" pitchFamily="2" charset="2"/>
              <a:buChar char="q"/>
            </a:pPr>
            <a:r>
              <a:rPr lang="en-GB" sz="1800" b="1" dirty="0">
                <a:latin typeface="Book Antiqua" panose="02040602050305030304" pitchFamily="18" charset="0"/>
              </a:rPr>
              <a:t>Implementation Phase: </a:t>
            </a:r>
            <a:r>
              <a:rPr lang="en-GB" sz="1800" dirty="0">
                <a:latin typeface="Book Antiqua" panose="02040602050305030304" pitchFamily="18" charset="0"/>
              </a:rPr>
              <a:t>In the implementation phase, developers write the code and build the system based on the design specifications.</a:t>
            </a:r>
          </a:p>
          <a:p>
            <a:r>
              <a:rPr lang="en-GB" sz="1800" dirty="0">
                <a:latin typeface="Book Antiqua" panose="02040602050305030304" pitchFamily="18" charset="0"/>
              </a:rPr>
              <a:t>Software components are developed and integrated, and the system begins to take shape. Extensive testing, both unit testing and integration testing, occurs during this phase.</a:t>
            </a:r>
          </a:p>
          <a:p>
            <a:pPr>
              <a:buFont typeface="Wingdings" panose="05000000000000000000" pitchFamily="2" charset="2"/>
              <a:buChar char="q"/>
            </a:pPr>
            <a:r>
              <a:rPr lang="en-GB" sz="1800" b="1" dirty="0">
                <a:latin typeface="Book Antiqua" panose="02040602050305030304" pitchFamily="18" charset="0"/>
              </a:rPr>
              <a:t>Testing Phase: </a:t>
            </a:r>
            <a:r>
              <a:rPr lang="en-GB" sz="1800" dirty="0">
                <a:latin typeface="Book Antiqua" panose="02040602050305030304" pitchFamily="18" charset="0"/>
              </a:rPr>
              <a:t>This phase is dedicated to comprehensive testing of the entire system. Quality assurance activities, including system testing, user acceptance testing, and performance testing, are carried out to ensure that the system functions correctly.</a:t>
            </a:r>
          </a:p>
          <a:p>
            <a:endParaRPr lang="en-GB" sz="1800" dirty="0">
              <a:latin typeface="Book Antiqua" panose="02040602050305030304" pitchFamily="18" charset="0"/>
            </a:endParaRPr>
          </a:p>
          <a:p>
            <a:endParaRPr lang="en-GB" sz="1800" dirty="0">
              <a:latin typeface="Book Antiqua" panose="02040602050305030304" pitchFamily="18" charset="0"/>
            </a:endParaRPr>
          </a:p>
        </p:txBody>
      </p:sp>
    </p:spTree>
    <p:extLst>
      <p:ext uri="{BB962C8B-B14F-4D97-AF65-F5344CB8AC3E}">
        <p14:creationId xmlns:p14="http://schemas.microsoft.com/office/powerpoint/2010/main" val="41156678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1FD7DCA-149C-4BA9-9D31-5D6E4E5D8DF0}"/>
              </a:ext>
            </a:extLst>
          </p:cNvPr>
          <p:cNvSpPr>
            <a:spLocks noGrp="1"/>
          </p:cNvSpPr>
          <p:nvPr>
            <p:ph type="title"/>
          </p:nvPr>
        </p:nvSpPr>
        <p:spPr>
          <a:xfrm>
            <a:off x="2743200" y="492346"/>
            <a:ext cx="6535972" cy="1325563"/>
          </a:xfrm>
        </p:spPr>
        <p:txBody>
          <a:bodyPr/>
          <a:lstStyle/>
          <a:p>
            <a:r>
              <a:rPr lang="en-GB" b="1" dirty="0">
                <a:latin typeface="Book Antiqua" panose="02040602050305030304" pitchFamily="18" charset="0"/>
              </a:rPr>
              <a:t>Steps cont’d</a:t>
            </a:r>
          </a:p>
        </p:txBody>
      </p:sp>
      <p:sp>
        <p:nvSpPr>
          <p:cNvPr id="3" name="Content Placeholder 2">
            <a:extLst>
              <a:ext uri="{FF2B5EF4-FFF2-40B4-BE49-F238E27FC236}">
                <a16:creationId xmlns:a16="http://schemas.microsoft.com/office/drawing/2014/main" xmlns="" id="{C17A3E88-F9DA-43C7-B601-A6415653841B}"/>
              </a:ext>
            </a:extLst>
          </p:cNvPr>
          <p:cNvSpPr>
            <a:spLocks noGrp="1"/>
          </p:cNvSpPr>
          <p:nvPr>
            <p:ph idx="1"/>
          </p:nvPr>
        </p:nvSpPr>
        <p:spPr>
          <a:xfrm>
            <a:off x="2682902" y="2048262"/>
            <a:ext cx="6651929" cy="4351338"/>
          </a:xfrm>
        </p:spPr>
        <p:txBody>
          <a:bodyPr>
            <a:normAutofit/>
          </a:bodyPr>
          <a:lstStyle/>
          <a:p>
            <a:pPr>
              <a:buFont typeface="Wingdings" panose="05000000000000000000" pitchFamily="2" charset="2"/>
              <a:buChar char="q"/>
            </a:pPr>
            <a:r>
              <a:rPr lang="en-GB" sz="1800" b="1" dirty="0">
                <a:latin typeface="Book Antiqua" panose="02040602050305030304" pitchFamily="18" charset="0"/>
              </a:rPr>
              <a:t>Deployment Phase: </a:t>
            </a:r>
            <a:r>
              <a:rPr lang="en-GB" sz="1800" dirty="0">
                <a:latin typeface="Book Antiqua" panose="02040602050305030304" pitchFamily="18" charset="0"/>
              </a:rPr>
              <a:t>The deployment phase involves installing the system in the production environment. The system is made available to end-users for their regular operations.</a:t>
            </a:r>
          </a:p>
          <a:p>
            <a:pPr>
              <a:buFont typeface="Wingdings" panose="05000000000000000000" pitchFamily="2" charset="2"/>
              <a:buChar char="q"/>
            </a:pPr>
            <a:r>
              <a:rPr lang="en-GB" sz="1800" b="1" dirty="0">
                <a:latin typeface="Book Antiqua" panose="02040602050305030304" pitchFamily="18" charset="0"/>
              </a:rPr>
              <a:t>Maintenance Phase: </a:t>
            </a:r>
            <a:r>
              <a:rPr lang="en-GB" sz="1800" dirty="0">
                <a:latin typeface="Book Antiqua" panose="02040602050305030304" pitchFamily="18" charset="0"/>
              </a:rPr>
              <a:t>After deployment, ongoing maintenance and support activities take place. Bug fixes, updates, enhancements, and other modifications are carried out as needed to ensure the system's continued functionality and relevance.</a:t>
            </a:r>
          </a:p>
          <a:p>
            <a:endParaRPr lang="en-GB" sz="1800" dirty="0">
              <a:latin typeface="Book Antiqua" panose="02040602050305030304" pitchFamily="18" charset="0"/>
            </a:endParaRPr>
          </a:p>
          <a:p>
            <a:endParaRPr lang="en-GB" sz="1800" dirty="0">
              <a:latin typeface="Book Antiqua" panose="02040602050305030304" pitchFamily="18" charset="0"/>
            </a:endParaRPr>
          </a:p>
        </p:txBody>
      </p:sp>
    </p:spTree>
    <p:extLst>
      <p:ext uri="{BB962C8B-B14F-4D97-AF65-F5344CB8AC3E}">
        <p14:creationId xmlns:p14="http://schemas.microsoft.com/office/powerpoint/2010/main" val="21962314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31D5C37-109C-469A-BA4C-D5F14B59DB49}"/>
              </a:ext>
            </a:extLst>
          </p:cNvPr>
          <p:cNvSpPr>
            <a:spLocks noGrp="1"/>
          </p:cNvSpPr>
          <p:nvPr>
            <p:ph type="title"/>
          </p:nvPr>
        </p:nvSpPr>
        <p:spPr>
          <a:xfrm>
            <a:off x="2412559" y="365125"/>
            <a:ext cx="7701500" cy="1325563"/>
          </a:xfrm>
        </p:spPr>
        <p:txBody>
          <a:bodyPr/>
          <a:lstStyle/>
          <a:p>
            <a:r>
              <a:rPr lang="en-GB" b="1" dirty="0">
                <a:latin typeface="Book Antiqua" panose="02040602050305030304" pitchFamily="18" charset="0"/>
              </a:rPr>
              <a:t>Advantages of Phased Development Model</a:t>
            </a:r>
          </a:p>
        </p:txBody>
      </p:sp>
      <p:sp>
        <p:nvSpPr>
          <p:cNvPr id="3" name="Content Placeholder 2">
            <a:extLst>
              <a:ext uri="{FF2B5EF4-FFF2-40B4-BE49-F238E27FC236}">
                <a16:creationId xmlns:a16="http://schemas.microsoft.com/office/drawing/2014/main" xmlns="" id="{84F3E036-766E-4AAE-A83E-77C1A556BB24}"/>
              </a:ext>
            </a:extLst>
          </p:cNvPr>
          <p:cNvSpPr>
            <a:spLocks noGrp="1"/>
          </p:cNvSpPr>
          <p:nvPr>
            <p:ph idx="1"/>
          </p:nvPr>
        </p:nvSpPr>
        <p:spPr>
          <a:xfrm>
            <a:off x="2412559" y="1690688"/>
            <a:ext cx="7637890" cy="4069867"/>
          </a:xfrm>
        </p:spPr>
        <p:txBody>
          <a:bodyPr>
            <a:normAutofit/>
          </a:bodyPr>
          <a:lstStyle/>
          <a:p>
            <a:pPr>
              <a:buFont typeface="Wingdings" panose="05000000000000000000" pitchFamily="2" charset="2"/>
              <a:buChar char="Ø"/>
            </a:pPr>
            <a:r>
              <a:rPr lang="en-GB" sz="1800" b="1" dirty="0">
                <a:latin typeface="Book Antiqua" panose="02040602050305030304" pitchFamily="18" charset="0"/>
              </a:rPr>
              <a:t>Early Delivery of Partial Functionality:</a:t>
            </a:r>
            <a:r>
              <a:rPr lang="en-GB" sz="1800" dirty="0">
                <a:latin typeface="Book Antiqua" panose="02040602050305030304" pitchFamily="18" charset="0"/>
              </a:rPr>
              <a:t> Phased development allows for the delivery of a subset of features or functionality in each phase. This means that users can start using and benefiting from the software sooner, even if it's not fully complete.</a:t>
            </a:r>
          </a:p>
          <a:p>
            <a:pPr>
              <a:buFont typeface="Wingdings" panose="05000000000000000000" pitchFamily="2" charset="2"/>
              <a:buChar char="Ø"/>
            </a:pPr>
            <a:r>
              <a:rPr lang="en-GB" sz="1800" b="1" dirty="0">
                <a:latin typeface="Book Antiqua" panose="02040602050305030304" pitchFamily="18" charset="0"/>
              </a:rPr>
              <a:t>Reduced Risk:</a:t>
            </a:r>
            <a:r>
              <a:rPr lang="en-GB" sz="1800" dirty="0">
                <a:latin typeface="Book Antiqua" panose="02040602050305030304" pitchFamily="18" charset="0"/>
              </a:rPr>
              <a:t> By breaking the project into manageable phases, the overall risk is reduced. If issues or changes are identified in one phase, they can be addressed before moving on to the next, reducing the likelihood of costly late-stage revisions.</a:t>
            </a:r>
          </a:p>
          <a:p>
            <a:pPr>
              <a:buFont typeface="Wingdings" panose="05000000000000000000" pitchFamily="2" charset="2"/>
              <a:buChar char="Ø"/>
            </a:pPr>
            <a:r>
              <a:rPr lang="en-GB" sz="1800" b="1" dirty="0">
                <a:latin typeface="Book Antiqua" panose="02040602050305030304" pitchFamily="18" charset="0"/>
              </a:rPr>
              <a:t>Flexibility and Adaptability:</a:t>
            </a:r>
            <a:r>
              <a:rPr lang="en-GB" sz="1800" dirty="0">
                <a:latin typeface="Book Antiqua" panose="02040602050305030304" pitchFamily="18" charset="0"/>
              </a:rPr>
              <a:t> Phased development allows for flexibility in responding to changing requirements or technology. Developers can adapt to new information or priorities as the project progresses, making it easier to accommodate evolving needs.</a:t>
            </a:r>
          </a:p>
        </p:txBody>
      </p:sp>
    </p:spTree>
    <p:extLst>
      <p:ext uri="{BB962C8B-B14F-4D97-AF65-F5344CB8AC3E}">
        <p14:creationId xmlns:p14="http://schemas.microsoft.com/office/powerpoint/2010/main" val="24874386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CF398F0-DB1D-4F5C-A485-B7EDA5D5BDE1}"/>
              </a:ext>
            </a:extLst>
          </p:cNvPr>
          <p:cNvSpPr>
            <a:spLocks noGrp="1"/>
          </p:cNvSpPr>
          <p:nvPr>
            <p:ph type="title"/>
          </p:nvPr>
        </p:nvSpPr>
        <p:spPr>
          <a:xfrm>
            <a:off x="2487765" y="0"/>
            <a:ext cx="7216470" cy="1325563"/>
          </a:xfrm>
        </p:spPr>
        <p:txBody>
          <a:bodyPr/>
          <a:lstStyle/>
          <a:p>
            <a:r>
              <a:rPr lang="en-GB" b="1" dirty="0">
                <a:latin typeface="Book Antiqua" panose="02040602050305030304" pitchFamily="18" charset="0"/>
              </a:rPr>
              <a:t>Advantages cont’d</a:t>
            </a:r>
          </a:p>
        </p:txBody>
      </p:sp>
      <p:sp>
        <p:nvSpPr>
          <p:cNvPr id="3" name="Content Placeholder 2">
            <a:extLst>
              <a:ext uri="{FF2B5EF4-FFF2-40B4-BE49-F238E27FC236}">
                <a16:creationId xmlns:a16="http://schemas.microsoft.com/office/drawing/2014/main" xmlns="" id="{2DF93EBC-903D-430F-A457-2D12C7F9720C}"/>
              </a:ext>
            </a:extLst>
          </p:cNvPr>
          <p:cNvSpPr>
            <a:spLocks noGrp="1"/>
          </p:cNvSpPr>
          <p:nvPr>
            <p:ph idx="1"/>
          </p:nvPr>
        </p:nvSpPr>
        <p:spPr>
          <a:xfrm>
            <a:off x="2487764" y="1452148"/>
            <a:ext cx="7216471" cy="4351338"/>
          </a:xfrm>
        </p:spPr>
        <p:txBody>
          <a:bodyPr>
            <a:normAutofit/>
          </a:bodyPr>
          <a:lstStyle/>
          <a:p>
            <a:pPr>
              <a:buFont typeface="Wingdings" panose="05000000000000000000" pitchFamily="2" charset="2"/>
              <a:buChar char="Ø"/>
            </a:pPr>
            <a:r>
              <a:rPr lang="en-GB" sz="1800" b="1" dirty="0">
                <a:latin typeface="Book Antiqua" panose="02040602050305030304" pitchFamily="18" charset="0"/>
              </a:rPr>
              <a:t>Resource Allocation:</a:t>
            </a:r>
            <a:r>
              <a:rPr lang="en-GB" sz="1800" dirty="0">
                <a:latin typeface="Book Antiqua" panose="02040602050305030304" pitchFamily="18" charset="0"/>
              </a:rPr>
              <a:t> Phased development allows for better resource allocation and planning. Resources can be allocated to specific phases based on priorities and requirements.</a:t>
            </a:r>
          </a:p>
          <a:p>
            <a:pPr>
              <a:buFont typeface="Wingdings" panose="05000000000000000000" pitchFamily="2" charset="2"/>
              <a:buChar char="Ø"/>
            </a:pPr>
            <a:r>
              <a:rPr lang="en-GB" sz="1800" b="1" dirty="0">
                <a:latin typeface="Book Antiqua" panose="02040602050305030304" pitchFamily="18" charset="0"/>
              </a:rPr>
              <a:t>Enhanced Risk Management:</a:t>
            </a:r>
            <a:r>
              <a:rPr lang="en-GB" sz="1800" dirty="0">
                <a:latin typeface="Book Antiqua" panose="02040602050305030304" pitchFamily="18" charset="0"/>
              </a:rPr>
              <a:t> Because each phase is relatively self-contained, it's easier to identify and manage risks associated with that phase. This can prevent issues from cascading throughout the entire project.</a:t>
            </a:r>
          </a:p>
          <a:p>
            <a:pPr>
              <a:buFont typeface="Wingdings" panose="05000000000000000000" pitchFamily="2" charset="2"/>
              <a:buChar char="Ø"/>
            </a:pPr>
            <a:r>
              <a:rPr lang="en-GB" sz="1800" b="1" dirty="0">
                <a:latin typeface="Book Antiqua" panose="02040602050305030304" pitchFamily="18" charset="0"/>
              </a:rPr>
              <a:t>Easier Testing and Debugging:</a:t>
            </a:r>
            <a:r>
              <a:rPr lang="en-GB" sz="1800" dirty="0">
                <a:latin typeface="Book Antiqua" panose="02040602050305030304" pitchFamily="18" charset="0"/>
              </a:rPr>
              <a:t> Testing and debugging are more focused in each phase, making it easier to identify and rectify issues within a specific set of features. This can lead to higher software quality.</a:t>
            </a:r>
          </a:p>
        </p:txBody>
      </p:sp>
    </p:spTree>
    <p:extLst>
      <p:ext uri="{BB962C8B-B14F-4D97-AF65-F5344CB8AC3E}">
        <p14:creationId xmlns:p14="http://schemas.microsoft.com/office/powerpoint/2010/main" val="39065831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E4310F4-21C1-443B-82E3-67EEC1DB4D9E}"/>
              </a:ext>
            </a:extLst>
          </p:cNvPr>
          <p:cNvSpPr>
            <a:spLocks noGrp="1"/>
          </p:cNvSpPr>
          <p:nvPr>
            <p:ph type="title"/>
          </p:nvPr>
        </p:nvSpPr>
        <p:spPr>
          <a:xfrm>
            <a:off x="2889636" y="365125"/>
            <a:ext cx="7216471" cy="1325563"/>
          </a:xfrm>
        </p:spPr>
        <p:txBody>
          <a:bodyPr/>
          <a:lstStyle/>
          <a:p>
            <a:r>
              <a:rPr lang="en-GB" b="1" dirty="0">
                <a:latin typeface="Book Antiqua" panose="02040602050305030304" pitchFamily="18" charset="0"/>
              </a:rPr>
              <a:t>Challenges faced in phased Development model</a:t>
            </a:r>
          </a:p>
        </p:txBody>
      </p:sp>
      <p:sp>
        <p:nvSpPr>
          <p:cNvPr id="3" name="Content Placeholder 2">
            <a:extLst>
              <a:ext uri="{FF2B5EF4-FFF2-40B4-BE49-F238E27FC236}">
                <a16:creationId xmlns:a16="http://schemas.microsoft.com/office/drawing/2014/main" xmlns="" id="{1406BED9-45DA-43E8-9850-5C3D47976412}"/>
              </a:ext>
            </a:extLst>
          </p:cNvPr>
          <p:cNvSpPr>
            <a:spLocks noGrp="1"/>
          </p:cNvSpPr>
          <p:nvPr>
            <p:ph idx="1"/>
          </p:nvPr>
        </p:nvSpPr>
        <p:spPr>
          <a:xfrm>
            <a:off x="2889635" y="1841528"/>
            <a:ext cx="7216471" cy="4351338"/>
          </a:xfrm>
        </p:spPr>
        <p:txBody>
          <a:bodyPr>
            <a:normAutofit/>
          </a:bodyPr>
          <a:lstStyle/>
          <a:p>
            <a:pPr>
              <a:buFont typeface="Wingdings" panose="05000000000000000000" pitchFamily="2" charset="2"/>
              <a:buChar char="Ø"/>
            </a:pPr>
            <a:r>
              <a:rPr lang="en-GB" sz="1800" b="1" dirty="0">
                <a:latin typeface="Book Antiqua" panose="02040602050305030304" pitchFamily="18" charset="0"/>
              </a:rPr>
              <a:t>Complex Planning:</a:t>
            </a:r>
            <a:r>
              <a:rPr lang="en-GB" sz="1800" dirty="0">
                <a:latin typeface="Book Antiqua" panose="02040602050305030304" pitchFamily="18" charset="0"/>
              </a:rPr>
              <a:t> Breaking a project into phases requires detailed planning to determine how to divide the work, what functionality to include in each phase, and the dependencies between phases. Poor planning can lead to delays and difficulties in managing the project.</a:t>
            </a:r>
          </a:p>
          <a:p>
            <a:pPr>
              <a:buFont typeface="Wingdings" panose="05000000000000000000" pitchFamily="2" charset="2"/>
              <a:buChar char="Ø"/>
            </a:pPr>
            <a:r>
              <a:rPr lang="en-GB" sz="1800" b="1" dirty="0">
                <a:latin typeface="Book Antiqua" panose="02040602050305030304" pitchFamily="18" charset="0"/>
              </a:rPr>
              <a:t>Testing Complexity:</a:t>
            </a:r>
            <a:r>
              <a:rPr lang="en-GB" sz="1800" dirty="0">
                <a:latin typeface="Book Antiqua" panose="02040602050305030304" pitchFamily="18" charset="0"/>
              </a:rPr>
              <a:t> Testing each phase independently is relatively straightforward, but ensuring that the integrated system works correctly can be complicated. Comprehensive testing across phases is essential to identify and resolve integration issues.</a:t>
            </a:r>
          </a:p>
          <a:p>
            <a:pPr>
              <a:buFont typeface="Wingdings" panose="05000000000000000000" pitchFamily="2" charset="2"/>
              <a:buChar char="Ø"/>
            </a:pPr>
            <a:r>
              <a:rPr lang="en-GB" sz="1800" b="1" dirty="0">
                <a:latin typeface="Book Antiqua" panose="02040602050305030304" pitchFamily="18" charset="0"/>
              </a:rPr>
              <a:t>Change Management:</a:t>
            </a:r>
            <a:r>
              <a:rPr lang="en-GB" sz="1800" dirty="0">
                <a:latin typeface="Book Antiqua" panose="02040602050305030304" pitchFamily="18" charset="0"/>
              </a:rPr>
              <a:t> As the project progresses, requirements may change or evolve. Managing these changes and incorporating them into ongoing phases can be complex and may require adjustments to the project plan.</a:t>
            </a:r>
          </a:p>
        </p:txBody>
      </p:sp>
    </p:spTree>
    <p:extLst>
      <p:ext uri="{BB962C8B-B14F-4D97-AF65-F5344CB8AC3E}">
        <p14:creationId xmlns:p14="http://schemas.microsoft.com/office/powerpoint/2010/main" val="33084979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A3B4EFC-C7F2-4993-9F26-AD3DB3306B4A}"/>
              </a:ext>
            </a:extLst>
          </p:cNvPr>
          <p:cNvSpPr>
            <a:spLocks noGrp="1"/>
          </p:cNvSpPr>
          <p:nvPr>
            <p:ph type="title"/>
          </p:nvPr>
        </p:nvSpPr>
        <p:spPr>
          <a:xfrm>
            <a:off x="3008906" y="110684"/>
            <a:ext cx="6954077" cy="1325563"/>
          </a:xfrm>
        </p:spPr>
        <p:txBody>
          <a:bodyPr/>
          <a:lstStyle/>
          <a:p>
            <a:r>
              <a:rPr lang="en-GB" b="1" dirty="0">
                <a:latin typeface="Book Antiqua" panose="02040602050305030304" pitchFamily="18" charset="0"/>
              </a:rPr>
              <a:t>Cont’d</a:t>
            </a:r>
          </a:p>
        </p:txBody>
      </p:sp>
      <p:sp>
        <p:nvSpPr>
          <p:cNvPr id="3" name="Content Placeholder 2">
            <a:extLst>
              <a:ext uri="{FF2B5EF4-FFF2-40B4-BE49-F238E27FC236}">
                <a16:creationId xmlns:a16="http://schemas.microsoft.com/office/drawing/2014/main" xmlns="" id="{9D4B840A-7FB2-4E3F-9D57-870990B5049F}"/>
              </a:ext>
            </a:extLst>
          </p:cNvPr>
          <p:cNvSpPr>
            <a:spLocks noGrp="1"/>
          </p:cNvSpPr>
          <p:nvPr>
            <p:ph idx="1"/>
          </p:nvPr>
        </p:nvSpPr>
        <p:spPr>
          <a:xfrm>
            <a:off x="3008906" y="1674551"/>
            <a:ext cx="6954078" cy="4351338"/>
          </a:xfrm>
        </p:spPr>
        <p:txBody>
          <a:bodyPr>
            <a:normAutofit/>
          </a:bodyPr>
          <a:lstStyle/>
          <a:p>
            <a:pPr>
              <a:buFont typeface="Wingdings" panose="05000000000000000000" pitchFamily="2" charset="2"/>
              <a:buChar char="Ø"/>
            </a:pPr>
            <a:r>
              <a:rPr lang="en-GB" sz="1800" b="1" dirty="0">
                <a:latin typeface="Book Antiqua" panose="02040602050305030304" pitchFamily="18" charset="0"/>
              </a:rPr>
              <a:t>Dependency Risks:</a:t>
            </a:r>
            <a:r>
              <a:rPr lang="en-GB" sz="1800" dirty="0">
                <a:latin typeface="Book Antiqua" panose="02040602050305030304" pitchFamily="18" charset="0"/>
              </a:rPr>
              <a:t> If a critical phase encounters delays or issues, it can impact subsequent phases, potentially leading to project delays and cost overruns.</a:t>
            </a:r>
          </a:p>
          <a:p>
            <a:pPr>
              <a:buFont typeface="Wingdings" panose="05000000000000000000" pitchFamily="2" charset="2"/>
              <a:buChar char="Ø"/>
            </a:pPr>
            <a:r>
              <a:rPr lang="en-GB" sz="1800" b="1" dirty="0">
                <a:latin typeface="Book Antiqua" panose="02040602050305030304" pitchFamily="18" charset="0"/>
              </a:rPr>
              <a:t>Increased Management Overhead:</a:t>
            </a:r>
            <a:r>
              <a:rPr lang="en-GB" sz="1800" dirty="0">
                <a:latin typeface="Book Antiqua" panose="02040602050305030304" pitchFamily="18" charset="0"/>
              </a:rPr>
              <a:t> Managing multiple phases concurrently or sequentially can increase the administrative overhead, as project managers need to track progress across phases and ensure that dependencies are managed effectively.</a:t>
            </a:r>
          </a:p>
          <a:p>
            <a:pPr>
              <a:buFont typeface="Wingdings" panose="05000000000000000000" pitchFamily="2" charset="2"/>
              <a:buChar char="Ø"/>
            </a:pPr>
            <a:r>
              <a:rPr lang="en-GB" sz="1800" b="1" dirty="0">
                <a:latin typeface="Book Antiqua" panose="02040602050305030304" pitchFamily="18" charset="0"/>
              </a:rPr>
              <a:t>Extended Development Timeline:</a:t>
            </a:r>
            <a:r>
              <a:rPr lang="en-GB" sz="1800" dirty="0">
                <a:latin typeface="Book Antiqua" panose="02040602050305030304" pitchFamily="18" charset="0"/>
              </a:rPr>
              <a:t> Phased development may result in a longer overall development timeline compared to other, more linear development models, especially if there are many phases.</a:t>
            </a:r>
          </a:p>
        </p:txBody>
      </p:sp>
    </p:spTree>
    <p:extLst>
      <p:ext uri="{BB962C8B-B14F-4D97-AF65-F5344CB8AC3E}">
        <p14:creationId xmlns:p14="http://schemas.microsoft.com/office/powerpoint/2010/main" val="8157917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C7B59FE-5CB4-49BB-BD86-65E9347F18AE}"/>
              </a:ext>
            </a:extLst>
          </p:cNvPr>
          <p:cNvSpPr>
            <a:spLocks noGrp="1"/>
          </p:cNvSpPr>
          <p:nvPr>
            <p:ph type="title"/>
          </p:nvPr>
        </p:nvSpPr>
        <p:spPr>
          <a:xfrm>
            <a:off x="742784" y="0"/>
            <a:ext cx="9665473" cy="732155"/>
          </a:xfrm>
        </p:spPr>
        <p:txBody>
          <a:bodyPr/>
          <a:lstStyle/>
          <a:p>
            <a:r>
              <a:rPr lang="en-GB" b="1" dirty="0" smtClean="0">
                <a:latin typeface="Book Antiqua" panose="02040602050305030304" pitchFamily="18" charset="0"/>
              </a:rPr>
              <a:t> Definition:</a:t>
            </a:r>
            <a:endParaRPr lang="en-GB" b="1" dirty="0">
              <a:latin typeface="Book Antiqua" panose="02040602050305030304" pitchFamily="18" charset="0"/>
            </a:endParaRPr>
          </a:p>
        </p:txBody>
      </p:sp>
      <p:sp>
        <p:nvSpPr>
          <p:cNvPr id="3" name="Content Placeholder 2">
            <a:extLst>
              <a:ext uri="{FF2B5EF4-FFF2-40B4-BE49-F238E27FC236}">
                <a16:creationId xmlns:a16="http://schemas.microsoft.com/office/drawing/2014/main" xmlns="" id="{DBDF1D51-DB55-4F57-8FA8-BFAD322538CC}"/>
              </a:ext>
            </a:extLst>
          </p:cNvPr>
          <p:cNvSpPr>
            <a:spLocks noGrp="1"/>
          </p:cNvSpPr>
          <p:nvPr>
            <p:ph idx="1"/>
          </p:nvPr>
        </p:nvSpPr>
        <p:spPr>
          <a:xfrm>
            <a:off x="739472" y="1022542"/>
            <a:ext cx="9668786" cy="5835458"/>
          </a:xfrm>
        </p:spPr>
        <p:txBody>
          <a:bodyPr>
            <a:normAutofit fontScale="92500" lnSpcReduction="10000"/>
          </a:bodyPr>
          <a:lstStyle/>
          <a:p>
            <a:r>
              <a:rPr lang="en-GB" sz="1800" b="1" dirty="0" smtClean="0">
                <a:latin typeface="Book Antiqua" panose="02040602050305030304" pitchFamily="18" charset="0"/>
              </a:rPr>
              <a:t>Information System </a:t>
            </a:r>
            <a:r>
              <a:rPr lang="en-GB" sz="1800" b="1" dirty="0">
                <a:latin typeface="Book Antiqua" panose="02040602050305030304" pitchFamily="18" charset="0"/>
              </a:rPr>
              <a:t>development methodologies are structured </a:t>
            </a:r>
            <a:r>
              <a:rPr lang="en-GB" sz="1800" b="1" dirty="0" smtClean="0">
                <a:latin typeface="Book Antiqua" panose="02040602050305030304" pitchFamily="18" charset="0"/>
              </a:rPr>
              <a:t>and unstructured approaches </a:t>
            </a:r>
            <a:r>
              <a:rPr lang="en-GB" sz="1800" b="1" dirty="0">
                <a:latin typeface="Book Antiqua" panose="02040602050305030304" pitchFamily="18" charset="0"/>
              </a:rPr>
              <a:t>or frameworks that guide the process of designing, building, and maintaining software systems and information technology solutions.</a:t>
            </a:r>
          </a:p>
          <a:p>
            <a:r>
              <a:rPr lang="en-GB" sz="1800" b="1" dirty="0">
                <a:latin typeface="Book Antiqua" panose="02040602050305030304" pitchFamily="18" charset="0"/>
              </a:rPr>
              <a:t>These methodologies provide a systematic way to manage the complexity of software development projects and ensure that they are completed successfully</a:t>
            </a:r>
            <a:r>
              <a:rPr lang="en-GB" sz="1800" b="1" dirty="0" smtClean="0">
                <a:latin typeface="Book Antiqua" panose="02040602050305030304" pitchFamily="18" charset="0"/>
              </a:rPr>
              <a:t>.</a:t>
            </a:r>
          </a:p>
          <a:p>
            <a:r>
              <a:rPr lang="en-GB" sz="1800" b="1" dirty="0" smtClean="0">
                <a:latin typeface="Book Antiqua" panose="02040602050305030304" pitchFamily="18" charset="0"/>
              </a:rPr>
              <a:t>The process in each methodology is made up system development life cycle phases</a:t>
            </a:r>
          </a:p>
          <a:p>
            <a:pPr>
              <a:buFont typeface="Wingdings" panose="05000000000000000000" pitchFamily="2" charset="2"/>
              <a:buChar char="ü"/>
            </a:pPr>
            <a:r>
              <a:rPr lang="en-GB" sz="1400" i="1" dirty="0" smtClean="0">
                <a:latin typeface="Book Antiqua" panose="02040602050305030304" pitchFamily="18" charset="0"/>
              </a:rPr>
              <a:t>Planning: </a:t>
            </a:r>
            <a:r>
              <a:rPr lang="en-GB" sz="1400" b="1" i="1" dirty="0" smtClean="0">
                <a:latin typeface="Book Antiqua" panose="02040602050305030304" pitchFamily="18" charset="0"/>
              </a:rPr>
              <a:t>WHY BUILD THE SYSTEM?</a:t>
            </a:r>
          </a:p>
          <a:p>
            <a:pPr marL="533400" lvl="0" indent="-533400" fontAlgn="base">
              <a:lnSpc>
                <a:spcPct val="100000"/>
              </a:lnSpc>
              <a:spcBef>
                <a:spcPct val="20000"/>
              </a:spcBef>
              <a:spcAft>
                <a:spcPct val="0"/>
              </a:spcAft>
              <a:buClr>
                <a:schemeClr val="bg2"/>
              </a:buClr>
              <a:buFont typeface="Wingdings" pitchFamily="2" charset="2"/>
              <a:buAutoNum type="arabicPeriod"/>
            </a:pPr>
            <a:r>
              <a:rPr lang="en-US" sz="1200" dirty="0">
                <a:latin typeface="Arial" charset="0"/>
                <a:cs typeface="Angsana New" pitchFamily="18" charset="-34"/>
              </a:rPr>
              <a:t>Identify business value</a:t>
            </a:r>
            <a:endParaRPr lang="th-TH" sz="1200" dirty="0">
              <a:latin typeface="Arial" charset="0"/>
              <a:cs typeface="Angsana New" pitchFamily="18" charset="-34"/>
            </a:endParaRPr>
          </a:p>
          <a:p>
            <a:pPr marL="533400" lvl="0" indent="-533400" fontAlgn="base">
              <a:lnSpc>
                <a:spcPct val="100000"/>
              </a:lnSpc>
              <a:spcBef>
                <a:spcPct val="20000"/>
              </a:spcBef>
              <a:spcAft>
                <a:spcPct val="0"/>
              </a:spcAft>
              <a:buClr>
                <a:schemeClr val="bg2"/>
              </a:buClr>
              <a:buFont typeface="Wingdings" pitchFamily="2" charset="2"/>
              <a:buAutoNum type="arabicPeriod"/>
            </a:pPr>
            <a:r>
              <a:rPr lang="en-US" sz="1200" dirty="0">
                <a:latin typeface="Arial" charset="0"/>
                <a:cs typeface="Angsana New" pitchFamily="18" charset="-34"/>
              </a:rPr>
              <a:t>Analyze feasibility</a:t>
            </a:r>
          </a:p>
          <a:p>
            <a:pPr marL="533400" lvl="0" indent="-533400" fontAlgn="base">
              <a:lnSpc>
                <a:spcPct val="100000"/>
              </a:lnSpc>
              <a:spcBef>
                <a:spcPct val="20000"/>
              </a:spcBef>
              <a:spcAft>
                <a:spcPct val="0"/>
              </a:spcAft>
              <a:buClr>
                <a:schemeClr val="bg2"/>
              </a:buClr>
              <a:buFont typeface="Wingdings" pitchFamily="2" charset="2"/>
              <a:buAutoNum type="arabicPeriod"/>
            </a:pPr>
            <a:r>
              <a:rPr lang="en-US" sz="1200" dirty="0">
                <a:latin typeface="Arial" charset="0"/>
                <a:cs typeface="Angsana New" pitchFamily="18" charset="-34"/>
              </a:rPr>
              <a:t>Develop work  plan</a:t>
            </a:r>
            <a:endParaRPr lang="th-TH" sz="1200" dirty="0">
              <a:latin typeface="Arial" charset="0"/>
              <a:cs typeface="Angsana New" pitchFamily="18" charset="-34"/>
            </a:endParaRPr>
          </a:p>
          <a:p>
            <a:pPr marL="533400" lvl="0" indent="-533400" fontAlgn="base">
              <a:lnSpc>
                <a:spcPct val="100000"/>
              </a:lnSpc>
              <a:spcBef>
                <a:spcPct val="20000"/>
              </a:spcBef>
              <a:spcAft>
                <a:spcPct val="0"/>
              </a:spcAft>
              <a:buClr>
                <a:schemeClr val="bg2"/>
              </a:buClr>
              <a:buFont typeface="Wingdings" pitchFamily="2" charset="2"/>
              <a:buAutoNum type="arabicPeriod"/>
            </a:pPr>
            <a:r>
              <a:rPr lang="en-US" sz="1200" dirty="0">
                <a:latin typeface="Arial" charset="0"/>
                <a:cs typeface="Angsana New" pitchFamily="18" charset="-34"/>
              </a:rPr>
              <a:t>Staff project</a:t>
            </a:r>
            <a:endParaRPr lang="th-TH" sz="1200" dirty="0">
              <a:latin typeface="Arial" charset="0"/>
              <a:cs typeface="Angsana New" pitchFamily="18" charset="-34"/>
            </a:endParaRPr>
          </a:p>
          <a:p>
            <a:pPr marL="533400" lvl="0" indent="-533400" fontAlgn="base">
              <a:lnSpc>
                <a:spcPct val="100000"/>
              </a:lnSpc>
              <a:spcBef>
                <a:spcPct val="20000"/>
              </a:spcBef>
              <a:spcAft>
                <a:spcPct val="0"/>
              </a:spcAft>
              <a:buClr>
                <a:schemeClr val="bg2"/>
              </a:buClr>
              <a:buFont typeface="Wingdings" pitchFamily="2" charset="2"/>
              <a:buAutoNum type="arabicPeriod"/>
            </a:pPr>
            <a:r>
              <a:rPr lang="en-US" sz="1200" dirty="0">
                <a:latin typeface="Arial" charset="0"/>
                <a:cs typeface="Angsana New" pitchFamily="18" charset="-34"/>
              </a:rPr>
              <a:t>Control and direct project</a:t>
            </a:r>
            <a:r>
              <a:rPr lang="th-TH" sz="1200" dirty="0">
                <a:latin typeface="Arial" charset="0"/>
                <a:cs typeface="Angsana New" pitchFamily="18" charset="-34"/>
              </a:rPr>
              <a:t> </a:t>
            </a:r>
            <a:r>
              <a:rPr lang="en-US" sz="1200" dirty="0" smtClean="0">
                <a:latin typeface="Arial" charset="0"/>
                <a:cs typeface="Angsana New" pitchFamily="18" charset="-34"/>
              </a:rPr>
              <a:t>tools</a:t>
            </a:r>
            <a:endParaRPr lang="en-GB" sz="1600" i="1" dirty="0" smtClean="0">
              <a:latin typeface="Book Antiqua" panose="02040602050305030304" pitchFamily="18" charset="0"/>
            </a:endParaRPr>
          </a:p>
          <a:p>
            <a:pPr>
              <a:buFont typeface="Wingdings" panose="05000000000000000000" pitchFamily="2" charset="2"/>
              <a:buChar char="ü"/>
            </a:pPr>
            <a:r>
              <a:rPr lang="en-GB" sz="1400" i="1" dirty="0" smtClean="0">
                <a:latin typeface="Book Antiqua" panose="02040602050305030304" pitchFamily="18" charset="0"/>
              </a:rPr>
              <a:t>Analysis :</a:t>
            </a:r>
            <a:r>
              <a:rPr lang="en-GB" sz="1400" b="1" i="1" dirty="0" smtClean="0">
                <a:latin typeface="Book Antiqua" panose="02040602050305030304" pitchFamily="18" charset="0"/>
              </a:rPr>
              <a:t>WHO, WHAT, WHEN, WHERE?</a:t>
            </a:r>
          </a:p>
          <a:p>
            <a:pPr marL="533400" lvl="0" indent="-533400" fontAlgn="base">
              <a:lnSpc>
                <a:spcPct val="100000"/>
              </a:lnSpc>
              <a:spcBef>
                <a:spcPct val="20000"/>
              </a:spcBef>
              <a:spcAft>
                <a:spcPct val="0"/>
              </a:spcAft>
              <a:buClr>
                <a:schemeClr val="bg2"/>
              </a:buClr>
              <a:buFont typeface="Wingdings" pitchFamily="2" charset="2"/>
              <a:buAutoNum type="arabicPeriod" startAt="6"/>
            </a:pPr>
            <a:r>
              <a:rPr lang="en-US" sz="1200" dirty="0">
                <a:latin typeface="Arial" charset="0"/>
                <a:cs typeface="Angsana New" pitchFamily="18" charset="-34"/>
              </a:rPr>
              <a:t>Analyze problem</a:t>
            </a:r>
            <a:endParaRPr lang="th-TH" sz="1200" dirty="0">
              <a:latin typeface="Arial" charset="0"/>
              <a:cs typeface="Angsana New" pitchFamily="18" charset="-34"/>
            </a:endParaRPr>
          </a:p>
          <a:p>
            <a:pPr marL="533400" lvl="0" indent="-533400" fontAlgn="base">
              <a:lnSpc>
                <a:spcPct val="100000"/>
              </a:lnSpc>
              <a:spcBef>
                <a:spcPct val="20000"/>
              </a:spcBef>
              <a:spcAft>
                <a:spcPct val="0"/>
              </a:spcAft>
              <a:buClr>
                <a:schemeClr val="bg2"/>
              </a:buClr>
              <a:buFont typeface="Wingdings" pitchFamily="2" charset="2"/>
              <a:buAutoNum type="arabicPeriod" startAt="6"/>
            </a:pPr>
            <a:r>
              <a:rPr lang="en-US" sz="1200" dirty="0">
                <a:latin typeface="Arial" charset="0"/>
                <a:cs typeface="Angsana New" pitchFamily="18" charset="-34"/>
              </a:rPr>
              <a:t>Gather information</a:t>
            </a:r>
          </a:p>
          <a:p>
            <a:pPr marL="533400" lvl="0" indent="-533400" fontAlgn="base">
              <a:lnSpc>
                <a:spcPct val="100000"/>
              </a:lnSpc>
              <a:spcBef>
                <a:spcPct val="20000"/>
              </a:spcBef>
              <a:spcAft>
                <a:spcPct val="0"/>
              </a:spcAft>
              <a:buClr>
                <a:schemeClr val="bg2"/>
              </a:buClr>
              <a:buFont typeface="Wingdings" pitchFamily="2" charset="2"/>
              <a:buAutoNum type="arabicPeriod" startAt="6"/>
            </a:pPr>
            <a:r>
              <a:rPr lang="en-US" sz="1200" dirty="0">
                <a:latin typeface="Arial" charset="0"/>
                <a:cs typeface="Angsana New" pitchFamily="18" charset="-34"/>
              </a:rPr>
              <a:t>Model process(</a:t>
            </a:r>
            <a:r>
              <a:rPr lang="en-US" sz="1200" dirty="0" err="1">
                <a:latin typeface="Arial" charset="0"/>
                <a:cs typeface="Angsana New" pitchFamily="18" charset="-34"/>
              </a:rPr>
              <a:t>es</a:t>
            </a:r>
            <a:r>
              <a:rPr lang="en-US" sz="1200" dirty="0">
                <a:latin typeface="Arial" charset="0"/>
                <a:cs typeface="Angsana New" pitchFamily="18" charset="-34"/>
              </a:rPr>
              <a:t>)</a:t>
            </a:r>
            <a:endParaRPr lang="th-TH" sz="1200" dirty="0">
              <a:latin typeface="Arial" charset="0"/>
              <a:cs typeface="Angsana New" pitchFamily="18" charset="-34"/>
            </a:endParaRPr>
          </a:p>
          <a:p>
            <a:pPr marL="533400" lvl="0" indent="-533400" fontAlgn="base">
              <a:lnSpc>
                <a:spcPct val="100000"/>
              </a:lnSpc>
              <a:spcBef>
                <a:spcPct val="20000"/>
              </a:spcBef>
              <a:spcAft>
                <a:spcPct val="0"/>
              </a:spcAft>
              <a:buClr>
                <a:schemeClr val="bg2"/>
              </a:buClr>
              <a:buFont typeface="Wingdings" pitchFamily="2" charset="2"/>
              <a:buAutoNum type="arabicPeriod" startAt="6"/>
            </a:pPr>
            <a:r>
              <a:rPr lang="en-US" sz="1200" dirty="0">
                <a:latin typeface="Arial" charset="0"/>
                <a:cs typeface="Angsana New" pitchFamily="18" charset="-34"/>
              </a:rPr>
              <a:t>Model </a:t>
            </a:r>
            <a:r>
              <a:rPr lang="en-US" sz="1200" dirty="0" smtClean="0">
                <a:latin typeface="Arial" charset="0"/>
                <a:cs typeface="Angsana New" pitchFamily="18" charset="-34"/>
              </a:rPr>
              <a:t>data</a:t>
            </a:r>
            <a:endParaRPr lang="en-GB" sz="1200" i="1" dirty="0" smtClean="0">
              <a:latin typeface="Book Antiqua" panose="02040602050305030304" pitchFamily="18" charset="0"/>
            </a:endParaRPr>
          </a:p>
          <a:p>
            <a:pPr>
              <a:buFont typeface="Wingdings" panose="05000000000000000000" pitchFamily="2" charset="2"/>
              <a:buChar char="ü"/>
            </a:pPr>
            <a:r>
              <a:rPr lang="en-GB" sz="1400" i="1" dirty="0" smtClean="0">
                <a:latin typeface="Book Antiqua" panose="02040602050305030304" pitchFamily="18" charset="0"/>
              </a:rPr>
              <a:t>Design: </a:t>
            </a:r>
            <a:r>
              <a:rPr lang="en-GB" sz="1400" b="1" i="1" dirty="0" smtClean="0">
                <a:latin typeface="Book Antiqua" panose="02040602050305030304" pitchFamily="18" charset="0"/>
              </a:rPr>
              <a:t>HOW WILL THE SYSTEM WORK?</a:t>
            </a:r>
          </a:p>
          <a:p>
            <a:pPr marL="533400" lvl="0" indent="-533400" fontAlgn="base">
              <a:lnSpc>
                <a:spcPct val="100000"/>
              </a:lnSpc>
              <a:spcBef>
                <a:spcPct val="20000"/>
              </a:spcBef>
              <a:spcAft>
                <a:spcPct val="0"/>
              </a:spcAft>
              <a:buClr>
                <a:schemeClr val="bg2"/>
              </a:buClr>
              <a:buFont typeface="Wingdings" pitchFamily="2" charset="2"/>
              <a:buAutoNum type="arabicPeriod" startAt="10"/>
            </a:pPr>
            <a:r>
              <a:rPr lang="en-US" sz="1200" dirty="0">
                <a:latin typeface="Arial" charset="0"/>
                <a:cs typeface="Angsana New" pitchFamily="18" charset="-34"/>
              </a:rPr>
              <a:t>Design physical system</a:t>
            </a:r>
          </a:p>
          <a:p>
            <a:pPr marL="533400" lvl="0" indent="-533400" fontAlgn="base">
              <a:lnSpc>
                <a:spcPct val="100000"/>
              </a:lnSpc>
              <a:spcBef>
                <a:spcPct val="20000"/>
              </a:spcBef>
              <a:spcAft>
                <a:spcPct val="0"/>
              </a:spcAft>
              <a:buClr>
                <a:schemeClr val="bg2"/>
              </a:buClr>
              <a:buFont typeface="Wingdings" pitchFamily="2" charset="2"/>
              <a:buAutoNum type="arabicPeriod" startAt="10"/>
            </a:pPr>
            <a:r>
              <a:rPr lang="en-US" sz="1200" dirty="0">
                <a:latin typeface="Arial" charset="0"/>
                <a:cs typeface="Angsana New" pitchFamily="18" charset="-34"/>
              </a:rPr>
              <a:t>Design </a:t>
            </a:r>
            <a:r>
              <a:rPr lang="en-US" sz="1200" dirty="0" smtClean="0">
                <a:latin typeface="Arial" charset="0"/>
                <a:cs typeface="Angsana New" pitchFamily="18" charset="-34"/>
              </a:rPr>
              <a:t>architecture</a:t>
            </a:r>
            <a:endParaRPr lang="en-US" sz="1200" dirty="0">
              <a:latin typeface="Arial" charset="0"/>
              <a:cs typeface="Angsana New" pitchFamily="18" charset="-34"/>
            </a:endParaRPr>
          </a:p>
          <a:p>
            <a:pPr marL="533400" lvl="0" indent="-533400" fontAlgn="base">
              <a:lnSpc>
                <a:spcPct val="100000"/>
              </a:lnSpc>
              <a:spcBef>
                <a:spcPct val="20000"/>
              </a:spcBef>
              <a:spcAft>
                <a:spcPct val="0"/>
              </a:spcAft>
              <a:buClr>
                <a:schemeClr val="bg2"/>
              </a:buClr>
              <a:buFont typeface="Wingdings" pitchFamily="2" charset="2"/>
              <a:buAutoNum type="arabicPeriod" startAt="10"/>
            </a:pPr>
            <a:r>
              <a:rPr lang="en-US" sz="1200" dirty="0">
                <a:latin typeface="Arial" charset="0"/>
                <a:cs typeface="Angsana New" pitchFamily="18" charset="-34"/>
              </a:rPr>
              <a:t>Design interface</a:t>
            </a:r>
          </a:p>
          <a:p>
            <a:pPr marL="533400" lvl="0" indent="-533400" fontAlgn="base">
              <a:lnSpc>
                <a:spcPct val="100000"/>
              </a:lnSpc>
              <a:spcBef>
                <a:spcPct val="20000"/>
              </a:spcBef>
              <a:spcAft>
                <a:spcPct val="0"/>
              </a:spcAft>
              <a:buClr>
                <a:schemeClr val="bg2"/>
              </a:buClr>
              <a:buFont typeface="Wingdings" pitchFamily="2" charset="2"/>
              <a:buAutoNum type="arabicPeriod" startAt="10"/>
            </a:pPr>
            <a:r>
              <a:rPr lang="en-US" sz="1200" dirty="0">
                <a:latin typeface="Arial" charset="0"/>
                <a:cs typeface="Angsana New" pitchFamily="18" charset="-34"/>
              </a:rPr>
              <a:t>Design database and files</a:t>
            </a:r>
          </a:p>
          <a:p>
            <a:pPr marL="533400" lvl="0" indent="-533400" fontAlgn="base">
              <a:lnSpc>
                <a:spcPct val="100000"/>
              </a:lnSpc>
              <a:spcBef>
                <a:spcPct val="20000"/>
              </a:spcBef>
              <a:spcAft>
                <a:spcPct val="0"/>
              </a:spcAft>
              <a:buClr>
                <a:schemeClr val="bg2"/>
              </a:buClr>
              <a:buFont typeface="Wingdings" pitchFamily="2" charset="2"/>
              <a:buAutoNum type="arabicPeriod" startAt="10"/>
            </a:pPr>
            <a:r>
              <a:rPr lang="en-US" sz="1200" dirty="0">
                <a:latin typeface="Arial" charset="0"/>
                <a:cs typeface="Angsana New" pitchFamily="18" charset="-34"/>
              </a:rPr>
              <a:t>Design program</a:t>
            </a:r>
            <a:r>
              <a:rPr lang="th-TH" sz="1200" dirty="0">
                <a:latin typeface="Arial" charset="0"/>
                <a:cs typeface="Angsana New" pitchFamily="18" charset="-34"/>
              </a:rPr>
              <a:t>(</a:t>
            </a:r>
            <a:r>
              <a:rPr lang="en-US" sz="1200" dirty="0">
                <a:latin typeface="Arial" charset="0"/>
                <a:cs typeface="Angsana New" pitchFamily="18" charset="-34"/>
              </a:rPr>
              <a:t>s</a:t>
            </a:r>
            <a:r>
              <a:rPr lang="th-TH" sz="1200" dirty="0" smtClean="0">
                <a:latin typeface="Arial" charset="0"/>
                <a:cs typeface="Angsana New" pitchFamily="18" charset="-34"/>
              </a:rPr>
              <a:t>)</a:t>
            </a:r>
            <a:endParaRPr lang="en-GB" sz="1200" i="1" dirty="0" smtClean="0">
              <a:latin typeface="Book Antiqua" panose="02040602050305030304" pitchFamily="18" charset="0"/>
            </a:endParaRPr>
          </a:p>
          <a:p>
            <a:pPr>
              <a:buFont typeface="Wingdings" panose="05000000000000000000" pitchFamily="2" charset="2"/>
              <a:buChar char="ü"/>
            </a:pPr>
            <a:r>
              <a:rPr lang="en-GB" sz="1400" i="1" dirty="0" smtClean="0">
                <a:latin typeface="Book Antiqua" panose="02040602050305030304" pitchFamily="18" charset="0"/>
              </a:rPr>
              <a:t>Implementation: </a:t>
            </a:r>
            <a:r>
              <a:rPr lang="en-GB" sz="1400" b="1" i="1" dirty="0" smtClean="0">
                <a:latin typeface="Book Antiqua" panose="02040602050305030304" pitchFamily="18" charset="0"/>
              </a:rPr>
              <a:t>SYSTEM DELIVERY.</a:t>
            </a:r>
          </a:p>
          <a:p>
            <a:pPr marL="533400" lvl="0" indent="-533400" fontAlgn="base">
              <a:lnSpc>
                <a:spcPct val="100000"/>
              </a:lnSpc>
              <a:spcBef>
                <a:spcPct val="20000"/>
              </a:spcBef>
              <a:spcAft>
                <a:spcPct val="0"/>
              </a:spcAft>
              <a:buClr>
                <a:schemeClr val="bg2"/>
              </a:buClr>
              <a:buFont typeface="Wingdings" pitchFamily="2" charset="2"/>
              <a:buAutoNum type="arabicPeriod" startAt="15"/>
            </a:pPr>
            <a:r>
              <a:rPr lang="en-US" sz="1300" dirty="0" smtClean="0">
                <a:latin typeface="Arial" charset="0"/>
                <a:cs typeface="Angsana New" pitchFamily="18" charset="-34"/>
              </a:rPr>
              <a:t>Construction</a:t>
            </a:r>
            <a:endParaRPr lang="en-US" sz="1300" dirty="0">
              <a:latin typeface="Arial" charset="0"/>
              <a:cs typeface="Angsana New" pitchFamily="18" charset="-34"/>
            </a:endParaRPr>
          </a:p>
          <a:p>
            <a:pPr marL="533400" lvl="0" indent="-533400" fontAlgn="base">
              <a:lnSpc>
                <a:spcPct val="100000"/>
              </a:lnSpc>
              <a:spcBef>
                <a:spcPct val="20000"/>
              </a:spcBef>
              <a:spcAft>
                <a:spcPct val="0"/>
              </a:spcAft>
              <a:buClr>
                <a:schemeClr val="bg2"/>
              </a:buClr>
              <a:buFont typeface="Wingdings" pitchFamily="2" charset="2"/>
              <a:buAutoNum type="arabicPeriod" startAt="15"/>
            </a:pPr>
            <a:r>
              <a:rPr lang="en-US" sz="1300" dirty="0" smtClean="0">
                <a:latin typeface="Arial" charset="0"/>
                <a:cs typeface="Angsana New" pitchFamily="18" charset="-34"/>
              </a:rPr>
              <a:t>Installation</a:t>
            </a:r>
            <a:endParaRPr lang="en-GB" sz="1400" i="1" dirty="0" smtClean="0">
              <a:latin typeface="Book Antiqua" panose="02040602050305030304" pitchFamily="18" charset="0"/>
            </a:endParaRPr>
          </a:p>
        </p:txBody>
      </p:sp>
    </p:spTree>
    <p:extLst>
      <p:ext uri="{BB962C8B-B14F-4D97-AF65-F5344CB8AC3E}">
        <p14:creationId xmlns:p14="http://schemas.microsoft.com/office/powerpoint/2010/main" val="357261791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Illustration for phased development </a:t>
            </a:r>
            <a:endParaRPr lang="en-US" b="1" dirty="0"/>
          </a:p>
        </p:txBody>
      </p:sp>
      <p:pic>
        <p:nvPicPr>
          <p:cNvPr id="4" name="Picture 3"/>
          <p:cNvPicPr>
            <a:picLocks noChangeAspect="1"/>
          </p:cNvPicPr>
          <p:nvPr/>
        </p:nvPicPr>
        <p:blipFill>
          <a:blip r:embed="rId2"/>
          <a:stretch>
            <a:fillRect/>
          </a:stretch>
        </p:blipFill>
        <p:spPr>
          <a:xfrm>
            <a:off x="766354" y="1690688"/>
            <a:ext cx="9253046" cy="4419599"/>
          </a:xfrm>
          <a:prstGeom prst="rect">
            <a:avLst/>
          </a:prstGeom>
        </p:spPr>
      </p:pic>
    </p:spTree>
    <p:extLst>
      <p:ext uri="{BB962C8B-B14F-4D97-AF65-F5344CB8AC3E}">
        <p14:creationId xmlns:p14="http://schemas.microsoft.com/office/powerpoint/2010/main" val="14318546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a:xfrm>
            <a:off x="1032856" y="139148"/>
            <a:ext cx="8675687" cy="595313"/>
          </a:xfrm>
        </p:spPr>
        <p:txBody>
          <a:bodyPr/>
          <a:lstStyle/>
          <a:p>
            <a:pPr algn="ctr" eaLnBrk="1" hangingPunct="1"/>
            <a:r>
              <a:rPr lang="en-US" altLang="en-US" sz="3200" b="1" dirty="0" smtClean="0">
                <a:latin typeface="Book Antiqua" panose="02040602050305030304" pitchFamily="18" charset="0"/>
              </a:rPr>
              <a:t>4. Prototyping</a:t>
            </a:r>
            <a:endParaRPr lang="th-TH" altLang="en-US" sz="3200" b="1" dirty="0" smtClean="0">
              <a:latin typeface="Book Antiqua" panose="02040602050305030304" pitchFamily="18" charset="0"/>
            </a:endParaRPr>
          </a:p>
        </p:txBody>
      </p:sp>
      <p:sp>
        <p:nvSpPr>
          <p:cNvPr id="5" name="Rectangle 3"/>
          <p:cNvSpPr>
            <a:spLocks noChangeArrowheads="1"/>
          </p:cNvSpPr>
          <p:nvPr/>
        </p:nvSpPr>
        <p:spPr bwMode="auto">
          <a:xfrm>
            <a:off x="1032856" y="729451"/>
            <a:ext cx="8435975" cy="61235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533400" indent="-533400">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ea typeface="Angsana New" pitchFamily="18" charset="-120"/>
              </a:defRPr>
            </a:lvl1pPr>
            <a:lvl2pPr marL="990600" indent="-53340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ea typeface="Angsana New" pitchFamily="18" charset="-12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ea typeface="Angsana New" pitchFamily="18" charset="-12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ea typeface="Angsana New" pitchFamily="18" charset="-12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9pPr>
          </a:lstStyle>
          <a:p>
            <a:pPr eaLnBrk="1" hangingPunct="1">
              <a:defRPr/>
            </a:pPr>
            <a:r>
              <a:rPr lang="en-US" altLang="en-US" sz="1800" dirty="0" smtClean="0">
                <a:latin typeface="Book Antiqua" panose="02040602050305030304" pitchFamily="18" charset="0"/>
              </a:rPr>
              <a:t>Problems are semi-structured or unstructured</a:t>
            </a:r>
          </a:p>
          <a:p>
            <a:pPr eaLnBrk="1" hangingPunct="1">
              <a:defRPr/>
            </a:pPr>
            <a:r>
              <a:rPr lang="en-US" altLang="en-US" sz="1800" dirty="0" smtClean="0">
                <a:latin typeface="Book Antiqua" panose="02040602050305030304" pitchFamily="18" charset="0"/>
              </a:rPr>
              <a:t>Managers and developers may not completely understand problem</a:t>
            </a:r>
          </a:p>
          <a:p>
            <a:pPr eaLnBrk="1" hangingPunct="1">
              <a:defRPr/>
            </a:pPr>
            <a:r>
              <a:rPr lang="en-US" altLang="en-US" sz="1800" dirty="0" smtClean="0">
                <a:latin typeface="Book Antiqua" panose="02040602050305030304" pitchFamily="18" charset="0"/>
              </a:rPr>
              <a:t>Use prototyping</a:t>
            </a:r>
          </a:p>
          <a:p>
            <a:pPr lvl="1" eaLnBrk="1" hangingPunct="1">
              <a:buClr>
                <a:schemeClr val="bg2"/>
              </a:buClr>
              <a:buSzPct val="75000"/>
              <a:buFont typeface="Wingdings" panose="05000000000000000000" pitchFamily="2" charset="2"/>
              <a:buChar char="n"/>
              <a:defRPr/>
            </a:pPr>
            <a:r>
              <a:rPr lang="en-US" altLang="en-US" sz="1800" dirty="0" smtClean="0">
                <a:latin typeface="Book Antiqua" panose="02040602050305030304" pitchFamily="18" charset="0"/>
              </a:rPr>
              <a:t>Iterative design: designed to be improved upon through multiple cycles of testing and refinement</a:t>
            </a:r>
          </a:p>
          <a:p>
            <a:pPr marL="457200" lvl="1" indent="0" eaLnBrk="1" hangingPunct="1">
              <a:buClr>
                <a:schemeClr val="bg2"/>
              </a:buClr>
              <a:buSzPct val="75000"/>
              <a:buFont typeface="Wingdings" panose="05000000000000000000" pitchFamily="2" charset="2"/>
              <a:buNone/>
              <a:defRPr/>
            </a:pPr>
            <a:r>
              <a:rPr lang="en-US" altLang="en-US" sz="1800" dirty="0" smtClean="0">
                <a:latin typeface="Book Antiqua" panose="02040602050305030304" pitchFamily="18" charset="0"/>
              </a:rPr>
              <a:t>With this, a basic version of prototype is created and tested  and then modified based on feedback from stakeholders and end-users</a:t>
            </a:r>
          </a:p>
          <a:p>
            <a:pPr marL="457200" lvl="1" indent="0" eaLnBrk="1" hangingPunct="1">
              <a:buClr>
                <a:schemeClr val="bg2"/>
              </a:buClr>
              <a:buSzPct val="75000"/>
              <a:buFont typeface="Wingdings" panose="05000000000000000000" pitchFamily="2" charset="2"/>
              <a:buNone/>
              <a:defRPr/>
            </a:pPr>
            <a:r>
              <a:rPr lang="en-US" altLang="en-US" sz="1800" dirty="0" smtClean="0">
                <a:latin typeface="Book Antiqua" panose="02040602050305030304" pitchFamily="18" charset="0"/>
              </a:rPr>
              <a:t>This process is repeated multiple times, with each iteration resulting in a more refined and improved version of the prototype.</a:t>
            </a:r>
          </a:p>
          <a:p>
            <a:pPr lvl="1" eaLnBrk="1" hangingPunct="1">
              <a:buClr>
                <a:schemeClr val="bg2"/>
              </a:buClr>
              <a:buSzPct val="75000"/>
              <a:buFont typeface="Wingdings" panose="05000000000000000000" pitchFamily="2" charset="2"/>
              <a:buChar char="n"/>
              <a:defRPr/>
            </a:pPr>
            <a:r>
              <a:rPr lang="en-US" altLang="en-US" sz="1800" dirty="0" smtClean="0">
                <a:latin typeface="Book Antiqua" panose="02040602050305030304" pitchFamily="18" charset="0"/>
              </a:rPr>
              <a:t>Adaptive design: designed to be flexible and adaptable, allowing it to be easily modified or changed as new requirements or feedback emerge during the development process. </a:t>
            </a:r>
          </a:p>
          <a:p>
            <a:pPr marL="457200" lvl="1" indent="0" eaLnBrk="1" hangingPunct="1">
              <a:buClr>
                <a:schemeClr val="bg2"/>
              </a:buClr>
              <a:buSzPct val="75000"/>
              <a:buFont typeface="Wingdings" panose="05000000000000000000" pitchFamily="2" charset="2"/>
              <a:buNone/>
              <a:defRPr/>
            </a:pPr>
            <a:r>
              <a:rPr lang="en-US" altLang="en-US" sz="1800" dirty="0" smtClean="0">
                <a:latin typeface="Book Antiqua" panose="02040602050305030304" pitchFamily="18" charset="0"/>
              </a:rPr>
              <a:t>Normally useful in situations where the requirements for the software are not well-defined or may change frequently</a:t>
            </a:r>
          </a:p>
          <a:p>
            <a:pPr lvl="1" eaLnBrk="1" hangingPunct="1">
              <a:buClr>
                <a:schemeClr val="bg2"/>
              </a:buClr>
              <a:buSzPct val="75000"/>
              <a:buFont typeface="Wingdings" panose="05000000000000000000" pitchFamily="2" charset="2"/>
              <a:buChar char="n"/>
              <a:defRPr/>
            </a:pPr>
            <a:r>
              <a:rPr lang="en-US" altLang="en-US" sz="1800" dirty="0" smtClean="0">
                <a:latin typeface="Book Antiqua" panose="02040602050305030304" pitchFamily="18" charset="0"/>
              </a:rPr>
              <a:t>Incremental design: a prototype is designed to be built in stages or increments. </a:t>
            </a:r>
          </a:p>
          <a:p>
            <a:pPr marL="457200" lvl="1" indent="0" eaLnBrk="1" hangingPunct="1">
              <a:buClr>
                <a:schemeClr val="bg2"/>
              </a:buClr>
              <a:buSzPct val="75000"/>
              <a:buFont typeface="Wingdings" panose="05000000000000000000" pitchFamily="2" charset="2"/>
              <a:buNone/>
              <a:defRPr/>
            </a:pPr>
            <a:r>
              <a:rPr lang="en-US" altLang="en-US" sz="1800" dirty="0" smtClean="0">
                <a:latin typeface="Book Antiqua" panose="02040602050305030304" pitchFamily="18" charset="0"/>
              </a:rPr>
              <a:t>With this approach, the prototype is built in several smaller, functional pieces, each one building on the previous increment.</a:t>
            </a:r>
          </a:p>
          <a:p>
            <a:pPr marL="457200" lvl="1" indent="0" eaLnBrk="1" hangingPunct="1">
              <a:buClr>
                <a:schemeClr val="bg2"/>
              </a:buClr>
              <a:buSzPct val="75000"/>
              <a:buFont typeface="Wingdings" panose="05000000000000000000" pitchFamily="2" charset="2"/>
              <a:buNone/>
              <a:defRPr/>
            </a:pPr>
            <a:r>
              <a:rPr lang="en-US" altLang="en-US" sz="1800" dirty="0" smtClean="0">
                <a:latin typeface="Book Antiqua" panose="02040602050305030304" pitchFamily="18" charset="0"/>
              </a:rPr>
              <a:t>The goal is to create a functional prototype that can e tested and improved at each stage of development.</a:t>
            </a:r>
          </a:p>
          <a:p>
            <a:pPr marL="0" indent="0" eaLnBrk="1" hangingPunct="1">
              <a:buFont typeface="Wingdings" panose="05000000000000000000" pitchFamily="2" charset="2"/>
              <a:buNone/>
              <a:defRPr/>
            </a:pPr>
            <a:endParaRPr lang="en-US" altLang="en-US" sz="1800" dirty="0" smtClean="0">
              <a:latin typeface="Book Antiqua" panose="02040602050305030304" pitchFamily="18" charset="0"/>
            </a:endParaRPr>
          </a:p>
        </p:txBody>
      </p:sp>
    </p:spTree>
    <p:extLst>
      <p:ext uri="{BB962C8B-B14F-4D97-AF65-F5344CB8AC3E}">
        <p14:creationId xmlns:p14="http://schemas.microsoft.com/office/powerpoint/2010/main" val="36018054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0"/>
                                        <p:tgtEl>
                                          <p:spTgt spid="5">
                                            <p:txEl>
                                              <p:pRg st="0" end="0"/>
                                            </p:txEl>
                                          </p:spTgt>
                                        </p:tgtEl>
                                      </p:cBhvr>
                                    </p:animEffect>
                                    <p:anim calcmode="lin" valueType="num">
                                      <p:cBhvr>
                                        <p:cTn id="8"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Effect transition="in" filter="fade">
                                      <p:cBhvr>
                                        <p:cTn id="14" dur="1000"/>
                                        <p:tgtEl>
                                          <p:spTgt spid="5">
                                            <p:txEl>
                                              <p:pRg st="1" end="1"/>
                                            </p:txEl>
                                          </p:spTgt>
                                        </p:tgtEl>
                                      </p:cBhvr>
                                    </p:animEffect>
                                    <p:anim calcmode="lin" valueType="num">
                                      <p:cBhvr>
                                        <p:cTn id="15"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Effect transition="in" filter="fade">
                                      <p:cBhvr>
                                        <p:cTn id="21" dur="1000"/>
                                        <p:tgtEl>
                                          <p:spTgt spid="5">
                                            <p:txEl>
                                              <p:pRg st="2" end="2"/>
                                            </p:txEl>
                                          </p:spTgt>
                                        </p:tgtEl>
                                      </p:cBhvr>
                                    </p:animEffect>
                                    <p:anim calcmode="lin" valueType="num">
                                      <p:cBhvr>
                                        <p:cTn id="22"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Effect transition="in" filter="fade">
                                      <p:cBhvr>
                                        <p:cTn id="28" dur="1000"/>
                                        <p:tgtEl>
                                          <p:spTgt spid="5">
                                            <p:txEl>
                                              <p:pRg st="3" end="3"/>
                                            </p:txEl>
                                          </p:spTgt>
                                        </p:tgtEl>
                                      </p:cBhvr>
                                    </p:animEffect>
                                    <p:anim calcmode="lin" valueType="num">
                                      <p:cBhvr>
                                        <p:cTn id="29" dur="1000" fill="hold"/>
                                        <p:tgtEl>
                                          <p:spTgt spid="5">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5">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Effect transition="in" filter="fade">
                                      <p:cBhvr>
                                        <p:cTn id="35" dur="1000"/>
                                        <p:tgtEl>
                                          <p:spTgt spid="5">
                                            <p:txEl>
                                              <p:pRg st="4" end="4"/>
                                            </p:txEl>
                                          </p:spTgt>
                                        </p:tgtEl>
                                      </p:cBhvr>
                                    </p:animEffect>
                                    <p:anim calcmode="lin" valueType="num">
                                      <p:cBhvr>
                                        <p:cTn id="36" dur="1000" fill="hold"/>
                                        <p:tgtEl>
                                          <p:spTgt spid="5">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5">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5">
                                            <p:txEl>
                                              <p:pRg st="5" end="5"/>
                                            </p:txEl>
                                          </p:spTgt>
                                        </p:tgtEl>
                                        <p:attrNameLst>
                                          <p:attrName>style.visibility</p:attrName>
                                        </p:attrNameLst>
                                      </p:cBhvr>
                                      <p:to>
                                        <p:strVal val="visible"/>
                                      </p:to>
                                    </p:set>
                                    <p:animEffect transition="in" filter="fade">
                                      <p:cBhvr>
                                        <p:cTn id="42" dur="1000"/>
                                        <p:tgtEl>
                                          <p:spTgt spid="5">
                                            <p:txEl>
                                              <p:pRg st="5" end="5"/>
                                            </p:txEl>
                                          </p:spTgt>
                                        </p:tgtEl>
                                      </p:cBhvr>
                                    </p:animEffect>
                                    <p:anim calcmode="lin" valueType="num">
                                      <p:cBhvr>
                                        <p:cTn id="43" dur="1000" fill="hold"/>
                                        <p:tgtEl>
                                          <p:spTgt spid="5">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5">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5">
                                            <p:txEl>
                                              <p:pRg st="6" end="6"/>
                                            </p:txEl>
                                          </p:spTgt>
                                        </p:tgtEl>
                                        <p:attrNameLst>
                                          <p:attrName>style.visibility</p:attrName>
                                        </p:attrNameLst>
                                      </p:cBhvr>
                                      <p:to>
                                        <p:strVal val="visible"/>
                                      </p:to>
                                    </p:set>
                                    <p:animEffect transition="in" filter="fade">
                                      <p:cBhvr>
                                        <p:cTn id="49" dur="1000"/>
                                        <p:tgtEl>
                                          <p:spTgt spid="5">
                                            <p:txEl>
                                              <p:pRg st="6" end="6"/>
                                            </p:txEl>
                                          </p:spTgt>
                                        </p:tgtEl>
                                      </p:cBhvr>
                                    </p:animEffect>
                                    <p:anim calcmode="lin" valueType="num">
                                      <p:cBhvr>
                                        <p:cTn id="50" dur="1000" fill="hold"/>
                                        <p:tgtEl>
                                          <p:spTgt spid="5">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5">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5">
                                            <p:txEl>
                                              <p:pRg st="7" end="7"/>
                                            </p:txEl>
                                          </p:spTgt>
                                        </p:tgtEl>
                                        <p:attrNameLst>
                                          <p:attrName>style.visibility</p:attrName>
                                        </p:attrNameLst>
                                      </p:cBhvr>
                                      <p:to>
                                        <p:strVal val="visible"/>
                                      </p:to>
                                    </p:set>
                                    <p:animEffect transition="in" filter="fade">
                                      <p:cBhvr>
                                        <p:cTn id="56" dur="1000"/>
                                        <p:tgtEl>
                                          <p:spTgt spid="5">
                                            <p:txEl>
                                              <p:pRg st="7" end="7"/>
                                            </p:txEl>
                                          </p:spTgt>
                                        </p:tgtEl>
                                      </p:cBhvr>
                                    </p:animEffect>
                                    <p:anim calcmode="lin" valueType="num">
                                      <p:cBhvr>
                                        <p:cTn id="57" dur="1000" fill="hold"/>
                                        <p:tgtEl>
                                          <p:spTgt spid="5">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5">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nodeType="clickEffect">
                                  <p:stCondLst>
                                    <p:cond delay="0"/>
                                  </p:stCondLst>
                                  <p:childTnLst>
                                    <p:set>
                                      <p:cBhvr>
                                        <p:cTn id="62" dur="1" fill="hold">
                                          <p:stCondLst>
                                            <p:cond delay="0"/>
                                          </p:stCondLst>
                                        </p:cTn>
                                        <p:tgtEl>
                                          <p:spTgt spid="5">
                                            <p:txEl>
                                              <p:pRg st="8" end="8"/>
                                            </p:txEl>
                                          </p:spTgt>
                                        </p:tgtEl>
                                        <p:attrNameLst>
                                          <p:attrName>style.visibility</p:attrName>
                                        </p:attrNameLst>
                                      </p:cBhvr>
                                      <p:to>
                                        <p:strVal val="visible"/>
                                      </p:to>
                                    </p:set>
                                    <p:animEffect transition="in" filter="fade">
                                      <p:cBhvr>
                                        <p:cTn id="63" dur="1000"/>
                                        <p:tgtEl>
                                          <p:spTgt spid="5">
                                            <p:txEl>
                                              <p:pRg st="8" end="8"/>
                                            </p:txEl>
                                          </p:spTgt>
                                        </p:tgtEl>
                                      </p:cBhvr>
                                    </p:animEffect>
                                    <p:anim calcmode="lin" valueType="num">
                                      <p:cBhvr>
                                        <p:cTn id="64" dur="1000" fill="hold"/>
                                        <p:tgtEl>
                                          <p:spTgt spid="5">
                                            <p:txEl>
                                              <p:pRg st="8" end="8"/>
                                            </p:txEl>
                                          </p:spTgt>
                                        </p:tgtEl>
                                        <p:attrNameLst>
                                          <p:attrName>ppt_x</p:attrName>
                                        </p:attrNameLst>
                                      </p:cBhvr>
                                      <p:tavLst>
                                        <p:tav tm="0">
                                          <p:val>
                                            <p:strVal val="#ppt_x"/>
                                          </p:val>
                                        </p:tav>
                                        <p:tav tm="100000">
                                          <p:val>
                                            <p:strVal val="#ppt_x"/>
                                          </p:val>
                                        </p:tav>
                                      </p:tavLst>
                                    </p:anim>
                                    <p:anim calcmode="lin" valueType="num">
                                      <p:cBhvr>
                                        <p:cTn id="65" dur="1000" fill="hold"/>
                                        <p:tgtEl>
                                          <p:spTgt spid="5">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nodeType="clickEffect">
                                  <p:stCondLst>
                                    <p:cond delay="0"/>
                                  </p:stCondLst>
                                  <p:childTnLst>
                                    <p:set>
                                      <p:cBhvr>
                                        <p:cTn id="69" dur="1" fill="hold">
                                          <p:stCondLst>
                                            <p:cond delay="0"/>
                                          </p:stCondLst>
                                        </p:cTn>
                                        <p:tgtEl>
                                          <p:spTgt spid="5">
                                            <p:txEl>
                                              <p:pRg st="9" end="9"/>
                                            </p:txEl>
                                          </p:spTgt>
                                        </p:tgtEl>
                                        <p:attrNameLst>
                                          <p:attrName>style.visibility</p:attrName>
                                        </p:attrNameLst>
                                      </p:cBhvr>
                                      <p:to>
                                        <p:strVal val="visible"/>
                                      </p:to>
                                    </p:set>
                                    <p:animEffect transition="in" filter="fade">
                                      <p:cBhvr>
                                        <p:cTn id="70" dur="1000"/>
                                        <p:tgtEl>
                                          <p:spTgt spid="5">
                                            <p:txEl>
                                              <p:pRg st="9" end="9"/>
                                            </p:txEl>
                                          </p:spTgt>
                                        </p:tgtEl>
                                      </p:cBhvr>
                                    </p:animEffect>
                                    <p:anim calcmode="lin" valueType="num">
                                      <p:cBhvr>
                                        <p:cTn id="71" dur="1000" fill="hold"/>
                                        <p:tgtEl>
                                          <p:spTgt spid="5">
                                            <p:txEl>
                                              <p:pRg st="9" end="9"/>
                                            </p:txEl>
                                          </p:spTgt>
                                        </p:tgtEl>
                                        <p:attrNameLst>
                                          <p:attrName>ppt_x</p:attrName>
                                        </p:attrNameLst>
                                      </p:cBhvr>
                                      <p:tavLst>
                                        <p:tav tm="0">
                                          <p:val>
                                            <p:strVal val="#ppt_x"/>
                                          </p:val>
                                        </p:tav>
                                        <p:tav tm="100000">
                                          <p:val>
                                            <p:strVal val="#ppt_x"/>
                                          </p:val>
                                        </p:tav>
                                      </p:tavLst>
                                    </p:anim>
                                    <p:anim calcmode="lin" valueType="num">
                                      <p:cBhvr>
                                        <p:cTn id="72" dur="1000" fill="hold"/>
                                        <p:tgtEl>
                                          <p:spTgt spid="5">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42" presetClass="entr" presetSubtype="0" fill="hold" nodeType="clickEffect">
                                  <p:stCondLst>
                                    <p:cond delay="0"/>
                                  </p:stCondLst>
                                  <p:childTnLst>
                                    <p:set>
                                      <p:cBhvr>
                                        <p:cTn id="76" dur="1" fill="hold">
                                          <p:stCondLst>
                                            <p:cond delay="0"/>
                                          </p:stCondLst>
                                        </p:cTn>
                                        <p:tgtEl>
                                          <p:spTgt spid="5">
                                            <p:txEl>
                                              <p:pRg st="10" end="10"/>
                                            </p:txEl>
                                          </p:spTgt>
                                        </p:tgtEl>
                                        <p:attrNameLst>
                                          <p:attrName>style.visibility</p:attrName>
                                        </p:attrNameLst>
                                      </p:cBhvr>
                                      <p:to>
                                        <p:strVal val="visible"/>
                                      </p:to>
                                    </p:set>
                                    <p:animEffect transition="in" filter="fade">
                                      <p:cBhvr>
                                        <p:cTn id="77" dur="1000"/>
                                        <p:tgtEl>
                                          <p:spTgt spid="5">
                                            <p:txEl>
                                              <p:pRg st="10" end="10"/>
                                            </p:txEl>
                                          </p:spTgt>
                                        </p:tgtEl>
                                      </p:cBhvr>
                                    </p:animEffect>
                                    <p:anim calcmode="lin" valueType="num">
                                      <p:cBhvr>
                                        <p:cTn id="78" dur="1000" fill="hold"/>
                                        <p:tgtEl>
                                          <p:spTgt spid="5">
                                            <p:txEl>
                                              <p:pRg st="10" end="10"/>
                                            </p:txEl>
                                          </p:spTgt>
                                        </p:tgtEl>
                                        <p:attrNameLst>
                                          <p:attrName>ppt_x</p:attrName>
                                        </p:attrNameLst>
                                      </p:cBhvr>
                                      <p:tavLst>
                                        <p:tav tm="0">
                                          <p:val>
                                            <p:strVal val="#ppt_x"/>
                                          </p:val>
                                        </p:tav>
                                        <p:tav tm="100000">
                                          <p:val>
                                            <p:strVal val="#ppt_x"/>
                                          </p:val>
                                        </p:tav>
                                      </p:tavLst>
                                    </p:anim>
                                    <p:anim calcmode="lin" valueType="num">
                                      <p:cBhvr>
                                        <p:cTn id="79" dur="1000" fill="hold"/>
                                        <p:tgtEl>
                                          <p:spTgt spid="5">
                                            <p:txEl>
                                              <p:pRg st="10" end="1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71923" y="309466"/>
            <a:ext cx="8342063" cy="1325563"/>
          </a:xfrm>
        </p:spPr>
        <p:txBody>
          <a:bodyPr/>
          <a:lstStyle/>
          <a:p>
            <a:pPr algn="ctr"/>
            <a:r>
              <a:rPr lang="en-US" dirty="0" smtClean="0"/>
              <a:t>Prototyping</a:t>
            </a:r>
            <a:endParaRPr lang="en-US" dirty="0"/>
          </a:p>
        </p:txBody>
      </p:sp>
      <p:sp>
        <p:nvSpPr>
          <p:cNvPr id="4" name="Rectangle 3"/>
          <p:cNvSpPr>
            <a:spLocks noChangeArrowheads="1"/>
          </p:cNvSpPr>
          <p:nvPr/>
        </p:nvSpPr>
        <p:spPr bwMode="auto">
          <a:xfrm>
            <a:off x="1345275" y="1995626"/>
            <a:ext cx="8435975" cy="4681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533400" indent="-533400">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ea typeface="Angsana New" pitchFamily="18" charset="-12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ea typeface="Angsana New" pitchFamily="18" charset="-12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ea typeface="Angsana New" pitchFamily="18" charset="-12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ea typeface="Angsana New" pitchFamily="18" charset="-12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9pPr>
          </a:lstStyle>
          <a:p>
            <a:pPr eaLnBrk="1" hangingPunct="1"/>
            <a:r>
              <a:rPr lang="en-US" altLang="en-US" sz="1800" dirty="0"/>
              <a:t>Performing analysis, design, and implementation phases concurrently, and repeatedly</a:t>
            </a:r>
          </a:p>
          <a:p>
            <a:pPr eaLnBrk="1" hangingPunct="1"/>
            <a:r>
              <a:rPr lang="en-US" altLang="en-US" sz="1800" dirty="0"/>
              <a:t>Users see system functionality quickly and provide feedback</a:t>
            </a:r>
          </a:p>
          <a:p>
            <a:pPr eaLnBrk="1" hangingPunct="1"/>
            <a:r>
              <a:rPr lang="en-US" altLang="en-US" sz="1800" dirty="0"/>
              <a:t>Decision maker learns about problem</a:t>
            </a:r>
          </a:p>
          <a:p>
            <a:pPr eaLnBrk="1" hangingPunct="1"/>
            <a:r>
              <a:rPr lang="en-US" altLang="en-US" sz="1800" dirty="0"/>
              <a:t>But can lose gains in repetition</a:t>
            </a:r>
          </a:p>
        </p:txBody>
      </p:sp>
    </p:spTree>
    <p:extLst>
      <p:ext uri="{BB962C8B-B14F-4D97-AF65-F5344CB8AC3E}">
        <p14:creationId xmlns:p14="http://schemas.microsoft.com/office/powerpoint/2010/main" val="38999095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Effect transition="in" filter="fade">
                                      <p:cBhvr>
                                        <p:cTn id="14" dur="1000"/>
                                        <p:tgtEl>
                                          <p:spTgt spid="4">
                                            <p:txEl>
                                              <p:pRg st="1" end="1"/>
                                            </p:txEl>
                                          </p:spTgt>
                                        </p:tgtEl>
                                      </p:cBhvr>
                                    </p:animEffect>
                                    <p:anim calcmode="lin" valueType="num">
                                      <p:cBhvr>
                                        <p:cTn id="15"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4">
                                            <p:txEl>
                                              <p:pRg st="2" end="2"/>
                                            </p:txEl>
                                          </p:spTgt>
                                        </p:tgtEl>
                                        <p:attrNameLst>
                                          <p:attrName>style.visibility</p:attrName>
                                        </p:attrNameLst>
                                      </p:cBhvr>
                                      <p:to>
                                        <p:strVal val="visible"/>
                                      </p:to>
                                    </p:set>
                                    <p:animEffect transition="in" filter="fade">
                                      <p:cBhvr>
                                        <p:cTn id="21" dur="1000"/>
                                        <p:tgtEl>
                                          <p:spTgt spid="4">
                                            <p:txEl>
                                              <p:pRg st="2" end="2"/>
                                            </p:txEl>
                                          </p:spTgt>
                                        </p:tgtEl>
                                      </p:cBhvr>
                                    </p:animEffect>
                                    <p:anim calcmode="lin" valueType="num">
                                      <p:cBhvr>
                                        <p:cTn id="22"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4">
                                            <p:txEl>
                                              <p:pRg st="3" end="3"/>
                                            </p:txEl>
                                          </p:spTgt>
                                        </p:tgtEl>
                                        <p:attrNameLst>
                                          <p:attrName>style.visibility</p:attrName>
                                        </p:attrNameLst>
                                      </p:cBhvr>
                                      <p:to>
                                        <p:strVal val="visible"/>
                                      </p:to>
                                    </p:set>
                                    <p:animEffect transition="in" filter="fade">
                                      <p:cBhvr>
                                        <p:cTn id="28" dur="1000"/>
                                        <p:tgtEl>
                                          <p:spTgt spid="4">
                                            <p:txEl>
                                              <p:pRg st="3" end="3"/>
                                            </p:txEl>
                                          </p:spTgt>
                                        </p:tgtEl>
                                      </p:cBhvr>
                                    </p:animEffect>
                                    <p:anim calcmode="lin" valueType="num">
                                      <p:cBhvr>
                                        <p:cTn id="29"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4">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0763" y="36513"/>
            <a:ext cx="10515600" cy="871538"/>
          </a:xfrm>
        </p:spPr>
        <p:txBody>
          <a:bodyPr/>
          <a:lstStyle/>
          <a:p>
            <a:r>
              <a:rPr lang="en-US" dirty="0" smtClean="0">
                <a:latin typeface="Book Antiqua" panose="02040602050305030304" pitchFamily="18" charset="0"/>
              </a:rPr>
              <a:t>Prototyping illustration</a:t>
            </a:r>
            <a:endParaRPr lang="en-US" dirty="0">
              <a:latin typeface="Book Antiqua" panose="02040602050305030304" pitchFamily="18" charset="0"/>
            </a:endParaRPr>
          </a:p>
        </p:txBody>
      </p:sp>
      <p:grpSp>
        <p:nvGrpSpPr>
          <p:cNvPr id="4" name="Group 25"/>
          <p:cNvGrpSpPr>
            <a:grpSpLocks/>
          </p:cNvGrpSpPr>
          <p:nvPr/>
        </p:nvGrpSpPr>
        <p:grpSpPr bwMode="auto">
          <a:xfrm>
            <a:off x="971549" y="1196975"/>
            <a:ext cx="9985347" cy="5545138"/>
            <a:chOff x="612" y="754"/>
            <a:chExt cx="4741" cy="3493"/>
          </a:xfrm>
        </p:grpSpPr>
        <p:sp>
          <p:nvSpPr>
            <p:cNvPr id="5" name="Oval 5"/>
            <p:cNvSpPr>
              <a:spLocks noChangeArrowheads="1"/>
            </p:cNvSpPr>
            <p:nvPr/>
          </p:nvSpPr>
          <p:spPr bwMode="auto">
            <a:xfrm>
              <a:off x="612" y="754"/>
              <a:ext cx="960" cy="480"/>
            </a:xfrm>
            <a:prstGeom prst="ellipse">
              <a:avLst/>
            </a:prstGeom>
            <a:solidFill>
              <a:schemeClr val="accent1"/>
            </a:solidFill>
            <a:ln w="9525">
              <a:solidFill>
                <a:schemeClr val="tx1"/>
              </a:solidFill>
              <a:round/>
              <a:headEnd/>
              <a:tailEnd/>
            </a:ln>
          </p:spPr>
          <p:txBody>
            <a:bodyPr wrap="none" anchor="ct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ea typeface="Angsana New" pitchFamily="18" charset="-12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ea typeface="Angsana New" pitchFamily="18" charset="-12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ea typeface="Angsana New" pitchFamily="18" charset="-12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ea typeface="Angsana New" pitchFamily="18" charset="-12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9pPr>
            </a:lstStyle>
            <a:p>
              <a:pPr algn="ctr" eaLnBrk="1" hangingPunct="1">
                <a:spcBef>
                  <a:spcPct val="0"/>
                </a:spcBef>
                <a:buClrTx/>
                <a:buSzTx/>
                <a:buFontTx/>
                <a:buNone/>
              </a:pPr>
              <a:r>
                <a:rPr lang="en-US" altLang="en-US" sz="1800" dirty="0"/>
                <a:t>Need</a:t>
              </a:r>
              <a:endParaRPr lang="th-TH" altLang="en-US" sz="1800" dirty="0"/>
            </a:p>
          </p:txBody>
        </p:sp>
        <p:sp>
          <p:nvSpPr>
            <p:cNvPr id="6" name="Oval 6"/>
            <p:cNvSpPr>
              <a:spLocks noChangeArrowheads="1"/>
            </p:cNvSpPr>
            <p:nvPr/>
          </p:nvSpPr>
          <p:spPr bwMode="auto">
            <a:xfrm>
              <a:off x="4013" y="3158"/>
              <a:ext cx="960" cy="480"/>
            </a:xfrm>
            <a:prstGeom prst="ellipse">
              <a:avLst/>
            </a:prstGeom>
            <a:solidFill>
              <a:schemeClr val="accent1"/>
            </a:solidFill>
            <a:ln w="9525">
              <a:solidFill>
                <a:schemeClr val="tx1"/>
              </a:solidFill>
              <a:round/>
              <a:headEnd/>
              <a:tailEnd/>
            </a:ln>
          </p:spPr>
          <p:txBody>
            <a:bodyPr wrap="none" anchor="ct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ea typeface="Angsana New" pitchFamily="18" charset="-12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ea typeface="Angsana New" pitchFamily="18" charset="-12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ea typeface="Angsana New" pitchFamily="18" charset="-12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ea typeface="Angsana New" pitchFamily="18" charset="-12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9pPr>
            </a:lstStyle>
            <a:p>
              <a:pPr algn="ctr" eaLnBrk="1" hangingPunct="1">
                <a:spcBef>
                  <a:spcPct val="0"/>
                </a:spcBef>
                <a:buClrTx/>
                <a:buSzTx/>
                <a:buFontTx/>
                <a:buNone/>
              </a:pPr>
              <a:r>
                <a:rPr lang="en-US" altLang="en-US" sz="1800"/>
                <a:t>Prototype</a:t>
              </a:r>
              <a:endParaRPr lang="th-TH" altLang="en-US" sz="1800"/>
            </a:p>
          </p:txBody>
        </p:sp>
        <p:sp>
          <p:nvSpPr>
            <p:cNvPr id="7" name="Rectangle 7"/>
            <p:cNvSpPr>
              <a:spLocks noChangeArrowheads="1"/>
            </p:cNvSpPr>
            <p:nvPr/>
          </p:nvSpPr>
          <p:spPr bwMode="auto">
            <a:xfrm>
              <a:off x="1526" y="1389"/>
              <a:ext cx="817" cy="227"/>
            </a:xfrm>
            <a:prstGeom prst="rect">
              <a:avLst/>
            </a:prstGeom>
            <a:solidFill>
              <a:schemeClr val="accent1"/>
            </a:solidFill>
            <a:ln w="9525">
              <a:solidFill>
                <a:schemeClr val="tx1"/>
              </a:solidFill>
              <a:miter lim="800000"/>
              <a:headEnd/>
              <a:tailEnd/>
            </a:ln>
          </p:spPr>
          <p:txBody>
            <a:bodyPr wrap="none" anchor="ct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ea typeface="Angsana New" pitchFamily="18" charset="-12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ea typeface="Angsana New" pitchFamily="18" charset="-12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ea typeface="Angsana New" pitchFamily="18" charset="-12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ea typeface="Angsana New" pitchFamily="18" charset="-12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9pPr>
            </a:lstStyle>
            <a:p>
              <a:pPr algn="ctr" eaLnBrk="1" hangingPunct="1">
                <a:spcBef>
                  <a:spcPct val="0"/>
                </a:spcBef>
                <a:buClrTx/>
                <a:buSzTx/>
                <a:buFontTx/>
                <a:buNone/>
              </a:pPr>
              <a:r>
                <a:rPr lang="en-US" altLang="en-US" sz="1800"/>
                <a:t>Planning</a:t>
              </a:r>
              <a:endParaRPr lang="th-TH" altLang="en-US" sz="1800"/>
            </a:p>
          </p:txBody>
        </p:sp>
        <p:sp>
          <p:nvSpPr>
            <p:cNvPr id="8" name="Rectangle 8"/>
            <p:cNvSpPr>
              <a:spLocks noChangeArrowheads="1"/>
            </p:cNvSpPr>
            <p:nvPr/>
          </p:nvSpPr>
          <p:spPr bwMode="auto">
            <a:xfrm>
              <a:off x="2025" y="1843"/>
              <a:ext cx="817" cy="227"/>
            </a:xfrm>
            <a:prstGeom prst="rect">
              <a:avLst/>
            </a:prstGeom>
            <a:solidFill>
              <a:schemeClr val="accent1"/>
            </a:solidFill>
            <a:ln w="9525">
              <a:solidFill>
                <a:schemeClr val="tx1"/>
              </a:solidFill>
              <a:miter lim="800000"/>
              <a:headEnd/>
              <a:tailEnd/>
            </a:ln>
          </p:spPr>
          <p:txBody>
            <a:bodyPr wrap="none" anchor="ct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ea typeface="Angsana New" pitchFamily="18" charset="-12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ea typeface="Angsana New" pitchFamily="18" charset="-12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ea typeface="Angsana New" pitchFamily="18" charset="-12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ea typeface="Angsana New" pitchFamily="18" charset="-12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9pPr>
            </a:lstStyle>
            <a:p>
              <a:pPr algn="ctr" eaLnBrk="1" hangingPunct="1">
                <a:spcBef>
                  <a:spcPct val="0"/>
                </a:spcBef>
                <a:buClrTx/>
                <a:buSzTx/>
                <a:buFontTx/>
                <a:buNone/>
              </a:pPr>
              <a:r>
                <a:rPr lang="en-US" altLang="en-US" sz="1800"/>
                <a:t>Analysis</a:t>
              </a:r>
              <a:endParaRPr lang="th-TH" altLang="en-US" sz="1800"/>
            </a:p>
          </p:txBody>
        </p:sp>
        <p:sp>
          <p:nvSpPr>
            <p:cNvPr id="9" name="Rectangle 9"/>
            <p:cNvSpPr>
              <a:spLocks noChangeArrowheads="1"/>
            </p:cNvSpPr>
            <p:nvPr/>
          </p:nvSpPr>
          <p:spPr bwMode="auto">
            <a:xfrm>
              <a:off x="2569" y="2296"/>
              <a:ext cx="817" cy="227"/>
            </a:xfrm>
            <a:prstGeom prst="rect">
              <a:avLst/>
            </a:prstGeom>
            <a:solidFill>
              <a:schemeClr val="accent1"/>
            </a:solidFill>
            <a:ln w="9525">
              <a:solidFill>
                <a:schemeClr val="tx1"/>
              </a:solidFill>
              <a:miter lim="800000"/>
              <a:headEnd/>
              <a:tailEnd/>
            </a:ln>
          </p:spPr>
          <p:txBody>
            <a:bodyPr wrap="none" anchor="ct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ea typeface="Angsana New" pitchFamily="18" charset="-12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ea typeface="Angsana New" pitchFamily="18" charset="-12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ea typeface="Angsana New" pitchFamily="18" charset="-12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ea typeface="Angsana New" pitchFamily="18" charset="-12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9pPr>
            </a:lstStyle>
            <a:p>
              <a:pPr algn="ctr" eaLnBrk="1" hangingPunct="1">
                <a:spcBef>
                  <a:spcPct val="0"/>
                </a:spcBef>
                <a:buClrTx/>
                <a:buSzTx/>
                <a:buFontTx/>
                <a:buNone/>
              </a:pPr>
              <a:r>
                <a:rPr lang="en-US" altLang="en-US" sz="1800"/>
                <a:t>Design</a:t>
              </a:r>
              <a:endParaRPr lang="th-TH" altLang="en-US" sz="1800"/>
            </a:p>
          </p:txBody>
        </p:sp>
        <p:sp>
          <p:nvSpPr>
            <p:cNvPr id="10" name="Rectangle 10"/>
            <p:cNvSpPr>
              <a:spLocks noChangeArrowheads="1"/>
            </p:cNvSpPr>
            <p:nvPr/>
          </p:nvSpPr>
          <p:spPr bwMode="auto">
            <a:xfrm>
              <a:off x="3045" y="2750"/>
              <a:ext cx="1088" cy="227"/>
            </a:xfrm>
            <a:prstGeom prst="rect">
              <a:avLst/>
            </a:prstGeom>
            <a:solidFill>
              <a:schemeClr val="accent1"/>
            </a:solidFill>
            <a:ln w="9525">
              <a:solidFill>
                <a:schemeClr val="tx1"/>
              </a:solidFill>
              <a:miter lim="800000"/>
              <a:headEnd/>
              <a:tailEnd/>
            </a:ln>
          </p:spPr>
          <p:txBody>
            <a:bodyPr wrap="none" anchor="ct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ea typeface="Angsana New" pitchFamily="18" charset="-12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ea typeface="Angsana New" pitchFamily="18" charset="-12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ea typeface="Angsana New" pitchFamily="18" charset="-12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ea typeface="Angsana New" pitchFamily="18" charset="-12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9pPr>
            </a:lstStyle>
            <a:p>
              <a:pPr algn="ctr" eaLnBrk="1" hangingPunct="1">
                <a:spcBef>
                  <a:spcPct val="0"/>
                </a:spcBef>
                <a:buClrTx/>
                <a:buSzTx/>
                <a:buFontTx/>
                <a:buNone/>
              </a:pPr>
              <a:r>
                <a:rPr lang="en-US" altLang="en-US" sz="1800"/>
                <a:t>Implementation</a:t>
              </a:r>
              <a:endParaRPr lang="th-TH" altLang="en-US" sz="1800"/>
            </a:p>
          </p:txBody>
        </p:sp>
        <p:sp>
          <p:nvSpPr>
            <p:cNvPr id="11" name="Line 11"/>
            <p:cNvSpPr>
              <a:spLocks noChangeShapeType="1"/>
            </p:cNvSpPr>
            <p:nvPr/>
          </p:nvSpPr>
          <p:spPr bwMode="auto">
            <a:xfrm flipH="1" flipV="1">
              <a:off x="3034" y="2523"/>
              <a:ext cx="363" cy="209"/>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2" name="Line 12"/>
            <p:cNvSpPr>
              <a:spLocks noChangeShapeType="1"/>
            </p:cNvSpPr>
            <p:nvPr/>
          </p:nvSpPr>
          <p:spPr bwMode="auto">
            <a:xfrm flipH="1" flipV="1">
              <a:off x="2615" y="2070"/>
              <a:ext cx="363" cy="209"/>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3" name="Line 13"/>
            <p:cNvSpPr>
              <a:spLocks noChangeShapeType="1"/>
            </p:cNvSpPr>
            <p:nvPr/>
          </p:nvSpPr>
          <p:spPr bwMode="auto">
            <a:xfrm flipH="1" flipV="1">
              <a:off x="2025" y="1616"/>
              <a:ext cx="363" cy="209"/>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4" name="Line 14"/>
            <p:cNvSpPr>
              <a:spLocks noChangeShapeType="1"/>
            </p:cNvSpPr>
            <p:nvPr/>
          </p:nvSpPr>
          <p:spPr bwMode="auto">
            <a:xfrm>
              <a:off x="1889" y="1616"/>
              <a:ext cx="408" cy="227"/>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5" name="Line 15"/>
            <p:cNvSpPr>
              <a:spLocks noChangeShapeType="1"/>
            </p:cNvSpPr>
            <p:nvPr/>
          </p:nvSpPr>
          <p:spPr bwMode="auto">
            <a:xfrm>
              <a:off x="2479" y="2070"/>
              <a:ext cx="408" cy="227"/>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6" name="Line 16"/>
            <p:cNvSpPr>
              <a:spLocks noChangeShapeType="1"/>
            </p:cNvSpPr>
            <p:nvPr/>
          </p:nvSpPr>
          <p:spPr bwMode="auto">
            <a:xfrm>
              <a:off x="2898" y="2523"/>
              <a:ext cx="408" cy="227"/>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7" name="Line 17"/>
            <p:cNvSpPr>
              <a:spLocks noChangeShapeType="1"/>
            </p:cNvSpPr>
            <p:nvPr/>
          </p:nvSpPr>
          <p:spPr bwMode="auto">
            <a:xfrm>
              <a:off x="1435" y="1162"/>
              <a:ext cx="408" cy="227"/>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8" name="Line 18"/>
            <p:cNvSpPr>
              <a:spLocks noChangeShapeType="1"/>
            </p:cNvSpPr>
            <p:nvPr/>
          </p:nvSpPr>
          <p:spPr bwMode="auto">
            <a:xfrm>
              <a:off x="3782" y="2977"/>
              <a:ext cx="408" cy="227"/>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9" name="Oval 19"/>
            <p:cNvSpPr>
              <a:spLocks noChangeArrowheads="1"/>
            </p:cNvSpPr>
            <p:nvPr/>
          </p:nvSpPr>
          <p:spPr bwMode="auto">
            <a:xfrm>
              <a:off x="4014" y="3767"/>
              <a:ext cx="960" cy="480"/>
            </a:xfrm>
            <a:prstGeom prst="ellipse">
              <a:avLst/>
            </a:prstGeom>
            <a:solidFill>
              <a:schemeClr val="accent1"/>
            </a:solidFill>
            <a:ln w="9525">
              <a:solidFill>
                <a:schemeClr val="tx1"/>
              </a:solidFill>
              <a:round/>
              <a:headEnd/>
              <a:tailEnd/>
            </a:ln>
          </p:spPr>
          <p:txBody>
            <a:bodyPr wrap="none" anchor="ct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ea typeface="Angsana New" pitchFamily="18" charset="-12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ea typeface="Angsana New" pitchFamily="18" charset="-12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ea typeface="Angsana New" pitchFamily="18" charset="-12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ea typeface="Angsana New" pitchFamily="18" charset="-12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9pPr>
            </a:lstStyle>
            <a:p>
              <a:pPr algn="ctr" eaLnBrk="1" hangingPunct="1">
                <a:spcBef>
                  <a:spcPct val="0"/>
                </a:spcBef>
                <a:buClrTx/>
                <a:buSzTx/>
                <a:buFontTx/>
                <a:buNone/>
              </a:pPr>
              <a:r>
                <a:rPr lang="en-US" altLang="en-US" sz="1800"/>
                <a:t>System</a:t>
              </a:r>
              <a:endParaRPr lang="th-TH" altLang="en-US" sz="1800"/>
            </a:p>
          </p:txBody>
        </p:sp>
        <p:sp>
          <p:nvSpPr>
            <p:cNvPr id="20" name="Line 20"/>
            <p:cNvSpPr>
              <a:spLocks noChangeShapeType="1"/>
            </p:cNvSpPr>
            <p:nvPr/>
          </p:nvSpPr>
          <p:spPr bwMode="auto">
            <a:xfrm>
              <a:off x="4489" y="3657"/>
              <a:ext cx="0" cy="91"/>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1" name="Freeform 21"/>
            <p:cNvSpPr>
              <a:spLocks/>
            </p:cNvSpPr>
            <p:nvPr/>
          </p:nvSpPr>
          <p:spPr bwMode="auto">
            <a:xfrm>
              <a:off x="1247" y="1979"/>
              <a:ext cx="2767" cy="1406"/>
            </a:xfrm>
            <a:custGeom>
              <a:avLst/>
              <a:gdLst>
                <a:gd name="T0" fmla="*/ 2767 w 2767"/>
                <a:gd name="T1" fmla="*/ 1406 h 1406"/>
                <a:gd name="T2" fmla="*/ 0 w 2767"/>
                <a:gd name="T3" fmla="*/ 1406 h 1406"/>
                <a:gd name="T4" fmla="*/ 0 w 2767"/>
                <a:gd name="T5" fmla="*/ 0 h 1406"/>
                <a:gd name="T6" fmla="*/ 771 w 2767"/>
                <a:gd name="T7" fmla="*/ 0 h 1406"/>
                <a:gd name="T8" fmla="*/ 0 60000 65536"/>
                <a:gd name="T9" fmla="*/ 0 60000 65536"/>
                <a:gd name="T10" fmla="*/ 0 60000 65536"/>
                <a:gd name="T11" fmla="*/ 0 60000 65536"/>
                <a:gd name="T12" fmla="*/ 0 w 2767"/>
                <a:gd name="T13" fmla="*/ 0 h 1406"/>
                <a:gd name="T14" fmla="*/ 2767 w 2767"/>
                <a:gd name="T15" fmla="*/ 1406 h 1406"/>
              </a:gdLst>
              <a:ahLst/>
              <a:cxnLst>
                <a:cxn ang="T8">
                  <a:pos x="T0" y="T1"/>
                </a:cxn>
                <a:cxn ang="T9">
                  <a:pos x="T2" y="T3"/>
                </a:cxn>
                <a:cxn ang="T10">
                  <a:pos x="T4" y="T5"/>
                </a:cxn>
                <a:cxn ang="T11">
                  <a:pos x="T6" y="T7"/>
                </a:cxn>
              </a:cxnLst>
              <a:rect l="T12" t="T13" r="T14" b="T15"/>
              <a:pathLst>
                <a:path w="2767" h="1406">
                  <a:moveTo>
                    <a:pt x="2767" y="1406"/>
                  </a:moveTo>
                  <a:lnTo>
                    <a:pt x="0" y="1406"/>
                  </a:lnTo>
                  <a:lnTo>
                    <a:pt x="0" y="0"/>
                  </a:lnTo>
                  <a:lnTo>
                    <a:pt x="771" y="0"/>
                  </a:lnTo>
                </a:path>
              </a:pathLst>
            </a:custGeom>
            <a:noFill/>
            <a:ln w="9525">
              <a:solidFill>
                <a:schemeClr val="tx1"/>
              </a:solidFill>
              <a:round/>
              <a:headEnd/>
              <a:tailEnd type="triangle" w="med" len="me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2" name="Line 22"/>
            <p:cNvSpPr>
              <a:spLocks noChangeShapeType="1"/>
            </p:cNvSpPr>
            <p:nvPr/>
          </p:nvSpPr>
          <p:spPr bwMode="auto">
            <a:xfrm>
              <a:off x="1247" y="2408"/>
              <a:ext cx="1315"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3" name="Text Box 23"/>
            <p:cNvSpPr txBox="1">
              <a:spLocks noChangeArrowheads="1"/>
            </p:cNvSpPr>
            <p:nvPr/>
          </p:nvSpPr>
          <p:spPr bwMode="auto">
            <a:xfrm>
              <a:off x="2835" y="3158"/>
              <a:ext cx="1120"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ea typeface="Angsana New" pitchFamily="18" charset="-12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ea typeface="Angsana New" pitchFamily="18" charset="-12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ea typeface="Angsana New" pitchFamily="18" charset="-12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ea typeface="Angsana New" pitchFamily="18" charset="-12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9pPr>
            </a:lstStyle>
            <a:p>
              <a:pPr eaLnBrk="1" hangingPunct="1">
                <a:spcBef>
                  <a:spcPct val="0"/>
                </a:spcBef>
                <a:buClrTx/>
                <a:buSzTx/>
                <a:buFontTx/>
                <a:buNone/>
              </a:pPr>
              <a:r>
                <a:rPr lang="en-US" altLang="en-US" sz="1600"/>
                <a:t>Prototype Not OK</a:t>
              </a:r>
              <a:endParaRPr lang="th-TH" altLang="en-US" sz="1600"/>
            </a:p>
          </p:txBody>
        </p:sp>
        <p:sp>
          <p:nvSpPr>
            <p:cNvPr id="24" name="Text Box 24"/>
            <p:cNvSpPr txBox="1">
              <a:spLocks noChangeArrowheads="1"/>
            </p:cNvSpPr>
            <p:nvPr/>
          </p:nvSpPr>
          <p:spPr bwMode="auto">
            <a:xfrm>
              <a:off x="4468" y="3587"/>
              <a:ext cx="885"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ea typeface="Angsana New" pitchFamily="18" charset="-12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ea typeface="Angsana New" pitchFamily="18" charset="-12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ea typeface="Angsana New" pitchFamily="18" charset="-12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ea typeface="Angsana New" pitchFamily="18" charset="-12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9pPr>
            </a:lstStyle>
            <a:p>
              <a:pPr eaLnBrk="1" hangingPunct="1">
                <a:spcBef>
                  <a:spcPct val="0"/>
                </a:spcBef>
                <a:buClrTx/>
                <a:buSzTx/>
                <a:buFontTx/>
                <a:buNone/>
              </a:pPr>
              <a:r>
                <a:rPr lang="en-US" altLang="en-US" sz="1600"/>
                <a:t>Prototype OK</a:t>
              </a:r>
              <a:endParaRPr lang="th-TH" altLang="en-US" sz="1600"/>
            </a:p>
          </p:txBody>
        </p:sp>
      </p:grpSp>
    </p:spTree>
    <p:extLst>
      <p:ext uri="{BB962C8B-B14F-4D97-AF65-F5344CB8AC3E}">
        <p14:creationId xmlns:p14="http://schemas.microsoft.com/office/powerpoint/2010/main" val="387059994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98805" y="245855"/>
            <a:ext cx="6858331" cy="1325563"/>
          </a:xfrm>
        </p:spPr>
        <p:txBody>
          <a:bodyPr/>
          <a:lstStyle/>
          <a:p>
            <a:r>
              <a:rPr lang="en-US" dirty="0" smtClean="0">
                <a:latin typeface="Book Antiqua" panose="02040602050305030304" pitchFamily="18" charset="0"/>
              </a:rPr>
              <a:t>Why Prototyping?</a:t>
            </a:r>
            <a:endParaRPr lang="en-US" dirty="0">
              <a:latin typeface="Book Antiqua" panose="02040602050305030304" pitchFamily="18" charset="0"/>
            </a:endParaRPr>
          </a:p>
        </p:txBody>
      </p:sp>
      <p:sp>
        <p:nvSpPr>
          <p:cNvPr id="3" name="Content Placeholder 2"/>
          <p:cNvSpPr>
            <a:spLocks noGrp="1"/>
          </p:cNvSpPr>
          <p:nvPr>
            <p:ph idx="1"/>
          </p:nvPr>
        </p:nvSpPr>
        <p:spPr>
          <a:xfrm>
            <a:off x="2698805" y="1499621"/>
            <a:ext cx="6858331" cy="4351338"/>
          </a:xfrm>
        </p:spPr>
        <p:txBody>
          <a:bodyPr>
            <a:normAutofit fontScale="77500" lnSpcReduction="20000"/>
          </a:bodyPr>
          <a:lstStyle/>
          <a:p>
            <a:r>
              <a:rPr lang="en-US" altLang="en-US" dirty="0">
                <a:latin typeface="Book Antiqua" panose="02040602050305030304" pitchFamily="18" charset="0"/>
              </a:rPr>
              <a:t>Users and managers involved in every phase and iteration</a:t>
            </a:r>
          </a:p>
          <a:p>
            <a:r>
              <a:rPr lang="en-US" altLang="en-US" dirty="0">
                <a:latin typeface="Book Antiqua" panose="02040602050305030304" pitchFamily="18" charset="0"/>
              </a:rPr>
              <a:t>Learning is part of design</a:t>
            </a:r>
          </a:p>
          <a:p>
            <a:r>
              <a:rPr lang="en-US" altLang="en-US" dirty="0">
                <a:latin typeface="Book Antiqua" panose="02040602050305030304" pitchFamily="18" charset="0"/>
              </a:rPr>
              <a:t>Prototyping bypasses the information requirement definition (step 7)(since prototyping itself is done to gather information and feedback about requirements from users)</a:t>
            </a:r>
          </a:p>
          <a:p>
            <a:r>
              <a:rPr lang="en-US" altLang="en-US" dirty="0">
                <a:latin typeface="Book Antiqua" panose="02040602050305030304" pitchFamily="18" charset="0"/>
              </a:rPr>
              <a:t>Short interval between iterations</a:t>
            </a:r>
          </a:p>
          <a:p>
            <a:r>
              <a:rPr lang="en-US" altLang="en-US" dirty="0">
                <a:latin typeface="Book Antiqua" panose="02040602050305030304" pitchFamily="18" charset="0"/>
              </a:rPr>
              <a:t>Initial prototype must be low cost(this allows developers to test and validate their ideas quickly and with minimal financial risk. By keeping the cost of the initial prototype low, developers can test and refine their ideas before investing significant resources into the development of a full-featured product.</a:t>
            </a:r>
          </a:p>
          <a:p>
            <a:endParaRPr lang="en-US" dirty="0">
              <a:latin typeface="Book Antiqua" panose="02040602050305030304" pitchFamily="18" charset="0"/>
            </a:endParaRPr>
          </a:p>
        </p:txBody>
      </p:sp>
    </p:spTree>
    <p:extLst>
      <p:ext uri="{BB962C8B-B14F-4D97-AF65-F5344CB8AC3E}">
        <p14:creationId xmlns:p14="http://schemas.microsoft.com/office/powerpoint/2010/main" val="248769741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48948" y="158391"/>
            <a:ext cx="7248276" cy="1325563"/>
          </a:xfrm>
        </p:spPr>
        <p:txBody>
          <a:bodyPr/>
          <a:lstStyle/>
          <a:p>
            <a:r>
              <a:rPr lang="en-US" altLang="en-US" dirty="0">
                <a:latin typeface="Book Antiqua" panose="02040602050305030304" pitchFamily="18" charset="0"/>
              </a:rPr>
              <a:t>Advantages of Prototyping</a:t>
            </a:r>
            <a:endParaRPr lang="en-US" dirty="0">
              <a:latin typeface="Book Antiqua" panose="02040602050305030304" pitchFamily="18" charset="0"/>
            </a:endParaRPr>
          </a:p>
        </p:txBody>
      </p:sp>
      <p:sp>
        <p:nvSpPr>
          <p:cNvPr id="3" name="Content Placeholder 2"/>
          <p:cNvSpPr>
            <a:spLocks noGrp="1"/>
          </p:cNvSpPr>
          <p:nvPr>
            <p:ph idx="1"/>
          </p:nvPr>
        </p:nvSpPr>
        <p:spPr>
          <a:xfrm>
            <a:off x="2348949" y="1865382"/>
            <a:ext cx="7248276" cy="4351338"/>
          </a:xfrm>
        </p:spPr>
        <p:txBody>
          <a:bodyPr/>
          <a:lstStyle/>
          <a:p>
            <a:r>
              <a:rPr lang="en-US" altLang="en-US" dirty="0">
                <a:latin typeface="Book Antiqua" panose="02040602050305030304" pitchFamily="18" charset="0"/>
              </a:rPr>
              <a:t>Short development time</a:t>
            </a:r>
          </a:p>
          <a:p>
            <a:r>
              <a:rPr lang="en-US" altLang="en-US" dirty="0">
                <a:latin typeface="Book Antiqua" panose="02040602050305030304" pitchFamily="18" charset="0"/>
              </a:rPr>
              <a:t>Short user reaction time </a:t>
            </a:r>
          </a:p>
          <a:p>
            <a:r>
              <a:rPr lang="en-US" altLang="en-US" dirty="0">
                <a:latin typeface="Book Antiqua" panose="02040602050305030304" pitchFamily="18" charset="0"/>
              </a:rPr>
              <a:t>Improved user understanding </a:t>
            </a:r>
          </a:p>
          <a:p>
            <a:r>
              <a:rPr lang="en-US" altLang="en-US" dirty="0">
                <a:latin typeface="Book Antiqua" panose="02040602050305030304" pitchFamily="18" charset="0"/>
              </a:rPr>
              <a:t>Low cost</a:t>
            </a:r>
          </a:p>
          <a:p>
            <a:pPr marL="0" indent="0">
              <a:buNone/>
            </a:pPr>
            <a:endParaRPr lang="en-US" dirty="0">
              <a:latin typeface="Book Antiqua" panose="02040602050305030304" pitchFamily="18" charset="0"/>
            </a:endParaRPr>
          </a:p>
        </p:txBody>
      </p:sp>
    </p:spTree>
    <p:extLst>
      <p:ext uri="{BB962C8B-B14F-4D97-AF65-F5344CB8AC3E}">
        <p14:creationId xmlns:p14="http://schemas.microsoft.com/office/powerpoint/2010/main" val="418164836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06756" y="373076"/>
            <a:ext cx="8186530" cy="1325563"/>
          </a:xfrm>
        </p:spPr>
        <p:txBody>
          <a:bodyPr/>
          <a:lstStyle/>
          <a:p>
            <a:r>
              <a:rPr lang="en-US" altLang="en-US" dirty="0">
                <a:latin typeface="Book Antiqua" panose="02040602050305030304" pitchFamily="18" charset="0"/>
              </a:rPr>
              <a:t>Disadvantages of Prototyping</a:t>
            </a:r>
            <a:endParaRPr lang="en-US" dirty="0">
              <a:latin typeface="Book Antiqua" panose="02040602050305030304" pitchFamily="18" charset="0"/>
            </a:endParaRPr>
          </a:p>
        </p:txBody>
      </p:sp>
      <p:sp>
        <p:nvSpPr>
          <p:cNvPr id="3" name="Content Placeholder 2"/>
          <p:cNvSpPr>
            <a:spLocks noGrp="1"/>
          </p:cNvSpPr>
          <p:nvPr>
            <p:ph idx="1"/>
          </p:nvPr>
        </p:nvSpPr>
        <p:spPr>
          <a:xfrm>
            <a:off x="2706756" y="2088018"/>
            <a:ext cx="8186530" cy="4351338"/>
          </a:xfrm>
        </p:spPr>
        <p:txBody>
          <a:bodyPr>
            <a:normAutofit/>
          </a:bodyPr>
          <a:lstStyle/>
          <a:p>
            <a:pPr marL="742950" lvl="1" indent="-285750">
              <a:spcBef>
                <a:spcPct val="20000"/>
              </a:spcBef>
              <a:buClr>
                <a:schemeClr val="accent2"/>
              </a:buClr>
              <a:buSzPct val="80000"/>
              <a:buFont typeface="Wingdings" pitchFamily="2" charset="2"/>
              <a:buChar char="¨"/>
              <a:defRPr/>
            </a:pPr>
            <a:r>
              <a:rPr lang="en-US" sz="1800" kern="0" dirty="0">
                <a:latin typeface="Book Antiqua" panose="02040602050305030304" pitchFamily="18" charset="0"/>
              </a:rPr>
              <a:t>Changing requirements</a:t>
            </a:r>
          </a:p>
          <a:p>
            <a:pPr marL="742950" lvl="1" indent="-285750">
              <a:spcBef>
                <a:spcPct val="20000"/>
              </a:spcBef>
              <a:buClr>
                <a:schemeClr val="accent2"/>
              </a:buClr>
              <a:buSzPct val="80000"/>
              <a:buFont typeface="Wingdings" pitchFamily="2" charset="2"/>
              <a:buChar char="¨"/>
              <a:defRPr/>
            </a:pPr>
            <a:r>
              <a:rPr lang="en-US" sz="1800" kern="0" dirty="0">
                <a:latin typeface="Book Antiqua" panose="02040602050305030304" pitchFamily="18" charset="0"/>
              </a:rPr>
              <a:t>May not have thorough understanding of benefits and costs</a:t>
            </a:r>
          </a:p>
          <a:p>
            <a:pPr marL="742950" lvl="1" indent="-285750">
              <a:spcBef>
                <a:spcPct val="20000"/>
              </a:spcBef>
              <a:buClr>
                <a:schemeClr val="accent2"/>
              </a:buClr>
              <a:buSzPct val="80000"/>
              <a:buFont typeface="Wingdings" pitchFamily="2" charset="2"/>
              <a:buChar char="¨"/>
              <a:defRPr/>
            </a:pPr>
            <a:r>
              <a:rPr lang="en-US" sz="1800" kern="0" dirty="0">
                <a:latin typeface="Book Antiqua" panose="02040602050305030304" pitchFamily="18" charset="0"/>
              </a:rPr>
              <a:t>Poorly tested: this may lead to unforeseen issues or bugs that are not discovered until after the product has been released to end-users.. This leads to unexpected downtimes, loss of productivity, or other negative consequences.</a:t>
            </a:r>
          </a:p>
          <a:p>
            <a:pPr marL="742950" lvl="1" indent="-285750">
              <a:spcBef>
                <a:spcPct val="20000"/>
              </a:spcBef>
              <a:buClr>
                <a:schemeClr val="accent2"/>
              </a:buClr>
              <a:buSzPct val="80000"/>
              <a:buFont typeface="Wingdings" pitchFamily="2" charset="2"/>
              <a:buChar char="¨"/>
              <a:defRPr/>
            </a:pPr>
            <a:r>
              <a:rPr lang="en-US" sz="1800" kern="0" dirty="0">
                <a:latin typeface="Book Antiqua" panose="02040602050305030304" pitchFamily="18" charset="0"/>
              </a:rPr>
              <a:t>Dependencies, security, and safety may be ignored</a:t>
            </a:r>
          </a:p>
          <a:p>
            <a:pPr marL="742950" lvl="1" indent="-285750">
              <a:spcBef>
                <a:spcPct val="20000"/>
              </a:spcBef>
              <a:buClr>
                <a:schemeClr val="accent2"/>
              </a:buClr>
              <a:buSzPct val="80000"/>
              <a:buFont typeface="Wingdings" pitchFamily="2" charset="2"/>
              <a:buChar char="¨"/>
              <a:defRPr/>
            </a:pPr>
            <a:r>
              <a:rPr lang="en-US" sz="1800" kern="0" dirty="0">
                <a:latin typeface="Book Antiqua" panose="02040602050305030304" pitchFamily="18" charset="0"/>
              </a:rPr>
              <a:t>High uncertainty</a:t>
            </a:r>
          </a:p>
          <a:p>
            <a:pPr marL="742950" lvl="1" indent="-285750">
              <a:spcBef>
                <a:spcPct val="20000"/>
              </a:spcBef>
              <a:buClr>
                <a:schemeClr val="accent2"/>
              </a:buClr>
              <a:buSzPct val="80000"/>
              <a:buFont typeface="Wingdings" pitchFamily="2" charset="2"/>
              <a:buChar char="¨"/>
              <a:defRPr/>
            </a:pPr>
            <a:r>
              <a:rPr lang="en-US" sz="1800" kern="0" dirty="0">
                <a:latin typeface="Book Antiqua" panose="02040602050305030304" pitchFamily="18" charset="0"/>
              </a:rPr>
              <a:t>Problem may get lost</a:t>
            </a:r>
          </a:p>
          <a:p>
            <a:pPr marL="742950" lvl="1" indent="-285750">
              <a:spcBef>
                <a:spcPct val="20000"/>
              </a:spcBef>
              <a:buClr>
                <a:schemeClr val="accent2"/>
              </a:buClr>
              <a:buSzPct val="80000"/>
              <a:buFont typeface="Wingdings" pitchFamily="2" charset="2"/>
              <a:buChar char="¨"/>
              <a:defRPr/>
            </a:pPr>
            <a:r>
              <a:rPr lang="en-US" sz="1800" kern="0" dirty="0">
                <a:latin typeface="Book Antiqua" panose="02040602050305030304" pitchFamily="18" charset="0"/>
              </a:rPr>
              <a:t>Reduction in quality</a:t>
            </a:r>
          </a:p>
          <a:p>
            <a:pPr marL="742950" lvl="1" indent="-285750">
              <a:spcBef>
                <a:spcPct val="20000"/>
              </a:spcBef>
              <a:buClr>
                <a:schemeClr val="accent2"/>
              </a:buClr>
              <a:buSzPct val="80000"/>
              <a:buFont typeface="Wingdings" pitchFamily="2" charset="2"/>
              <a:buChar char="¨"/>
              <a:defRPr/>
            </a:pPr>
            <a:r>
              <a:rPr lang="en-US" sz="1800" kern="0" dirty="0">
                <a:latin typeface="Book Antiqua" panose="02040602050305030304" pitchFamily="18" charset="0"/>
              </a:rPr>
              <a:t>Higher costs due to multiple productions</a:t>
            </a:r>
          </a:p>
          <a:p>
            <a:endParaRPr lang="en-US" sz="1800" dirty="0">
              <a:latin typeface="Book Antiqua" panose="02040602050305030304" pitchFamily="18" charset="0"/>
            </a:endParaRPr>
          </a:p>
        </p:txBody>
      </p:sp>
    </p:spTree>
    <p:extLst>
      <p:ext uri="{BB962C8B-B14F-4D97-AF65-F5344CB8AC3E}">
        <p14:creationId xmlns:p14="http://schemas.microsoft.com/office/powerpoint/2010/main" val="414768097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03389" y="158391"/>
            <a:ext cx="6667831" cy="1325563"/>
          </a:xfrm>
        </p:spPr>
        <p:txBody>
          <a:bodyPr/>
          <a:lstStyle/>
          <a:p>
            <a:r>
              <a:rPr lang="en-US" altLang="en-US" dirty="0" smtClean="0">
                <a:latin typeface="Book Antiqua" panose="02040602050305030304" pitchFamily="18" charset="0"/>
              </a:rPr>
              <a:t>5. Throwaway </a:t>
            </a:r>
            <a:r>
              <a:rPr lang="en-US" altLang="en-US" dirty="0">
                <a:latin typeface="Book Antiqua" panose="02040602050305030304" pitchFamily="18" charset="0"/>
              </a:rPr>
              <a:t>Prototyping</a:t>
            </a:r>
            <a:endParaRPr lang="en-US" dirty="0">
              <a:latin typeface="Book Antiqua" panose="02040602050305030304" pitchFamily="18" charset="0"/>
            </a:endParaRPr>
          </a:p>
        </p:txBody>
      </p:sp>
      <p:sp>
        <p:nvSpPr>
          <p:cNvPr id="3" name="Content Placeholder 2"/>
          <p:cNvSpPr>
            <a:spLocks noGrp="1"/>
          </p:cNvSpPr>
          <p:nvPr>
            <p:ph idx="1"/>
          </p:nvPr>
        </p:nvSpPr>
        <p:spPr>
          <a:xfrm>
            <a:off x="2603388" y="1769965"/>
            <a:ext cx="6667831" cy="4351338"/>
          </a:xfrm>
        </p:spPr>
        <p:txBody>
          <a:bodyPr>
            <a:normAutofit/>
          </a:bodyPr>
          <a:lstStyle/>
          <a:p>
            <a:r>
              <a:rPr lang="en-US" altLang="en-US" sz="1800" dirty="0">
                <a:latin typeface="Book Antiqua" panose="02040602050305030304" pitchFamily="18" charset="0"/>
              </a:rPr>
              <a:t>The creation of a model that will eventually be discarded rather than becoming part of the final delivered software</a:t>
            </a:r>
          </a:p>
          <a:p>
            <a:r>
              <a:rPr lang="en-US" altLang="en-US" sz="1800" dirty="0">
                <a:latin typeface="Book Antiqua" panose="02040602050305030304" pitchFamily="18" charset="0"/>
              </a:rPr>
              <a:t>Like prototyping and SDLC</a:t>
            </a:r>
          </a:p>
          <a:p>
            <a:r>
              <a:rPr lang="en-US" altLang="en-US" sz="1800" dirty="0">
                <a:latin typeface="Book Antiqua" panose="02040602050305030304" pitchFamily="18" charset="0"/>
              </a:rPr>
              <a:t>Analysis phase is thorough</a:t>
            </a:r>
          </a:p>
          <a:p>
            <a:r>
              <a:rPr lang="en-US" altLang="en-US" sz="1800" dirty="0">
                <a:latin typeface="Book Antiqua" panose="02040602050305030304" pitchFamily="18" charset="0"/>
              </a:rPr>
              <a:t>Design prototypes assist in understanding the system</a:t>
            </a:r>
          </a:p>
          <a:p>
            <a:r>
              <a:rPr lang="en-US" altLang="en-US" sz="1800" dirty="0">
                <a:latin typeface="Book Antiqua" panose="02040602050305030304" pitchFamily="18" charset="0"/>
              </a:rPr>
              <a:t>Example: can use Excel, then Visual </a:t>
            </a:r>
            <a:r>
              <a:rPr lang="en-US" altLang="en-US" sz="1800" dirty="0" smtClean="0">
                <a:latin typeface="Book Antiqua" panose="02040602050305030304" pitchFamily="18" charset="0"/>
              </a:rPr>
              <a:t>Basic</a:t>
            </a:r>
            <a:endParaRPr lang="en-US" altLang="en-US" sz="1800" dirty="0">
              <a:latin typeface="Book Antiqua" panose="02040602050305030304" pitchFamily="18" charset="0"/>
            </a:endParaRPr>
          </a:p>
          <a:p>
            <a:endParaRPr lang="en-US" sz="1800" dirty="0">
              <a:latin typeface="Book Antiqua" panose="02040602050305030304" pitchFamily="18" charset="0"/>
            </a:endParaRPr>
          </a:p>
        </p:txBody>
      </p:sp>
    </p:spTree>
    <p:extLst>
      <p:ext uri="{BB962C8B-B14F-4D97-AF65-F5344CB8AC3E}">
        <p14:creationId xmlns:p14="http://schemas.microsoft.com/office/powerpoint/2010/main" val="154922345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a:xfrm>
            <a:off x="1818696" y="624772"/>
            <a:ext cx="8496300" cy="595313"/>
          </a:xfrm>
        </p:spPr>
        <p:txBody>
          <a:bodyPr/>
          <a:lstStyle/>
          <a:p>
            <a:pPr eaLnBrk="1" hangingPunct="1"/>
            <a:r>
              <a:rPr lang="en-US" altLang="en-US" sz="3200" dirty="0" smtClean="0">
                <a:latin typeface="Book Antiqua" panose="02040602050305030304" pitchFamily="18" charset="0"/>
              </a:rPr>
              <a:t>Throwaway Prototyping illustration</a:t>
            </a:r>
            <a:endParaRPr lang="th-TH" altLang="en-US" sz="3200" dirty="0" smtClean="0">
              <a:latin typeface="Book Antiqua" panose="02040602050305030304" pitchFamily="18" charset="0"/>
            </a:endParaRPr>
          </a:p>
        </p:txBody>
      </p:sp>
      <p:grpSp>
        <p:nvGrpSpPr>
          <p:cNvPr id="5" name="Group 34"/>
          <p:cNvGrpSpPr>
            <a:grpSpLocks/>
          </p:cNvGrpSpPr>
          <p:nvPr/>
        </p:nvGrpSpPr>
        <p:grpSpPr bwMode="auto">
          <a:xfrm>
            <a:off x="1818695" y="1705858"/>
            <a:ext cx="8496300" cy="4623379"/>
            <a:chOff x="204" y="754"/>
            <a:chExt cx="5352" cy="2884"/>
          </a:xfrm>
        </p:grpSpPr>
        <p:sp>
          <p:nvSpPr>
            <p:cNvPr id="6" name="Oval 5"/>
            <p:cNvSpPr>
              <a:spLocks noChangeArrowheads="1"/>
            </p:cNvSpPr>
            <p:nvPr/>
          </p:nvSpPr>
          <p:spPr bwMode="auto">
            <a:xfrm>
              <a:off x="204" y="754"/>
              <a:ext cx="960" cy="480"/>
            </a:xfrm>
            <a:prstGeom prst="ellipse">
              <a:avLst/>
            </a:prstGeom>
            <a:solidFill>
              <a:schemeClr val="accent1"/>
            </a:solidFill>
            <a:ln w="9525">
              <a:solidFill>
                <a:schemeClr val="tx1"/>
              </a:solidFill>
              <a:round/>
              <a:headEnd/>
              <a:tailEnd/>
            </a:ln>
          </p:spPr>
          <p:txBody>
            <a:bodyPr wrap="none" anchor="ct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ea typeface="Angsana New" pitchFamily="18" charset="-12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ea typeface="Angsana New" pitchFamily="18" charset="-12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ea typeface="Angsana New" pitchFamily="18" charset="-12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ea typeface="Angsana New" pitchFamily="18" charset="-12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9pPr>
            </a:lstStyle>
            <a:p>
              <a:pPr algn="ctr" eaLnBrk="1" hangingPunct="1">
                <a:spcBef>
                  <a:spcPct val="0"/>
                </a:spcBef>
                <a:buClrTx/>
                <a:buSzTx/>
                <a:buFontTx/>
                <a:buNone/>
              </a:pPr>
              <a:r>
                <a:rPr lang="en-US" altLang="en-US" sz="1800"/>
                <a:t>Need</a:t>
              </a:r>
              <a:endParaRPr lang="th-TH" altLang="en-US" sz="1800"/>
            </a:p>
          </p:txBody>
        </p:sp>
        <p:sp>
          <p:nvSpPr>
            <p:cNvPr id="7" name="Oval 6"/>
            <p:cNvSpPr>
              <a:spLocks noChangeArrowheads="1"/>
            </p:cNvSpPr>
            <p:nvPr/>
          </p:nvSpPr>
          <p:spPr bwMode="auto">
            <a:xfrm>
              <a:off x="3605" y="3158"/>
              <a:ext cx="960" cy="480"/>
            </a:xfrm>
            <a:prstGeom prst="ellipse">
              <a:avLst/>
            </a:prstGeom>
            <a:solidFill>
              <a:schemeClr val="accent1"/>
            </a:solidFill>
            <a:ln w="9525">
              <a:solidFill>
                <a:schemeClr val="tx1"/>
              </a:solidFill>
              <a:round/>
              <a:headEnd/>
              <a:tailEnd/>
            </a:ln>
          </p:spPr>
          <p:txBody>
            <a:bodyPr wrap="none" anchor="ct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ea typeface="Angsana New" pitchFamily="18" charset="-12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ea typeface="Angsana New" pitchFamily="18" charset="-12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ea typeface="Angsana New" pitchFamily="18" charset="-12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ea typeface="Angsana New" pitchFamily="18" charset="-12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9pPr>
            </a:lstStyle>
            <a:p>
              <a:pPr algn="ctr" eaLnBrk="1" hangingPunct="1">
                <a:spcBef>
                  <a:spcPct val="0"/>
                </a:spcBef>
                <a:buClrTx/>
                <a:buSzTx/>
                <a:buFontTx/>
                <a:buNone/>
              </a:pPr>
              <a:r>
                <a:rPr lang="en-US" altLang="en-US" sz="1800"/>
                <a:t>Design</a:t>
              </a:r>
            </a:p>
            <a:p>
              <a:pPr algn="ctr" eaLnBrk="1" hangingPunct="1">
                <a:spcBef>
                  <a:spcPct val="0"/>
                </a:spcBef>
                <a:buClrTx/>
                <a:buSzTx/>
                <a:buFontTx/>
                <a:buNone/>
              </a:pPr>
              <a:r>
                <a:rPr lang="en-US" altLang="en-US" sz="1800"/>
                <a:t>Prototype</a:t>
              </a:r>
              <a:endParaRPr lang="th-TH" altLang="en-US" sz="1800"/>
            </a:p>
          </p:txBody>
        </p:sp>
        <p:sp>
          <p:nvSpPr>
            <p:cNvPr id="8" name="Rectangle 7"/>
            <p:cNvSpPr>
              <a:spLocks noChangeArrowheads="1"/>
            </p:cNvSpPr>
            <p:nvPr/>
          </p:nvSpPr>
          <p:spPr bwMode="auto">
            <a:xfrm>
              <a:off x="1118" y="1389"/>
              <a:ext cx="817" cy="227"/>
            </a:xfrm>
            <a:prstGeom prst="rect">
              <a:avLst/>
            </a:prstGeom>
            <a:solidFill>
              <a:schemeClr val="accent1"/>
            </a:solidFill>
            <a:ln w="9525">
              <a:solidFill>
                <a:schemeClr val="tx1"/>
              </a:solidFill>
              <a:miter lim="800000"/>
              <a:headEnd/>
              <a:tailEnd/>
            </a:ln>
          </p:spPr>
          <p:txBody>
            <a:bodyPr wrap="none" anchor="ct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ea typeface="Angsana New" pitchFamily="18" charset="-12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ea typeface="Angsana New" pitchFamily="18" charset="-12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ea typeface="Angsana New" pitchFamily="18" charset="-12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ea typeface="Angsana New" pitchFamily="18" charset="-12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9pPr>
            </a:lstStyle>
            <a:p>
              <a:pPr algn="ctr" eaLnBrk="1" hangingPunct="1">
                <a:spcBef>
                  <a:spcPct val="0"/>
                </a:spcBef>
                <a:buClrTx/>
                <a:buSzTx/>
                <a:buFontTx/>
                <a:buNone/>
              </a:pPr>
              <a:r>
                <a:rPr lang="en-US" altLang="en-US" sz="1800"/>
                <a:t>Planning</a:t>
              </a:r>
              <a:endParaRPr lang="th-TH" altLang="en-US" sz="1800"/>
            </a:p>
          </p:txBody>
        </p:sp>
        <p:sp>
          <p:nvSpPr>
            <p:cNvPr id="9" name="Rectangle 8"/>
            <p:cNvSpPr>
              <a:spLocks noChangeArrowheads="1"/>
            </p:cNvSpPr>
            <p:nvPr/>
          </p:nvSpPr>
          <p:spPr bwMode="auto">
            <a:xfrm>
              <a:off x="1617" y="1843"/>
              <a:ext cx="817" cy="227"/>
            </a:xfrm>
            <a:prstGeom prst="rect">
              <a:avLst/>
            </a:prstGeom>
            <a:solidFill>
              <a:schemeClr val="accent1"/>
            </a:solidFill>
            <a:ln w="9525">
              <a:solidFill>
                <a:schemeClr val="tx1"/>
              </a:solidFill>
              <a:miter lim="800000"/>
              <a:headEnd/>
              <a:tailEnd/>
            </a:ln>
          </p:spPr>
          <p:txBody>
            <a:bodyPr wrap="none" anchor="ct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ea typeface="Angsana New" pitchFamily="18" charset="-12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ea typeface="Angsana New" pitchFamily="18" charset="-12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ea typeface="Angsana New" pitchFamily="18" charset="-12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ea typeface="Angsana New" pitchFamily="18" charset="-12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9pPr>
            </a:lstStyle>
            <a:p>
              <a:pPr algn="ctr" eaLnBrk="1" hangingPunct="1">
                <a:spcBef>
                  <a:spcPct val="0"/>
                </a:spcBef>
                <a:buClrTx/>
                <a:buSzTx/>
                <a:buFontTx/>
                <a:buNone/>
              </a:pPr>
              <a:r>
                <a:rPr lang="en-US" altLang="en-US" sz="1800"/>
                <a:t>Analysis</a:t>
              </a:r>
              <a:endParaRPr lang="th-TH" altLang="en-US" sz="1800"/>
            </a:p>
          </p:txBody>
        </p:sp>
        <p:sp>
          <p:nvSpPr>
            <p:cNvPr id="10" name="Rectangle 9"/>
            <p:cNvSpPr>
              <a:spLocks noChangeArrowheads="1"/>
            </p:cNvSpPr>
            <p:nvPr/>
          </p:nvSpPr>
          <p:spPr bwMode="auto">
            <a:xfrm>
              <a:off x="2161" y="2296"/>
              <a:ext cx="817" cy="227"/>
            </a:xfrm>
            <a:prstGeom prst="rect">
              <a:avLst/>
            </a:prstGeom>
            <a:solidFill>
              <a:schemeClr val="accent1"/>
            </a:solidFill>
            <a:ln w="9525">
              <a:solidFill>
                <a:schemeClr val="tx1"/>
              </a:solidFill>
              <a:miter lim="800000"/>
              <a:headEnd/>
              <a:tailEnd/>
            </a:ln>
          </p:spPr>
          <p:txBody>
            <a:bodyPr wrap="none" anchor="ct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ea typeface="Angsana New" pitchFamily="18" charset="-12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ea typeface="Angsana New" pitchFamily="18" charset="-12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ea typeface="Angsana New" pitchFamily="18" charset="-12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ea typeface="Angsana New" pitchFamily="18" charset="-12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9pPr>
            </a:lstStyle>
            <a:p>
              <a:pPr algn="ctr" eaLnBrk="1" hangingPunct="1">
                <a:spcBef>
                  <a:spcPct val="0"/>
                </a:spcBef>
                <a:buClrTx/>
                <a:buSzTx/>
                <a:buFontTx/>
                <a:buNone/>
              </a:pPr>
              <a:r>
                <a:rPr lang="en-US" altLang="en-US" sz="1800"/>
                <a:t>Design</a:t>
              </a:r>
              <a:endParaRPr lang="th-TH" altLang="en-US" sz="1800"/>
            </a:p>
          </p:txBody>
        </p:sp>
        <p:sp>
          <p:nvSpPr>
            <p:cNvPr id="11" name="Rectangle 10"/>
            <p:cNvSpPr>
              <a:spLocks noChangeArrowheads="1"/>
            </p:cNvSpPr>
            <p:nvPr/>
          </p:nvSpPr>
          <p:spPr bwMode="auto">
            <a:xfrm>
              <a:off x="2637" y="2750"/>
              <a:ext cx="1088" cy="227"/>
            </a:xfrm>
            <a:prstGeom prst="rect">
              <a:avLst/>
            </a:prstGeom>
            <a:solidFill>
              <a:schemeClr val="accent1"/>
            </a:solidFill>
            <a:ln w="9525">
              <a:solidFill>
                <a:schemeClr val="tx1"/>
              </a:solidFill>
              <a:miter lim="800000"/>
              <a:headEnd/>
              <a:tailEnd/>
            </a:ln>
          </p:spPr>
          <p:txBody>
            <a:bodyPr wrap="none" anchor="ct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ea typeface="Angsana New" pitchFamily="18" charset="-12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ea typeface="Angsana New" pitchFamily="18" charset="-12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ea typeface="Angsana New" pitchFamily="18" charset="-12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ea typeface="Angsana New" pitchFamily="18" charset="-12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9pPr>
            </a:lstStyle>
            <a:p>
              <a:pPr algn="ctr" eaLnBrk="1" hangingPunct="1">
                <a:spcBef>
                  <a:spcPct val="0"/>
                </a:spcBef>
                <a:buClrTx/>
                <a:buSzTx/>
                <a:buFontTx/>
                <a:buNone/>
              </a:pPr>
              <a:r>
                <a:rPr lang="en-US" altLang="en-US" sz="1800"/>
                <a:t>Implementation</a:t>
              </a:r>
              <a:endParaRPr lang="th-TH" altLang="en-US" sz="1800"/>
            </a:p>
          </p:txBody>
        </p:sp>
        <p:sp>
          <p:nvSpPr>
            <p:cNvPr id="12" name="Line 11"/>
            <p:cNvSpPr>
              <a:spLocks noChangeShapeType="1"/>
            </p:cNvSpPr>
            <p:nvPr/>
          </p:nvSpPr>
          <p:spPr bwMode="auto">
            <a:xfrm flipH="1" flipV="1">
              <a:off x="2626" y="2523"/>
              <a:ext cx="363" cy="209"/>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3" name="Line 12"/>
            <p:cNvSpPr>
              <a:spLocks noChangeShapeType="1"/>
            </p:cNvSpPr>
            <p:nvPr/>
          </p:nvSpPr>
          <p:spPr bwMode="auto">
            <a:xfrm flipH="1" flipV="1">
              <a:off x="2207" y="2070"/>
              <a:ext cx="363" cy="209"/>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4" name="Line 13"/>
            <p:cNvSpPr>
              <a:spLocks noChangeShapeType="1"/>
            </p:cNvSpPr>
            <p:nvPr/>
          </p:nvSpPr>
          <p:spPr bwMode="auto">
            <a:xfrm flipH="1" flipV="1">
              <a:off x="1617" y="1616"/>
              <a:ext cx="363" cy="209"/>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5" name="Line 14"/>
            <p:cNvSpPr>
              <a:spLocks noChangeShapeType="1"/>
            </p:cNvSpPr>
            <p:nvPr/>
          </p:nvSpPr>
          <p:spPr bwMode="auto">
            <a:xfrm>
              <a:off x="1481" y="1616"/>
              <a:ext cx="408" cy="227"/>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6" name="Line 15"/>
            <p:cNvSpPr>
              <a:spLocks noChangeShapeType="1"/>
            </p:cNvSpPr>
            <p:nvPr/>
          </p:nvSpPr>
          <p:spPr bwMode="auto">
            <a:xfrm>
              <a:off x="2071" y="2070"/>
              <a:ext cx="408" cy="227"/>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7" name="Line 16"/>
            <p:cNvSpPr>
              <a:spLocks noChangeShapeType="1"/>
            </p:cNvSpPr>
            <p:nvPr/>
          </p:nvSpPr>
          <p:spPr bwMode="auto">
            <a:xfrm>
              <a:off x="2490" y="2523"/>
              <a:ext cx="408" cy="227"/>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8" name="Line 17"/>
            <p:cNvSpPr>
              <a:spLocks noChangeShapeType="1"/>
            </p:cNvSpPr>
            <p:nvPr/>
          </p:nvSpPr>
          <p:spPr bwMode="auto">
            <a:xfrm>
              <a:off x="1027" y="1162"/>
              <a:ext cx="408" cy="227"/>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9" name="Line 18"/>
            <p:cNvSpPr>
              <a:spLocks noChangeShapeType="1"/>
            </p:cNvSpPr>
            <p:nvPr/>
          </p:nvSpPr>
          <p:spPr bwMode="auto">
            <a:xfrm>
              <a:off x="3374" y="2977"/>
              <a:ext cx="408" cy="227"/>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0" name="Freeform 21"/>
            <p:cNvSpPr>
              <a:spLocks/>
            </p:cNvSpPr>
            <p:nvPr/>
          </p:nvSpPr>
          <p:spPr bwMode="auto">
            <a:xfrm>
              <a:off x="839" y="1979"/>
              <a:ext cx="2767" cy="1406"/>
            </a:xfrm>
            <a:custGeom>
              <a:avLst/>
              <a:gdLst>
                <a:gd name="T0" fmla="*/ 2767 w 2767"/>
                <a:gd name="T1" fmla="*/ 1406 h 1406"/>
                <a:gd name="T2" fmla="*/ 0 w 2767"/>
                <a:gd name="T3" fmla="*/ 1406 h 1406"/>
                <a:gd name="T4" fmla="*/ 0 w 2767"/>
                <a:gd name="T5" fmla="*/ 0 h 1406"/>
                <a:gd name="T6" fmla="*/ 771 w 2767"/>
                <a:gd name="T7" fmla="*/ 0 h 1406"/>
                <a:gd name="T8" fmla="*/ 0 60000 65536"/>
                <a:gd name="T9" fmla="*/ 0 60000 65536"/>
                <a:gd name="T10" fmla="*/ 0 60000 65536"/>
                <a:gd name="T11" fmla="*/ 0 60000 65536"/>
                <a:gd name="T12" fmla="*/ 0 w 2767"/>
                <a:gd name="T13" fmla="*/ 0 h 1406"/>
                <a:gd name="T14" fmla="*/ 2767 w 2767"/>
                <a:gd name="T15" fmla="*/ 1406 h 1406"/>
              </a:gdLst>
              <a:ahLst/>
              <a:cxnLst>
                <a:cxn ang="T8">
                  <a:pos x="T0" y="T1"/>
                </a:cxn>
                <a:cxn ang="T9">
                  <a:pos x="T2" y="T3"/>
                </a:cxn>
                <a:cxn ang="T10">
                  <a:pos x="T4" y="T5"/>
                </a:cxn>
                <a:cxn ang="T11">
                  <a:pos x="T6" y="T7"/>
                </a:cxn>
              </a:cxnLst>
              <a:rect l="T12" t="T13" r="T14" b="T15"/>
              <a:pathLst>
                <a:path w="2767" h="1406">
                  <a:moveTo>
                    <a:pt x="2767" y="1406"/>
                  </a:moveTo>
                  <a:lnTo>
                    <a:pt x="0" y="1406"/>
                  </a:lnTo>
                  <a:lnTo>
                    <a:pt x="0" y="0"/>
                  </a:lnTo>
                  <a:lnTo>
                    <a:pt x="771" y="0"/>
                  </a:lnTo>
                </a:path>
              </a:pathLst>
            </a:custGeom>
            <a:noFill/>
            <a:ln w="9525">
              <a:solidFill>
                <a:schemeClr val="tx1"/>
              </a:solidFill>
              <a:round/>
              <a:headEnd/>
              <a:tailEnd type="triangle" w="med" len="me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1" name="Line 22"/>
            <p:cNvSpPr>
              <a:spLocks noChangeShapeType="1"/>
            </p:cNvSpPr>
            <p:nvPr/>
          </p:nvSpPr>
          <p:spPr bwMode="auto">
            <a:xfrm>
              <a:off x="839" y="2408"/>
              <a:ext cx="1315"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2" name="Text Box 23"/>
            <p:cNvSpPr txBox="1">
              <a:spLocks noChangeArrowheads="1"/>
            </p:cNvSpPr>
            <p:nvPr/>
          </p:nvSpPr>
          <p:spPr bwMode="auto">
            <a:xfrm>
              <a:off x="2064" y="3158"/>
              <a:ext cx="1553"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ea typeface="Angsana New" pitchFamily="18" charset="-12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ea typeface="Angsana New" pitchFamily="18" charset="-12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ea typeface="Angsana New" pitchFamily="18" charset="-12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ea typeface="Angsana New" pitchFamily="18" charset="-12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9pPr>
            </a:lstStyle>
            <a:p>
              <a:pPr eaLnBrk="1" hangingPunct="1">
                <a:spcBef>
                  <a:spcPct val="0"/>
                </a:spcBef>
                <a:buClrTx/>
                <a:buSzTx/>
                <a:buFontTx/>
                <a:buNone/>
              </a:pPr>
              <a:r>
                <a:rPr lang="en-US" altLang="en-US" sz="1600" dirty="0"/>
                <a:t>Design Prototype Not OK</a:t>
              </a:r>
              <a:endParaRPr lang="th-TH" altLang="en-US" sz="1600" dirty="0"/>
            </a:p>
          </p:txBody>
        </p:sp>
        <p:sp>
          <p:nvSpPr>
            <p:cNvPr id="23" name="Oval 25"/>
            <p:cNvSpPr>
              <a:spLocks noChangeArrowheads="1"/>
            </p:cNvSpPr>
            <p:nvPr/>
          </p:nvSpPr>
          <p:spPr bwMode="auto">
            <a:xfrm>
              <a:off x="4596" y="2704"/>
              <a:ext cx="960" cy="480"/>
            </a:xfrm>
            <a:prstGeom prst="ellipse">
              <a:avLst/>
            </a:prstGeom>
            <a:solidFill>
              <a:schemeClr val="accent1"/>
            </a:solidFill>
            <a:ln w="9525">
              <a:solidFill>
                <a:schemeClr val="tx1"/>
              </a:solidFill>
              <a:round/>
              <a:headEnd/>
              <a:tailEnd/>
            </a:ln>
          </p:spPr>
          <p:txBody>
            <a:bodyPr wrap="none" anchor="ct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ea typeface="Angsana New" pitchFamily="18" charset="-12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ea typeface="Angsana New" pitchFamily="18" charset="-12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ea typeface="Angsana New" pitchFamily="18" charset="-12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ea typeface="Angsana New" pitchFamily="18" charset="-12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9pPr>
            </a:lstStyle>
            <a:p>
              <a:pPr algn="ctr" eaLnBrk="1" hangingPunct="1">
                <a:spcBef>
                  <a:spcPct val="0"/>
                </a:spcBef>
                <a:buClrTx/>
                <a:buSzTx/>
                <a:buFontTx/>
                <a:buNone/>
              </a:pPr>
              <a:r>
                <a:rPr lang="en-US" altLang="en-US" sz="1800"/>
                <a:t>Design</a:t>
              </a:r>
            </a:p>
            <a:p>
              <a:pPr algn="ctr" eaLnBrk="1" hangingPunct="1">
                <a:spcBef>
                  <a:spcPct val="0"/>
                </a:spcBef>
                <a:buClrTx/>
                <a:buSzTx/>
                <a:buFontTx/>
                <a:buNone/>
              </a:pPr>
              <a:r>
                <a:rPr lang="en-US" altLang="en-US" sz="1800"/>
                <a:t>Prototype</a:t>
              </a:r>
              <a:endParaRPr lang="th-TH" altLang="en-US" sz="1800"/>
            </a:p>
          </p:txBody>
        </p:sp>
        <p:sp>
          <p:nvSpPr>
            <p:cNvPr id="24" name="Rectangle 26"/>
            <p:cNvSpPr>
              <a:spLocks noChangeArrowheads="1"/>
            </p:cNvSpPr>
            <p:nvPr/>
          </p:nvSpPr>
          <p:spPr bwMode="auto">
            <a:xfrm>
              <a:off x="3152" y="1842"/>
              <a:ext cx="817" cy="227"/>
            </a:xfrm>
            <a:prstGeom prst="rect">
              <a:avLst/>
            </a:prstGeom>
            <a:solidFill>
              <a:schemeClr val="accent1"/>
            </a:solidFill>
            <a:ln w="9525">
              <a:solidFill>
                <a:schemeClr val="tx1"/>
              </a:solidFill>
              <a:miter lim="800000"/>
              <a:headEnd/>
              <a:tailEnd/>
            </a:ln>
          </p:spPr>
          <p:txBody>
            <a:bodyPr wrap="none" anchor="ct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ea typeface="Angsana New" pitchFamily="18" charset="-12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ea typeface="Angsana New" pitchFamily="18" charset="-12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ea typeface="Angsana New" pitchFamily="18" charset="-12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ea typeface="Angsana New" pitchFamily="18" charset="-12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9pPr>
            </a:lstStyle>
            <a:p>
              <a:pPr algn="ctr" eaLnBrk="1" hangingPunct="1">
                <a:spcBef>
                  <a:spcPct val="0"/>
                </a:spcBef>
                <a:buClrTx/>
                <a:buSzTx/>
                <a:buFontTx/>
                <a:buNone/>
              </a:pPr>
              <a:r>
                <a:rPr lang="en-US" altLang="en-US" sz="1800"/>
                <a:t>Design</a:t>
              </a:r>
              <a:endParaRPr lang="th-TH" altLang="en-US" sz="1800"/>
            </a:p>
          </p:txBody>
        </p:sp>
        <p:sp>
          <p:nvSpPr>
            <p:cNvPr id="25" name="Rectangle 27"/>
            <p:cNvSpPr>
              <a:spLocks noChangeArrowheads="1"/>
            </p:cNvSpPr>
            <p:nvPr/>
          </p:nvSpPr>
          <p:spPr bwMode="auto">
            <a:xfrm>
              <a:off x="3628" y="2296"/>
              <a:ext cx="1088" cy="227"/>
            </a:xfrm>
            <a:prstGeom prst="rect">
              <a:avLst/>
            </a:prstGeom>
            <a:solidFill>
              <a:schemeClr val="accent1"/>
            </a:solidFill>
            <a:ln w="9525">
              <a:solidFill>
                <a:schemeClr val="tx1"/>
              </a:solidFill>
              <a:miter lim="800000"/>
              <a:headEnd/>
              <a:tailEnd/>
            </a:ln>
          </p:spPr>
          <p:txBody>
            <a:bodyPr wrap="none" anchor="ct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ea typeface="Angsana New" pitchFamily="18" charset="-12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ea typeface="Angsana New" pitchFamily="18" charset="-12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ea typeface="Angsana New" pitchFamily="18" charset="-12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ea typeface="Angsana New" pitchFamily="18" charset="-12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9pPr>
            </a:lstStyle>
            <a:p>
              <a:pPr algn="ctr" eaLnBrk="1" hangingPunct="1">
                <a:spcBef>
                  <a:spcPct val="0"/>
                </a:spcBef>
                <a:buClrTx/>
                <a:buSzTx/>
                <a:buFontTx/>
                <a:buNone/>
              </a:pPr>
              <a:r>
                <a:rPr lang="en-US" altLang="en-US" sz="1800"/>
                <a:t>Implementation</a:t>
              </a:r>
              <a:endParaRPr lang="th-TH" altLang="en-US" sz="1800"/>
            </a:p>
          </p:txBody>
        </p:sp>
        <p:sp>
          <p:nvSpPr>
            <p:cNvPr id="26" name="Line 29"/>
            <p:cNvSpPr>
              <a:spLocks noChangeShapeType="1"/>
            </p:cNvSpPr>
            <p:nvPr/>
          </p:nvSpPr>
          <p:spPr bwMode="auto">
            <a:xfrm>
              <a:off x="3481" y="2069"/>
              <a:ext cx="408" cy="227"/>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7" name="Line 30"/>
            <p:cNvSpPr>
              <a:spLocks noChangeShapeType="1"/>
            </p:cNvSpPr>
            <p:nvPr/>
          </p:nvSpPr>
          <p:spPr bwMode="auto">
            <a:xfrm>
              <a:off x="4365" y="2523"/>
              <a:ext cx="408" cy="227"/>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8" name="Line 32"/>
            <p:cNvSpPr>
              <a:spLocks noChangeShapeType="1"/>
            </p:cNvSpPr>
            <p:nvPr/>
          </p:nvSpPr>
          <p:spPr bwMode="auto">
            <a:xfrm>
              <a:off x="2427" y="1979"/>
              <a:ext cx="725"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spTree>
    <p:extLst>
      <p:ext uri="{BB962C8B-B14F-4D97-AF65-F5344CB8AC3E}">
        <p14:creationId xmlns:p14="http://schemas.microsoft.com/office/powerpoint/2010/main" val="111775951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1B37D4B-423C-4AF5-A5BE-E36F5343F254}"/>
              </a:ext>
            </a:extLst>
          </p:cNvPr>
          <p:cNvSpPr>
            <a:spLocks noGrp="1"/>
          </p:cNvSpPr>
          <p:nvPr>
            <p:ph type="title"/>
          </p:nvPr>
        </p:nvSpPr>
        <p:spPr>
          <a:xfrm>
            <a:off x="2016995" y="328960"/>
            <a:ext cx="7848567" cy="1407380"/>
          </a:xfrm>
        </p:spPr>
        <p:txBody>
          <a:bodyPr>
            <a:normAutofit fontScale="90000"/>
          </a:bodyPr>
          <a:lstStyle/>
          <a:p>
            <a:r>
              <a:rPr lang="en-GB" b="1" dirty="0">
                <a:latin typeface="Book Antiqua" panose="02040602050305030304" pitchFamily="18" charset="0"/>
              </a:rPr>
              <a:t>Application of system Development Methodologies</a:t>
            </a:r>
            <a:r>
              <a:rPr lang="en-GB" dirty="0">
                <a:latin typeface="Book Antiqua" panose="02040602050305030304" pitchFamily="18" charset="0"/>
              </a:rPr>
              <a:t/>
            </a:r>
            <a:br>
              <a:rPr lang="en-GB" dirty="0">
                <a:latin typeface="Book Antiqua" panose="02040602050305030304" pitchFamily="18" charset="0"/>
              </a:rPr>
            </a:br>
            <a:endParaRPr lang="en-GB" dirty="0">
              <a:latin typeface="Book Antiqua" panose="02040602050305030304" pitchFamily="18" charset="0"/>
            </a:endParaRPr>
          </a:p>
        </p:txBody>
      </p:sp>
      <p:sp>
        <p:nvSpPr>
          <p:cNvPr id="3" name="Content Placeholder 2">
            <a:extLst>
              <a:ext uri="{FF2B5EF4-FFF2-40B4-BE49-F238E27FC236}">
                <a16:creationId xmlns:a16="http://schemas.microsoft.com/office/drawing/2014/main" xmlns="" id="{CDDAC64C-6823-4207-AD0A-94D34E6EE8F6}"/>
              </a:ext>
            </a:extLst>
          </p:cNvPr>
          <p:cNvSpPr>
            <a:spLocks noGrp="1"/>
          </p:cNvSpPr>
          <p:nvPr>
            <p:ph idx="1"/>
          </p:nvPr>
        </p:nvSpPr>
        <p:spPr>
          <a:xfrm>
            <a:off x="2016995" y="2079373"/>
            <a:ext cx="7848567" cy="4230094"/>
          </a:xfrm>
        </p:spPr>
        <p:txBody>
          <a:bodyPr>
            <a:noAutofit/>
          </a:bodyPr>
          <a:lstStyle/>
          <a:p>
            <a:pPr marL="0" indent="0">
              <a:buNone/>
            </a:pPr>
            <a:r>
              <a:rPr lang="en-GB" sz="1800" b="1" dirty="0" smtClean="0">
                <a:latin typeface="Book Antiqua" panose="02040602050305030304" pitchFamily="18" charset="0"/>
              </a:rPr>
              <a:t>1. Waterfall </a:t>
            </a:r>
            <a:r>
              <a:rPr lang="en-GB" sz="1800" b="1" dirty="0">
                <a:latin typeface="Book Antiqua" panose="02040602050305030304" pitchFamily="18" charset="0"/>
              </a:rPr>
              <a:t>Methodology:</a:t>
            </a:r>
            <a:endParaRPr lang="en-GB" sz="1800" dirty="0">
              <a:latin typeface="Book Antiqua" panose="02040602050305030304" pitchFamily="18" charset="0"/>
            </a:endParaRPr>
          </a:p>
          <a:p>
            <a:pPr marL="0" indent="0">
              <a:buNone/>
            </a:pPr>
            <a:r>
              <a:rPr lang="en-GB" sz="1800" b="1" i="1" dirty="0" smtClean="0">
                <a:latin typeface="Book Antiqua" panose="02040602050305030304" pitchFamily="18" charset="0"/>
              </a:rPr>
              <a:t>Waterfall </a:t>
            </a:r>
            <a:r>
              <a:rPr lang="en-GB" sz="1800" b="1" i="1" dirty="0">
                <a:latin typeface="Book Antiqua" panose="02040602050305030304" pitchFamily="18" charset="0"/>
              </a:rPr>
              <a:t>is suitable for projects with well-defined and stable requirements, where there is little expected change throughout the project</a:t>
            </a:r>
            <a:r>
              <a:rPr lang="en-GB" sz="1800" b="1" i="1" dirty="0" smtClean="0">
                <a:latin typeface="Book Antiqua" panose="02040602050305030304" pitchFamily="18" charset="0"/>
              </a:rPr>
              <a:t>.</a:t>
            </a:r>
          </a:p>
          <a:p>
            <a:pPr marL="0" indent="0">
              <a:buNone/>
            </a:pPr>
            <a:r>
              <a:rPr lang="en-GB" sz="1800" b="1" dirty="0" smtClean="0">
                <a:latin typeface="Book Antiqua" panose="02040602050305030304" pitchFamily="18" charset="0"/>
              </a:rPr>
              <a:t>Like;</a:t>
            </a:r>
          </a:p>
          <a:p>
            <a:pPr>
              <a:buFont typeface="Wingdings" panose="05000000000000000000" pitchFamily="2" charset="2"/>
              <a:buChar char="ü"/>
            </a:pPr>
            <a:r>
              <a:rPr lang="en-US" sz="1800" b="1" dirty="0">
                <a:latin typeface="Book Antiqua" panose="02040602050305030304" pitchFamily="18" charset="0"/>
              </a:rPr>
              <a:t>Large-scale System </a:t>
            </a:r>
            <a:r>
              <a:rPr lang="en-US" sz="1800" b="1" dirty="0" smtClean="0">
                <a:latin typeface="Book Antiqua" panose="02040602050305030304" pitchFamily="18" charset="0"/>
              </a:rPr>
              <a:t>Implementation: Large-scale</a:t>
            </a:r>
            <a:r>
              <a:rPr lang="en-US" sz="1800" dirty="0" smtClean="0">
                <a:latin typeface="Book Antiqua" panose="02040602050305030304" pitchFamily="18" charset="0"/>
              </a:rPr>
              <a:t> </a:t>
            </a:r>
            <a:r>
              <a:rPr lang="en-US" sz="1800" dirty="0">
                <a:latin typeface="Book Antiqua" panose="02040602050305030304" pitchFamily="18" charset="0"/>
              </a:rPr>
              <a:t>projects, especially those that are replacing older legacy systems, where requirements have been well-established over the years</a:t>
            </a:r>
            <a:r>
              <a:rPr lang="en-US" sz="1800" dirty="0" smtClean="0">
                <a:latin typeface="Book Antiqua" panose="02040602050305030304" pitchFamily="18" charset="0"/>
              </a:rPr>
              <a:t>. E.g. </a:t>
            </a:r>
            <a:r>
              <a:rPr lang="en-US" sz="1800" dirty="0">
                <a:latin typeface="Book Antiqua" panose="02040602050305030304" pitchFamily="18" charset="0"/>
              </a:rPr>
              <a:t>Banking and financial institutions updating their core banking systems, where the specifications and requirements are clearly defined.</a:t>
            </a:r>
          </a:p>
          <a:p>
            <a:pPr>
              <a:buFont typeface="Wingdings" panose="05000000000000000000" pitchFamily="2" charset="2"/>
              <a:buChar char="ü"/>
            </a:pPr>
            <a:r>
              <a:rPr lang="en-US" sz="1800" b="1" dirty="0">
                <a:latin typeface="Book Antiqua" panose="02040602050305030304" pitchFamily="18" charset="0"/>
              </a:rPr>
              <a:t>Hardware </a:t>
            </a:r>
            <a:r>
              <a:rPr lang="en-US" sz="1800" b="1" dirty="0" smtClean="0">
                <a:latin typeface="Book Antiqua" panose="02040602050305030304" pitchFamily="18" charset="0"/>
              </a:rPr>
              <a:t>Development</a:t>
            </a:r>
            <a:r>
              <a:rPr lang="en-US" sz="1800" dirty="0" smtClean="0">
                <a:latin typeface="Book Antiqua" panose="02040602050305030304" pitchFamily="18" charset="0"/>
              </a:rPr>
              <a:t>: Physical </a:t>
            </a:r>
            <a:r>
              <a:rPr lang="en-US" sz="1800" dirty="0">
                <a:latin typeface="Book Antiqua" panose="02040602050305030304" pitchFamily="18" charset="0"/>
              </a:rPr>
              <a:t>product development often has a linear progression, from design to prototyping to manufacturing, making the Waterfall model a good </a:t>
            </a:r>
            <a:r>
              <a:rPr lang="en-US" sz="1800" dirty="0" smtClean="0">
                <a:latin typeface="Book Antiqua" panose="02040602050305030304" pitchFamily="18" charset="0"/>
              </a:rPr>
              <a:t>fit. E.g. Development </a:t>
            </a:r>
            <a:r>
              <a:rPr lang="en-US" sz="1800" dirty="0">
                <a:latin typeface="Book Antiqua" panose="02040602050305030304" pitchFamily="18" charset="0"/>
              </a:rPr>
              <a:t>of a new computer motherboard or a specialized piece of electronics where each phase (like circuit design, PCB layout, and prototype testing) follows sequentially.</a:t>
            </a:r>
          </a:p>
          <a:p>
            <a:pPr lvl="1"/>
            <a:endParaRPr lang="en-US" sz="1800" dirty="0">
              <a:latin typeface="Book Antiqua" panose="02040602050305030304" pitchFamily="18" charset="0"/>
            </a:endParaRPr>
          </a:p>
          <a:p>
            <a:pPr>
              <a:buFont typeface="Wingdings" panose="05000000000000000000" pitchFamily="2" charset="2"/>
              <a:buChar char="ü"/>
            </a:pPr>
            <a:endParaRPr lang="en-GB" sz="1800" dirty="0">
              <a:latin typeface="Book Antiqua" panose="02040602050305030304" pitchFamily="18" charset="0"/>
            </a:endParaRPr>
          </a:p>
        </p:txBody>
      </p:sp>
    </p:spTree>
    <p:extLst>
      <p:ext uri="{BB962C8B-B14F-4D97-AF65-F5344CB8AC3E}">
        <p14:creationId xmlns:p14="http://schemas.microsoft.com/office/powerpoint/2010/main" val="23854018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9A61D53-C7B5-47C1-B50A-19E4368B65C0}"/>
              </a:ext>
            </a:extLst>
          </p:cNvPr>
          <p:cNvSpPr>
            <a:spLocks noGrp="1"/>
          </p:cNvSpPr>
          <p:nvPr>
            <p:ph type="title"/>
          </p:nvPr>
        </p:nvSpPr>
        <p:spPr>
          <a:xfrm>
            <a:off x="2375421" y="412832"/>
            <a:ext cx="7067985" cy="1325563"/>
          </a:xfrm>
        </p:spPr>
        <p:txBody>
          <a:bodyPr/>
          <a:lstStyle/>
          <a:p>
            <a:r>
              <a:rPr lang="en-GB" b="1" dirty="0">
                <a:latin typeface="Book Antiqua" panose="02040602050305030304" pitchFamily="18" charset="0"/>
              </a:rPr>
              <a:t>System Development Methodologies include;</a:t>
            </a:r>
          </a:p>
        </p:txBody>
      </p:sp>
      <p:sp>
        <p:nvSpPr>
          <p:cNvPr id="3" name="Content Placeholder 2">
            <a:extLst>
              <a:ext uri="{FF2B5EF4-FFF2-40B4-BE49-F238E27FC236}">
                <a16:creationId xmlns:a16="http://schemas.microsoft.com/office/drawing/2014/main" xmlns="" id="{420CE38C-9747-4C44-89D3-87C1EC3CC7E6}"/>
              </a:ext>
            </a:extLst>
          </p:cNvPr>
          <p:cNvSpPr>
            <a:spLocks noGrp="1"/>
          </p:cNvSpPr>
          <p:nvPr>
            <p:ph idx="1"/>
          </p:nvPr>
        </p:nvSpPr>
        <p:spPr>
          <a:xfrm>
            <a:off x="2375422" y="2025181"/>
            <a:ext cx="7067984" cy="3772093"/>
          </a:xfrm>
        </p:spPr>
        <p:txBody>
          <a:bodyPr>
            <a:normAutofit/>
          </a:bodyPr>
          <a:lstStyle/>
          <a:p>
            <a:pPr marL="514350" indent="-514350">
              <a:buFont typeface="+mj-lt"/>
              <a:buAutoNum type="arabicPeriod"/>
            </a:pPr>
            <a:r>
              <a:rPr lang="en-GB" sz="1800" b="1" dirty="0">
                <a:latin typeface="Book Antiqua" panose="02040602050305030304" pitchFamily="18" charset="0"/>
              </a:rPr>
              <a:t>Waterfall Model: </a:t>
            </a:r>
            <a:r>
              <a:rPr lang="en-GB" sz="1800" dirty="0">
                <a:latin typeface="Book Antiqua" panose="02040602050305030304" pitchFamily="18" charset="0"/>
              </a:rPr>
              <a:t>The Waterfall model is a linear and sequential approach to software development. It consists of discrete phases such as requirements analysis, design, implementation, testing, deployment, and maintenance</a:t>
            </a:r>
            <a:r>
              <a:rPr lang="en-GB" sz="1800" dirty="0" smtClean="0">
                <a:latin typeface="Book Antiqua" panose="02040602050305030304" pitchFamily="18" charset="0"/>
              </a:rPr>
              <a:t>.</a:t>
            </a:r>
          </a:p>
          <a:p>
            <a:pPr>
              <a:buFont typeface="Wingdings" panose="05000000000000000000" pitchFamily="2" charset="2"/>
              <a:buChar char="ü"/>
            </a:pPr>
            <a:r>
              <a:rPr lang="en-GB" sz="1800" dirty="0" smtClean="0">
                <a:latin typeface="Book Antiqua" panose="02040602050305030304" pitchFamily="18" charset="0"/>
              </a:rPr>
              <a:t>Can be used to develop enterprise applications(systems </a:t>
            </a:r>
            <a:r>
              <a:rPr lang="en-GB" sz="1800" dirty="0" err="1" smtClean="0">
                <a:latin typeface="Book Antiqua" panose="02040602050305030304" pitchFamily="18" charset="0"/>
              </a:rPr>
              <a:t>softwares</a:t>
            </a:r>
            <a:r>
              <a:rPr lang="en-GB" sz="1800" dirty="0" smtClean="0">
                <a:latin typeface="Book Antiqua" panose="02040602050305030304" pitchFamily="18" charset="0"/>
              </a:rPr>
              <a:t>) like; Customer relationship management(CRM), Human Resource management(HRMS),Supply Chain Management Systems, Point of sales(POS) systems for retail chains, etc.</a:t>
            </a:r>
          </a:p>
          <a:p>
            <a:pPr>
              <a:buFont typeface="Wingdings" panose="05000000000000000000" pitchFamily="2" charset="2"/>
              <a:buChar char="ü"/>
            </a:pPr>
            <a:r>
              <a:rPr lang="en-GB" sz="1800" dirty="0" smtClean="0">
                <a:latin typeface="Book Antiqua" panose="02040602050305030304" pitchFamily="18" charset="0"/>
              </a:rPr>
              <a:t>          </a:t>
            </a:r>
            <a:r>
              <a:rPr lang="en-GB" sz="1600" i="1" dirty="0" smtClean="0">
                <a:latin typeface="Book Antiqua" panose="02040602050305030304" pitchFamily="18" charset="0"/>
              </a:rPr>
              <a:t>Each </a:t>
            </a:r>
            <a:r>
              <a:rPr lang="en-GB" sz="1600" i="1" dirty="0">
                <a:latin typeface="Book Antiqua" panose="02040602050305030304" pitchFamily="18" charset="0"/>
              </a:rPr>
              <a:t>phase must be completed before moving on to the next. Changes are difficult to incorporate </a:t>
            </a:r>
            <a:r>
              <a:rPr lang="en-GB" sz="1600" i="1" dirty="0" smtClean="0">
                <a:latin typeface="Book Antiqua" panose="02040602050305030304" pitchFamily="18" charset="0"/>
              </a:rPr>
              <a:t>   once </a:t>
            </a:r>
            <a:r>
              <a:rPr lang="en-GB" sz="1600" i="1" dirty="0">
                <a:latin typeface="Book Antiqua" panose="02040602050305030304" pitchFamily="18" charset="0"/>
              </a:rPr>
              <a:t>a phase is </a:t>
            </a:r>
            <a:r>
              <a:rPr lang="en-GB" sz="1600" i="1" dirty="0" smtClean="0">
                <a:latin typeface="Book Antiqua" panose="02040602050305030304" pitchFamily="18" charset="0"/>
              </a:rPr>
              <a:t>complete</a:t>
            </a:r>
            <a:r>
              <a:rPr lang="en-GB" sz="1800" dirty="0" smtClean="0"/>
              <a:t>.</a:t>
            </a:r>
          </a:p>
          <a:p>
            <a:pPr marL="0" indent="0" algn="ctr">
              <a:buNone/>
            </a:pPr>
            <a:endParaRPr lang="en-GB" sz="1800" b="1" dirty="0"/>
          </a:p>
        </p:txBody>
      </p:sp>
    </p:spTree>
    <p:extLst>
      <p:ext uri="{BB962C8B-B14F-4D97-AF65-F5344CB8AC3E}">
        <p14:creationId xmlns:p14="http://schemas.microsoft.com/office/powerpoint/2010/main" val="38523725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32925" y="365125"/>
            <a:ext cx="8362444" cy="1325563"/>
          </a:xfrm>
        </p:spPr>
        <p:txBody>
          <a:bodyPr/>
          <a:lstStyle/>
          <a:p>
            <a:r>
              <a:rPr lang="en-US" dirty="0" smtClean="0">
                <a:latin typeface="Book Antiqua" panose="02040602050305030304" pitchFamily="18" charset="0"/>
              </a:rPr>
              <a:t>Application continued;</a:t>
            </a:r>
            <a:endParaRPr lang="en-US" dirty="0">
              <a:latin typeface="Book Antiqua" panose="02040602050305030304" pitchFamily="18" charset="0"/>
            </a:endParaRPr>
          </a:p>
        </p:txBody>
      </p:sp>
      <p:sp>
        <p:nvSpPr>
          <p:cNvPr id="3" name="Content Placeholder 2"/>
          <p:cNvSpPr>
            <a:spLocks noGrp="1"/>
          </p:cNvSpPr>
          <p:nvPr>
            <p:ph idx="1"/>
          </p:nvPr>
        </p:nvSpPr>
        <p:spPr>
          <a:xfrm>
            <a:off x="2132925" y="1690688"/>
            <a:ext cx="8427181" cy="5032375"/>
          </a:xfrm>
        </p:spPr>
        <p:txBody>
          <a:bodyPr>
            <a:noAutofit/>
          </a:bodyPr>
          <a:lstStyle/>
          <a:p>
            <a:pPr marL="0" indent="0">
              <a:buNone/>
            </a:pPr>
            <a:r>
              <a:rPr lang="en-US" sz="1800" b="1" dirty="0" smtClean="0">
                <a:latin typeface="Book Antiqua" panose="02040602050305030304" pitchFamily="18" charset="0"/>
              </a:rPr>
              <a:t>Waterfall…..</a:t>
            </a:r>
          </a:p>
          <a:p>
            <a:pPr>
              <a:buFont typeface="Wingdings" panose="05000000000000000000" pitchFamily="2" charset="2"/>
              <a:buChar char="ü"/>
            </a:pPr>
            <a:r>
              <a:rPr lang="en-US" sz="1800" b="1" dirty="0">
                <a:latin typeface="Book Antiqua" panose="02040602050305030304" pitchFamily="18" charset="0"/>
              </a:rPr>
              <a:t>Real-time </a:t>
            </a:r>
            <a:r>
              <a:rPr lang="en-US" sz="1800" b="1" dirty="0" smtClean="0">
                <a:latin typeface="Book Antiqua" panose="02040602050305030304" pitchFamily="18" charset="0"/>
              </a:rPr>
              <a:t>Systems: Systems</a:t>
            </a:r>
            <a:r>
              <a:rPr lang="en-US" sz="1800" dirty="0" smtClean="0">
                <a:latin typeface="Book Antiqua" panose="02040602050305030304" pitchFamily="18" charset="0"/>
              </a:rPr>
              <a:t> </a:t>
            </a:r>
            <a:r>
              <a:rPr lang="en-US" sz="1800" dirty="0">
                <a:latin typeface="Book Antiqua" panose="02040602050305030304" pitchFamily="18" charset="0"/>
              </a:rPr>
              <a:t>where real-time processing is crucial and requirements are typically clear and fixed due to the critical nature of their </a:t>
            </a:r>
            <a:r>
              <a:rPr lang="en-US" sz="1800" dirty="0" smtClean="0">
                <a:latin typeface="Book Antiqua" panose="02040602050305030304" pitchFamily="18" charset="0"/>
              </a:rPr>
              <a:t>operations. </a:t>
            </a:r>
            <a:r>
              <a:rPr lang="en-US" sz="1800" b="1" dirty="0" smtClean="0">
                <a:latin typeface="Book Antiqua" panose="02040602050305030304" pitchFamily="18" charset="0"/>
              </a:rPr>
              <a:t>E.g. </a:t>
            </a:r>
            <a:r>
              <a:rPr lang="en-US" sz="1800" dirty="0" smtClean="0">
                <a:latin typeface="Book Antiqua" panose="02040602050305030304" pitchFamily="18" charset="0"/>
              </a:rPr>
              <a:t>Development </a:t>
            </a:r>
            <a:r>
              <a:rPr lang="en-US" sz="1800" dirty="0">
                <a:latin typeface="Book Antiqua" panose="02040602050305030304" pitchFamily="18" charset="0"/>
              </a:rPr>
              <a:t>of control systems for industrial machinery or aerospace applications, where there is a clear sequence of activities, and changes in the middle can be risky.</a:t>
            </a:r>
          </a:p>
          <a:p>
            <a:pPr>
              <a:buFont typeface="Wingdings" panose="05000000000000000000" pitchFamily="2" charset="2"/>
              <a:buChar char="ü"/>
            </a:pPr>
            <a:r>
              <a:rPr lang="en-US" sz="1800" b="1" dirty="0">
                <a:latin typeface="Book Antiqua" panose="02040602050305030304" pitchFamily="18" charset="0"/>
              </a:rPr>
              <a:t>Infrastructure and Construction </a:t>
            </a:r>
            <a:r>
              <a:rPr lang="en-US" sz="1800" b="1" dirty="0" smtClean="0">
                <a:latin typeface="Book Antiqua" panose="02040602050305030304" pitchFamily="18" charset="0"/>
              </a:rPr>
              <a:t>Project: </a:t>
            </a:r>
            <a:r>
              <a:rPr lang="en-US" sz="1800" dirty="0" smtClean="0">
                <a:latin typeface="Book Antiqua" panose="02040602050305030304" pitchFamily="18" charset="0"/>
              </a:rPr>
              <a:t>Construction </a:t>
            </a:r>
            <a:r>
              <a:rPr lang="en-US" sz="1800" dirty="0">
                <a:latin typeface="Book Antiqua" panose="02040602050305030304" pitchFamily="18" charset="0"/>
              </a:rPr>
              <a:t>projects often follow a linear approach similar to the Waterfall model – from feasibility to design to construction to </a:t>
            </a:r>
            <a:r>
              <a:rPr lang="en-US" sz="1800" dirty="0" smtClean="0">
                <a:latin typeface="Book Antiqua" panose="02040602050305030304" pitchFamily="18" charset="0"/>
              </a:rPr>
              <a:t>handover. </a:t>
            </a:r>
            <a:r>
              <a:rPr lang="en-US" sz="1800" b="1" dirty="0" smtClean="0">
                <a:latin typeface="Book Antiqua" panose="02040602050305030304" pitchFamily="18" charset="0"/>
              </a:rPr>
              <a:t>E.g. </a:t>
            </a:r>
            <a:r>
              <a:rPr lang="en-US" sz="1800" dirty="0" smtClean="0">
                <a:latin typeface="Book Antiqua" panose="02040602050305030304" pitchFamily="18" charset="0"/>
              </a:rPr>
              <a:t>Building </a:t>
            </a:r>
            <a:r>
              <a:rPr lang="en-US" sz="1800" dirty="0">
                <a:latin typeface="Book Antiqua" panose="02040602050305030304" pitchFamily="18" charset="0"/>
              </a:rPr>
              <a:t>a bridge or a highway, where you start with feasibility studies, then design, followed by construction, and finally, the commissioning phase.</a:t>
            </a:r>
          </a:p>
          <a:p>
            <a:pPr>
              <a:buFont typeface="Wingdings" panose="05000000000000000000" pitchFamily="2" charset="2"/>
              <a:buChar char="ü"/>
            </a:pPr>
            <a:r>
              <a:rPr lang="en-US" sz="1800" b="1" dirty="0">
                <a:latin typeface="Book Antiqua" panose="02040602050305030304" pitchFamily="18" charset="0"/>
              </a:rPr>
              <a:t>Government and Defense Projects</a:t>
            </a:r>
            <a:r>
              <a:rPr lang="en-US" sz="1800" dirty="0" smtClean="0">
                <a:latin typeface="Book Antiqua" panose="02040602050305030304" pitchFamily="18" charset="0"/>
              </a:rPr>
              <a:t>: </a:t>
            </a:r>
            <a:r>
              <a:rPr lang="en-US" sz="1800" dirty="0">
                <a:latin typeface="Book Antiqua" panose="02040602050305030304" pitchFamily="18" charset="0"/>
              </a:rPr>
              <a:t>Many government and defense contracts specify detailed requirements upfront and changes mid-way can be costly or not allowed. This makes Waterfall's predictable and structured approach </a:t>
            </a:r>
            <a:r>
              <a:rPr lang="en-US" sz="1800" dirty="0" smtClean="0">
                <a:latin typeface="Book Antiqua" panose="02040602050305030304" pitchFamily="18" charset="0"/>
              </a:rPr>
              <a:t>beneficial. </a:t>
            </a:r>
            <a:r>
              <a:rPr lang="en-US" sz="1800" b="1" dirty="0" smtClean="0">
                <a:latin typeface="Book Antiqua" panose="02040602050305030304" pitchFamily="18" charset="0"/>
              </a:rPr>
              <a:t>E.g. </a:t>
            </a:r>
            <a:r>
              <a:rPr lang="en-US" sz="1800" dirty="0" smtClean="0">
                <a:latin typeface="Book Antiqua" panose="02040602050305030304" pitchFamily="18" charset="0"/>
              </a:rPr>
              <a:t>Development </a:t>
            </a:r>
            <a:r>
              <a:rPr lang="en-US" sz="1800" dirty="0">
                <a:latin typeface="Book Antiqua" panose="02040602050305030304" pitchFamily="18" charset="0"/>
              </a:rPr>
              <a:t>of a defense communication system where the specifications are provided in detail by the defense department, and adherence to these specifications is critical.</a:t>
            </a:r>
          </a:p>
          <a:p>
            <a:pPr>
              <a:buFont typeface="Wingdings" panose="05000000000000000000" pitchFamily="2" charset="2"/>
              <a:buChar char="ü"/>
            </a:pPr>
            <a:endParaRPr lang="en-US" sz="1800" dirty="0" smtClean="0">
              <a:latin typeface="Book Antiqua" panose="02040602050305030304" pitchFamily="18" charset="0"/>
            </a:endParaRPr>
          </a:p>
          <a:p>
            <a:pPr>
              <a:buFont typeface="Wingdings" panose="05000000000000000000" pitchFamily="2" charset="2"/>
              <a:buChar char="ü"/>
            </a:pPr>
            <a:endParaRPr lang="en-US" sz="1800" dirty="0">
              <a:latin typeface="Book Antiqua" panose="02040602050305030304" pitchFamily="18" charset="0"/>
            </a:endParaRPr>
          </a:p>
        </p:txBody>
      </p:sp>
    </p:spTree>
    <p:extLst>
      <p:ext uri="{BB962C8B-B14F-4D97-AF65-F5344CB8AC3E}">
        <p14:creationId xmlns:p14="http://schemas.microsoft.com/office/powerpoint/2010/main" val="40729938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84373" y="0"/>
            <a:ext cx="8249156" cy="1325563"/>
          </a:xfrm>
        </p:spPr>
        <p:txBody>
          <a:bodyPr/>
          <a:lstStyle/>
          <a:p>
            <a:r>
              <a:rPr lang="en-US" dirty="0" smtClean="0">
                <a:latin typeface="Book Antiqua" panose="02040602050305030304" pitchFamily="18" charset="0"/>
              </a:rPr>
              <a:t>Application continued;</a:t>
            </a:r>
            <a:endParaRPr lang="en-US" dirty="0">
              <a:latin typeface="Book Antiqua" panose="02040602050305030304" pitchFamily="18" charset="0"/>
            </a:endParaRPr>
          </a:p>
        </p:txBody>
      </p:sp>
      <p:sp>
        <p:nvSpPr>
          <p:cNvPr id="4" name="Content Placeholder 2"/>
          <p:cNvSpPr>
            <a:spLocks noGrp="1"/>
          </p:cNvSpPr>
          <p:nvPr>
            <p:ph idx="1"/>
          </p:nvPr>
        </p:nvSpPr>
        <p:spPr>
          <a:xfrm>
            <a:off x="2084373" y="1451913"/>
            <a:ext cx="8249156" cy="5406087"/>
          </a:xfrm>
        </p:spPr>
        <p:txBody>
          <a:bodyPr>
            <a:noAutofit/>
          </a:bodyPr>
          <a:lstStyle/>
          <a:p>
            <a:pPr marL="0" indent="0">
              <a:buNone/>
            </a:pPr>
            <a:r>
              <a:rPr lang="en-US" sz="1600" b="1" dirty="0" smtClean="0">
                <a:latin typeface="Book Antiqua" panose="02040602050305030304" pitchFamily="18" charset="0"/>
              </a:rPr>
              <a:t>2. Phased Development</a:t>
            </a:r>
            <a:r>
              <a:rPr lang="en-US" sz="1600" dirty="0" smtClean="0">
                <a:latin typeface="Book Antiqua" panose="02040602050305030304" pitchFamily="18" charset="0"/>
              </a:rPr>
              <a:t>:</a:t>
            </a:r>
          </a:p>
          <a:p>
            <a:pPr marL="0" indent="0">
              <a:buNone/>
            </a:pPr>
            <a:r>
              <a:rPr lang="en-US" sz="1600" b="1" i="1" dirty="0" smtClean="0">
                <a:latin typeface="Book Antiqua" panose="02040602050305030304" pitchFamily="18" charset="0"/>
              </a:rPr>
              <a:t>Used in Projects </a:t>
            </a:r>
            <a:r>
              <a:rPr lang="en-US" sz="1600" b="1" i="1" dirty="0">
                <a:latin typeface="Book Antiqua" panose="02040602050305030304" pitchFamily="18" charset="0"/>
              </a:rPr>
              <a:t>where parts of the system can be developed and rolled out in phases, allowing some benefits to be realized earlier</a:t>
            </a:r>
            <a:r>
              <a:rPr lang="en-US" sz="1600" b="1" i="1" dirty="0" smtClean="0">
                <a:latin typeface="Book Antiqua" panose="02040602050305030304" pitchFamily="18" charset="0"/>
              </a:rPr>
              <a:t>.</a:t>
            </a:r>
          </a:p>
          <a:p>
            <a:pPr marL="0" indent="0">
              <a:buNone/>
            </a:pPr>
            <a:r>
              <a:rPr lang="en-US" sz="1600" b="1" dirty="0" smtClean="0">
                <a:latin typeface="Book Antiqua" panose="02040602050305030304" pitchFamily="18" charset="0"/>
              </a:rPr>
              <a:t>Like;</a:t>
            </a:r>
            <a:endParaRPr lang="en-US" sz="1600" b="1" dirty="0">
              <a:latin typeface="Book Antiqua" panose="02040602050305030304" pitchFamily="18" charset="0"/>
            </a:endParaRPr>
          </a:p>
          <a:p>
            <a:pPr>
              <a:buFont typeface="Wingdings" panose="05000000000000000000" pitchFamily="2" charset="2"/>
              <a:buChar char="ü"/>
            </a:pPr>
            <a:r>
              <a:rPr lang="en-US" sz="1600" b="1" dirty="0" smtClean="0">
                <a:latin typeface="Book Antiqua" panose="02040602050305030304" pitchFamily="18" charset="0"/>
              </a:rPr>
              <a:t>Enterprise </a:t>
            </a:r>
            <a:r>
              <a:rPr lang="en-US" sz="1600" b="1" dirty="0">
                <a:latin typeface="Book Antiqua" panose="02040602050305030304" pitchFamily="18" charset="0"/>
              </a:rPr>
              <a:t>Resource Planning (ERP) </a:t>
            </a:r>
            <a:r>
              <a:rPr lang="en-US" sz="1600" b="1" dirty="0" smtClean="0">
                <a:latin typeface="Book Antiqua" panose="02040602050305030304" pitchFamily="18" charset="0"/>
              </a:rPr>
              <a:t>Implementations</a:t>
            </a:r>
            <a:r>
              <a:rPr lang="en-US" sz="1600" dirty="0" smtClean="0">
                <a:latin typeface="Book Antiqua" panose="02040602050305030304" pitchFamily="18" charset="0"/>
              </a:rPr>
              <a:t>: ERP systems are expansive and touch on multiple facets of a business. It’s often impractical to deploy them all at once. E.g. A </a:t>
            </a:r>
            <a:r>
              <a:rPr lang="en-US" sz="1600" dirty="0">
                <a:latin typeface="Book Antiqua" panose="02040602050305030304" pitchFamily="18" charset="0"/>
              </a:rPr>
              <a:t>company implementing an ERP system might first roll out the financial module, followed by the human resources module, and then inventory and logistics.</a:t>
            </a:r>
          </a:p>
          <a:p>
            <a:pPr>
              <a:buFont typeface="Wingdings" panose="05000000000000000000" pitchFamily="2" charset="2"/>
              <a:buChar char="ü"/>
            </a:pPr>
            <a:r>
              <a:rPr lang="en-US" sz="1600" b="1" dirty="0">
                <a:latin typeface="Book Antiqua" panose="02040602050305030304" pitchFamily="18" charset="0"/>
              </a:rPr>
              <a:t>E-commerce </a:t>
            </a:r>
            <a:r>
              <a:rPr lang="en-US" sz="1600" b="1" dirty="0" smtClean="0">
                <a:latin typeface="Book Antiqua" panose="02040602050305030304" pitchFamily="18" charset="0"/>
              </a:rPr>
              <a:t>Platforms: E-commerce</a:t>
            </a:r>
            <a:r>
              <a:rPr lang="en-US" sz="1600" dirty="0" smtClean="0">
                <a:latin typeface="Book Antiqua" panose="02040602050305030304" pitchFamily="18" charset="0"/>
              </a:rPr>
              <a:t> </a:t>
            </a:r>
            <a:r>
              <a:rPr lang="en-US" sz="1600" dirty="0">
                <a:latin typeface="Book Antiqua" panose="02040602050305030304" pitchFamily="18" charset="0"/>
              </a:rPr>
              <a:t>platforms have multiple components like product listing, cart management, payment processing, and customer </a:t>
            </a:r>
            <a:r>
              <a:rPr lang="en-US" sz="1600" dirty="0" smtClean="0">
                <a:latin typeface="Book Antiqua" panose="02040602050305030304" pitchFamily="18" charset="0"/>
              </a:rPr>
              <a:t>feedback. E.g. A </a:t>
            </a:r>
            <a:r>
              <a:rPr lang="en-US" sz="1600" dirty="0">
                <a:latin typeface="Book Antiqua" panose="02040602050305030304" pitchFamily="18" charset="0"/>
              </a:rPr>
              <a:t>business could first develop the product listing and shopping cart functionality. Once that's stable, payment gateways and feedback systems can be added.</a:t>
            </a:r>
          </a:p>
          <a:p>
            <a:pPr>
              <a:buFont typeface="Wingdings" panose="05000000000000000000" pitchFamily="2" charset="2"/>
              <a:buChar char="ü"/>
            </a:pPr>
            <a:r>
              <a:rPr lang="en-US" sz="1600" b="1" dirty="0">
                <a:latin typeface="Book Antiqua" panose="02040602050305030304" pitchFamily="18" charset="0"/>
              </a:rPr>
              <a:t>Healthcare </a:t>
            </a:r>
            <a:r>
              <a:rPr lang="en-US" sz="1600" b="1" dirty="0" smtClean="0">
                <a:latin typeface="Book Antiqua" panose="02040602050305030304" pitchFamily="18" charset="0"/>
              </a:rPr>
              <a:t>Systems: Healthcare</a:t>
            </a:r>
            <a:r>
              <a:rPr lang="en-US" sz="1600" dirty="0" smtClean="0">
                <a:latin typeface="Book Antiqua" panose="02040602050305030304" pitchFamily="18" charset="0"/>
              </a:rPr>
              <a:t> </a:t>
            </a:r>
            <a:r>
              <a:rPr lang="en-US" sz="1600" dirty="0">
                <a:latin typeface="Book Antiqua" panose="02040602050305030304" pitchFamily="18" charset="0"/>
              </a:rPr>
              <a:t>systems are complex and multifaceted, ranging from patient records to billing to lab </a:t>
            </a:r>
            <a:r>
              <a:rPr lang="en-US" sz="1600" dirty="0" smtClean="0">
                <a:latin typeface="Book Antiqua" panose="02040602050305030304" pitchFamily="18" charset="0"/>
              </a:rPr>
              <a:t>integrations. E.g. A </a:t>
            </a:r>
            <a:r>
              <a:rPr lang="en-US" sz="1600" dirty="0">
                <a:latin typeface="Book Antiqua" panose="02040602050305030304" pitchFamily="18" charset="0"/>
              </a:rPr>
              <a:t>hospital implementing a new patient management system might first roll out the patient records module, followed by billing, and then modules for labs and diagnostics.</a:t>
            </a:r>
          </a:p>
          <a:p>
            <a:pPr>
              <a:buFont typeface="Wingdings" panose="05000000000000000000" pitchFamily="2" charset="2"/>
              <a:buChar char="ü"/>
            </a:pPr>
            <a:endParaRPr lang="en-US" sz="1600" dirty="0">
              <a:latin typeface="Book Antiqua" panose="02040602050305030304" pitchFamily="18" charset="0"/>
            </a:endParaRPr>
          </a:p>
        </p:txBody>
      </p:sp>
    </p:spTree>
    <p:extLst>
      <p:ext uri="{BB962C8B-B14F-4D97-AF65-F5344CB8AC3E}">
        <p14:creationId xmlns:p14="http://schemas.microsoft.com/office/powerpoint/2010/main" val="240612255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5548" y="502129"/>
            <a:ext cx="7279238" cy="962108"/>
          </a:xfrm>
        </p:spPr>
        <p:txBody>
          <a:bodyPr/>
          <a:lstStyle/>
          <a:p>
            <a:r>
              <a:rPr lang="en-US" dirty="0" smtClean="0">
                <a:latin typeface="Book Antiqua" panose="02040602050305030304" pitchFamily="18" charset="0"/>
              </a:rPr>
              <a:t>Applications continued</a:t>
            </a:r>
            <a:endParaRPr lang="en-US" dirty="0">
              <a:latin typeface="Book Antiqua" panose="02040602050305030304" pitchFamily="18" charset="0"/>
            </a:endParaRPr>
          </a:p>
        </p:txBody>
      </p:sp>
      <p:sp>
        <p:nvSpPr>
          <p:cNvPr id="3" name="Content Placeholder 2"/>
          <p:cNvSpPr>
            <a:spLocks noGrp="1"/>
          </p:cNvSpPr>
          <p:nvPr>
            <p:ph idx="1"/>
          </p:nvPr>
        </p:nvSpPr>
        <p:spPr>
          <a:xfrm>
            <a:off x="2285548" y="1806907"/>
            <a:ext cx="7279238" cy="4351338"/>
          </a:xfrm>
        </p:spPr>
        <p:txBody>
          <a:bodyPr>
            <a:normAutofit/>
          </a:bodyPr>
          <a:lstStyle/>
          <a:p>
            <a:pPr marL="0" indent="0">
              <a:buNone/>
            </a:pPr>
            <a:r>
              <a:rPr lang="en-US" sz="1600" b="1" dirty="0">
                <a:latin typeface="Book Antiqua" panose="02040602050305030304" pitchFamily="18" charset="0"/>
              </a:rPr>
              <a:t>Phased </a:t>
            </a:r>
            <a:r>
              <a:rPr lang="en-US" sz="1600" b="1" dirty="0" smtClean="0">
                <a:latin typeface="Book Antiqua" panose="02040602050305030304" pitchFamily="18" charset="0"/>
              </a:rPr>
              <a:t>Development</a:t>
            </a:r>
            <a:r>
              <a:rPr lang="en-US" sz="1600" dirty="0" smtClean="0">
                <a:latin typeface="Book Antiqua" panose="02040602050305030304" pitchFamily="18" charset="0"/>
              </a:rPr>
              <a:t>…..</a:t>
            </a:r>
          </a:p>
          <a:p>
            <a:pPr>
              <a:buFont typeface="Wingdings" panose="05000000000000000000" pitchFamily="2" charset="2"/>
              <a:buChar char="ü"/>
            </a:pPr>
            <a:r>
              <a:rPr lang="en-US" sz="1600" b="1" dirty="0">
                <a:latin typeface="Book Antiqua" panose="02040602050305030304" pitchFamily="18" charset="0"/>
              </a:rPr>
              <a:t>Content Management Systems (CMS</a:t>
            </a:r>
            <a:r>
              <a:rPr lang="en-US" sz="1600" b="1" dirty="0" smtClean="0">
                <a:latin typeface="Book Antiqua" panose="02040602050305030304" pitchFamily="18" charset="0"/>
              </a:rPr>
              <a:t>)</a:t>
            </a:r>
            <a:r>
              <a:rPr lang="en-US" sz="1600" dirty="0" smtClean="0">
                <a:latin typeface="Book Antiqua" panose="02040602050305030304" pitchFamily="18" charset="0"/>
              </a:rPr>
              <a:t>:CMS </a:t>
            </a:r>
            <a:r>
              <a:rPr lang="en-US" sz="1600" dirty="0">
                <a:latin typeface="Book Antiqua" panose="02040602050305030304" pitchFamily="18" charset="0"/>
              </a:rPr>
              <a:t>projects can be vast, catering to content creation, user management, analytics, and more</a:t>
            </a:r>
            <a:r>
              <a:rPr lang="en-US" sz="1600" dirty="0" smtClean="0">
                <a:latin typeface="Book Antiqua" panose="02040602050305030304" pitchFamily="18" charset="0"/>
              </a:rPr>
              <a:t>. E.g. </a:t>
            </a:r>
            <a:r>
              <a:rPr lang="en-US" sz="1600" dirty="0">
                <a:latin typeface="Book Antiqua" panose="02040602050305030304" pitchFamily="18" charset="0"/>
              </a:rPr>
              <a:t>A media house updating its CMS might first focus on improving the content editor experience, then enhance user management, and subsequently add advanced analytics features.</a:t>
            </a:r>
          </a:p>
          <a:p>
            <a:pPr>
              <a:buFont typeface="Wingdings" panose="05000000000000000000" pitchFamily="2" charset="2"/>
              <a:buChar char="ü"/>
            </a:pPr>
            <a:r>
              <a:rPr lang="en-US" sz="1600" b="1" dirty="0">
                <a:latin typeface="Book Antiqua" panose="02040602050305030304" pitchFamily="18" charset="0"/>
              </a:rPr>
              <a:t>Operating System </a:t>
            </a:r>
            <a:r>
              <a:rPr lang="en-US" sz="1600" b="1" dirty="0" smtClean="0">
                <a:latin typeface="Book Antiqua" panose="02040602050305030304" pitchFamily="18" charset="0"/>
              </a:rPr>
              <a:t>Development</a:t>
            </a:r>
            <a:r>
              <a:rPr lang="en-US" sz="1600" dirty="0" smtClean="0">
                <a:latin typeface="Book Antiqua" panose="02040602050305030304" pitchFamily="18" charset="0"/>
              </a:rPr>
              <a:t>: Operating </a:t>
            </a:r>
            <a:r>
              <a:rPr lang="en-US" sz="1600" dirty="0">
                <a:latin typeface="Book Antiqua" panose="02040602050305030304" pitchFamily="18" charset="0"/>
              </a:rPr>
              <a:t>systems have many components from core kernel functions to user-facing applications and </a:t>
            </a:r>
            <a:r>
              <a:rPr lang="en-US" sz="1600" dirty="0" smtClean="0">
                <a:latin typeface="Book Antiqua" panose="02040602050305030304" pitchFamily="18" charset="0"/>
              </a:rPr>
              <a:t>utilities. E.g. A </a:t>
            </a:r>
            <a:r>
              <a:rPr lang="en-US" sz="1600" dirty="0">
                <a:latin typeface="Book Antiqua" panose="02040602050305030304" pitchFamily="18" charset="0"/>
              </a:rPr>
              <a:t>new OS might first focus on ensuring core stability and basic functions, with subsequent phases adding user utilities, multimedia capabilities, and then advanced networking features.</a:t>
            </a:r>
          </a:p>
          <a:p>
            <a:pPr marL="0" indent="0">
              <a:buNone/>
            </a:pPr>
            <a:endParaRPr lang="en-US" sz="1600" dirty="0">
              <a:latin typeface="Book Antiqua" panose="02040602050305030304" pitchFamily="18" charset="0"/>
            </a:endParaRPr>
          </a:p>
          <a:p>
            <a:pPr marL="0" indent="0">
              <a:buNone/>
            </a:pPr>
            <a:endParaRPr lang="en-US" sz="1600" dirty="0">
              <a:latin typeface="Book Antiqua" panose="02040602050305030304" pitchFamily="18" charset="0"/>
            </a:endParaRPr>
          </a:p>
        </p:txBody>
      </p:sp>
    </p:spTree>
    <p:extLst>
      <p:ext uri="{BB962C8B-B14F-4D97-AF65-F5344CB8AC3E}">
        <p14:creationId xmlns:p14="http://schemas.microsoft.com/office/powerpoint/2010/main" val="145834323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95361" y="365125"/>
            <a:ext cx="7957842" cy="1325563"/>
          </a:xfrm>
        </p:spPr>
        <p:txBody>
          <a:bodyPr/>
          <a:lstStyle/>
          <a:p>
            <a:r>
              <a:rPr lang="en-US" dirty="0" smtClean="0">
                <a:latin typeface="Book Antiqua" panose="02040602050305030304" pitchFamily="18" charset="0"/>
              </a:rPr>
              <a:t>Application continued;</a:t>
            </a:r>
            <a:endParaRPr lang="en-US" dirty="0">
              <a:latin typeface="Book Antiqua" panose="02040602050305030304" pitchFamily="18" charset="0"/>
            </a:endParaRPr>
          </a:p>
        </p:txBody>
      </p:sp>
      <p:sp>
        <p:nvSpPr>
          <p:cNvPr id="3" name="Content Placeholder 2"/>
          <p:cNvSpPr>
            <a:spLocks noGrp="1"/>
          </p:cNvSpPr>
          <p:nvPr>
            <p:ph idx="1"/>
          </p:nvPr>
        </p:nvSpPr>
        <p:spPr>
          <a:xfrm>
            <a:off x="1995361" y="1534312"/>
            <a:ext cx="7957842" cy="4351338"/>
          </a:xfrm>
        </p:spPr>
        <p:txBody>
          <a:bodyPr>
            <a:noAutofit/>
          </a:bodyPr>
          <a:lstStyle/>
          <a:p>
            <a:pPr marL="0" indent="0">
              <a:buNone/>
            </a:pPr>
            <a:r>
              <a:rPr lang="en-US" sz="1600" b="1" dirty="0" smtClean="0">
                <a:latin typeface="Book Antiqua" panose="02040602050305030304" pitchFamily="18" charset="0"/>
              </a:rPr>
              <a:t>3. Prototyping:</a:t>
            </a:r>
          </a:p>
          <a:p>
            <a:pPr marL="0" indent="0">
              <a:buNone/>
            </a:pPr>
            <a:r>
              <a:rPr lang="en-US" sz="1600" b="1" i="1" dirty="0" smtClean="0">
                <a:latin typeface="Book Antiqua" panose="02040602050305030304" pitchFamily="18" charset="0"/>
              </a:rPr>
              <a:t>Projects </a:t>
            </a:r>
            <a:r>
              <a:rPr lang="en-US" sz="1600" b="1" i="1" dirty="0">
                <a:latin typeface="Book Antiqua" panose="02040602050305030304" pitchFamily="18" charset="0"/>
              </a:rPr>
              <a:t>where there's uncertainty about the final user interface or functionality and feedback is needed before full-scale </a:t>
            </a:r>
            <a:r>
              <a:rPr lang="en-US" sz="1600" b="1" i="1" dirty="0" smtClean="0">
                <a:latin typeface="Book Antiqua" panose="02040602050305030304" pitchFamily="18" charset="0"/>
              </a:rPr>
              <a:t>development. E.g. A </a:t>
            </a:r>
            <a:r>
              <a:rPr lang="en-US" sz="1600" b="1" i="1" dirty="0">
                <a:latin typeface="Book Antiqua" panose="02040602050305030304" pitchFamily="18" charset="0"/>
              </a:rPr>
              <a:t>startup aiming to develop a novel mobile app might create a functional prototype to test its user interface and gather feedback from potential users.</a:t>
            </a:r>
          </a:p>
          <a:p>
            <a:pPr marL="0" indent="0">
              <a:buNone/>
            </a:pPr>
            <a:r>
              <a:rPr lang="en-US" sz="1600" b="1" dirty="0" smtClean="0">
                <a:latin typeface="Book Antiqua" panose="02040602050305030304" pitchFamily="18" charset="0"/>
              </a:rPr>
              <a:t>Other applications of prototyping include;</a:t>
            </a:r>
          </a:p>
          <a:p>
            <a:pPr>
              <a:buFont typeface="Wingdings" panose="05000000000000000000" pitchFamily="2" charset="2"/>
              <a:buChar char="ü"/>
            </a:pPr>
            <a:r>
              <a:rPr lang="en-US" sz="1600" b="1" dirty="0" smtClean="0">
                <a:latin typeface="Book Antiqua" panose="02040602050305030304" pitchFamily="18" charset="0"/>
              </a:rPr>
              <a:t>Software Development: In</a:t>
            </a:r>
            <a:r>
              <a:rPr lang="en-US" sz="1600" dirty="0" smtClean="0">
                <a:latin typeface="Book Antiqua" panose="02040602050305030304" pitchFamily="18" charset="0"/>
              </a:rPr>
              <a:t> </a:t>
            </a:r>
            <a:r>
              <a:rPr lang="en-US" sz="1600" dirty="0">
                <a:latin typeface="Book Antiqua" panose="02040602050305030304" pitchFamily="18" charset="0"/>
              </a:rPr>
              <a:t>software engineering, prototyping is used to visualize how the end product will look and function. Developers create a working model of the system with limited functionality to gather feedback and refine requirements</a:t>
            </a:r>
            <a:r>
              <a:rPr lang="en-US" sz="1600" dirty="0" smtClean="0">
                <a:latin typeface="Book Antiqua" panose="02040602050305030304" pitchFamily="18" charset="0"/>
              </a:rPr>
              <a:t>. E.g. </a:t>
            </a:r>
            <a:r>
              <a:rPr lang="en-US" sz="1600" dirty="0">
                <a:latin typeface="Book Antiqua" panose="02040602050305030304" pitchFamily="18" charset="0"/>
              </a:rPr>
              <a:t>Mobile app development often employs prototyping to test user interfaces and user experiences. Tools like </a:t>
            </a:r>
            <a:r>
              <a:rPr lang="en-US" sz="1600" dirty="0" err="1">
                <a:latin typeface="Book Antiqua" panose="02040602050305030304" pitchFamily="18" charset="0"/>
              </a:rPr>
              <a:t>Figma</a:t>
            </a:r>
            <a:r>
              <a:rPr lang="en-US" sz="1600" dirty="0">
                <a:latin typeface="Book Antiqua" panose="02040602050305030304" pitchFamily="18" charset="0"/>
              </a:rPr>
              <a:t>, Adobe XD, or Sketch are frequently used for this purpose.</a:t>
            </a:r>
          </a:p>
          <a:p>
            <a:pPr>
              <a:buFont typeface="Wingdings" panose="05000000000000000000" pitchFamily="2" charset="2"/>
              <a:buChar char="ü"/>
            </a:pPr>
            <a:r>
              <a:rPr lang="en-US" sz="1600" b="1" dirty="0">
                <a:latin typeface="Book Antiqua" panose="02040602050305030304" pitchFamily="18" charset="0"/>
              </a:rPr>
              <a:t>Product Design and </a:t>
            </a:r>
            <a:r>
              <a:rPr lang="en-US" sz="1600" b="1" dirty="0" smtClean="0">
                <a:latin typeface="Book Antiqua" panose="02040602050305030304" pitchFamily="18" charset="0"/>
              </a:rPr>
              <a:t>Manufacturing: Before</a:t>
            </a:r>
            <a:r>
              <a:rPr lang="en-US" sz="1600" dirty="0" smtClean="0">
                <a:latin typeface="Book Antiqua" panose="02040602050305030304" pitchFamily="18" charset="0"/>
              </a:rPr>
              <a:t> </a:t>
            </a:r>
            <a:r>
              <a:rPr lang="en-US" sz="1600" dirty="0">
                <a:latin typeface="Book Antiqua" panose="02040602050305030304" pitchFamily="18" charset="0"/>
              </a:rPr>
              <a:t>mass production, physical prototypes of a product are built to test its design, functionality, and durability. These prototypes help in detecting flaws and ensuring the product meets quality standards</a:t>
            </a:r>
            <a:r>
              <a:rPr lang="en-US" sz="1600" dirty="0" smtClean="0">
                <a:latin typeface="Book Antiqua" panose="02040602050305030304" pitchFamily="18" charset="0"/>
              </a:rPr>
              <a:t>. E.g. </a:t>
            </a:r>
            <a:r>
              <a:rPr lang="en-US" sz="1600" dirty="0">
                <a:latin typeface="Book Antiqua" panose="02040602050305030304" pitchFamily="18" charset="0"/>
              </a:rPr>
              <a:t>A company aiming to produce a new kind of ergonomic chair might build a prototype to test its comfort, stability, and adjustability</a:t>
            </a:r>
            <a:r>
              <a:rPr lang="en-US" sz="1600" dirty="0" smtClean="0">
                <a:latin typeface="Book Antiqua" panose="02040602050305030304" pitchFamily="18" charset="0"/>
              </a:rPr>
              <a:t>.</a:t>
            </a:r>
            <a:endParaRPr lang="en-US" sz="1600" dirty="0">
              <a:latin typeface="Book Antiqua" panose="02040602050305030304" pitchFamily="18" charset="0"/>
            </a:endParaRPr>
          </a:p>
        </p:txBody>
      </p:sp>
    </p:spTree>
    <p:extLst>
      <p:ext uri="{BB962C8B-B14F-4D97-AF65-F5344CB8AC3E}">
        <p14:creationId xmlns:p14="http://schemas.microsoft.com/office/powerpoint/2010/main" val="244474915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25428" y="373218"/>
            <a:ext cx="7949751" cy="1325563"/>
          </a:xfrm>
        </p:spPr>
        <p:txBody>
          <a:bodyPr/>
          <a:lstStyle/>
          <a:p>
            <a:r>
              <a:rPr lang="en-US" dirty="0" smtClean="0">
                <a:latin typeface="Book Antiqua" panose="02040602050305030304" pitchFamily="18" charset="0"/>
              </a:rPr>
              <a:t>Application continued</a:t>
            </a:r>
            <a:endParaRPr lang="en-US" dirty="0">
              <a:latin typeface="Book Antiqua" panose="02040602050305030304" pitchFamily="18" charset="0"/>
            </a:endParaRPr>
          </a:p>
        </p:txBody>
      </p:sp>
      <p:sp>
        <p:nvSpPr>
          <p:cNvPr id="3" name="Content Placeholder 2"/>
          <p:cNvSpPr>
            <a:spLocks noGrp="1"/>
          </p:cNvSpPr>
          <p:nvPr>
            <p:ph idx="1"/>
          </p:nvPr>
        </p:nvSpPr>
        <p:spPr>
          <a:xfrm>
            <a:off x="1825428" y="1866084"/>
            <a:ext cx="7949750" cy="4898857"/>
          </a:xfrm>
        </p:spPr>
        <p:txBody>
          <a:bodyPr>
            <a:noAutofit/>
          </a:bodyPr>
          <a:lstStyle/>
          <a:p>
            <a:r>
              <a:rPr lang="en-US" sz="1600" b="1" dirty="0" smtClean="0">
                <a:latin typeface="Book Antiqua" panose="02040602050305030304" pitchFamily="18" charset="0"/>
              </a:rPr>
              <a:t>Prototyping……</a:t>
            </a:r>
          </a:p>
          <a:p>
            <a:pPr>
              <a:buFont typeface="Wingdings" panose="05000000000000000000" pitchFamily="2" charset="2"/>
              <a:buChar char="ü"/>
            </a:pPr>
            <a:r>
              <a:rPr lang="en-US" sz="1600" b="1" dirty="0">
                <a:latin typeface="Book Antiqua" panose="02040602050305030304" pitchFamily="18" charset="0"/>
              </a:rPr>
              <a:t>Website Design</a:t>
            </a:r>
            <a:r>
              <a:rPr lang="en-US" sz="1600" dirty="0" smtClean="0">
                <a:latin typeface="Book Antiqua" panose="02040602050305030304" pitchFamily="18" charset="0"/>
              </a:rPr>
              <a:t>: </a:t>
            </a:r>
            <a:r>
              <a:rPr lang="en-US" sz="1600" dirty="0">
                <a:latin typeface="Book Antiqua" panose="02040602050305030304" pitchFamily="18" charset="0"/>
              </a:rPr>
              <a:t>Web designers use prototypes to map out the layout, design, and user journey of websites. These prototypes can be static, click-through models or more </a:t>
            </a:r>
            <a:r>
              <a:rPr lang="en-US" sz="1600" dirty="0" smtClean="0">
                <a:latin typeface="Book Antiqua" panose="02040602050305030304" pitchFamily="18" charset="0"/>
              </a:rPr>
              <a:t>interactive. e.g. </a:t>
            </a:r>
            <a:r>
              <a:rPr lang="en-US" sz="1600" dirty="0">
                <a:latin typeface="Book Antiqua" panose="02040602050305030304" pitchFamily="18" charset="0"/>
              </a:rPr>
              <a:t>A company redesigning its website might use tools like </a:t>
            </a:r>
            <a:r>
              <a:rPr lang="en-US" sz="1600" dirty="0" smtClean="0">
                <a:latin typeface="Book Antiqua" panose="02040602050305030304" pitchFamily="18" charset="0"/>
              </a:rPr>
              <a:t>In Vision </a:t>
            </a:r>
            <a:r>
              <a:rPr lang="en-US" sz="1600" dirty="0">
                <a:latin typeface="Book Antiqua" panose="02040602050305030304" pitchFamily="18" charset="0"/>
              </a:rPr>
              <a:t>or </a:t>
            </a:r>
            <a:r>
              <a:rPr lang="en-US" sz="1600" dirty="0" smtClean="0">
                <a:latin typeface="Book Antiqua" panose="02040602050305030304" pitchFamily="18" charset="0"/>
              </a:rPr>
              <a:t>Web flow </a:t>
            </a:r>
            <a:r>
              <a:rPr lang="en-US" sz="1600" dirty="0">
                <a:latin typeface="Book Antiqua" panose="02040602050305030304" pitchFamily="18" charset="0"/>
              </a:rPr>
              <a:t>to create a clickable prototype to test navigation, page layouts, and call-to-action placements.</a:t>
            </a:r>
          </a:p>
          <a:p>
            <a:pPr>
              <a:buFont typeface="Wingdings" panose="05000000000000000000" pitchFamily="2" charset="2"/>
              <a:buChar char="ü"/>
            </a:pPr>
            <a:r>
              <a:rPr lang="en-US" sz="1600" b="1" dirty="0">
                <a:latin typeface="Book Antiqua" panose="02040602050305030304" pitchFamily="18" charset="0"/>
              </a:rPr>
              <a:t>Architecture and Construction</a:t>
            </a:r>
            <a:r>
              <a:rPr lang="en-US" sz="1600" dirty="0" smtClean="0">
                <a:latin typeface="Book Antiqua" panose="02040602050305030304" pitchFamily="18" charset="0"/>
              </a:rPr>
              <a:t>: </a:t>
            </a:r>
            <a:r>
              <a:rPr lang="en-US" sz="1600" dirty="0">
                <a:latin typeface="Book Antiqua" panose="02040602050305030304" pitchFamily="18" charset="0"/>
              </a:rPr>
              <a:t>Architects and builders use 3D models or miniature prototypes to visualize and test structural designs. These models can help stakeholders understand spatial arrangements, aesthetics, and structural </a:t>
            </a:r>
            <a:r>
              <a:rPr lang="en-US" sz="1600" dirty="0" smtClean="0">
                <a:latin typeface="Book Antiqua" panose="02040602050305030304" pitchFamily="18" charset="0"/>
              </a:rPr>
              <a:t>integrity. </a:t>
            </a:r>
            <a:r>
              <a:rPr lang="en-US" sz="1600" b="1" dirty="0" smtClean="0">
                <a:latin typeface="Book Antiqua" panose="02040602050305030304" pitchFamily="18" charset="0"/>
              </a:rPr>
              <a:t>E.g.</a:t>
            </a:r>
            <a:r>
              <a:rPr lang="en-US" sz="1600" dirty="0" smtClean="0">
                <a:latin typeface="Book Antiqua" panose="02040602050305030304" pitchFamily="18" charset="0"/>
              </a:rPr>
              <a:t> </a:t>
            </a:r>
            <a:r>
              <a:rPr lang="en-US" sz="1600" dirty="0">
                <a:latin typeface="Book Antiqua" panose="02040602050305030304" pitchFamily="18" charset="0"/>
              </a:rPr>
              <a:t>Before building a new skyscraper, architects might use 3D printing to create a scaled-down model of the building to showcase its design to clients or city planners.</a:t>
            </a:r>
          </a:p>
          <a:p>
            <a:pPr>
              <a:buFont typeface="Wingdings" panose="05000000000000000000" pitchFamily="2" charset="2"/>
              <a:buChar char="ü"/>
            </a:pPr>
            <a:r>
              <a:rPr lang="en-US" sz="1600" b="1" dirty="0" smtClean="0">
                <a:latin typeface="Book Antiqua" panose="02040602050305030304" pitchFamily="18" charset="0"/>
              </a:rPr>
              <a:t>Healthcare: </a:t>
            </a:r>
            <a:r>
              <a:rPr lang="en-US" sz="1600" dirty="0" smtClean="0">
                <a:latin typeface="Book Antiqua" panose="02040602050305030304" pitchFamily="18" charset="0"/>
              </a:rPr>
              <a:t>Prototyping is used in healthcare to develop and test new medical devices, prosthetics, and implants. It ensures safety, efficiency, and efficacy before real-world application. E.g. A </a:t>
            </a:r>
            <a:r>
              <a:rPr lang="en-US" sz="1600" dirty="0">
                <a:latin typeface="Book Antiqua" panose="02040602050305030304" pitchFamily="18" charset="0"/>
              </a:rPr>
              <a:t>company designing a new type of knee joint implant might create prototypes to test its fit, flexibility, and durability before it is used in actual surgeries.</a:t>
            </a:r>
          </a:p>
          <a:p>
            <a:endParaRPr lang="en-US" sz="1600" dirty="0">
              <a:latin typeface="Book Antiqua" panose="02040602050305030304" pitchFamily="18" charset="0"/>
            </a:endParaRPr>
          </a:p>
          <a:p>
            <a:pPr marL="0" indent="0">
              <a:buNone/>
            </a:pPr>
            <a:endParaRPr lang="en-US" sz="1600" dirty="0">
              <a:latin typeface="Book Antiqua" panose="02040602050305030304" pitchFamily="18" charset="0"/>
            </a:endParaRPr>
          </a:p>
        </p:txBody>
      </p:sp>
    </p:spTree>
    <p:extLst>
      <p:ext uri="{BB962C8B-B14F-4D97-AF65-F5344CB8AC3E}">
        <p14:creationId xmlns:p14="http://schemas.microsoft.com/office/powerpoint/2010/main" val="264144739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2207" y="1"/>
            <a:ext cx="8823690" cy="841572"/>
          </a:xfrm>
        </p:spPr>
        <p:txBody>
          <a:bodyPr/>
          <a:lstStyle/>
          <a:p>
            <a:r>
              <a:rPr lang="en-US" dirty="0" smtClean="0">
                <a:latin typeface="Book Antiqua" panose="02040602050305030304" pitchFamily="18" charset="0"/>
              </a:rPr>
              <a:t>Application continued;</a:t>
            </a:r>
            <a:endParaRPr lang="en-US" dirty="0">
              <a:latin typeface="Book Antiqua" panose="02040602050305030304" pitchFamily="18" charset="0"/>
            </a:endParaRPr>
          </a:p>
        </p:txBody>
      </p:sp>
      <p:sp>
        <p:nvSpPr>
          <p:cNvPr id="3" name="Content Placeholder 2"/>
          <p:cNvSpPr>
            <a:spLocks noGrp="1"/>
          </p:cNvSpPr>
          <p:nvPr>
            <p:ph idx="1"/>
          </p:nvPr>
        </p:nvSpPr>
        <p:spPr>
          <a:xfrm>
            <a:off x="1542207" y="1132887"/>
            <a:ext cx="8823690" cy="5725113"/>
          </a:xfrm>
        </p:spPr>
        <p:txBody>
          <a:bodyPr>
            <a:noAutofit/>
          </a:bodyPr>
          <a:lstStyle/>
          <a:p>
            <a:pPr marL="0" indent="0">
              <a:buNone/>
            </a:pPr>
            <a:r>
              <a:rPr lang="en-US" sz="1800" b="1" dirty="0" smtClean="0">
                <a:latin typeface="Book Antiqua" panose="02040602050305030304" pitchFamily="18" charset="0"/>
              </a:rPr>
              <a:t>4.Throw-away Prototyping:</a:t>
            </a:r>
            <a:r>
              <a:rPr lang="en-US" sz="1800" dirty="0" smtClean="0">
                <a:latin typeface="Book Antiqua" panose="02040602050305030304" pitchFamily="18" charset="0"/>
              </a:rPr>
              <a:t> </a:t>
            </a:r>
          </a:p>
          <a:p>
            <a:pPr marL="0" indent="0">
              <a:buNone/>
            </a:pPr>
            <a:r>
              <a:rPr lang="en-US" sz="1800" b="1" i="1" dirty="0" smtClean="0">
                <a:latin typeface="Book Antiqua" panose="02040602050305030304" pitchFamily="18" charset="0"/>
              </a:rPr>
              <a:t>this is always used  </a:t>
            </a:r>
            <a:r>
              <a:rPr lang="en-US" sz="1800" b="1" i="1" dirty="0">
                <a:latin typeface="Book Antiqua" panose="02040602050305030304" pitchFamily="18" charset="0"/>
              </a:rPr>
              <a:t>When there's significant uncertainty about requirements or feasibility, and it's acceptable to develop an initial version to learn more and then discard </a:t>
            </a:r>
            <a:r>
              <a:rPr lang="en-US" sz="1800" b="1" i="1" dirty="0" smtClean="0">
                <a:latin typeface="Book Antiqua" panose="02040602050305030304" pitchFamily="18" charset="0"/>
              </a:rPr>
              <a:t>it.</a:t>
            </a:r>
          </a:p>
          <a:p>
            <a:pPr marL="0" indent="0">
              <a:buNone/>
            </a:pPr>
            <a:r>
              <a:rPr lang="en-US" sz="1800" dirty="0" smtClean="0">
                <a:latin typeface="Book Antiqua" panose="02040602050305030304" pitchFamily="18" charset="0"/>
              </a:rPr>
              <a:t>Like;</a:t>
            </a:r>
          </a:p>
          <a:p>
            <a:pPr>
              <a:buFont typeface="Wingdings" panose="05000000000000000000" pitchFamily="2" charset="2"/>
              <a:buChar char="ü"/>
            </a:pPr>
            <a:r>
              <a:rPr lang="en-US" sz="1800" b="1" dirty="0">
                <a:latin typeface="Book Antiqua" panose="02040602050305030304" pitchFamily="18" charset="0"/>
              </a:rPr>
              <a:t>User Interface (UI) </a:t>
            </a:r>
            <a:r>
              <a:rPr lang="en-US" sz="1800" b="1" dirty="0" smtClean="0">
                <a:latin typeface="Book Antiqua" panose="02040602050305030304" pitchFamily="18" charset="0"/>
              </a:rPr>
              <a:t>Design</a:t>
            </a:r>
            <a:r>
              <a:rPr lang="en-US" sz="1800" dirty="0" smtClean="0">
                <a:latin typeface="Book Antiqua" panose="02040602050305030304" pitchFamily="18" charset="0"/>
              </a:rPr>
              <a:t>: When designing a new software application, it's often unclear what the best UI might be to offer an optimal user experience. E.g. Designing </a:t>
            </a:r>
            <a:r>
              <a:rPr lang="en-US" sz="1800" dirty="0">
                <a:latin typeface="Book Antiqua" panose="02040602050305030304" pitchFamily="18" charset="0"/>
              </a:rPr>
              <a:t>the dashboard for a new software-as-a-service application. A prototype of the dashboard is created to get user feedback, but this prototype won't be part of the final product.</a:t>
            </a:r>
          </a:p>
          <a:p>
            <a:pPr>
              <a:buFont typeface="Wingdings" panose="05000000000000000000" pitchFamily="2" charset="2"/>
              <a:buChar char="ü"/>
            </a:pPr>
            <a:r>
              <a:rPr lang="en-US" sz="1800" b="1" dirty="0">
                <a:latin typeface="Book Antiqua" panose="02040602050305030304" pitchFamily="18" charset="0"/>
              </a:rPr>
              <a:t>New Product </a:t>
            </a:r>
            <a:r>
              <a:rPr lang="en-US" sz="1800" b="1" dirty="0" smtClean="0">
                <a:latin typeface="Book Antiqua" panose="02040602050305030304" pitchFamily="18" charset="0"/>
              </a:rPr>
              <a:t>Innovation</a:t>
            </a:r>
            <a:r>
              <a:rPr lang="en-US" sz="1800" dirty="0" smtClean="0">
                <a:latin typeface="Book Antiqua" panose="02040602050305030304" pitchFamily="18" charset="0"/>
              </a:rPr>
              <a:t>: Companies </a:t>
            </a:r>
            <a:r>
              <a:rPr lang="en-US" sz="1800" dirty="0">
                <a:latin typeface="Book Antiqua" panose="02040602050305030304" pitchFamily="18" charset="0"/>
              </a:rPr>
              <a:t>exploring entirely new product ideas or innovations might use throw-away prototyping to test concepts before committing significant </a:t>
            </a:r>
            <a:r>
              <a:rPr lang="en-US" sz="1800" dirty="0" smtClean="0">
                <a:latin typeface="Book Antiqua" panose="02040602050305030304" pitchFamily="18" charset="0"/>
              </a:rPr>
              <a:t>resources. E.g. A </a:t>
            </a:r>
            <a:r>
              <a:rPr lang="en-US" sz="1800" dirty="0">
                <a:latin typeface="Book Antiqua" panose="02040602050305030304" pitchFamily="18" charset="0"/>
              </a:rPr>
              <a:t>tech company exploring a novel wearable gadget might build a rudimentary prototype to gauge user interest and feedback, but this prototype is discarded in favor of a more refined version for production.</a:t>
            </a:r>
          </a:p>
          <a:p>
            <a:pPr>
              <a:buFont typeface="Wingdings" panose="05000000000000000000" pitchFamily="2" charset="2"/>
              <a:buChar char="ü"/>
            </a:pPr>
            <a:r>
              <a:rPr lang="en-US" sz="1800" b="1" dirty="0">
                <a:latin typeface="Book Antiqua" panose="02040602050305030304" pitchFamily="18" charset="0"/>
              </a:rPr>
              <a:t>Database </a:t>
            </a:r>
            <a:r>
              <a:rPr lang="en-US" sz="1800" b="1" dirty="0" smtClean="0">
                <a:latin typeface="Book Antiqua" panose="02040602050305030304" pitchFamily="18" charset="0"/>
              </a:rPr>
              <a:t>Design</a:t>
            </a:r>
            <a:r>
              <a:rPr lang="en-US" sz="1800" dirty="0" smtClean="0">
                <a:latin typeface="Book Antiqua" panose="02040602050305030304" pitchFamily="18" charset="0"/>
              </a:rPr>
              <a:t>: Ensuring </a:t>
            </a:r>
            <a:r>
              <a:rPr lang="en-US" sz="1800" dirty="0">
                <a:latin typeface="Book Antiqua" panose="02040602050305030304" pitchFamily="18" charset="0"/>
              </a:rPr>
              <a:t>that a database supports desired queries and operations efficiently can be challenging without understanding the exact </a:t>
            </a:r>
            <a:r>
              <a:rPr lang="en-US" sz="1800" dirty="0" smtClean="0">
                <a:latin typeface="Book Antiqua" panose="02040602050305030304" pitchFamily="18" charset="0"/>
              </a:rPr>
              <a:t>needs. E.g. For </a:t>
            </a:r>
            <a:r>
              <a:rPr lang="en-US" sz="1800" dirty="0">
                <a:latin typeface="Book Antiqua" panose="02040602050305030304" pitchFamily="18" charset="0"/>
              </a:rPr>
              <a:t>a new e-commerce platform, a prototype database might be created to test out various query loads and structures. Feedback from this can inform the design of the final, more optimized database.</a:t>
            </a:r>
          </a:p>
          <a:p>
            <a:pPr>
              <a:buFont typeface="Wingdings" panose="05000000000000000000" pitchFamily="2" charset="2"/>
              <a:buChar char="ü"/>
            </a:pPr>
            <a:endParaRPr lang="en-US" sz="1800" dirty="0" smtClean="0">
              <a:latin typeface="Book Antiqua" panose="02040602050305030304" pitchFamily="18" charset="0"/>
            </a:endParaRPr>
          </a:p>
          <a:p>
            <a:pPr marL="0" indent="0">
              <a:buNone/>
            </a:pPr>
            <a:endParaRPr lang="en-US" sz="1800" dirty="0">
              <a:latin typeface="Book Antiqua" panose="02040602050305030304" pitchFamily="18" charset="0"/>
            </a:endParaRPr>
          </a:p>
        </p:txBody>
      </p:sp>
    </p:spTree>
    <p:extLst>
      <p:ext uri="{BB962C8B-B14F-4D97-AF65-F5344CB8AC3E}">
        <p14:creationId xmlns:p14="http://schemas.microsoft.com/office/powerpoint/2010/main" val="368384304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5103" y="381309"/>
            <a:ext cx="7974027" cy="1325563"/>
          </a:xfrm>
        </p:spPr>
        <p:txBody>
          <a:bodyPr/>
          <a:lstStyle/>
          <a:p>
            <a:r>
              <a:rPr lang="en-US" dirty="0" smtClean="0">
                <a:latin typeface="Book Antiqua" panose="02040602050305030304" pitchFamily="18" charset="0"/>
              </a:rPr>
              <a:t>Application continued;</a:t>
            </a:r>
            <a:endParaRPr lang="en-US" dirty="0">
              <a:latin typeface="Book Antiqua" panose="02040602050305030304" pitchFamily="18" charset="0"/>
            </a:endParaRPr>
          </a:p>
        </p:txBody>
      </p:sp>
      <p:sp>
        <p:nvSpPr>
          <p:cNvPr id="3" name="Content Placeholder 2"/>
          <p:cNvSpPr>
            <a:spLocks noGrp="1"/>
          </p:cNvSpPr>
          <p:nvPr>
            <p:ph idx="1"/>
          </p:nvPr>
        </p:nvSpPr>
        <p:spPr>
          <a:xfrm>
            <a:off x="1445103" y="1825625"/>
            <a:ext cx="7974027" cy="4351338"/>
          </a:xfrm>
        </p:spPr>
        <p:txBody>
          <a:bodyPr>
            <a:normAutofit/>
          </a:bodyPr>
          <a:lstStyle/>
          <a:p>
            <a:pPr marL="0" indent="0">
              <a:buNone/>
            </a:pPr>
            <a:r>
              <a:rPr lang="en-US" sz="1800" b="1" dirty="0" smtClean="0">
                <a:latin typeface="Book Antiqua" panose="02040602050305030304" pitchFamily="18" charset="0"/>
              </a:rPr>
              <a:t>Throw-away prototyping……</a:t>
            </a:r>
          </a:p>
          <a:p>
            <a:pPr>
              <a:buFont typeface="Wingdings" panose="05000000000000000000" pitchFamily="2" charset="2"/>
              <a:buChar char="ü"/>
            </a:pPr>
            <a:r>
              <a:rPr lang="en-US" sz="1800" b="1" dirty="0">
                <a:latin typeface="Book Antiqua" panose="02040602050305030304" pitchFamily="18" charset="0"/>
              </a:rPr>
              <a:t>Complex Algorithm </a:t>
            </a:r>
            <a:r>
              <a:rPr lang="en-US" sz="1800" b="1" dirty="0" smtClean="0">
                <a:latin typeface="Book Antiqua" panose="02040602050305030304" pitchFamily="18" charset="0"/>
              </a:rPr>
              <a:t>Development</a:t>
            </a:r>
            <a:r>
              <a:rPr lang="en-US" sz="1800" dirty="0" smtClean="0">
                <a:latin typeface="Book Antiqua" panose="02040602050305030304" pitchFamily="18" charset="0"/>
              </a:rPr>
              <a:t>: For </a:t>
            </a:r>
            <a:r>
              <a:rPr lang="en-US" sz="1800" dirty="0">
                <a:latin typeface="Book Antiqua" panose="02040602050305030304" pitchFamily="18" charset="0"/>
              </a:rPr>
              <a:t>new or complex algorithms, especially in areas like </a:t>
            </a:r>
            <a:r>
              <a:rPr lang="en-US" sz="1800" dirty="0" smtClean="0">
                <a:latin typeface="Book Antiqua" panose="02040602050305030304" pitchFamily="18" charset="0"/>
              </a:rPr>
              <a:t>AI(Artificial Intelligence)  </a:t>
            </a:r>
            <a:r>
              <a:rPr lang="en-US" sz="1800" dirty="0">
                <a:latin typeface="Book Antiqua" panose="02040602050305030304" pitchFamily="18" charset="0"/>
              </a:rPr>
              <a:t>or data processing, a prototype can help validate the feasibility or efficiency of an </a:t>
            </a:r>
            <a:r>
              <a:rPr lang="en-US" sz="1800" dirty="0" smtClean="0">
                <a:latin typeface="Book Antiqua" panose="02040602050305030304" pitchFamily="18" charset="0"/>
              </a:rPr>
              <a:t>approach. E.g. In </a:t>
            </a:r>
            <a:r>
              <a:rPr lang="en-US" sz="1800" dirty="0">
                <a:latin typeface="Book Antiqua" panose="02040602050305030304" pitchFamily="18" charset="0"/>
              </a:rPr>
              <a:t>developing a new image processing algorithm, a basic prototype might be built to test its efficacy. Results and feedback from this prototype can guide the final algorithm's development.</a:t>
            </a:r>
          </a:p>
          <a:p>
            <a:pPr>
              <a:buFont typeface="Wingdings" panose="05000000000000000000" pitchFamily="2" charset="2"/>
              <a:buChar char="ü"/>
            </a:pPr>
            <a:r>
              <a:rPr lang="en-US" sz="1800" b="1" dirty="0">
                <a:latin typeface="Book Antiqua" panose="02040602050305030304" pitchFamily="18" charset="0"/>
              </a:rPr>
              <a:t>Requirement Elicitation in Ambiguous </a:t>
            </a:r>
            <a:r>
              <a:rPr lang="en-US" sz="1800" b="1" dirty="0" smtClean="0">
                <a:latin typeface="Book Antiqua" panose="02040602050305030304" pitchFamily="18" charset="0"/>
              </a:rPr>
              <a:t>Projects</a:t>
            </a:r>
            <a:r>
              <a:rPr lang="en-US" sz="1800" dirty="0" smtClean="0">
                <a:latin typeface="Book Antiqua" panose="02040602050305030304" pitchFamily="18" charset="0"/>
              </a:rPr>
              <a:t>: In </a:t>
            </a:r>
            <a:r>
              <a:rPr lang="en-US" sz="1800" dirty="0">
                <a:latin typeface="Book Antiqua" panose="02040602050305030304" pitchFamily="18" charset="0"/>
              </a:rPr>
              <a:t>projects where stakeholders are unsure about their requirements or where there's a risk of miscommunication, throw-away prototypes can serve as a tangible means of </a:t>
            </a:r>
            <a:r>
              <a:rPr lang="en-US" sz="1800" dirty="0" smtClean="0">
                <a:latin typeface="Book Antiqua" panose="02040602050305030304" pitchFamily="18" charset="0"/>
              </a:rPr>
              <a:t>clarification. E.g. For </a:t>
            </a:r>
            <a:r>
              <a:rPr lang="en-US" sz="1800" dirty="0">
                <a:latin typeface="Book Antiqua" panose="02040602050305030304" pitchFamily="18" charset="0"/>
              </a:rPr>
              <a:t>a municipal project aimed at creating a new digital service for residents, a prototype might be used to gather feedback from different stakeholders, ensuring that the final system meets diverse needs.</a:t>
            </a:r>
          </a:p>
          <a:p>
            <a:pPr>
              <a:buFont typeface="Wingdings" panose="05000000000000000000" pitchFamily="2" charset="2"/>
              <a:buChar char="ü"/>
            </a:pPr>
            <a:endParaRPr lang="en-US" sz="1800" dirty="0">
              <a:latin typeface="Book Antiqua" panose="02040602050305030304" pitchFamily="18" charset="0"/>
            </a:endParaRPr>
          </a:p>
        </p:txBody>
      </p:sp>
    </p:spTree>
    <p:extLst>
      <p:ext uri="{BB962C8B-B14F-4D97-AF65-F5344CB8AC3E}">
        <p14:creationId xmlns:p14="http://schemas.microsoft.com/office/powerpoint/2010/main" val="150914301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8986" y="372234"/>
            <a:ext cx="7933567" cy="873939"/>
          </a:xfrm>
        </p:spPr>
        <p:txBody>
          <a:bodyPr>
            <a:normAutofit/>
          </a:bodyPr>
          <a:lstStyle/>
          <a:p>
            <a:r>
              <a:rPr lang="en-US" dirty="0" smtClean="0">
                <a:latin typeface="Book Antiqua" panose="02040602050305030304" pitchFamily="18" charset="0"/>
              </a:rPr>
              <a:t>Application continued;</a:t>
            </a:r>
            <a:endParaRPr lang="en-US" dirty="0">
              <a:latin typeface="Book Antiqua" panose="02040602050305030304" pitchFamily="18" charset="0"/>
            </a:endParaRPr>
          </a:p>
        </p:txBody>
      </p:sp>
      <p:sp>
        <p:nvSpPr>
          <p:cNvPr id="3" name="Content Placeholder 2"/>
          <p:cNvSpPr>
            <a:spLocks noGrp="1"/>
          </p:cNvSpPr>
          <p:nvPr>
            <p:ph idx="1"/>
          </p:nvPr>
        </p:nvSpPr>
        <p:spPr>
          <a:xfrm>
            <a:off x="1258986" y="1419604"/>
            <a:ext cx="7933566" cy="5365567"/>
          </a:xfrm>
        </p:spPr>
        <p:txBody>
          <a:bodyPr>
            <a:noAutofit/>
          </a:bodyPr>
          <a:lstStyle/>
          <a:p>
            <a:pPr marL="0" indent="0">
              <a:buNone/>
            </a:pPr>
            <a:r>
              <a:rPr lang="en-US" sz="1600" b="1" dirty="0" smtClean="0">
                <a:latin typeface="Book Antiqua" panose="02040602050305030304" pitchFamily="18" charset="0"/>
              </a:rPr>
              <a:t>5. Parallel </a:t>
            </a:r>
            <a:r>
              <a:rPr lang="en-US" sz="1600" b="1" dirty="0">
                <a:latin typeface="Book Antiqua" panose="02040602050305030304" pitchFamily="18" charset="0"/>
              </a:rPr>
              <a:t>Development</a:t>
            </a:r>
            <a:r>
              <a:rPr lang="en-US" sz="1600" dirty="0">
                <a:latin typeface="Book Antiqua" panose="02040602050305030304" pitchFamily="18" charset="0"/>
              </a:rPr>
              <a:t>:</a:t>
            </a:r>
          </a:p>
          <a:p>
            <a:pPr marL="0" indent="0">
              <a:buNone/>
            </a:pPr>
            <a:r>
              <a:rPr lang="en-US" sz="1600" b="1" i="1" dirty="0" smtClean="0">
                <a:latin typeface="Book Antiqua" panose="02040602050305030304" pitchFamily="18" charset="0"/>
              </a:rPr>
              <a:t>Used When </a:t>
            </a:r>
            <a:r>
              <a:rPr lang="en-US" sz="1600" b="1" i="1" dirty="0">
                <a:latin typeface="Book Antiqua" panose="02040602050305030304" pitchFamily="18" charset="0"/>
              </a:rPr>
              <a:t>there's a need to replace a system, but it's risky or impractical to shut down the old system before the new one is ready. Both systems are developed in parallel.</a:t>
            </a:r>
          </a:p>
          <a:p>
            <a:pPr marL="0" indent="0">
              <a:buNone/>
            </a:pPr>
            <a:r>
              <a:rPr lang="en-US" sz="1600" b="1" dirty="0" smtClean="0">
                <a:latin typeface="Book Antiqua" panose="02040602050305030304" pitchFamily="18" charset="0"/>
              </a:rPr>
              <a:t>Like;</a:t>
            </a:r>
          </a:p>
          <a:p>
            <a:pPr>
              <a:buFont typeface="Wingdings" panose="05000000000000000000" pitchFamily="2" charset="2"/>
              <a:buChar char="ü"/>
            </a:pPr>
            <a:r>
              <a:rPr lang="en-US" sz="1600" b="1" dirty="0">
                <a:latin typeface="Book Antiqua" panose="02040602050305030304" pitchFamily="18" charset="0"/>
              </a:rPr>
              <a:t>Software </a:t>
            </a:r>
            <a:r>
              <a:rPr lang="en-US" sz="1600" b="1" dirty="0" smtClean="0">
                <a:latin typeface="Book Antiqua" panose="02040602050305030304" pitchFamily="18" charset="0"/>
              </a:rPr>
              <a:t>Versioning: Software</a:t>
            </a:r>
            <a:r>
              <a:rPr lang="en-US" sz="1600" dirty="0" smtClean="0">
                <a:latin typeface="Book Antiqua" panose="02040602050305030304" pitchFamily="18" charset="0"/>
              </a:rPr>
              <a:t> </a:t>
            </a:r>
            <a:r>
              <a:rPr lang="en-US" sz="1600" dirty="0">
                <a:latin typeface="Book Antiqua" panose="02040602050305030304" pitchFamily="18" charset="0"/>
              </a:rPr>
              <a:t>companies often maintain multiple versions of their products. While one team works on adding new features for the next major release, another might be fixing bugs in the current </a:t>
            </a:r>
            <a:r>
              <a:rPr lang="en-US" sz="1600" dirty="0" smtClean="0">
                <a:latin typeface="Book Antiqua" panose="02040602050305030304" pitchFamily="18" charset="0"/>
              </a:rPr>
              <a:t>version. E.g. A </a:t>
            </a:r>
            <a:r>
              <a:rPr lang="en-US" sz="1600" dirty="0">
                <a:latin typeface="Book Antiqua" panose="02040602050305030304" pitchFamily="18" charset="0"/>
              </a:rPr>
              <a:t>company like Microsoft might have one team working on features for the next iteration of Windows while another team concurrently addresses patches and updates for the existing version.</a:t>
            </a:r>
          </a:p>
          <a:p>
            <a:pPr>
              <a:buFont typeface="Wingdings" panose="05000000000000000000" pitchFamily="2" charset="2"/>
              <a:buChar char="ü"/>
            </a:pPr>
            <a:r>
              <a:rPr lang="en-US" sz="1600" b="1" dirty="0">
                <a:latin typeface="Book Antiqua" panose="02040602050305030304" pitchFamily="18" charset="0"/>
              </a:rPr>
              <a:t>System </a:t>
            </a:r>
            <a:r>
              <a:rPr lang="en-US" sz="1600" b="1" dirty="0" smtClean="0">
                <a:latin typeface="Book Antiqua" panose="02040602050305030304" pitchFamily="18" charset="0"/>
              </a:rPr>
              <a:t>Migration</a:t>
            </a:r>
            <a:r>
              <a:rPr lang="en-US" sz="1600" dirty="0">
                <a:latin typeface="Book Antiqua" panose="02040602050305030304" pitchFamily="18" charset="0"/>
              </a:rPr>
              <a:t> </a:t>
            </a:r>
            <a:r>
              <a:rPr lang="en-US" sz="1600" dirty="0" smtClean="0">
                <a:latin typeface="Book Antiqua" panose="02040602050305030304" pitchFamily="18" charset="0"/>
              </a:rPr>
              <a:t>:When </a:t>
            </a:r>
            <a:r>
              <a:rPr lang="en-US" sz="1600" dirty="0">
                <a:latin typeface="Book Antiqua" panose="02040602050305030304" pitchFamily="18" charset="0"/>
              </a:rPr>
              <a:t>moving from an old system to a new one, both systems might be developed or maintained in parallel to ensure a smooth </a:t>
            </a:r>
            <a:r>
              <a:rPr lang="en-US" sz="1600" dirty="0" smtClean="0">
                <a:latin typeface="Book Antiqua" panose="02040602050305030304" pitchFamily="18" charset="0"/>
              </a:rPr>
              <a:t>transition. E.g. A </a:t>
            </a:r>
            <a:r>
              <a:rPr lang="en-US" sz="1600" dirty="0">
                <a:latin typeface="Book Antiqua" panose="02040602050305030304" pitchFamily="18" charset="0"/>
              </a:rPr>
              <a:t>company transitioning from an old CRM system to a new one might run both systems in parallel. This ensures that if there are issues with the new system, the old one can still serve as a fallback until the problems are addressed</a:t>
            </a:r>
            <a:r>
              <a:rPr lang="en-US" sz="1600" dirty="0" smtClean="0">
                <a:latin typeface="Book Antiqua" panose="02040602050305030304" pitchFamily="18" charset="0"/>
              </a:rPr>
              <a:t>.</a:t>
            </a:r>
          </a:p>
          <a:p>
            <a:pPr>
              <a:buFont typeface="Wingdings" panose="05000000000000000000" pitchFamily="2" charset="2"/>
              <a:buChar char="ü"/>
            </a:pPr>
            <a:r>
              <a:rPr lang="en-US" sz="1600" b="1" dirty="0">
                <a:latin typeface="Book Antiqua" panose="02040602050305030304" pitchFamily="18" charset="0"/>
              </a:rPr>
              <a:t>Hardware and Software </a:t>
            </a:r>
            <a:r>
              <a:rPr lang="en-US" sz="1600" b="1" dirty="0" smtClean="0">
                <a:latin typeface="Book Antiqua" panose="02040602050305030304" pitchFamily="18" charset="0"/>
              </a:rPr>
              <a:t>Co-development: In</a:t>
            </a:r>
            <a:r>
              <a:rPr lang="en-US" sz="1600" dirty="0" smtClean="0">
                <a:latin typeface="Book Antiqua" panose="02040602050305030304" pitchFamily="18" charset="0"/>
              </a:rPr>
              <a:t> </a:t>
            </a:r>
            <a:r>
              <a:rPr lang="en-US" sz="1600" dirty="0">
                <a:latin typeface="Book Antiqua" panose="02040602050305030304" pitchFamily="18" charset="0"/>
              </a:rPr>
              <a:t>situations where hardware and software are tightly integrated, teams might work in parallel on both </a:t>
            </a:r>
            <a:r>
              <a:rPr lang="en-US" sz="1600" dirty="0" smtClean="0">
                <a:latin typeface="Book Antiqua" panose="02040602050305030304" pitchFamily="18" charset="0"/>
              </a:rPr>
              <a:t>elements. E.g. Developing </a:t>
            </a:r>
            <a:r>
              <a:rPr lang="en-US" sz="1600" dirty="0">
                <a:latin typeface="Book Antiqua" panose="02040602050305030304" pitchFamily="18" charset="0"/>
              </a:rPr>
              <a:t>a new gaming console. While one team designs the hardware, another team simultaneously develops the operating system and software tools to ensure they're tightly integrated.</a:t>
            </a:r>
          </a:p>
          <a:p>
            <a:pPr lvl="1">
              <a:buFont typeface="Wingdings" panose="05000000000000000000" pitchFamily="2" charset="2"/>
              <a:buChar char="ü"/>
            </a:pPr>
            <a:endParaRPr lang="en-US" sz="1600" dirty="0" smtClean="0">
              <a:latin typeface="Book Antiqua" panose="02040602050305030304" pitchFamily="18" charset="0"/>
            </a:endParaRPr>
          </a:p>
          <a:p>
            <a:pPr>
              <a:buFont typeface="Wingdings" panose="05000000000000000000" pitchFamily="2" charset="2"/>
              <a:buChar char="ü"/>
            </a:pPr>
            <a:endParaRPr lang="en-US" sz="1600" b="1" dirty="0">
              <a:latin typeface="Book Antiqua" panose="02040602050305030304" pitchFamily="18" charset="0"/>
            </a:endParaRPr>
          </a:p>
          <a:p>
            <a:pPr>
              <a:buFont typeface="Wingdings" panose="05000000000000000000" pitchFamily="2" charset="2"/>
              <a:buChar char="ü"/>
            </a:pPr>
            <a:endParaRPr lang="en-US" sz="1600" b="1" dirty="0">
              <a:latin typeface="Book Antiqua" panose="02040602050305030304" pitchFamily="18" charset="0"/>
            </a:endParaRPr>
          </a:p>
          <a:p>
            <a:pPr>
              <a:buFont typeface="Wingdings" panose="05000000000000000000" pitchFamily="2" charset="2"/>
              <a:buChar char="ü"/>
            </a:pPr>
            <a:endParaRPr lang="en-US" sz="1600" dirty="0">
              <a:latin typeface="Book Antiqua" panose="02040602050305030304" pitchFamily="18" charset="0"/>
            </a:endParaRPr>
          </a:p>
        </p:txBody>
      </p:sp>
    </p:spTree>
    <p:extLst>
      <p:ext uri="{BB962C8B-B14F-4D97-AF65-F5344CB8AC3E}">
        <p14:creationId xmlns:p14="http://schemas.microsoft.com/office/powerpoint/2010/main" val="397404139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88458" y="365125"/>
            <a:ext cx="7626069" cy="1325563"/>
          </a:xfrm>
        </p:spPr>
        <p:txBody>
          <a:bodyPr/>
          <a:lstStyle/>
          <a:p>
            <a:r>
              <a:rPr lang="en-US" dirty="0" smtClean="0">
                <a:latin typeface="Book Antiqua" panose="02040602050305030304" pitchFamily="18" charset="0"/>
              </a:rPr>
              <a:t>Application continued;……..</a:t>
            </a:r>
            <a:endParaRPr lang="en-US" dirty="0">
              <a:latin typeface="Book Antiqua" panose="02040602050305030304" pitchFamily="18" charset="0"/>
            </a:endParaRPr>
          </a:p>
        </p:txBody>
      </p:sp>
      <p:sp>
        <p:nvSpPr>
          <p:cNvPr id="3" name="Content Placeholder 2"/>
          <p:cNvSpPr>
            <a:spLocks noGrp="1"/>
          </p:cNvSpPr>
          <p:nvPr>
            <p:ph idx="1"/>
          </p:nvPr>
        </p:nvSpPr>
        <p:spPr>
          <a:xfrm>
            <a:off x="1388458" y="1955098"/>
            <a:ext cx="7626069" cy="4351338"/>
          </a:xfrm>
        </p:spPr>
        <p:txBody>
          <a:bodyPr>
            <a:normAutofit/>
          </a:bodyPr>
          <a:lstStyle/>
          <a:p>
            <a:pPr marL="0" indent="0">
              <a:buNone/>
            </a:pPr>
            <a:r>
              <a:rPr lang="en-US" sz="1600" dirty="0" smtClean="0">
                <a:latin typeface="Book Antiqua" panose="02040602050305030304" pitchFamily="18" charset="0"/>
              </a:rPr>
              <a:t>Parallel development……..</a:t>
            </a:r>
          </a:p>
          <a:p>
            <a:pPr>
              <a:buFont typeface="Wingdings" panose="05000000000000000000" pitchFamily="2" charset="2"/>
              <a:buChar char="ü"/>
            </a:pPr>
            <a:r>
              <a:rPr lang="en-US" sz="1600" b="1" dirty="0">
                <a:latin typeface="Book Antiqua" panose="02040602050305030304" pitchFamily="18" charset="0"/>
              </a:rPr>
              <a:t>Feature Branching in Version </a:t>
            </a:r>
            <a:r>
              <a:rPr lang="en-US" sz="1600" b="1" dirty="0" smtClean="0">
                <a:latin typeface="Book Antiqua" panose="02040602050305030304" pitchFamily="18" charset="0"/>
              </a:rPr>
              <a:t>Control: Modern</a:t>
            </a:r>
            <a:r>
              <a:rPr lang="en-US" sz="1600" dirty="0" smtClean="0">
                <a:latin typeface="Book Antiqua" panose="02040602050305030304" pitchFamily="18" charset="0"/>
              </a:rPr>
              <a:t> </a:t>
            </a:r>
            <a:r>
              <a:rPr lang="en-US" sz="1600" dirty="0">
                <a:latin typeface="Book Antiqua" panose="02040602050305030304" pitchFamily="18" charset="0"/>
              </a:rPr>
              <a:t>software development often uses version control systems that allow for feature branching. This lets developers work on different features in parallel without affecting the main or "master" </a:t>
            </a:r>
            <a:r>
              <a:rPr lang="en-US" sz="1600" dirty="0" smtClean="0">
                <a:latin typeface="Book Antiqua" panose="02040602050305030304" pitchFamily="18" charset="0"/>
              </a:rPr>
              <a:t>branch. E.g. In </a:t>
            </a:r>
            <a:r>
              <a:rPr lang="en-US" sz="1600" dirty="0">
                <a:latin typeface="Book Antiqua" panose="02040602050305030304" pitchFamily="18" charset="0"/>
              </a:rPr>
              <a:t>a mobile app development project, one team might work on improving the chat feature while another works on a new dark mode. Each team operates in a separate branch, ensuring their changes don't conflict.</a:t>
            </a:r>
          </a:p>
          <a:p>
            <a:pPr>
              <a:buFont typeface="Wingdings" panose="05000000000000000000" pitchFamily="2" charset="2"/>
              <a:buChar char="ü"/>
            </a:pPr>
            <a:endParaRPr lang="en-US" sz="1600" dirty="0" smtClean="0">
              <a:latin typeface="Book Antiqua" panose="02040602050305030304" pitchFamily="18" charset="0"/>
            </a:endParaRPr>
          </a:p>
          <a:p>
            <a:pPr>
              <a:buFont typeface="Wingdings" panose="05000000000000000000" pitchFamily="2" charset="2"/>
              <a:buChar char="ü"/>
            </a:pPr>
            <a:r>
              <a:rPr lang="en-US" sz="1600" b="1" dirty="0">
                <a:latin typeface="Book Antiqua" panose="02040602050305030304" pitchFamily="18" charset="0"/>
              </a:rPr>
              <a:t>Research and Development (R&amp;D</a:t>
            </a:r>
            <a:r>
              <a:rPr lang="en-US" sz="1600" b="1" dirty="0" smtClean="0">
                <a:latin typeface="Book Antiqua" panose="02040602050305030304" pitchFamily="18" charset="0"/>
              </a:rPr>
              <a:t>)</a:t>
            </a:r>
            <a:r>
              <a:rPr lang="en-US" sz="1600" dirty="0" smtClean="0">
                <a:latin typeface="Book Antiqua" panose="02040602050305030304" pitchFamily="18" charset="0"/>
              </a:rPr>
              <a:t>: In </a:t>
            </a:r>
            <a:r>
              <a:rPr lang="en-US" sz="1600" dirty="0">
                <a:latin typeface="Book Antiqua" panose="02040602050305030304" pitchFamily="18" charset="0"/>
              </a:rPr>
              <a:t>R&amp;D settings, parallel development can be used to explore multiple solutions or approaches simultaneously to identify the most promising or effective </a:t>
            </a:r>
            <a:r>
              <a:rPr lang="en-US" sz="1600" dirty="0" smtClean="0">
                <a:latin typeface="Book Antiqua" panose="02040602050305030304" pitchFamily="18" charset="0"/>
              </a:rPr>
              <a:t>one. E.g. A </a:t>
            </a:r>
            <a:r>
              <a:rPr lang="en-US" sz="1600" dirty="0">
                <a:latin typeface="Book Antiqua" panose="02040602050305030304" pitchFamily="18" charset="0"/>
              </a:rPr>
              <a:t>pharmaceutical company might conduct parallel research on several potential drug compounds to treat a specific disease, with the aim of finding the most effective one.</a:t>
            </a:r>
          </a:p>
          <a:p>
            <a:pPr>
              <a:buFont typeface="Wingdings" panose="05000000000000000000" pitchFamily="2" charset="2"/>
              <a:buChar char="ü"/>
            </a:pPr>
            <a:endParaRPr lang="en-US" sz="1600" dirty="0" smtClean="0">
              <a:latin typeface="Book Antiqua" panose="02040602050305030304" pitchFamily="18" charset="0"/>
            </a:endParaRPr>
          </a:p>
        </p:txBody>
      </p:sp>
    </p:spTree>
    <p:extLst>
      <p:ext uri="{BB962C8B-B14F-4D97-AF65-F5344CB8AC3E}">
        <p14:creationId xmlns:p14="http://schemas.microsoft.com/office/powerpoint/2010/main" val="367926753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54900" y="543150"/>
            <a:ext cx="7181007" cy="1325563"/>
          </a:xfrm>
        </p:spPr>
        <p:txBody>
          <a:bodyPr/>
          <a:lstStyle/>
          <a:p>
            <a:r>
              <a:rPr lang="en-US" dirty="0" smtClean="0">
                <a:latin typeface="Book Antiqua" panose="02040602050305030304" pitchFamily="18" charset="0"/>
              </a:rPr>
              <a:t>Application continued;</a:t>
            </a:r>
            <a:endParaRPr lang="en-US" dirty="0">
              <a:latin typeface="Book Antiqua" panose="02040602050305030304" pitchFamily="18" charset="0"/>
            </a:endParaRPr>
          </a:p>
        </p:txBody>
      </p:sp>
      <p:sp>
        <p:nvSpPr>
          <p:cNvPr id="3" name="Content Placeholder 2"/>
          <p:cNvSpPr>
            <a:spLocks noGrp="1"/>
          </p:cNvSpPr>
          <p:nvPr>
            <p:ph idx="1"/>
          </p:nvPr>
        </p:nvSpPr>
        <p:spPr>
          <a:xfrm>
            <a:off x="1954901" y="2181674"/>
            <a:ext cx="6622657" cy="4351338"/>
          </a:xfrm>
        </p:spPr>
        <p:txBody>
          <a:bodyPr>
            <a:normAutofit/>
          </a:bodyPr>
          <a:lstStyle/>
          <a:p>
            <a:r>
              <a:rPr lang="en-US" sz="1800" b="1" i="1" dirty="0">
                <a:latin typeface="Book Antiqua" panose="02040602050305030304" pitchFamily="18" charset="0"/>
              </a:rPr>
              <a:t>In business organizations, the choice of system development methodology often depends on various factors:</a:t>
            </a:r>
          </a:p>
          <a:p>
            <a:pPr>
              <a:buFont typeface="Wingdings" panose="05000000000000000000" pitchFamily="2" charset="2"/>
              <a:buChar char="ü"/>
            </a:pPr>
            <a:r>
              <a:rPr lang="en-US" sz="1800" dirty="0">
                <a:latin typeface="Book Antiqua" panose="02040602050305030304" pitchFamily="18" charset="0"/>
              </a:rPr>
              <a:t>The nature and complexity of the project.</a:t>
            </a:r>
          </a:p>
          <a:p>
            <a:pPr>
              <a:buFont typeface="Wingdings" panose="05000000000000000000" pitchFamily="2" charset="2"/>
              <a:buChar char="ü"/>
            </a:pPr>
            <a:r>
              <a:rPr lang="en-US" sz="1800" dirty="0">
                <a:latin typeface="Book Antiqua" panose="02040602050305030304" pitchFamily="18" charset="0"/>
              </a:rPr>
              <a:t>The clarity of requirements at the outset.</a:t>
            </a:r>
          </a:p>
          <a:p>
            <a:pPr>
              <a:buFont typeface="Wingdings" panose="05000000000000000000" pitchFamily="2" charset="2"/>
              <a:buChar char="ü"/>
            </a:pPr>
            <a:r>
              <a:rPr lang="en-US" sz="1800" dirty="0">
                <a:latin typeface="Book Antiqua" panose="02040602050305030304" pitchFamily="18" charset="0"/>
              </a:rPr>
              <a:t>The expertise and experience of the development team.</a:t>
            </a:r>
          </a:p>
          <a:p>
            <a:pPr>
              <a:buFont typeface="Wingdings" panose="05000000000000000000" pitchFamily="2" charset="2"/>
              <a:buChar char="ü"/>
            </a:pPr>
            <a:r>
              <a:rPr lang="en-US" sz="1800" dirty="0">
                <a:latin typeface="Book Antiqua" panose="02040602050305030304" pitchFamily="18" charset="0"/>
              </a:rPr>
              <a:t>The risk tolerance of the organization.</a:t>
            </a:r>
          </a:p>
          <a:p>
            <a:pPr>
              <a:buFont typeface="Wingdings" panose="05000000000000000000" pitchFamily="2" charset="2"/>
              <a:buChar char="ü"/>
            </a:pPr>
            <a:r>
              <a:rPr lang="en-US" sz="1800" dirty="0">
                <a:latin typeface="Book Antiqua" panose="02040602050305030304" pitchFamily="18" charset="0"/>
              </a:rPr>
              <a:t>Time and budget constraints.</a:t>
            </a:r>
          </a:p>
          <a:p>
            <a:r>
              <a:rPr lang="en-US" sz="1800" b="1" i="1" dirty="0">
                <a:latin typeface="Book Antiqua" panose="02040602050305030304" pitchFamily="18" charset="0"/>
              </a:rPr>
              <a:t>By aligning the project's characteristics with the strengths of a given methodology, businesses can improve their chances of successful software development.</a:t>
            </a:r>
          </a:p>
          <a:p>
            <a:pPr marL="0" indent="0">
              <a:buNone/>
            </a:pPr>
            <a:endParaRPr lang="en-US" sz="1800" dirty="0">
              <a:latin typeface="Book Antiqua" panose="02040602050305030304" pitchFamily="18" charset="0"/>
            </a:endParaRPr>
          </a:p>
        </p:txBody>
      </p:sp>
    </p:spTree>
    <p:extLst>
      <p:ext uri="{BB962C8B-B14F-4D97-AF65-F5344CB8AC3E}">
        <p14:creationId xmlns:p14="http://schemas.microsoft.com/office/powerpoint/2010/main" val="20128753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Illustration for waterfall</a:t>
            </a:r>
            <a:r>
              <a:rPr lang="en-GB" b="1" dirty="0"/>
              <a:t/>
            </a:r>
            <a:br>
              <a:rPr lang="en-GB" b="1" dirty="0"/>
            </a:br>
            <a:endParaRPr lang="en-US" dirty="0"/>
          </a:p>
        </p:txBody>
      </p:sp>
      <p:grpSp>
        <p:nvGrpSpPr>
          <p:cNvPr id="4" name="Group 34"/>
          <p:cNvGrpSpPr>
            <a:grpSpLocks/>
          </p:cNvGrpSpPr>
          <p:nvPr/>
        </p:nvGrpSpPr>
        <p:grpSpPr bwMode="auto">
          <a:xfrm>
            <a:off x="838200" y="1900359"/>
            <a:ext cx="10515600" cy="4444779"/>
            <a:chOff x="880" y="1162"/>
            <a:chExt cx="3894" cy="2884"/>
          </a:xfrm>
        </p:grpSpPr>
        <p:sp>
          <p:nvSpPr>
            <p:cNvPr id="5" name="Oval 8"/>
            <p:cNvSpPr>
              <a:spLocks noChangeArrowheads="1"/>
            </p:cNvSpPr>
            <p:nvPr/>
          </p:nvSpPr>
          <p:spPr bwMode="auto">
            <a:xfrm>
              <a:off x="880" y="1162"/>
              <a:ext cx="731" cy="480"/>
            </a:xfrm>
            <a:prstGeom prst="ellipse">
              <a:avLst/>
            </a:prstGeom>
            <a:solidFill>
              <a:schemeClr val="accent1"/>
            </a:solidFill>
            <a:ln w="9525">
              <a:solidFill>
                <a:schemeClr val="tx1"/>
              </a:solidFill>
              <a:round/>
              <a:headEnd/>
              <a:tailEnd/>
            </a:ln>
          </p:spPr>
          <p:txBody>
            <a:bodyPr wrap="none" anchor="ct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ea typeface="Angsana New" pitchFamily="18" charset="-12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ea typeface="Angsana New" pitchFamily="18" charset="-12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ea typeface="Angsana New" pitchFamily="18" charset="-12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ea typeface="Angsana New" pitchFamily="18" charset="-12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9pPr>
            </a:lstStyle>
            <a:p>
              <a:pPr algn="ctr" eaLnBrk="1" hangingPunct="1">
                <a:spcBef>
                  <a:spcPct val="0"/>
                </a:spcBef>
                <a:buClrTx/>
                <a:buSzTx/>
                <a:buFontTx/>
                <a:buNone/>
              </a:pPr>
              <a:r>
                <a:rPr lang="en-US" altLang="en-US" sz="1800" dirty="0"/>
                <a:t>Need</a:t>
              </a:r>
              <a:endParaRPr lang="th-TH" altLang="en-US" sz="1800" dirty="0"/>
            </a:p>
          </p:txBody>
        </p:sp>
        <p:sp>
          <p:nvSpPr>
            <p:cNvPr id="6" name="Oval 11"/>
            <p:cNvSpPr>
              <a:spLocks noChangeArrowheads="1"/>
            </p:cNvSpPr>
            <p:nvPr/>
          </p:nvSpPr>
          <p:spPr bwMode="auto">
            <a:xfrm>
              <a:off x="4052" y="3566"/>
              <a:ext cx="722" cy="480"/>
            </a:xfrm>
            <a:prstGeom prst="ellipse">
              <a:avLst/>
            </a:prstGeom>
            <a:solidFill>
              <a:schemeClr val="accent1"/>
            </a:solidFill>
            <a:ln w="9525">
              <a:solidFill>
                <a:schemeClr val="tx1"/>
              </a:solidFill>
              <a:round/>
              <a:headEnd/>
              <a:tailEnd/>
            </a:ln>
          </p:spPr>
          <p:txBody>
            <a:bodyPr wrap="none" anchor="ct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ea typeface="Angsana New" pitchFamily="18" charset="-12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ea typeface="Angsana New" pitchFamily="18" charset="-12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ea typeface="Angsana New" pitchFamily="18" charset="-12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ea typeface="Angsana New" pitchFamily="18" charset="-12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9pPr>
            </a:lstStyle>
            <a:p>
              <a:pPr algn="ctr" eaLnBrk="1" hangingPunct="1">
                <a:spcBef>
                  <a:spcPct val="0"/>
                </a:spcBef>
                <a:buClrTx/>
                <a:buSzTx/>
                <a:buFontTx/>
                <a:buNone/>
              </a:pPr>
              <a:r>
                <a:rPr lang="en-US" altLang="en-US" sz="1800"/>
                <a:t>System</a:t>
              </a:r>
              <a:endParaRPr lang="th-TH" altLang="en-US" sz="1800"/>
            </a:p>
          </p:txBody>
        </p:sp>
        <p:sp>
          <p:nvSpPr>
            <p:cNvPr id="7" name="Rectangle 21"/>
            <p:cNvSpPr>
              <a:spLocks noChangeArrowheads="1"/>
            </p:cNvSpPr>
            <p:nvPr/>
          </p:nvSpPr>
          <p:spPr bwMode="auto">
            <a:xfrm>
              <a:off x="1565" y="1797"/>
              <a:ext cx="817" cy="227"/>
            </a:xfrm>
            <a:prstGeom prst="rect">
              <a:avLst/>
            </a:prstGeom>
            <a:solidFill>
              <a:schemeClr val="accent1"/>
            </a:solidFill>
            <a:ln w="9525">
              <a:solidFill>
                <a:schemeClr val="tx1"/>
              </a:solidFill>
              <a:miter lim="800000"/>
              <a:headEnd/>
              <a:tailEnd/>
            </a:ln>
          </p:spPr>
          <p:txBody>
            <a:bodyPr wrap="none" anchor="ct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ea typeface="Angsana New" pitchFamily="18" charset="-12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ea typeface="Angsana New" pitchFamily="18" charset="-12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ea typeface="Angsana New" pitchFamily="18" charset="-12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ea typeface="Angsana New" pitchFamily="18" charset="-12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9pPr>
            </a:lstStyle>
            <a:p>
              <a:pPr algn="ctr" eaLnBrk="1" hangingPunct="1">
                <a:spcBef>
                  <a:spcPct val="0"/>
                </a:spcBef>
                <a:buClrTx/>
                <a:buSzTx/>
                <a:buFontTx/>
                <a:buNone/>
              </a:pPr>
              <a:r>
                <a:rPr lang="en-US" altLang="en-US" sz="1800"/>
                <a:t>Planning</a:t>
              </a:r>
              <a:endParaRPr lang="th-TH" altLang="en-US" sz="1800"/>
            </a:p>
          </p:txBody>
        </p:sp>
        <p:sp>
          <p:nvSpPr>
            <p:cNvPr id="8" name="Rectangle 22"/>
            <p:cNvSpPr>
              <a:spLocks noChangeArrowheads="1"/>
            </p:cNvSpPr>
            <p:nvPr/>
          </p:nvSpPr>
          <p:spPr bwMode="auto">
            <a:xfrm>
              <a:off x="2064" y="2251"/>
              <a:ext cx="817" cy="227"/>
            </a:xfrm>
            <a:prstGeom prst="rect">
              <a:avLst/>
            </a:prstGeom>
            <a:solidFill>
              <a:schemeClr val="accent1"/>
            </a:solidFill>
            <a:ln w="9525">
              <a:solidFill>
                <a:schemeClr val="tx1"/>
              </a:solidFill>
              <a:miter lim="800000"/>
              <a:headEnd/>
              <a:tailEnd/>
            </a:ln>
          </p:spPr>
          <p:txBody>
            <a:bodyPr wrap="none" anchor="ct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ea typeface="Angsana New" pitchFamily="18" charset="-12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ea typeface="Angsana New" pitchFamily="18" charset="-12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ea typeface="Angsana New" pitchFamily="18" charset="-12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ea typeface="Angsana New" pitchFamily="18" charset="-12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9pPr>
            </a:lstStyle>
            <a:p>
              <a:pPr algn="ctr" eaLnBrk="1" hangingPunct="1">
                <a:spcBef>
                  <a:spcPct val="0"/>
                </a:spcBef>
                <a:buClrTx/>
                <a:buSzTx/>
                <a:buFontTx/>
                <a:buNone/>
              </a:pPr>
              <a:r>
                <a:rPr lang="en-US" altLang="en-US" sz="1800"/>
                <a:t>Analysis</a:t>
              </a:r>
              <a:endParaRPr lang="th-TH" altLang="en-US" sz="1800"/>
            </a:p>
          </p:txBody>
        </p:sp>
        <p:sp>
          <p:nvSpPr>
            <p:cNvPr id="9" name="Rectangle 23"/>
            <p:cNvSpPr>
              <a:spLocks noChangeArrowheads="1"/>
            </p:cNvSpPr>
            <p:nvPr/>
          </p:nvSpPr>
          <p:spPr bwMode="auto">
            <a:xfrm>
              <a:off x="2608" y="2704"/>
              <a:ext cx="817" cy="227"/>
            </a:xfrm>
            <a:prstGeom prst="rect">
              <a:avLst/>
            </a:prstGeom>
            <a:solidFill>
              <a:schemeClr val="accent1"/>
            </a:solidFill>
            <a:ln w="9525">
              <a:solidFill>
                <a:schemeClr val="tx1"/>
              </a:solidFill>
              <a:miter lim="800000"/>
              <a:headEnd/>
              <a:tailEnd/>
            </a:ln>
          </p:spPr>
          <p:txBody>
            <a:bodyPr wrap="none" anchor="ct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ea typeface="Angsana New" pitchFamily="18" charset="-12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ea typeface="Angsana New" pitchFamily="18" charset="-12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ea typeface="Angsana New" pitchFamily="18" charset="-12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ea typeface="Angsana New" pitchFamily="18" charset="-12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9pPr>
            </a:lstStyle>
            <a:p>
              <a:pPr algn="ctr" eaLnBrk="1" hangingPunct="1">
                <a:spcBef>
                  <a:spcPct val="0"/>
                </a:spcBef>
                <a:buClrTx/>
                <a:buSzTx/>
                <a:buFontTx/>
                <a:buNone/>
              </a:pPr>
              <a:r>
                <a:rPr lang="en-US" altLang="en-US" sz="1800"/>
                <a:t>Design</a:t>
              </a:r>
              <a:endParaRPr lang="th-TH" altLang="en-US" sz="1800"/>
            </a:p>
          </p:txBody>
        </p:sp>
        <p:sp>
          <p:nvSpPr>
            <p:cNvPr id="10" name="Rectangle 24"/>
            <p:cNvSpPr>
              <a:spLocks noChangeArrowheads="1"/>
            </p:cNvSpPr>
            <p:nvPr/>
          </p:nvSpPr>
          <p:spPr bwMode="auto">
            <a:xfrm>
              <a:off x="3084" y="3158"/>
              <a:ext cx="1088" cy="227"/>
            </a:xfrm>
            <a:prstGeom prst="rect">
              <a:avLst/>
            </a:prstGeom>
            <a:solidFill>
              <a:schemeClr val="accent1"/>
            </a:solidFill>
            <a:ln w="9525">
              <a:solidFill>
                <a:schemeClr val="tx1"/>
              </a:solidFill>
              <a:miter lim="800000"/>
              <a:headEnd/>
              <a:tailEnd/>
            </a:ln>
          </p:spPr>
          <p:txBody>
            <a:bodyPr wrap="none" anchor="ctr"/>
            <a:lstStyle>
              <a:lvl1pPr>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ea typeface="Angsana New" pitchFamily="18" charset="-12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ea typeface="Angsana New" pitchFamily="18" charset="-12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ea typeface="Angsana New" pitchFamily="18" charset="-12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ea typeface="Angsana New" pitchFamily="18" charset="-12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9pPr>
            </a:lstStyle>
            <a:p>
              <a:pPr algn="ctr" eaLnBrk="1" hangingPunct="1">
                <a:spcBef>
                  <a:spcPct val="0"/>
                </a:spcBef>
                <a:buClrTx/>
                <a:buSzTx/>
                <a:buFontTx/>
                <a:buNone/>
              </a:pPr>
              <a:r>
                <a:rPr lang="en-US" altLang="en-US" sz="1800"/>
                <a:t>Implementation</a:t>
              </a:r>
              <a:endParaRPr lang="th-TH" altLang="en-US" sz="1800"/>
            </a:p>
          </p:txBody>
        </p:sp>
        <p:sp>
          <p:nvSpPr>
            <p:cNvPr id="11" name="Line 25"/>
            <p:cNvSpPr>
              <a:spLocks noChangeShapeType="1"/>
            </p:cNvSpPr>
            <p:nvPr/>
          </p:nvSpPr>
          <p:spPr bwMode="auto">
            <a:xfrm flipH="1" flipV="1">
              <a:off x="3073" y="2931"/>
              <a:ext cx="363" cy="209"/>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2" name="Line 26"/>
            <p:cNvSpPr>
              <a:spLocks noChangeShapeType="1"/>
            </p:cNvSpPr>
            <p:nvPr/>
          </p:nvSpPr>
          <p:spPr bwMode="auto">
            <a:xfrm flipH="1" flipV="1">
              <a:off x="2654" y="2478"/>
              <a:ext cx="363" cy="209"/>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3" name="Line 27"/>
            <p:cNvSpPr>
              <a:spLocks noChangeShapeType="1"/>
            </p:cNvSpPr>
            <p:nvPr/>
          </p:nvSpPr>
          <p:spPr bwMode="auto">
            <a:xfrm flipH="1" flipV="1">
              <a:off x="2064" y="2024"/>
              <a:ext cx="363" cy="209"/>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4" name="Line 28"/>
            <p:cNvSpPr>
              <a:spLocks noChangeShapeType="1"/>
            </p:cNvSpPr>
            <p:nvPr/>
          </p:nvSpPr>
          <p:spPr bwMode="auto">
            <a:xfrm>
              <a:off x="1928" y="2024"/>
              <a:ext cx="408" cy="227"/>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5" name="Line 29"/>
            <p:cNvSpPr>
              <a:spLocks noChangeShapeType="1"/>
            </p:cNvSpPr>
            <p:nvPr/>
          </p:nvSpPr>
          <p:spPr bwMode="auto">
            <a:xfrm>
              <a:off x="2518" y="2478"/>
              <a:ext cx="408" cy="227"/>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6" name="Line 30"/>
            <p:cNvSpPr>
              <a:spLocks noChangeShapeType="1"/>
            </p:cNvSpPr>
            <p:nvPr/>
          </p:nvSpPr>
          <p:spPr bwMode="auto">
            <a:xfrm>
              <a:off x="2937" y="2931"/>
              <a:ext cx="408" cy="227"/>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7" name="Line 31"/>
            <p:cNvSpPr>
              <a:spLocks noChangeShapeType="1"/>
            </p:cNvSpPr>
            <p:nvPr/>
          </p:nvSpPr>
          <p:spPr bwMode="auto">
            <a:xfrm>
              <a:off x="1474" y="1570"/>
              <a:ext cx="408" cy="227"/>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8" name="Line 33"/>
            <p:cNvSpPr>
              <a:spLocks noChangeShapeType="1"/>
            </p:cNvSpPr>
            <p:nvPr/>
          </p:nvSpPr>
          <p:spPr bwMode="auto">
            <a:xfrm>
              <a:off x="3821" y="3385"/>
              <a:ext cx="408" cy="227"/>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spTree>
    <p:extLst>
      <p:ext uri="{BB962C8B-B14F-4D97-AF65-F5344CB8AC3E}">
        <p14:creationId xmlns:p14="http://schemas.microsoft.com/office/powerpoint/2010/main" val="11598512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73392B4-0827-4D82-B693-3B0117B1EAFD}"/>
              </a:ext>
            </a:extLst>
          </p:cNvPr>
          <p:cNvSpPr>
            <a:spLocks noGrp="1"/>
          </p:cNvSpPr>
          <p:nvPr>
            <p:ph type="title"/>
          </p:nvPr>
        </p:nvSpPr>
        <p:spPr>
          <a:xfrm>
            <a:off x="1736698" y="151075"/>
            <a:ext cx="8480729" cy="1587321"/>
          </a:xfrm>
        </p:spPr>
        <p:txBody>
          <a:bodyPr>
            <a:normAutofit fontScale="90000"/>
          </a:bodyPr>
          <a:lstStyle/>
          <a:p>
            <a:r>
              <a:rPr lang="en-GB" b="1" dirty="0">
                <a:latin typeface="Book Antiqua" panose="02040602050305030304" pitchFamily="18" charset="0"/>
              </a:rPr>
              <a:t>End user approaches to system development. </a:t>
            </a:r>
            <a:r>
              <a:rPr lang="en-GB" dirty="0">
                <a:latin typeface="Book Antiqua" panose="02040602050305030304" pitchFamily="18" charset="0"/>
              </a:rPr>
              <a:t/>
            </a:r>
            <a:br>
              <a:rPr lang="en-GB" dirty="0">
                <a:latin typeface="Book Antiqua" panose="02040602050305030304" pitchFamily="18" charset="0"/>
              </a:rPr>
            </a:br>
            <a:endParaRPr lang="en-GB" dirty="0">
              <a:latin typeface="Book Antiqua" panose="02040602050305030304" pitchFamily="18" charset="0"/>
            </a:endParaRPr>
          </a:p>
        </p:txBody>
      </p:sp>
      <p:sp>
        <p:nvSpPr>
          <p:cNvPr id="3" name="Content Placeholder 2">
            <a:extLst>
              <a:ext uri="{FF2B5EF4-FFF2-40B4-BE49-F238E27FC236}">
                <a16:creationId xmlns:a16="http://schemas.microsoft.com/office/drawing/2014/main" xmlns="" id="{9D50C6FD-1D7C-48D7-823A-E77716A9C62B}"/>
              </a:ext>
            </a:extLst>
          </p:cNvPr>
          <p:cNvSpPr>
            <a:spLocks noGrp="1"/>
          </p:cNvSpPr>
          <p:nvPr>
            <p:ph idx="1"/>
          </p:nvPr>
        </p:nvSpPr>
        <p:spPr>
          <a:xfrm>
            <a:off x="1736698" y="1412156"/>
            <a:ext cx="9009525" cy="5056229"/>
          </a:xfrm>
        </p:spPr>
        <p:txBody>
          <a:bodyPr>
            <a:normAutofit/>
          </a:bodyPr>
          <a:lstStyle/>
          <a:p>
            <a:pPr>
              <a:buFont typeface="Wingdings" panose="05000000000000000000" pitchFamily="2" charset="2"/>
              <a:buChar char="v"/>
            </a:pPr>
            <a:r>
              <a:rPr lang="en-GB" sz="1600" b="1" dirty="0" smtClean="0">
                <a:latin typeface="Book Antiqua" panose="02040602050305030304" pitchFamily="18" charset="0"/>
              </a:rPr>
              <a:t>User Centred </a:t>
            </a:r>
            <a:r>
              <a:rPr lang="en-GB" sz="1600" b="1" dirty="0">
                <a:latin typeface="Book Antiqua" panose="02040602050305030304" pitchFamily="18" charset="0"/>
              </a:rPr>
              <a:t>Design (UCD):</a:t>
            </a:r>
            <a:r>
              <a:rPr lang="en-GB" sz="1600" dirty="0">
                <a:latin typeface="Book Antiqua" panose="02040602050305030304" pitchFamily="18" charset="0"/>
              </a:rPr>
              <a:t> UCD is a systematic approach that focuses on understanding the needs, goals, and behaviors of end users. It involves techniques such as user interviews, surveys, and usability testing to gather user feedback at various stages of development. The design and development process is iteratively refined based on this feedback.</a:t>
            </a:r>
          </a:p>
          <a:p>
            <a:pPr>
              <a:buFont typeface="Wingdings" panose="05000000000000000000" pitchFamily="2" charset="2"/>
              <a:buChar char="v"/>
            </a:pPr>
            <a:r>
              <a:rPr lang="en-GB" sz="1600" b="1" dirty="0">
                <a:latin typeface="Book Antiqua" panose="02040602050305030304" pitchFamily="18" charset="0"/>
              </a:rPr>
              <a:t>Prototyping:</a:t>
            </a:r>
            <a:r>
              <a:rPr lang="en-GB" sz="1600" dirty="0">
                <a:latin typeface="Book Antiqua" panose="02040602050305030304" pitchFamily="18" charset="0"/>
              </a:rPr>
              <a:t> Prototyping involves creating early, functional versions of a system that end users can interact with and provide feedback on. These prototypes can be low-fidelity (paper sketches or wireframes) or high-fidelity (working software). Prototyping helps users visualize the system's functionality and provides an opportunity to refine requirements.</a:t>
            </a:r>
          </a:p>
          <a:p>
            <a:pPr>
              <a:buFont typeface="Wingdings" panose="05000000000000000000" pitchFamily="2" charset="2"/>
              <a:buChar char="v"/>
            </a:pPr>
            <a:r>
              <a:rPr lang="en-GB" sz="1600" b="1" dirty="0">
                <a:latin typeface="Book Antiqua" panose="02040602050305030304" pitchFamily="18" charset="0"/>
              </a:rPr>
              <a:t>Agile Development:</a:t>
            </a:r>
            <a:r>
              <a:rPr lang="en-GB" sz="1600" dirty="0">
                <a:latin typeface="Book Antiqua" panose="02040602050305030304" pitchFamily="18" charset="0"/>
              </a:rPr>
              <a:t> Agile methodologies, like </a:t>
            </a:r>
            <a:r>
              <a:rPr lang="en-GB" sz="1600" dirty="0" smtClean="0">
                <a:latin typeface="Book Antiqua" panose="02040602050305030304" pitchFamily="18" charset="0"/>
              </a:rPr>
              <a:t>Scrum</a:t>
            </a:r>
            <a:r>
              <a:rPr lang="en-GB" sz="1600" b="1" dirty="0" smtClean="0">
                <a:latin typeface="Book Antiqua" panose="02040602050305030304" pitchFamily="18" charset="0"/>
              </a:rPr>
              <a:t>( a management framework that teams use to self-organise and work towards a common goal. Describe a set of meetings, tools, and roles for efficient  project delivery. Scrum practices allow users to learn from experience) example is how a team of football players team up to practice for a match  to learn on how to score more goals </a:t>
            </a:r>
            <a:r>
              <a:rPr lang="en-GB" sz="1600" dirty="0" smtClean="0">
                <a:latin typeface="Book Antiqua" panose="02040602050305030304" pitchFamily="18" charset="0"/>
              </a:rPr>
              <a:t>and Kanban</a:t>
            </a:r>
            <a:r>
              <a:rPr lang="en-GB" sz="1600" b="1" dirty="0" smtClean="0">
                <a:latin typeface="Book Antiqua" panose="02040602050305030304" pitchFamily="18" charset="0"/>
              </a:rPr>
              <a:t>( a means to design, manage and improve flow systems for knowledge work. It allows users to start with their existing workflow and drive evolutionary change, they do this by visualizing flow of work, limit work in progress(WIP) and stop starting and start finishing). </a:t>
            </a:r>
            <a:r>
              <a:rPr lang="en-GB" sz="1600" dirty="0" smtClean="0">
                <a:latin typeface="Book Antiqua" panose="02040602050305030304" pitchFamily="18" charset="0"/>
              </a:rPr>
              <a:t>These encourage </a:t>
            </a:r>
            <a:r>
              <a:rPr lang="en-GB" sz="1600" dirty="0">
                <a:latin typeface="Book Antiqua" panose="02040602050305030304" pitchFamily="18" charset="0"/>
              </a:rPr>
              <a:t>close collaboration with end users throughout the development cycle. Agile teams work in short iterations, typically 2-4 weeks, and prioritize features based on user stories and feedback. Regular meetings with end users, known as </a:t>
            </a:r>
            <a:r>
              <a:rPr lang="en-GB" sz="1600" dirty="0" smtClean="0">
                <a:latin typeface="Book Antiqua" panose="02040602050305030304" pitchFamily="18" charset="0"/>
              </a:rPr>
              <a:t>sprint(quick) </a:t>
            </a:r>
            <a:r>
              <a:rPr lang="en-GB" sz="1600" dirty="0">
                <a:latin typeface="Book Antiqua" panose="02040602050305030304" pitchFamily="18" charset="0"/>
              </a:rPr>
              <a:t>reviews or demos, ensure continuous feedback and adjustments.</a:t>
            </a:r>
          </a:p>
        </p:txBody>
      </p:sp>
    </p:spTree>
    <p:extLst>
      <p:ext uri="{BB962C8B-B14F-4D97-AF65-F5344CB8AC3E}">
        <p14:creationId xmlns:p14="http://schemas.microsoft.com/office/powerpoint/2010/main" val="103000187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358DDAD-90F5-422D-A290-FCD05607F2D3}"/>
              </a:ext>
            </a:extLst>
          </p:cNvPr>
          <p:cNvSpPr>
            <a:spLocks noGrp="1"/>
          </p:cNvSpPr>
          <p:nvPr>
            <p:ph type="title"/>
          </p:nvPr>
        </p:nvSpPr>
        <p:spPr>
          <a:xfrm>
            <a:off x="2046798" y="62977"/>
            <a:ext cx="8305800" cy="1153574"/>
          </a:xfrm>
        </p:spPr>
        <p:txBody>
          <a:bodyPr/>
          <a:lstStyle/>
          <a:p>
            <a:r>
              <a:rPr lang="en-GB" b="1" dirty="0"/>
              <a:t>Cont’d</a:t>
            </a:r>
          </a:p>
        </p:txBody>
      </p:sp>
      <p:sp>
        <p:nvSpPr>
          <p:cNvPr id="3" name="Content Placeholder 2">
            <a:extLst>
              <a:ext uri="{FF2B5EF4-FFF2-40B4-BE49-F238E27FC236}">
                <a16:creationId xmlns:a16="http://schemas.microsoft.com/office/drawing/2014/main" xmlns="" id="{A7CA21E8-1BA7-444D-9525-0CF48916EDC2}"/>
              </a:ext>
            </a:extLst>
          </p:cNvPr>
          <p:cNvSpPr>
            <a:spLocks noGrp="1"/>
          </p:cNvSpPr>
          <p:nvPr>
            <p:ph idx="1"/>
          </p:nvPr>
        </p:nvSpPr>
        <p:spPr>
          <a:xfrm>
            <a:off x="2046798" y="1300838"/>
            <a:ext cx="8305800" cy="5012497"/>
          </a:xfrm>
        </p:spPr>
        <p:txBody>
          <a:bodyPr>
            <a:noAutofit/>
          </a:bodyPr>
          <a:lstStyle/>
          <a:p>
            <a:pPr>
              <a:buFont typeface="Wingdings" panose="05000000000000000000" pitchFamily="2" charset="2"/>
              <a:buChar char="v"/>
            </a:pPr>
            <a:r>
              <a:rPr lang="en-GB" sz="1800" b="1" dirty="0">
                <a:latin typeface="Book Antiqua" panose="02040602050305030304" pitchFamily="18" charset="0"/>
              </a:rPr>
              <a:t>User Stories:</a:t>
            </a:r>
            <a:r>
              <a:rPr lang="en-GB" sz="1800" dirty="0">
                <a:latin typeface="Book Antiqua" panose="02040602050305030304" pitchFamily="18" charset="0"/>
              </a:rPr>
              <a:t> User stories are concise descriptions of a piece of functionality from a user's perspective. They are used in Agile and other development approaches to capture user requirements. End users often participate in creating and prioritizing user stories, ensuring that the development team understands their needs.</a:t>
            </a:r>
          </a:p>
          <a:p>
            <a:pPr>
              <a:buFont typeface="Wingdings" panose="05000000000000000000" pitchFamily="2" charset="2"/>
              <a:buChar char="v"/>
            </a:pPr>
            <a:r>
              <a:rPr lang="en-GB" sz="1800" b="1" dirty="0">
                <a:latin typeface="Book Antiqua" panose="02040602050305030304" pitchFamily="18" charset="0"/>
              </a:rPr>
              <a:t>Participatory Design:</a:t>
            </a:r>
            <a:r>
              <a:rPr lang="en-GB" sz="1800" dirty="0">
                <a:latin typeface="Book Antiqua" panose="02040602050305030304" pitchFamily="18" charset="0"/>
              </a:rPr>
              <a:t> In participatory design, end users actively engage in the design and decision-making processes. They collaborate with designers and developers to co-create the system, ensuring that it aligns with their expectations and requirements.</a:t>
            </a:r>
          </a:p>
          <a:p>
            <a:pPr>
              <a:buFont typeface="Wingdings" panose="05000000000000000000" pitchFamily="2" charset="2"/>
              <a:buChar char="v"/>
            </a:pPr>
            <a:r>
              <a:rPr lang="en-GB" sz="1800" b="1" dirty="0">
                <a:latin typeface="Book Antiqua" panose="02040602050305030304" pitchFamily="18" charset="0"/>
              </a:rPr>
              <a:t>User Acceptance Testing (UAT):</a:t>
            </a:r>
            <a:r>
              <a:rPr lang="en-GB" sz="1800" dirty="0">
                <a:latin typeface="Book Antiqua" panose="02040602050305030304" pitchFamily="18" charset="0"/>
              </a:rPr>
              <a:t> UAT involves end users testing the system in a real-world scenario before its final release. They identify issues, validate that the system meets their needs, and provide feedback. UAT helps ensure the system's quality and functionality.</a:t>
            </a:r>
          </a:p>
          <a:p>
            <a:pPr>
              <a:buFont typeface="Wingdings" panose="05000000000000000000" pitchFamily="2" charset="2"/>
              <a:buChar char="v"/>
            </a:pPr>
            <a:r>
              <a:rPr lang="en-GB" sz="1800" b="1" dirty="0">
                <a:latin typeface="Book Antiqua" panose="02040602050305030304" pitchFamily="18" charset="0"/>
              </a:rPr>
              <a:t>Post-Implementation Reviews:</a:t>
            </a:r>
            <a:r>
              <a:rPr lang="en-GB" sz="1800" dirty="0">
                <a:latin typeface="Book Antiqua" panose="02040602050305030304" pitchFamily="18" charset="0"/>
              </a:rPr>
              <a:t> After the system is deployed, conducting post-implementation reviews with end users helps assess its performance and identify areas for improvement. This feedback loop is valuable for refining the system over time.</a:t>
            </a:r>
          </a:p>
        </p:txBody>
      </p:sp>
    </p:spTree>
    <p:extLst>
      <p:ext uri="{BB962C8B-B14F-4D97-AF65-F5344CB8AC3E}">
        <p14:creationId xmlns:p14="http://schemas.microsoft.com/office/powerpoint/2010/main" val="284611408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6C732D6-9342-43B5-8967-6417CB2D8A9B}"/>
              </a:ext>
            </a:extLst>
          </p:cNvPr>
          <p:cNvSpPr>
            <a:spLocks noGrp="1"/>
          </p:cNvSpPr>
          <p:nvPr>
            <p:ph type="title"/>
          </p:nvPr>
        </p:nvSpPr>
        <p:spPr>
          <a:xfrm>
            <a:off x="1983187" y="62975"/>
            <a:ext cx="8043407" cy="1325563"/>
          </a:xfrm>
        </p:spPr>
        <p:txBody>
          <a:bodyPr/>
          <a:lstStyle/>
          <a:p>
            <a:r>
              <a:rPr lang="en-GB" b="1" dirty="0">
                <a:latin typeface="Book Antiqua" panose="02040602050305030304" pitchFamily="18" charset="0"/>
              </a:rPr>
              <a:t>Key Activities in implementation</a:t>
            </a:r>
          </a:p>
        </p:txBody>
      </p:sp>
      <p:sp>
        <p:nvSpPr>
          <p:cNvPr id="3" name="Content Placeholder 2">
            <a:extLst>
              <a:ext uri="{FF2B5EF4-FFF2-40B4-BE49-F238E27FC236}">
                <a16:creationId xmlns:a16="http://schemas.microsoft.com/office/drawing/2014/main" xmlns="" id="{64FAD527-9232-4829-B3D8-7900CE251928}"/>
              </a:ext>
            </a:extLst>
          </p:cNvPr>
          <p:cNvSpPr>
            <a:spLocks noGrp="1"/>
          </p:cNvSpPr>
          <p:nvPr>
            <p:ph idx="1"/>
          </p:nvPr>
        </p:nvSpPr>
        <p:spPr>
          <a:xfrm>
            <a:off x="1983187" y="1388538"/>
            <a:ext cx="8043407" cy="4351338"/>
          </a:xfrm>
        </p:spPr>
        <p:txBody>
          <a:bodyPr>
            <a:normAutofit/>
          </a:bodyPr>
          <a:lstStyle/>
          <a:p>
            <a:pPr>
              <a:buFont typeface="Wingdings" panose="05000000000000000000" pitchFamily="2" charset="2"/>
              <a:buChar char="ü"/>
            </a:pPr>
            <a:r>
              <a:rPr lang="en-GB" sz="1800" b="1" dirty="0">
                <a:latin typeface="Book Antiqua" panose="02040602050305030304" pitchFamily="18" charset="0"/>
              </a:rPr>
              <a:t>Project </a:t>
            </a:r>
            <a:r>
              <a:rPr lang="en-GB" sz="1800" b="1" dirty="0" smtClean="0">
                <a:latin typeface="Book Antiqua" panose="02040602050305030304" pitchFamily="18" charset="0"/>
              </a:rPr>
              <a:t>Kick-off:</a:t>
            </a:r>
            <a:r>
              <a:rPr lang="en-GB" sz="1800" dirty="0" smtClean="0">
                <a:latin typeface="Book Antiqua" panose="02040602050305030304" pitchFamily="18" charset="0"/>
              </a:rPr>
              <a:t> </a:t>
            </a:r>
            <a:r>
              <a:rPr lang="en-GB" sz="1800" dirty="0">
                <a:latin typeface="Book Antiqua" panose="02040602050305030304" pitchFamily="18" charset="0"/>
              </a:rPr>
              <a:t>The implementation process begins with a formal project </a:t>
            </a:r>
            <a:r>
              <a:rPr lang="en-GB" sz="1800" dirty="0" smtClean="0">
                <a:latin typeface="Book Antiqua" panose="02040602050305030304" pitchFamily="18" charset="0"/>
              </a:rPr>
              <a:t>kick-off </a:t>
            </a:r>
            <a:r>
              <a:rPr lang="en-GB" sz="1800" dirty="0">
                <a:latin typeface="Book Antiqua" panose="02040602050305030304" pitchFamily="18" charset="0"/>
              </a:rPr>
              <a:t>meeting. During this meeting, project stakeholders, including project managers, team members, and key users, come together to discuss the project's objectives, scope, timeline, and deliverables.</a:t>
            </a:r>
          </a:p>
          <a:p>
            <a:pPr>
              <a:buFont typeface="Wingdings" panose="05000000000000000000" pitchFamily="2" charset="2"/>
              <a:buChar char="ü"/>
            </a:pPr>
            <a:r>
              <a:rPr lang="en-GB" sz="1800" b="1" dirty="0">
                <a:latin typeface="Book Antiqua" panose="02040602050305030304" pitchFamily="18" charset="0"/>
              </a:rPr>
              <a:t>Installation of Hardware and Software:</a:t>
            </a:r>
            <a:r>
              <a:rPr lang="en-GB" sz="1800" dirty="0">
                <a:latin typeface="Book Antiqua" panose="02040602050305030304" pitchFamily="18" charset="0"/>
              </a:rPr>
              <a:t> If new hardware or software components are required for the system, they need to be procured, configured, and installed. This includes servers, workstations, network infrastructure, and any necessary software licenses.</a:t>
            </a:r>
          </a:p>
          <a:p>
            <a:pPr>
              <a:buFont typeface="Wingdings" panose="05000000000000000000" pitchFamily="2" charset="2"/>
              <a:buChar char="ü"/>
            </a:pPr>
            <a:r>
              <a:rPr lang="en-GB" sz="1800" b="1" dirty="0">
                <a:latin typeface="Book Antiqua" panose="02040602050305030304" pitchFamily="18" charset="0"/>
              </a:rPr>
              <a:t>Data Migration:</a:t>
            </a:r>
            <a:r>
              <a:rPr lang="en-GB" sz="1800" dirty="0">
                <a:latin typeface="Book Antiqua" panose="02040602050305030304" pitchFamily="18" charset="0"/>
              </a:rPr>
              <a:t> If the new system replaces an existing one, data from the old system must be migrated to the new system. This involves data extraction, transformation, and loading (ETL) processes to ensure data integrity and consistency.</a:t>
            </a:r>
          </a:p>
        </p:txBody>
      </p:sp>
    </p:spTree>
    <p:extLst>
      <p:ext uri="{BB962C8B-B14F-4D97-AF65-F5344CB8AC3E}">
        <p14:creationId xmlns:p14="http://schemas.microsoft.com/office/powerpoint/2010/main" val="98280607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378946C-E456-42A3-B1B8-36C3804823E9}"/>
              </a:ext>
            </a:extLst>
          </p:cNvPr>
          <p:cNvSpPr>
            <a:spLocks noGrp="1"/>
          </p:cNvSpPr>
          <p:nvPr>
            <p:ph type="title"/>
          </p:nvPr>
        </p:nvSpPr>
        <p:spPr>
          <a:xfrm>
            <a:off x="2076282" y="559333"/>
            <a:ext cx="7464228" cy="1325563"/>
          </a:xfrm>
        </p:spPr>
        <p:txBody>
          <a:bodyPr/>
          <a:lstStyle/>
          <a:p>
            <a:r>
              <a:rPr lang="en-GB" dirty="0">
                <a:latin typeface="Book Antiqua" panose="02040602050305030304" pitchFamily="18" charset="0"/>
              </a:rPr>
              <a:t>Cont’d</a:t>
            </a:r>
          </a:p>
        </p:txBody>
      </p:sp>
      <p:sp>
        <p:nvSpPr>
          <p:cNvPr id="3" name="Content Placeholder 2">
            <a:extLst>
              <a:ext uri="{FF2B5EF4-FFF2-40B4-BE49-F238E27FC236}">
                <a16:creationId xmlns:a16="http://schemas.microsoft.com/office/drawing/2014/main" xmlns="" id="{A3A7CD3F-0978-4763-B9A8-E16AA74DF075}"/>
              </a:ext>
            </a:extLst>
          </p:cNvPr>
          <p:cNvSpPr>
            <a:spLocks noGrp="1"/>
          </p:cNvSpPr>
          <p:nvPr>
            <p:ph idx="1"/>
          </p:nvPr>
        </p:nvSpPr>
        <p:spPr>
          <a:xfrm>
            <a:off x="2076282" y="2367791"/>
            <a:ext cx="7464228" cy="4351338"/>
          </a:xfrm>
        </p:spPr>
        <p:txBody>
          <a:bodyPr>
            <a:normAutofit/>
          </a:bodyPr>
          <a:lstStyle/>
          <a:p>
            <a:pPr>
              <a:buFont typeface="Wingdings" panose="05000000000000000000" pitchFamily="2" charset="2"/>
              <a:buChar char="ü"/>
            </a:pPr>
            <a:r>
              <a:rPr lang="en-GB" sz="1800" b="1" dirty="0">
                <a:latin typeface="Book Antiqua" panose="02040602050305030304" pitchFamily="18" charset="0"/>
              </a:rPr>
              <a:t>Testing and Quality Assurance:</a:t>
            </a:r>
            <a:r>
              <a:rPr lang="en-GB" sz="1800" dirty="0">
                <a:latin typeface="Book Antiqua" panose="02040602050305030304" pitchFamily="18" charset="0"/>
              </a:rPr>
              <a:t> Rigorous testing is essential to ensure that the new system functions correctly and meets user requirements. This includes various types of testing such as unit testing, integration testing, system testing, and user acceptance testing (UAT). Bugs and issues identified during testing are documented and resolved.</a:t>
            </a:r>
          </a:p>
          <a:p>
            <a:pPr>
              <a:buFont typeface="Wingdings" panose="05000000000000000000" pitchFamily="2" charset="2"/>
              <a:buChar char="ü"/>
            </a:pPr>
            <a:r>
              <a:rPr lang="en-GB" sz="1800" b="1" dirty="0">
                <a:latin typeface="Book Antiqua" panose="02040602050305030304" pitchFamily="18" charset="0"/>
              </a:rPr>
              <a:t>Training:</a:t>
            </a:r>
            <a:r>
              <a:rPr lang="en-GB" sz="1800" dirty="0">
                <a:latin typeface="Book Antiqua" panose="02040602050305030304" pitchFamily="18" charset="0"/>
              </a:rPr>
              <a:t> End users and support staff need proper training to use the new system effectively. Training programs may include workshops, documentation, video tutorials, and hands-on sessions to familiarize users with the system's features and functionalities.</a:t>
            </a:r>
          </a:p>
          <a:p>
            <a:pPr>
              <a:buFont typeface="Wingdings" panose="05000000000000000000" pitchFamily="2" charset="2"/>
              <a:buChar char="ü"/>
            </a:pPr>
            <a:r>
              <a:rPr lang="en-GB" sz="1800" b="1" dirty="0">
                <a:latin typeface="Book Antiqua" panose="02040602050305030304" pitchFamily="18" charset="0"/>
              </a:rPr>
              <a:t>Change Management:</a:t>
            </a:r>
            <a:r>
              <a:rPr lang="en-GB" sz="1800" dirty="0">
                <a:latin typeface="Book Antiqua" panose="02040602050305030304" pitchFamily="18" charset="0"/>
              </a:rPr>
              <a:t> Managing the organizational and cultural changes that come with a new system is crucial. Change management activities may include communication plans, stakeholder engagement, and strategies for addressing resistance to change.</a:t>
            </a:r>
          </a:p>
        </p:txBody>
      </p:sp>
    </p:spTree>
    <p:extLst>
      <p:ext uri="{BB962C8B-B14F-4D97-AF65-F5344CB8AC3E}">
        <p14:creationId xmlns:p14="http://schemas.microsoft.com/office/powerpoint/2010/main" val="387403677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76D348D-5C10-4EBC-B5E3-88D17F63AFA5}"/>
              </a:ext>
            </a:extLst>
          </p:cNvPr>
          <p:cNvSpPr>
            <a:spLocks noGrp="1"/>
          </p:cNvSpPr>
          <p:nvPr>
            <p:ph type="title"/>
          </p:nvPr>
        </p:nvSpPr>
        <p:spPr>
          <a:xfrm>
            <a:off x="1975237" y="365125"/>
            <a:ext cx="7733306" cy="1325563"/>
          </a:xfrm>
        </p:spPr>
        <p:txBody>
          <a:bodyPr/>
          <a:lstStyle/>
          <a:p>
            <a:r>
              <a:rPr lang="en-GB" b="1" dirty="0">
                <a:latin typeface="Book Antiqua" panose="02040602050305030304" pitchFamily="18" charset="0"/>
              </a:rPr>
              <a:t>Cont’d</a:t>
            </a:r>
          </a:p>
        </p:txBody>
      </p:sp>
      <p:sp>
        <p:nvSpPr>
          <p:cNvPr id="3" name="Content Placeholder 2">
            <a:extLst>
              <a:ext uri="{FF2B5EF4-FFF2-40B4-BE49-F238E27FC236}">
                <a16:creationId xmlns:a16="http://schemas.microsoft.com/office/drawing/2014/main" xmlns="" id="{EEA0C125-ECE4-4C8D-8AE5-0B7E7EABE781}"/>
              </a:ext>
            </a:extLst>
          </p:cNvPr>
          <p:cNvSpPr>
            <a:spLocks noGrp="1"/>
          </p:cNvSpPr>
          <p:nvPr>
            <p:ph idx="1"/>
          </p:nvPr>
        </p:nvSpPr>
        <p:spPr>
          <a:xfrm>
            <a:off x="1975237" y="2127774"/>
            <a:ext cx="7733306" cy="4351338"/>
          </a:xfrm>
        </p:spPr>
        <p:txBody>
          <a:bodyPr>
            <a:normAutofit lnSpcReduction="10000"/>
          </a:bodyPr>
          <a:lstStyle/>
          <a:p>
            <a:pPr>
              <a:buFont typeface="Wingdings" panose="05000000000000000000" pitchFamily="2" charset="2"/>
              <a:buChar char="ü"/>
            </a:pPr>
            <a:r>
              <a:rPr lang="en-GB" sz="1800" b="1" dirty="0">
                <a:latin typeface="Book Antiqua" panose="02040602050305030304" pitchFamily="18" charset="0"/>
              </a:rPr>
              <a:t>Documentation:</a:t>
            </a:r>
            <a:r>
              <a:rPr lang="en-GB" sz="1800" dirty="0">
                <a:latin typeface="Book Antiqua" panose="02040602050305030304" pitchFamily="18" charset="0"/>
              </a:rPr>
              <a:t> Comprehensive documentation is essential for users and support teams. This includes user manuals, system architecture documentation, technical specifications, and any necessary operational procedures.</a:t>
            </a:r>
          </a:p>
          <a:p>
            <a:pPr>
              <a:buFont typeface="Wingdings" panose="05000000000000000000" pitchFamily="2" charset="2"/>
              <a:buChar char="ü"/>
            </a:pPr>
            <a:r>
              <a:rPr lang="en-GB" sz="1800" b="1" dirty="0">
                <a:latin typeface="Book Antiqua" panose="02040602050305030304" pitchFamily="18" charset="0"/>
              </a:rPr>
              <a:t>Configuration and Customization:</a:t>
            </a:r>
            <a:r>
              <a:rPr lang="en-GB" sz="1800" dirty="0">
                <a:latin typeface="Book Antiqua" panose="02040602050305030304" pitchFamily="18" charset="0"/>
              </a:rPr>
              <a:t> Depending on the system's complexity and requirements, configuration and customization may be necessary to align the system with the specific needs of the organization. This may involve modifying settings, workflows, or interfaces.</a:t>
            </a:r>
          </a:p>
          <a:p>
            <a:pPr>
              <a:buFont typeface="Wingdings" panose="05000000000000000000" pitchFamily="2" charset="2"/>
              <a:buChar char="ü"/>
            </a:pPr>
            <a:r>
              <a:rPr lang="en-GB" sz="1800" b="1" dirty="0">
                <a:latin typeface="Book Antiqua" panose="02040602050305030304" pitchFamily="18" charset="0"/>
              </a:rPr>
              <a:t>Security Implementation:</a:t>
            </a:r>
            <a:r>
              <a:rPr lang="en-GB" sz="1800" dirty="0">
                <a:latin typeface="Book Antiqua" panose="02040602050305030304" pitchFamily="18" charset="0"/>
              </a:rPr>
              <a:t> Implementing robust security measures to protect the system and its data is critical. This includes access controls, encryption, and security policies to safeguard against threats and vulnerabilities.</a:t>
            </a:r>
          </a:p>
          <a:p>
            <a:pPr>
              <a:buFont typeface="Wingdings" panose="05000000000000000000" pitchFamily="2" charset="2"/>
              <a:buChar char="ü"/>
            </a:pPr>
            <a:r>
              <a:rPr lang="en-GB" sz="1800" b="1" dirty="0">
                <a:latin typeface="Book Antiqua" panose="02040602050305030304" pitchFamily="18" charset="0"/>
              </a:rPr>
              <a:t>Data Backups and Disaster Recovery:</a:t>
            </a:r>
            <a:r>
              <a:rPr lang="en-GB" sz="1800" dirty="0">
                <a:latin typeface="Book Antiqua" panose="02040602050305030304" pitchFamily="18" charset="0"/>
              </a:rPr>
              <a:t> Implementing a robust data backup and disaster recovery plan is essential to ensure data integrity and business continuity in case of unexpected events or system failures.</a:t>
            </a:r>
          </a:p>
          <a:p>
            <a:endParaRPr lang="en-GB" sz="1800" dirty="0">
              <a:latin typeface="Book Antiqua" panose="02040602050305030304" pitchFamily="18" charset="0"/>
            </a:endParaRPr>
          </a:p>
        </p:txBody>
      </p:sp>
    </p:spTree>
    <p:extLst>
      <p:ext uri="{BB962C8B-B14F-4D97-AF65-F5344CB8AC3E}">
        <p14:creationId xmlns:p14="http://schemas.microsoft.com/office/powerpoint/2010/main" val="154092890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6893FA0-C640-4704-AD09-B867C4732028}"/>
              </a:ext>
            </a:extLst>
          </p:cNvPr>
          <p:cNvSpPr>
            <a:spLocks noGrp="1"/>
          </p:cNvSpPr>
          <p:nvPr>
            <p:ph type="title"/>
          </p:nvPr>
        </p:nvSpPr>
        <p:spPr>
          <a:xfrm>
            <a:off x="1858782" y="0"/>
            <a:ext cx="7714096" cy="993914"/>
          </a:xfrm>
        </p:spPr>
        <p:txBody>
          <a:bodyPr>
            <a:normAutofit/>
          </a:bodyPr>
          <a:lstStyle/>
          <a:p>
            <a:r>
              <a:rPr lang="en-GB" b="1" dirty="0">
                <a:latin typeface="Book Antiqua" panose="02040602050305030304" pitchFamily="18" charset="0"/>
              </a:rPr>
              <a:t>Cont’d</a:t>
            </a:r>
          </a:p>
        </p:txBody>
      </p:sp>
      <p:sp>
        <p:nvSpPr>
          <p:cNvPr id="3" name="Content Placeholder 2">
            <a:extLst>
              <a:ext uri="{FF2B5EF4-FFF2-40B4-BE49-F238E27FC236}">
                <a16:creationId xmlns:a16="http://schemas.microsoft.com/office/drawing/2014/main" xmlns="" id="{6F00B3B7-4707-41E4-A260-1C387E1A4167}"/>
              </a:ext>
            </a:extLst>
          </p:cNvPr>
          <p:cNvSpPr>
            <a:spLocks noGrp="1"/>
          </p:cNvSpPr>
          <p:nvPr>
            <p:ph idx="1"/>
          </p:nvPr>
        </p:nvSpPr>
        <p:spPr>
          <a:xfrm>
            <a:off x="1858782" y="993914"/>
            <a:ext cx="7714096" cy="5266939"/>
          </a:xfrm>
        </p:spPr>
        <p:txBody>
          <a:bodyPr>
            <a:normAutofit/>
          </a:bodyPr>
          <a:lstStyle/>
          <a:p>
            <a:pPr>
              <a:buFont typeface="Wingdings" panose="05000000000000000000" pitchFamily="2" charset="2"/>
              <a:buChar char="ü"/>
            </a:pPr>
            <a:r>
              <a:rPr lang="en-GB" sz="1800" b="1" dirty="0">
                <a:latin typeface="Book Antiqua" panose="02040602050305030304" pitchFamily="18" charset="0"/>
              </a:rPr>
              <a:t>Pilot Testing:</a:t>
            </a:r>
            <a:r>
              <a:rPr lang="en-GB" sz="1800" dirty="0">
                <a:latin typeface="Book Antiqua" panose="02040602050305030304" pitchFamily="18" charset="0"/>
              </a:rPr>
              <a:t> Before a full-scale rollout, a pilot test involving a small group of users may be conducted to identify any issues and gather feedback. This allows for fine-tuning of the system and addressing user concerns.</a:t>
            </a:r>
          </a:p>
          <a:p>
            <a:pPr>
              <a:buFont typeface="Wingdings" panose="05000000000000000000" pitchFamily="2" charset="2"/>
              <a:buChar char="ü"/>
            </a:pPr>
            <a:r>
              <a:rPr lang="en-GB" sz="1800" b="1" dirty="0">
                <a:latin typeface="Book Antiqua" panose="02040602050305030304" pitchFamily="18" charset="0"/>
              </a:rPr>
              <a:t>Rollout and Deployment:</a:t>
            </a:r>
            <a:r>
              <a:rPr lang="en-GB" sz="1800" dirty="0">
                <a:latin typeface="Book Antiqua" panose="02040602050305030304" pitchFamily="18" charset="0"/>
              </a:rPr>
              <a:t> Once all preparations are complete and the system is deemed ready, it can be deployed for use across the organization. This can be done in phases or all at once, depending on the project plan.</a:t>
            </a:r>
          </a:p>
          <a:p>
            <a:pPr>
              <a:buFont typeface="Wingdings" panose="05000000000000000000" pitchFamily="2" charset="2"/>
              <a:buChar char="ü"/>
            </a:pPr>
            <a:r>
              <a:rPr lang="en-GB" sz="1800" b="1" dirty="0">
                <a:latin typeface="Book Antiqua" panose="02040602050305030304" pitchFamily="18" charset="0"/>
              </a:rPr>
              <a:t>Monitoring and Performance Tuning:</a:t>
            </a:r>
            <a:r>
              <a:rPr lang="en-GB" sz="1800" dirty="0">
                <a:latin typeface="Book Antiqua" panose="02040602050305030304" pitchFamily="18" charset="0"/>
              </a:rPr>
              <a:t> Continuous monitoring of the system's performance and user feedback is crucial. This helps identify and address any issues that may arise in real-world usage.</a:t>
            </a:r>
          </a:p>
          <a:p>
            <a:pPr>
              <a:buFont typeface="Wingdings" panose="05000000000000000000" pitchFamily="2" charset="2"/>
              <a:buChar char="ü"/>
            </a:pPr>
            <a:r>
              <a:rPr lang="en-GB" sz="1800" b="1" dirty="0">
                <a:latin typeface="Book Antiqua" panose="02040602050305030304" pitchFamily="18" charset="0"/>
              </a:rPr>
              <a:t>Post-Implementation Review:</a:t>
            </a:r>
            <a:r>
              <a:rPr lang="en-GB" sz="1800" dirty="0">
                <a:latin typeface="Book Antiqua" panose="02040602050305030304" pitchFamily="18" charset="0"/>
              </a:rPr>
              <a:t> After the system has been in use for a defined period, a post-implementation review is conducted to evaluate the project's success, gather user feedback, and identify lessons learned for future projects.</a:t>
            </a:r>
          </a:p>
          <a:p>
            <a:pPr>
              <a:buFont typeface="Wingdings" panose="05000000000000000000" pitchFamily="2" charset="2"/>
              <a:buChar char="ü"/>
            </a:pPr>
            <a:r>
              <a:rPr lang="en-GB" sz="1800" b="1" dirty="0">
                <a:latin typeface="Book Antiqua" panose="02040602050305030304" pitchFamily="18" charset="0"/>
              </a:rPr>
              <a:t>Ongoing Support and Maintenance:</a:t>
            </a:r>
            <a:r>
              <a:rPr lang="en-GB" sz="1800" dirty="0">
                <a:latin typeface="Book Antiqua" panose="02040602050305030304" pitchFamily="18" charset="0"/>
              </a:rPr>
              <a:t> Once the system is live, ongoing support and maintenance activities are essential to address issues, apply updates, and ensure the system continues to meet business needs.</a:t>
            </a:r>
          </a:p>
          <a:p>
            <a:endParaRPr lang="en-GB" sz="1800" dirty="0">
              <a:latin typeface="Book Antiqua" panose="02040602050305030304" pitchFamily="18" charset="0"/>
            </a:endParaRPr>
          </a:p>
        </p:txBody>
      </p:sp>
    </p:spTree>
    <p:extLst>
      <p:ext uri="{BB962C8B-B14F-4D97-AF65-F5344CB8AC3E}">
        <p14:creationId xmlns:p14="http://schemas.microsoft.com/office/powerpoint/2010/main" val="228174282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003307"/>
          </a:xfrm>
        </p:spPr>
        <p:txBody>
          <a:bodyPr>
            <a:normAutofit/>
          </a:bodyPr>
          <a:lstStyle/>
          <a:p>
            <a:pPr algn="ctr"/>
            <a:r>
              <a:rPr lang="en-US" sz="6000" dirty="0" smtClean="0">
                <a:latin typeface="Algerian" panose="04020705040A02060702" pitchFamily="82" charset="0"/>
              </a:rPr>
              <a:t>THE END</a:t>
            </a:r>
            <a:br>
              <a:rPr lang="en-US" sz="6000" dirty="0" smtClean="0">
                <a:latin typeface="Algerian" panose="04020705040A02060702" pitchFamily="82" charset="0"/>
              </a:rPr>
            </a:br>
            <a:r>
              <a:rPr lang="en-US" sz="6000" dirty="0" smtClean="0">
                <a:latin typeface="Algerian" panose="04020705040A02060702" pitchFamily="82" charset="0"/>
              </a:rPr>
              <a:t>THANK YOU</a:t>
            </a:r>
            <a:endParaRPr lang="en-US" sz="6000" dirty="0">
              <a:latin typeface="Algerian" panose="04020705040A02060702" pitchFamily="82" charset="0"/>
            </a:endParaRPr>
          </a:p>
        </p:txBody>
      </p:sp>
    </p:spTree>
    <p:extLst>
      <p:ext uri="{BB962C8B-B14F-4D97-AF65-F5344CB8AC3E}">
        <p14:creationId xmlns:p14="http://schemas.microsoft.com/office/powerpoint/2010/main" val="12310169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8450D9C-86D2-4E5E-9DB9-634A1CEC5C35}"/>
              </a:ext>
            </a:extLst>
          </p:cNvPr>
          <p:cNvSpPr>
            <a:spLocks noGrp="1"/>
          </p:cNvSpPr>
          <p:nvPr>
            <p:ph type="title"/>
          </p:nvPr>
        </p:nvSpPr>
        <p:spPr>
          <a:xfrm>
            <a:off x="1967138" y="365125"/>
            <a:ext cx="7605739" cy="1325563"/>
          </a:xfrm>
        </p:spPr>
        <p:txBody>
          <a:bodyPr/>
          <a:lstStyle/>
          <a:p>
            <a:r>
              <a:rPr lang="en-GB" b="1" dirty="0">
                <a:latin typeface="Book Antiqua" panose="02040602050305030304" pitchFamily="18" charset="0"/>
              </a:rPr>
              <a:t>Advantages of waterfall model</a:t>
            </a:r>
          </a:p>
        </p:txBody>
      </p:sp>
      <p:sp>
        <p:nvSpPr>
          <p:cNvPr id="3" name="Content Placeholder 2">
            <a:extLst>
              <a:ext uri="{FF2B5EF4-FFF2-40B4-BE49-F238E27FC236}">
                <a16:creationId xmlns:a16="http://schemas.microsoft.com/office/drawing/2014/main" xmlns="" id="{3B90AC72-C169-4A12-A495-1820BC18D934}"/>
              </a:ext>
            </a:extLst>
          </p:cNvPr>
          <p:cNvSpPr>
            <a:spLocks noGrp="1"/>
          </p:cNvSpPr>
          <p:nvPr>
            <p:ph idx="1"/>
          </p:nvPr>
        </p:nvSpPr>
        <p:spPr>
          <a:xfrm>
            <a:off x="1967138" y="1817532"/>
            <a:ext cx="7605739" cy="4002681"/>
          </a:xfrm>
        </p:spPr>
        <p:txBody>
          <a:bodyPr>
            <a:normAutofit/>
          </a:bodyPr>
          <a:lstStyle/>
          <a:p>
            <a:pPr>
              <a:buFont typeface="Wingdings" panose="05000000000000000000" pitchFamily="2" charset="2"/>
              <a:buChar char="Ø"/>
            </a:pPr>
            <a:r>
              <a:rPr lang="en-GB" sz="1800" b="1" dirty="0">
                <a:latin typeface="Book Antiqua" panose="02040602050305030304" pitchFamily="18" charset="0"/>
              </a:rPr>
              <a:t>Requirements Stability:</a:t>
            </a:r>
            <a:r>
              <a:rPr lang="en-GB" sz="1800" dirty="0">
                <a:latin typeface="Book Antiqua" panose="02040602050305030304" pitchFamily="18" charset="0"/>
              </a:rPr>
              <a:t> The Waterfall Model assumes that requirements are well-understood and stable from the beginning. If the requirements are well-defined and unlikely to change significantly, the Waterfall Model can be effective in delivering a system that precisely meets those requirements.</a:t>
            </a:r>
          </a:p>
          <a:p>
            <a:pPr>
              <a:buFont typeface="Wingdings" panose="05000000000000000000" pitchFamily="2" charset="2"/>
              <a:buChar char="Ø"/>
            </a:pPr>
            <a:r>
              <a:rPr lang="en-GB" sz="1800" b="1" dirty="0">
                <a:latin typeface="Book Antiqua" panose="02040602050305030304" pitchFamily="18" charset="0"/>
              </a:rPr>
              <a:t>Quality Assurance:</a:t>
            </a:r>
            <a:r>
              <a:rPr lang="en-GB" sz="1800" dirty="0">
                <a:latin typeface="Book Antiqua" panose="02040602050305030304" pitchFamily="18" charset="0"/>
              </a:rPr>
              <a:t> Because each phase is completed before moving on to the next, the Waterfall Model allows for thorough quality control and testing. This can result in a higher-quality end product with fewer defects.</a:t>
            </a:r>
          </a:p>
          <a:p>
            <a:pPr>
              <a:buFont typeface="Wingdings" panose="05000000000000000000" pitchFamily="2" charset="2"/>
              <a:buChar char="Ø"/>
            </a:pPr>
            <a:r>
              <a:rPr lang="en-GB" sz="1800" b="1" dirty="0">
                <a:latin typeface="Book Antiqua" panose="02040602050305030304" pitchFamily="18" charset="0"/>
              </a:rPr>
              <a:t>Ease of Management:</a:t>
            </a:r>
            <a:r>
              <a:rPr lang="en-GB" sz="1800" dirty="0">
                <a:latin typeface="Book Antiqua" panose="02040602050305030304" pitchFamily="18" charset="0"/>
              </a:rPr>
              <a:t> The linear and sequential nature of the Waterfall Model simplifies project management. Project managers can focus on one phase at a time and track progress accordingly.</a:t>
            </a:r>
          </a:p>
        </p:txBody>
      </p:sp>
    </p:spTree>
    <p:extLst>
      <p:ext uri="{BB962C8B-B14F-4D97-AF65-F5344CB8AC3E}">
        <p14:creationId xmlns:p14="http://schemas.microsoft.com/office/powerpoint/2010/main" val="23351238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6693DF8-0BCA-4FDF-93B3-240B5A4FE290}"/>
              </a:ext>
            </a:extLst>
          </p:cNvPr>
          <p:cNvSpPr>
            <a:spLocks noGrp="1"/>
          </p:cNvSpPr>
          <p:nvPr>
            <p:ph type="title"/>
          </p:nvPr>
        </p:nvSpPr>
        <p:spPr>
          <a:xfrm>
            <a:off x="2027730" y="365125"/>
            <a:ext cx="6922062" cy="1325563"/>
          </a:xfrm>
        </p:spPr>
        <p:txBody>
          <a:bodyPr/>
          <a:lstStyle/>
          <a:p>
            <a:r>
              <a:rPr lang="en-GB" b="1" dirty="0">
                <a:latin typeface="Book Antiqua" panose="02040602050305030304" pitchFamily="18" charset="0"/>
              </a:rPr>
              <a:t>Advantages cont’d</a:t>
            </a:r>
          </a:p>
        </p:txBody>
      </p:sp>
      <p:sp>
        <p:nvSpPr>
          <p:cNvPr id="3" name="Content Placeholder 2">
            <a:extLst>
              <a:ext uri="{FF2B5EF4-FFF2-40B4-BE49-F238E27FC236}">
                <a16:creationId xmlns:a16="http://schemas.microsoft.com/office/drawing/2014/main" xmlns="" id="{57205329-0CE5-4D4C-B948-2A230BAE6128}"/>
              </a:ext>
            </a:extLst>
          </p:cNvPr>
          <p:cNvSpPr>
            <a:spLocks noGrp="1"/>
          </p:cNvSpPr>
          <p:nvPr>
            <p:ph idx="1"/>
          </p:nvPr>
        </p:nvSpPr>
        <p:spPr>
          <a:xfrm>
            <a:off x="2027730" y="2158704"/>
            <a:ext cx="6922062" cy="4351338"/>
          </a:xfrm>
        </p:spPr>
        <p:txBody>
          <a:bodyPr>
            <a:normAutofit/>
          </a:bodyPr>
          <a:lstStyle/>
          <a:p>
            <a:pPr>
              <a:buFont typeface="Wingdings" panose="05000000000000000000" pitchFamily="2" charset="2"/>
              <a:buChar char="Ø"/>
            </a:pPr>
            <a:r>
              <a:rPr lang="en-GB" sz="1800" b="1" dirty="0">
                <a:latin typeface="Book Antiqua" panose="02040602050305030304" pitchFamily="18" charset="0"/>
              </a:rPr>
              <a:t>Predictability:</a:t>
            </a:r>
            <a:r>
              <a:rPr lang="en-GB" sz="1800" dirty="0">
                <a:latin typeface="Book Antiqua" panose="02040602050305030304" pitchFamily="18" charset="0"/>
              </a:rPr>
              <a:t> The sequential nature of the Waterfall Model provides a high degree of predictability in terms of project timelines, milestones, and outcomes. This is particularly valuable for projects with fixed deadlines or regulatory constraints.</a:t>
            </a:r>
          </a:p>
          <a:p>
            <a:pPr marL="0" indent="0">
              <a:buNone/>
            </a:pPr>
            <a:r>
              <a:rPr lang="en-GB" sz="1800" b="1" i="1" dirty="0">
                <a:latin typeface="Book Antiqua" panose="02040602050305030304" pitchFamily="18" charset="0"/>
              </a:rPr>
              <a:t>The Waterfall Model divides the project into distinct phases, each with its own defined objectives and deliverables. This clear structure makes it easier to plan and manage the project.</a:t>
            </a:r>
          </a:p>
          <a:p>
            <a:pPr marL="0" indent="0">
              <a:buNone/>
            </a:pPr>
            <a:r>
              <a:rPr lang="en-GB" sz="1800" b="1" i="1" dirty="0">
                <a:latin typeface="Book Antiqua" panose="02040602050305030304" pitchFamily="18" charset="0"/>
              </a:rPr>
              <a:t/>
            </a:r>
            <a:br>
              <a:rPr lang="en-GB" sz="1800" b="1" i="1" dirty="0">
                <a:latin typeface="Book Antiqua" panose="02040602050305030304" pitchFamily="18" charset="0"/>
              </a:rPr>
            </a:br>
            <a:endParaRPr lang="en-GB" sz="1800" b="1" i="1" dirty="0">
              <a:latin typeface="Book Antiqua" panose="02040602050305030304" pitchFamily="18" charset="0"/>
            </a:endParaRPr>
          </a:p>
        </p:txBody>
      </p:sp>
    </p:spTree>
    <p:extLst>
      <p:ext uri="{BB962C8B-B14F-4D97-AF65-F5344CB8AC3E}">
        <p14:creationId xmlns:p14="http://schemas.microsoft.com/office/powerpoint/2010/main" val="14553065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3C36AE4-5B6B-4BB5-88E3-B0ECFFAF4D59}"/>
              </a:ext>
            </a:extLst>
          </p:cNvPr>
          <p:cNvSpPr>
            <a:spLocks noGrp="1"/>
          </p:cNvSpPr>
          <p:nvPr>
            <p:ph type="title"/>
          </p:nvPr>
        </p:nvSpPr>
        <p:spPr>
          <a:xfrm>
            <a:off x="1339132" y="365125"/>
            <a:ext cx="8727219" cy="1325563"/>
          </a:xfrm>
        </p:spPr>
        <p:txBody>
          <a:bodyPr/>
          <a:lstStyle/>
          <a:p>
            <a:r>
              <a:rPr lang="en-GB" b="1" dirty="0">
                <a:latin typeface="Book Antiqua" panose="02040602050305030304" pitchFamily="18" charset="0"/>
              </a:rPr>
              <a:t>Challenges faced in waterfall model</a:t>
            </a:r>
          </a:p>
        </p:txBody>
      </p:sp>
      <p:sp>
        <p:nvSpPr>
          <p:cNvPr id="3" name="Content Placeholder 2">
            <a:extLst>
              <a:ext uri="{FF2B5EF4-FFF2-40B4-BE49-F238E27FC236}">
                <a16:creationId xmlns:a16="http://schemas.microsoft.com/office/drawing/2014/main" xmlns="" id="{B2199EE3-2918-4F0B-88A7-D9FF1EAC2C71}"/>
              </a:ext>
            </a:extLst>
          </p:cNvPr>
          <p:cNvSpPr>
            <a:spLocks noGrp="1"/>
          </p:cNvSpPr>
          <p:nvPr>
            <p:ph idx="1"/>
          </p:nvPr>
        </p:nvSpPr>
        <p:spPr>
          <a:xfrm>
            <a:off x="1339132" y="1825625"/>
            <a:ext cx="8727219" cy="4042438"/>
          </a:xfrm>
        </p:spPr>
        <p:txBody>
          <a:bodyPr>
            <a:normAutofit/>
          </a:bodyPr>
          <a:lstStyle/>
          <a:p>
            <a:pPr>
              <a:buFont typeface="Wingdings" panose="05000000000000000000" pitchFamily="2" charset="2"/>
              <a:buChar char="Ø"/>
            </a:pPr>
            <a:r>
              <a:rPr lang="en-GB" sz="1800" b="1" dirty="0">
                <a:latin typeface="Book Antiqua" panose="02040602050305030304" pitchFamily="18" charset="0"/>
              </a:rPr>
              <a:t>Rigidity:</a:t>
            </a:r>
            <a:r>
              <a:rPr lang="en-GB" sz="1800" dirty="0">
                <a:latin typeface="Book Antiqua" panose="02040602050305030304" pitchFamily="18" charset="0"/>
              </a:rPr>
              <a:t> The Waterfall Model's sequential and linear nature can be inflexible. Once a phase is completed, it's challenging to go back and make significant changes, which can be problematic if requirements evolve or if errors are discovered late in the process.</a:t>
            </a:r>
          </a:p>
          <a:p>
            <a:pPr>
              <a:buFont typeface="Wingdings" panose="05000000000000000000" pitchFamily="2" charset="2"/>
              <a:buChar char="Ø"/>
            </a:pPr>
            <a:r>
              <a:rPr lang="en-GB" sz="1800" b="1" dirty="0">
                <a:latin typeface="Book Antiqua" panose="02040602050305030304" pitchFamily="18" charset="0"/>
              </a:rPr>
              <a:t>Long Delivery Time:</a:t>
            </a:r>
            <a:r>
              <a:rPr lang="en-GB" sz="1800" dirty="0">
                <a:latin typeface="Book Antiqua" panose="02040602050305030304" pitchFamily="18" charset="0"/>
              </a:rPr>
              <a:t> Due to its sequential nature, the Waterfall Model can result in long delivery times. Customers may need to wait until the final phase is complete to see any tangible results.</a:t>
            </a:r>
          </a:p>
          <a:p>
            <a:pPr>
              <a:buFont typeface="Wingdings" panose="05000000000000000000" pitchFamily="2" charset="2"/>
              <a:buChar char="Ø"/>
            </a:pPr>
            <a:r>
              <a:rPr lang="en-GB" sz="1800" b="1" dirty="0">
                <a:latin typeface="Book Antiqua" panose="02040602050305030304" pitchFamily="18" charset="0"/>
              </a:rPr>
              <a:t>Scope Changes:</a:t>
            </a:r>
            <a:r>
              <a:rPr lang="en-GB" sz="1800" dirty="0">
                <a:latin typeface="Book Antiqua" panose="02040602050305030304" pitchFamily="18" charset="0"/>
              </a:rPr>
              <a:t> Handling changes in project scope can be difficult in the Waterfall Model. Once a phase is completed, accommodating scope changes often require revisiting and reworking previous phases, which can lead to delays and increased costs.</a:t>
            </a:r>
          </a:p>
        </p:txBody>
      </p:sp>
    </p:spTree>
    <p:extLst>
      <p:ext uri="{BB962C8B-B14F-4D97-AF65-F5344CB8AC3E}">
        <p14:creationId xmlns:p14="http://schemas.microsoft.com/office/powerpoint/2010/main" val="8682067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A7FD5CA-56F2-45C8-94B3-7C39B92DFADB}"/>
              </a:ext>
            </a:extLst>
          </p:cNvPr>
          <p:cNvSpPr>
            <a:spLocks noGrp="1"/>
          </p:cNvSpPr>
          <p:nvPr>
            <p:ph type="title"/>
          </p:nvPr>
        </p:nvSpPr>
        <p:spPr>
          <a:xfrm>
            <a:off x="2301240" y="349222"/>
            <a:ext cx="7033591" cy="1325563"/>
          </a:xfrm>
        </p:spPr>
        <p:txBody>
          <a:bodyPr/>
          <a:lstStyle/>
          <a:p>
            <a:r>
              <a:rPr lang="en-GB" b="1" dirty="0">
                <a:latin typeface="Book Antiqua" panose="02040602050305030304" pitchFamily="18" charset="0"/>
              </a:rPr>
              <a:t>Challenges cont’d</a:t>
            </a:r>
          </a:p>
        </p:txBody>
      </p:sp>
      <p:sp>
        <p:nvSpPr>
          <p:cNvPr id="3" name="Content Placeholder 2">
            <a:extLst>
              <a:ext uri="{FF2B5EF4-FFF2-40B4-BE49-F238E27FC236}">
                <a16:creationId xmlns:a16="http://schemas.microsoft.com/office/drawing/2014/main" xmlns="" id="{7C65F9A1-5554-4846-B57F-B203D97EDD0F}"/>
              </a:ext>
            </a:extLst>
          </p:cNvPr>
          <p:cNvSpPr>
            <a:spLocks noGrp="1"/>
          </p:cNvSpPr>
          <p:nvPr>
            <p:ph idx="1"/>
          </p:nvPr>
        </p:nvSpPr>
        <p:spPr>
          <a:xfrm>
            <a:off x="2301240" y="1992602"/>
            <a:ext cx="7033591" cy="4351338"/>
          </a:xfrm>
        </p:spPr>
        <p:txBody>
          <a:bodyPr>
            <a:normAutofit/>
          </a:bodyPr>
          <a:lstStyle/>
          <a:p>
            <a:pPr>
              <a:buFont typeface="Wingdings" panose="05000000000000000000" pitchFamily="2" charset="2"/>
              <a:buChar char="Ø"/>
            </a:pPr>
            <a:r>
              <a:rPr lang="en-GB" sz="1800" b="1" dirty="0">
                <a:latin typeface="Book Antiqua" panose="02040602050305030304" pitchFamily="18" charset="0"/>
              </a:rPr>
              <a:t>Limited Adaptability:</a:t>
            </a:r>
            <a:r>
              <a:rPr lang="en-GB" sz="1800" dirty="0">
                <a:latin typeface="Book Antiqua" panose="02040602050305030304" pitchFamily="18" charset="0"/>
              </a:rPr>
              <a:t> The Waterfall Model is less adaptable to changing market conditions, evolving technology, or shifting business priorities. This limitation can be problematic in fast-paced industries.</a:t>
            </a:r>
          </a:p>
          <a:p>
            <a:pPr>
              <a:buFont typeface="Wingdings" panose="05000000000000000000" pitchFamily="2" charset="2"/>
              <a:buChar char="Ø"/>
            </a:pPr>
            <a:r>
              <a:rPr lang="en-GB" sz="1800" b="1" dirty="0">
                <a:latin typeface="Book Antiqua" panose="02040602050305030304" pitchFamily="18" charset="0"/>
              </a:rPr>
              <a:t>Resource Allocation:</a:t>
            </a:r>
            <a:r>
              <a:rPr lang="en-GB" sz="1800" dirty="0">
                <a:latin typeface="Book Antiqua" panose="02040602050305030304" pitchFamily="18" charset="0"/>
              </a:rPr>
              <a:t> Allocating and maintaining resources for a long-duration project can be complex, and it may lead to resource bottlenecks or underutilization during certain phases.</a:t>
            </a:r>
          </a:p>
          <a:p>
            <a:pPr>
              <a:buFont typeface="Wingdings" panose="05000000000000000000" pitchFamily="2" charset="2"/>
              <a:buChar char="Ø"/>
            </a:pPr>
            <a:r>
              <a:rPr lang="en-GB" sz="1800" b="1" dirty="0">
                <a:latin typeface="Book Antiqua" panose="02040602050305030304" pitchFamily="18" charset="0"/>
              </a:rPr>
              <a:t>Lack of Progress Visibility:</a:t>
            </a:r>
            <a:r>
              <a:rPr lang="en-GB" sz="1800" dirty="0">
                <a:latin typeface="Book Antiqua" panose="02040602050305030304" pitchFamily="18" charset="0"/>
              </a:rPr>
              <a:t> Until the final phase, there may be limited visibility into the progress of the project. This can make it difficult to identify and address issues early.</a:t>
            </a:r>
          </a:p>
        </p:txBody>
      </p:sp>
    </p:spTree>
    <p:extLst>
      <p:ext uri="{BB962C8B-B14F-4D97-AF65-F5344CB8AC3E}">
        <p14:creationId xmlns:p14="http://schemas.microsoft.com/office/powerpoint/2010/main" val="12088721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a:xfrm>
            <a:off x="1117159" y="441298"/>
            <a:ext cx="8675687" cy="595313"/>
          </a:xfrm>
        </p:spPr>
        <p:txBody>
          <a:bodyPr/>
          <a:lstStyle/>
          <a:p>
            <a:pPr eaLnBrk="1" hangingPunct="1"/>
            <a:r>
              <a:rPr lang="en-US" altLang="en-US" sz="3000" b="1" dirty="0" smtClean="0">
                <a:latin typeface="Book Antiqua" panose="02040602050305030304" pitchFamily="18" charset="0"/>
              </a:rPr>
              <a:t>Alternative Development Methodologies</a:t>
            </a:r>
            <a:endParaRPr lang="th-TH" altLang="en-US" sz="3000" b="1" dirty="0" smtClean="0">
              <a:latin typeface="Book Antiqua" panose="02040602050305030304" pitchFamily="18" charset="0"/>
            </a:endParaRPr>
          </a:p>
        </p:txBody>
      </p:sp>
      <p:sp>
        <p:nvSpPr>
          <p:cNvPr id="5" name="Rectangle 3"/>
          <p:cNvSpPr>
            <a:spLocks noChangeArrowheads="1"/>
          </p:cNvSpPr>
          <p:nvPr/>
        </p:nvSpPr>
        <p:spPr bwMode="auto">
          <a:xfrm>
            <a:off x="1117159" y="1574206"/>
            <a:ext cx="8291513" cy="3889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533400" indent="-533400">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ea typeface="Angsana New" pitchFamily="18" charset="-120"/>
              </a:defRPr>
            </a:lvl1pPr>
            <a:lvl2pPr marL="914400" indent="-45720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ea typeface="Angsana New" pitchFamily="18" charset="-12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ea typeface="Angsana New" pitchFamily="18" charset="-12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ea typeface="Angsana New" pitchFamily="18" charset="-12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ea typeface="Angsana New" pitchFamily="18" charset="-120"/>
              </a:defRPr>
            </a:lvl9pPr>
          </a:lstStyle>
          <a:p>
            <a:pPr eaLnBrk="1" hangingPunct="1">
              <a:buFont typeface="Wingdings" panose="05000000000000000000" pitchFamily="2" charset="2"/>
              <a:buChar char="Ø"/>
            </a:pPr>
            <a:r>
              <a:rPr lang="en-US" altLang="en-US" sz="1800" dirty="0">
                <a:latin typeface="Book Antiqua" panose="02040602050305030304" pitchFamily="18" charset="0"/>
              </a:rPr>
              <a:t>Parallel development</a:t>
            </a:r>
          </a:p>
          <a:p>
            <a:pPr eaLnBrk="1" hangingPunct="1">
              <a:buFont typeface="Wingdings" panose="05000000000000000000" pitchFamily="2" charset="2"/>
              <a:buChar char="Ø"/>
            </a:pPr>
            <a:r>
              <a:rPr lang="en-US" altLang="en-US" sz="1800" dirty="0">
                <a:latin typeface="Book Antiqua" panose="02040602050305030304" pitchFamily="18" charset="0"/>
              </a:rPr>
              <a:t>Rapid application development (RAD) </a:t>
            </a:r>
            <a:r>
              <a:rPr lang="en-US" altLang="en-US" sz="1800" dirty="0" smtClean="0">
                <a:latin typeface="Book Antiqua" panose="02040602050305030304" pitchFamily="18" charset="0"/>
              </a:rPr>
              <a:t>methodologies</a:t>
            </a:r>
          </a:p>
          <a:p>
            <a:pPr>
              <a:buFont typeface="Wingdings" panose="05000000000000000000" pitchFamily="2" charset="2"/>
              <a:buChar char="ü"/>
            </a:pPr>
            <a:r>
              <a:rPr lang="en-GB" sz="1800" b="1" dirty="0" smtClean="0">
                <a:latin typeface="Book Antiqua" panose="02040602050305030304" pitchFamily="18" charset="0"/>
              </a:rPr>
              <a:t>Rapid </a:t>
            </a:r>
            <a:r>
              <a:rPr lang="en-GB" sz="1800" b="1" dirty="0">
                <a:latin typeface="Book Antiqua" panose="02040602050305030304" pitchFamily="18" charset="0"/>
              </a:rPr>
              <a:t>Application Development (RAD): </a:t>
            </a:r>
            <a:r>
              <a:rPr lang="en-GB" sz="1800" dirty="0">
                <a:latin typeface="Book Antiqua" panose="02040602050305030304" pitchFamily="18" charset="0"/>
              </a:rPr>
              <a:t>RAD is a methodology that focuses on rapid prototyping and quick iterations. It is suitable for projects where speed is crucial. RAD often involves end-users in the design and testing phases.</a:t>
            </a:r>
          </a:p>
          <a:p>
            <a:pPr eaLnBrk="1" hangingPunct="1">
              <a:buFont typeface="Wingdings" panose="05000000000000000000" pitchFamily="2" charset="2"/>
              <a:buChar char="Ø"/>
            </a:pPr>
            <a:r>
              <a:rPr lang="en-US" altLang="en-US" sz="1800" dirty="0" smtClean="0">
                <a:latin typeface="Book Antiqua" panose="02040602050305030304" pitchFamily="18" charset="0"/>
              </a:rPr>
              <a:t>It consists of three major methodologies;</a:t>
            </a:r>
            <a:endParaRPr lang="en-US" altLang="en-US" sz="1800" dirty="0">
              <a:latin typeface="Book Antiqua" panose="02040602050305030304" pitchFamily="18" charset="0"/>
            </a:endParaRPr>
          </a:p>
          <a:p>
            <a:pPr lvl="1" eaLnBrk="1" hangingPunct="1"/>
            <a:r>
              <a:rPr lang="en-US" altLang="en-US" sz="1800" dirty="0">
                <a:latin typeface="Book Antiqua" panose="02040602050305030304" pitchFamily="18" charset="0"/>
              </a:rPr>
              <a:t>Phased development</a:t>
            </a:r>
          </a:p>
          <a:p>
            <a:pPr lvl="1" eaLnBrk="1" hangingPunct="1"/>
            <a:r>
              <a:rPr lang="en-US" altLang="en-US" sz="1800" dirty="0">
                <a:latin typeface="Book Antiqua" panose="02040602050305030304" pitchFamily="18" charset="0"/>
              </a:rPr>
              <a:t>Prototyping</a:t>
            </a:r>
          </a:p>
          <a:p>
            <a:pPr lvl="1" eaLnBrk="1" hangingPunct="1"/>
            <a:r>
              <a:rPr lang="en-US" altLang="en-US" sz="1800" dirty="0">
                <a:latin typeface="Book Antiqua" panose="02040602050305030304" pitchFamily="18" charset="0"/>
              </a:rPr>
              <a:t>Throwaway prototyping</a:t>
            </a:r>
          </a:p>
        </p:txBody>
      </p:sp>
    </p:spTree>
    <p:extLst>
      <p:ext uri="{BB962C8B-B14F-4D97-AF65-F5344CB8AC3E}">
        <p14:creationId xmlns:p14="http://schemas.microsoft.com/office/powerpoint/2010/main" val="41583377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0"/>
                                        <p:tgtEl>
                                          <p:spTgt spid="5">
                                            <p:txEl>
                                              <p:pRg st="0" end="0"/>
                                            </p:txEl>
                                          </p:spTgt>
                                        </p:tgtEl>
                                      </p:cBhvr>
                                    </p:animEffect>
                                    <p:anim calcmode="lin" valueType="num">
                                      <p:cBhvr>
                                        <p:cTn id="8"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Effect transition="in" filter="fade">
                                      <p:cBhvr>
                                        <p:cTn id="14" dur="1000"/>
                                        <p:tgtEl>
                                          <p:spTgt spid="5">
                                            <p:txEl>
                                              <p:pRg st="1" end="1"/>
                                            </p:txEl>
                                          </p:spTgt>
                                        </p:tgtEl>
                                      </p:cBhvr>
                                    </p:animEffect>
                                    <p:anim calcmode="lin" valueType="num">
                                      <p:cBhvr>
                                        <p:cTn id="15"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Effect transition="in" filter="fade">
                                      <p:cBhvr>
                                        <p:cTn id="21" dur="1000"/>
                                        <p:tgtEl>
                                          <p:spTgt spid="5">
                                            <p:txEl>
                                              <p:pRg st="2" end="2"/>
                                            </p:txEl>
                                          </p:spTgt>
                                        </p:tgtEl>
                                      </p:cBhvr>
                                    </p:animEffect>
                                    <p:anim calcmode="lin" valueType="num">
                                      <p:cBhvr>
                                        <p:cTn id="22"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Effect transition="in" filter="fade">
                                      <p:cBhvr>
                                        <p:cTn id="28" dur="1000"/>
                                        <p:tgtEl>
                                          <p:spTgt spid="5">
                                            <p:txEl>
                                              <p:pRg st="3" end="3"/>
                                            </p:txEl>
                                          </p:spTgt>
                                        </p:tgtEl>
                                      </p:cBhvr>
                                    </p:animEffect>
                                    <p:anim calcmode="lin" valueType="num">
                                      <p:cBhvr>
                                        <p:cTn id="29" dur="1000" fill="hold"/>
                                        <p:tgtEl>
                                          <p:spTgt spid="5">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5">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Effect transition="in" filter="fade">
                                      <p:cBhvr>
                                        <p:cTn id="35" dur="1000"/>
                                        <p:tgtEl>
                                          <p:spTgt spid="5">
                                            <p:txEl>
                                              <p:pRg st="4" end="4"/>
                                            </p:txEl>
                                          </p:spTgt>
                                        </p:tgtEl>
                                      </p:cBhvr>
                                    </p:animEffect>
                                    <p:anim calcmode="lin" valueType="num">
                                      <p:cBhvr>
                                        <p:cTn id="36" dur="1000" fill="hold"/>
                                        <p:tgtEl>
                                          <p:spTgt spid="5">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5">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5">
                                            <p:txEl>
                                              <p:pRg st="5" end="5"/>
                                            </p:txEl>
                                          </p:spTgt>
                                        </p:tgtEl>
                                        <p:attrNameLst>
                                          <p:attrName>style.visibility</p:attrName>
                                        </p:attrNameLst>
                                      </p:cBhvr>
                                      <p:to>
                                        <p:strVal val="visible"/>
                                      </p:to>
                                    </p:set>
                                    <p:animEffect transition="in" filter="fade">
                                      <p:cBhvr>
                                        <p:cTn id="42" dur="1000"/>
                                        <p:tgtEl>
                                          <p:spTgt spid="5">
                                            <p:txEl>
                                              <p:pRg st="5" end="5"/>
                                            </p:txEl>
                                          </p:spTgt>
                                        </p:tgtEl>
                                      </p:cBhvr>
                                    </p:animEffect>
                                    <p:anim calcmode="lin" valueType="num">
                                      <p:cBhvr>
                                        <p:cTn id="43" dur="1000" fill="hold"/>
                                        <p:tgtEl>
                                          <p:spTgt spid="5">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5">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5">
                                            <p:txEl>
                                              <p:pRg st="6" end="6"/>
                                            </p:txEl>
                                          </p:spTgt>
                                        </p:tgtEl>
                                        <p:attrNameLst>
                                          <p:attrName>style.visibility</p:attrName>
                                        </p:attrNameLst>
                                      </p:cBhvr>
                                      <p:to>
                                        <p:strVal val="visible"/>
                                      </p:to>
                                    </p:set>
                                    <p:animEffect transition="in" filter="fade">
                                      <p:cBhvr>
                                        <p:cTn id="49" dur="1000"/>
                                        <p:tgtEl>
                                          <p:spTgt spid="5">
                                            <p:txEl>
                                              <p:pRg st="6" end="6"/>
                                            </p:txEl>
                                          </p:spTgt>
                                        </p:tgtEl>
                                      </p:cBhvr>
                                    </p:animEffect>
                                    <p:anim calcmode="lin" valueType="num">
                                      <p:cBhvr>
                                        <p:cTn id="50" dur="1000" fill="hold"/>
                                        <p:tgtEl>
                                          <p:spTgt spid="5">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5">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3647</TotalTime>
  <Words>5028</Words>
  <Application>Microsoft Office PowerPoint</Application>
  <PresentationFormat>Widescreen</PresentationFormat>
  <Paragraphs>270</Paragraphs>
  <Slides>46</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46</vt:i4>
      </vt:variant>
    </vt:vector>
  </HeadingPairs>
  <TitlesOfParts>
    <vt:vector size="55" baseType="lpstr">
      <vt:lpstr>Algerian</vt:lpstr>
      <vt:lpstr>Angsana New</vt:lpstr>
      <vt:lpstr>Arial</vt:lpstr>
      <vt:lpstr>Book Antiqua</vt:lpstr>
      <vt:lpstr>Calibri</vt:lpstr>
      <vt:lpstr>Calibri Light</vt:lpstr>
      <vt:lpstr>Cordia New</vt:lpstr>
      <vt:lpstr>Wingdings</vt:lpstr>
      <vt:lpstr>Office Theme</vt:lpstr>
      <vt:lpstr>TOPIC TWO: INFORMATION SYSTEM DEVELOPMENT METHODOLOGIES </vt:lpstr>
      <vt:lpstr> Definition:</vt:lpstr>
      <vt:lpstr>System Development Methodologies include;</vt:lpstr>
      <vt:lpstr>Illustration for waterfall </vt:lpstr>
      <vt:lpstr>Advantages of waterfall model</vt:lpstr>
      <vt:lpstr>Advantages cont’d</vt:lpstr>
      <vt:lpstr>Challenges faced in waterfall model</vt:lpstr>
      <vt:lpstr>Challenges cont’d</vt:lpstr>
      <vt:lpstr>Alternative Development Methodologies</vt:lpstr>
      <vt:lpstr>2. Parallel Development</vt:lpstr>
      <vt:lpstr>Illustration:</vt:lpstr>
      <vt:lpstr>3. Phased Development</vt:lpstr>
      <vt:lpstr>Steps in Phased Development Methodology</vt:lpstr>
      <vt:lpstr>Steps cont’d</vt:lpstr>
      <vt:lpstr>Steps cont’d</vt:lpstr>
      <vt:lpstr>Advantages of Phased Development Model</vt:lpstr>
      <vt:lpstr>Advantages cont’d</vt:lpstr>
      <vt:lpstr>Challenges faced in phased Development model</vt:lpstr>
      <vt:lpstr>Cont’d</vt:lpstr>
      <vt:lpstr>Illustration for phased development </vt:lpstr>
      <vt:lpstr>4. Prototyping</vt:lpstr>
      <vt:lpstr>Prototyping</vt:lpstr>
      <vt:lpstr>Prototyping illustration</vt:lpstr>
      <vt:lpstr>Why Prototyping?</vt:lpstr>
      <vt:lpstr>Advantages of Prototyping</vt:lpstr>
      <vt:lpstr>Disadvantages of Prototyping</vt:lpstr>
      <vt:lpstr>5. Throwaway Prototyping</vt:lpstr>
      <vt:lpstr>Throwaway Prototyping illustration</vt:lpstr>
      <vt:lpstr>Application of system Development Methodologies </vt:lpstr>
      <vt:lpstr>Application continued;</vt:lpstr>
      <vt:lpstr>Application continued;</vt:lpstr>
      <vt:lpstr>Applications continued</vt:lpstr>
      <vt:lpstr>Application continued;</vt:lpstr>
      <vt:lpstr>Application continued</vt:lpstr>
      <vt:lpstr>Application continued;</vt:lpstr>
      <vt:lpstr>Application continued;</vt:lpstr>
      <vt:lpstr>Application continued;</vt:lpstr>
      <vt:lpstr>Application continued;……..</vt:lpstr>
      <vt:lpstr>Application continued;</vt:lpstr>
      <vt:lpstr>End user approaches to system development.  </vt:lpstr>
      <vt:lpstr>Cont’d</vt:lpstr>
      <vt:lpstr>Key Activities in implementation</vt:lpstr>
      <vt:lpstr>Cont’d</vt:lpstr>
      <vt:lpstr>Cont’d</vt:lpstr>
      <vt:lpstr>Cont’d</vt:lpstr>
      <vt:lpstr>THE END THANK YOU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System Development Methodologies Defn;</dc:title>
  <dc:creator>User1</dc:creator>
  <cp:lastModifiedBy>LENOVO</cp:lastModifiedBy>
  <cp:revision>239</cp:revision>
  <dcterms:created xsi:type="dcterms:W3CDTF">2023-09-05T07:41:41Z</dcterms:created>
  <dcterms:modified xsi:type="dcterms:W3CDTF">2024-08-08T06:51:24Z</dcterms:modified>
</cp:coreProperties>
</file>