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303" r:id="rId6"/>
    <p:sldId id="304" r:id="rId7"/>
    <p:sldId id="306" r:id="rId8"/>
    <p:sldId id="332" r:id="rId9"/>
    <p:sldId id="308" r:id="rId10"/>
    <p:sldId id="307" r:id="rId11"/>
    <p:sldId id="333" r:id="rId12"/>
    <p:sldId id="309" r:id="rId13"/>
    <p:sldId id="391" r:id="rId14"/>
    <p:sldId id="310" r:id="rId15"/>
    <p:sldId id="311" r:id="rId16"/>
    <p:sldId id="392" r:id="rId17"/>
    <p:sldId id="312" r:id="rId18"/>
    <p:sldId id="393" r:id="rId19"/>
    <p:sldId id="313" r:id="rId20"/>
    <p:sldId id="394" r:id="rId21"/>
    <p:sldId id="314" r:id="rId22"/>
    <p:sldId id="39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969" autoAdjust="0"/>
  </p:normalViewPr>
  <p:slideViewPr>
    <p:cSldViewPr snapToGrid="0" showGuides="1">
      <p:cViewPr varScale="1">
        <p:scale>
          <a:sx n="64" d="100"/>
          <a:sy n="64" d="100"/>
        </p:scale>
        <p:origin x="9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2/20/2026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2/20/2026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2/20/2026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40327" y="2292094"/>
            <a:ext cx="8491132" cy="2219691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cap="none" dirty="0"/>
              <a:t>Transmission Media and Network Hardware/Software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169202" y="4511785"/>
            <a:ext cx="5734050" cy="955565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Topic 2</a:t>
            </a:r>
          </a:p>
        </p:txBody>
      </p:sp>
      <p:pic>
        <p:nvPicPr>
          <p:cNvPr id="1026" name="Picture 2" descr="Transmission Media in Computer Networks : Types &amp; Its Characteristics">
            <a:extLst>
              <a:ext uri="{FF2B5EF4-FFF2-40B4-BE49-F238E27FC236}">
                <a16:creationId xmlns:a16="http://schemas.microsoft.com/office/drawing/2014/main" id="{A4FA9B07-5A9B-5639-EFF9-964CE3D5A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455" y="3125077"/>
            <a:ext cx="2972157" cy="233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6AEF8-C432-5377-4877-C54FDC68B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What is Fibre Optic Cable | Types of ...">
            <a:extLst>
              <a:ext uri="{FF2B5EF4-FFF2-40B4-BE49-F238E27FC236}">
                <a16:creationId xmlns:a16="http://schemas.microsoft.com/office/drawing/2014/main" id="{97696D5A-2459-1E1A-56CC-AD7167396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79" y="1786252"/>
            <a:ext cx="4372452" cy="4372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optical fiber cables ...">
            <a:extLst>
              <a:ext uri="{FF2B5EF4-FFF2-40B4-BE49-F238E27FC236}">
                <a16:creationId xmlns:a16="http://schemas.microsoft.com/office/drawing/2014/main" id="{3142BA70-EE28-8641-22FF-6776DE846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433" y="1786252"/>
            <a:ext cx="6452388" cy="4372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09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FDB30-AD88-2A45-C32C-CF9001342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538" y="76200"/>
            <a:ext cx="10381044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/>
              <a:t>b). Unguided Media (Wireless)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D5657-1611-AB69-D9FC-CF49265F5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Unguided media involves data transmission through the air or vacuum without physical cables.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Terrestrial Microwave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Satellite Microwave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 Waves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Infrared (IR)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04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50E7B-27EA-8439-84D9-AF702ADFD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1. Terrestrial Microwave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6457B-52B2-3BFE-6DCA-89FE8B0CA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high-frequency radio waves for line-of-sight communication.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Long-distance telephone and TV relay.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bandwidth, relatively inexpensive.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line of sight, affected by weather conditions.</a:t>
            </a:r>
          </a:p>
        </p:txBody>
      </p:sp>
    </p:spTree>
    <p:extLst>
      <p:ext uri="{BB962C8B-B14F-4D97-AF65-F5344CB8AC3E}">
        <p14:creationId xmlns:p14="http://schemas.microsoft.com/office/powerpoint/2010/main" val="247672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211CB-BA4C-5DA0-0C98-DB2193DA2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Terrestrial Microwave Antenna System ...">
            <a:extLst>
              <a:ext uri="{FF2B5EF4-FFF2-40B4-BE49-F238E27FC236}">
                <a16:creationId xmlns:a16="http://schemas.microsoft.com/office/drawing/2014/main" id="{867F6C37-CDD3-7A53-8F10-005961140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173162"/>
            <a:ext cx="5045393" cy="560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What is Transmission Media?. What is ...">
            <a:extLst>
              <a:ext uri="{FF2B5EF4-FFF2-40B4-BE49-F238E27FC236}">
                <a16:creationId xmlns:a16="http://schemas.microsoft.com/office/drawing/2014/main" id="{78AD3A0E-417E-975E-C7C1-AFD1A3CA7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293" y="1498678"/>
            <a:ext cx="5828347" cy="487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75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18096-F677-F04C-2B57-45207544A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2. Satellite Microwave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9D657-F973-6B4D-E237-1FE80EBB9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via satellites in geostationary orbit.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television broadcasts, GPS, internet.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 coverage area, supports multiple users.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latency, expensive.</a:t>
            </a:r>
          </a:p>
        </p:txBody>
      </p:sp>
    </p:spTree>
    <p:extLst>
      <p:ext uri="{BB962C8B-B14F-4D97-AF65-F5344CB8AC3E}">
        <p14:creationId xmlns:p14="http://schemas.microsoft.com/office/powerpoint/2010/main" val="40112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F673-3413-3607-5A88-1C4156A1F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Satellite Microwave">
            <a:extLst>
              <a:ext uri="{FF2B5EF4-FFF2-40B4-BE49-F238E27FC236}">
                <a16:creationId xmlns:a16="http://schemas.microsoft.com/office/drawing/2014/main" id="{EB101D59-4C16-1A90-6E67-24D004EEB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" y="76200"/>
            <a:ext cx="5189220" cy="645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atellite communications and telemetry ...">
            <a:extLst>
              <a:ext uri="{FF2B5EF4-FFF2-40B4-BE49-F238E27FC236}">
                <a16:creationId xmlns:a16="http://schemas.microsoft.com/office/drawing/2014/main" id="{A2C0323A-FBF4-1542-1986-897372C5F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07457"/>
            <a:ext cx="5576352" cy="645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406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DEB54-E6AF-E87B-2CD6-B80528148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3. Radio Waves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004E7-B250-E2C2-5603-3386391B4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Low-frequency waves used for wireless communication.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AM/FM radio, mobile phones, Wi-Fi.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 area coverage, no need for line of sight.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Susceptible to interference.</a:t>
            </a:r>
          </a:p>
        </p:txBody>
      </p:sp>
    </p:spTree>
    <p:extLst>
      <p:ext uri="{BB962C8B-B14F-4D97-AF65-F5344CB8AC3E}">
        <p14:creationId xmlns:p14="http://schemas.microsoft.com/office/powerpoint/2010/main" val="90441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6C57-0C81-4A27-FEE1-8E753A237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Radio wave | Examples, Uses, Facts ...">
            <a:extLst>
              <a:ext uri="{FF2B5EF4-FFF2-40B4-BE49-F238E27FC236}">
                <a16:creationId xmlns:a16="http://schemas.microsoft.com/office/drawing/2014/main" id="{7BD41B8F-EBF5-1777-1A0C-56EAABDBB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61" y="1668780"/>
            <a:ext cx="7184572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76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EE30A-6AAA-3B3F-56FF-E72444E71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4. Infrared (IR)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86ABD-AF9B-27B3-DA86-B18547BD0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infrared light for short-range communication.</a:t>
            </a:r>
          </a:p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controls, short-range networking.</a:t>
            </a:r>
          </a:p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and inexpensive.</a:t>
            </a:r>
          </a:p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range, requires line of sight.</a:t>
            </a:r>
          </a:p>
        </p:txBody>
      </p:sp>
    </p:spTree>
    <p:extLst>
      <p:ext uri="{BB962C8B-B14F-4D97-AF65-F5344CB8AC3E}">
        <p14:creationId xmlns:p14="http://schemas.microsoft.com/office/powerpoint/2010/main" val="77617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A98A6-67D8-D2CB-A5ED-B15D34C8C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Lets Look at Infrared Light &amp; Beam and ...">
            <a:extLst>
              <a:ext uri="{FF2B5EF4-FFF2-40B4-BE49-F238E27FC236}">
                <a16:creationId xmlns:a16="http://schemas.microsoft.com/office/drawing/2014/main" id="{343F27C5-B48E-DD7D-7E88-9E582C8CD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838" y="1915636"/>
            <a:ext cx="8008316" cy="448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299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C354E-5679-80C7-CD9F-512DBFB4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15000"/>
              </a:lnSpc>
              <a:spcBef>
                <a:spcPts val="110"/>
              </a:spcBef>
            </a:pPr>
            <a:r>
              <a:rPr lang="en-US" sz="8000" b="1" dirty="0"/>
              <a:t>Transmission Media</a:t>
            </a:r>
            <a:endParaRPr lang="en-US" sz="8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142C1-E69D-6BEF-2902-F571DF312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65728"/>
            <a:ext cx="9980682" cy="5005410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media refers to the physical or wireless pathways used to transmit data from one device to another in a network. </a:t>
            </a:r>
          </a:p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be broadly categorized into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guided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(wired) and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unguided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(wireless) media.</a:t>
            </a:r>
            <a:endParaRPr lang="en-UG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17367-CCB6-A0DA-FBEA-2F8E61B84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a). Guided Media (Wired)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AC39C-9513-57A6-BEF6-A2A5E64DE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Guided media involves physical cables that guide data signals along a predefined path. Examples</a:t>
            </a: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Twisted Pair Cables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Coaxial Cable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Fiber Optic Cable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60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5119B-96D2-5862-7A5A-B59203E4D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b="1" dirty="0"/>
              <a:t>1. Twisted Pair Cables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DA388-3640-0630-E9BA-D2D86DFE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Consists of pairs of insulated copper wires twisted together to reduce electromagnetic interference.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Unshielded Twisted Pair (UTP)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Commonly used in Ethernet networks.</a:t>
            </a:r>
          </a:p>
          <a:p>
            <a:pPr lv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Shielded Twisted Pair (STP)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Provides better shielding, used in industrial environments.</a:t>
            </a:r>
          </a:p>
        </p:txBody>
      </p:sp>
    </p:spTree>
    <p:extLst>
      <p:ext uri="{BB962C8B-B14F-4D97-AF65-F5344CB8AC3E}">
        <p14:creationId xmlns:p14="http://schemas.microsoft.com/office/powerpoint/2010/main" val="270338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What is Twisted Pair Cable and Types ...">
            <a:extLst>
              <a:ext uri="{FF2B5EF4-FFF2-40B4-BE49-F238E27FC236}">
                <a16:creationId xmlns:a16="http://schemas.microsoft.com/office/drawing/2014/main" id="{BD36FF87-492B-9D48-78ED-EEA163D6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1" y="2080260"/>
            <a:ext cx="5333999" cy="41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Shielded vs Unshielded Ethernet Cable ...">
            <a:extLst>
              <a:ext uri="{FF2B5EF4-FFF2-40B4-BE49-F238E27FC236}">
                <a16:creationId xmlns:a16="http://schemas.microsoft.com/office/drawing/2014/main" id="{FB56F6D7-A485-20EC-88EF-D1DB7A06D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982" y="1897380"/>
            <a:ext cx="5333997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03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E1404-F9B6-17FE-F657-BA60A0AA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	Twisted Pair Cables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E5CEF-E9E8-BECD-F14F-F6B9B3DA4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Telephone lines, LANs.</a:t>
            </a:r>
          </a:p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Cost-effective, easy to install.</a:t>
            </a:r>
          </a:p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bandwidth, susceptible to interference.</a:t>
            </a:r>
          </a:p>
        </p:txBody>
      </p:sp>
    </p:spTree>
    <p:extLst>
      <p:ext uri="{BB962C8B-B14F-4D97-AF65-F5344CB8AC3E}">
        <p14:creationId xmlns:p14="http://schemas.microsoft.com/office/powerpoint/2010/main" val="141973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76080-A1E9-23D4-3CA4-3CBF667BF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2. Coaxial Cable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7B75-EF8A-8184-713B-79CA70C55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463040"/>
            <a:ext cx="9982200" cy="4709160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copper conductor surrounded by insulation, shielding, and an outer jacket.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Cable TV, broadband internet.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resistance to interference, good bandwidth.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Bulkier, more expensive than twisted pair.</a:t>
            </a:r>
          </a:p>
        </p:txBody>
      </p:sp>
    </p:spTree>
    <p:extLst>
      <p:ext uri="{BB962C8B-B14F-4D97-AF65-F5344CB8AC3E}">
        <p14:creationId xmlns:p14="http://schemas.microsoft.com/office/powerpoint/2010/main" val="114609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34925-A7D1-4B34-DCDD-11D8F6733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Different Types of Coaxial Cables and ...">
            <a:extLst>
              <a:ext uri="{FF2B5EF4-FFF2-40B4-BE49-F238E27FC236}">
                <a16:creationId xmlns:a16="http://schemas.microsoft.com/office/drawing/2014/main" id="{2D93738A-DD0B-9645-31BD-F23D814C7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874" y="1851658"/>
            <a:ext cx="5318759" cy="428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oaxial Cable Guide | Amphenol RF">
            <a:extLst>
              <a:ext uri="{FF2B5EF4-FFF2-40B4-BE49-F238E27FC236}">
                <a16:creationId xmlns:a16="http://schemas.microsoft.com/office/drawing/2014/main" id="{77907747-5275-BCED-5105-9F2CFD05BF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" y="1887606"/>
            <a:ext cx="5719354" cy="4558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05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B63A3-1207-5E6E-CCF6-C256089CC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Fiber Optic Cable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75003-AD24-AE26-B100-F873D0A98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Description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glass or plastic fibers to transmit data as light signals.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High-speed internet, long-distance communications.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Immune to electromagnetic interference, very high bandwidth.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Expensive, delicate, and requires specialized installation.</a:t>
            </a:r>
          </a:p>
        </p:txBody>
      </p:sp>
    </p:spTree>
    <p:extLst>
      <p:ext uri="{BB962C8B-B14F-4D97-AF65-F5344CB8AC3E}">
        <p14:creationId xmlns:p14="http://schemas.microsoft.com/office/powerpoint/2010/main" val="235368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728</TotalTime>
  <Words>484</Words>
  <Application>Microsoft Office PowerPoint</Application>
  <PresentationFormat>Widescreen</PresentationFormat>
  <Paragraphs>58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Euphemia</vt:lpstr>
      <vt:lpstr>Plantagenet Cherokee</vt:lpstr>
      <vt:lpstr>Times New Roman</vt:lpstr>
      <vt:lpstr>Wingdings</vt:lpstr>
      <vt:lpstr>Academic Literature 16x9</vt:lpstr>
      <vt:lpstr>Transmission Media and Network Hardware/Software</vt:lpstr>
      <vt:lpstr>Transmission Media</vt:lpstr>
      <vt:lpstr>a). Guided Media (Wired)</vt:lpstr>
      <vt:lpstr>1. Twisted Pair Cables</vt:lpstr>
      <vt:lpstr>PowerPoint Presentation</vt:lpstr>
      <vt:lpstr> Twisted Pair Cables</vt:lpstr>
      <vt:lpstr>2. Coaxial Cable</vt:lpstr>
      <vt:lpstr>PowerPoint Presentation</vt:lpstr>
      <vt:lpstr>3. Fiber Optic Cable</vt:lpstr>
      <vt:lpstr>PowerPoint Presentation</vt:lpstr>
      <vt:lpstr>b). Unguided Media (Wireless)</vt:lpstr>
      <vt:lpstr>1. Terrestrial Microwave</vt:lpstr>
      <vt:lpstr>PowerPoint Presentation</vt:lpstr>
      <vt:lpstr>2. Satellite Microwave</vt:lpstr>
      <vt:lpstr>PowerPoint Presentation</vt:lpstr>
      <vt:lpstr>3. Radio Waves</vt:lpstr>
      <vt:lpstr>PowerPoint Presentation</vt:lpstr>
      <vt:lpstr>4. Infrared (IR)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181</cp:revision>
  <dcterms:created xsi:type="dcterms:W3CDTF">2024-07-25T05:51:55Z</dcterms:created>
  <dcterms:modified xsi:type="dcterms:W3CDTF">2026-02-20T10:02:09Z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