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7"/>
  </p:notesMasterIdLst>
  <p:handoutMasterIdLst>
    <p:handoutMasterId r:id="rId68"/>
  </p:handoutMasterIdLst>
  <p:sldIdLst>
    <p:sldId id="256" r:id="rId5"/>
    <p:sldId id="304" r:id="rId6"/>
    <p:sldId id="351" r:id="rId7"/>
    <p:sldId id="344" r:id="rId8"/>
    <p:sldId id="345" r:id="rId9"/>
    <p:sldId id="346" r:id="rId10"/>
    <p:sldId id="352" r:id="rId11"/>
    <p:sldId id="353" r:id="rId12"/>
    <p:sldId id="305" r:id="rId13"/>
    <p:sldId id="355" r:id="rId14"/>
    <p:sldId id="358" r:id="rId15"/>
    <p:sldId id="306" r:id="rId16"/>
    <p:sldId id="356" r:id="rId17"/>
    <p:sldId id="307" r:id="rId18"/>
    <p:sldId id="366" r:id="rId19"/>
    <p:sldId id="308" r:id="rId20"/>
    <p:sldId id="309" r:id="rId21"/>
    <p:sldId id="364" r:id="rId22"/>
    <p:sldId id="310" r:id="rId23"/>
    <p:sldId id="365" r:id="rId24"/>
    <p:sldId id="311" r:id="rId25"/>
    <p:sldId id="359" r:id="rId26"/>
    <p:sldId id="312" r:id="rId27"/>
    <p:sldId id="360" r:id="rId28"/>
    <p:sldId id="313" r:id="rId29"/>
    <p:sldId id="368" r:id="rId30"/>
    <p:sldId id="367" r:id="rId31"/>
    <p:sldId id="314" r:id="rId32"/>
    <p:sldId id="362" r:id="rId33"/>
    <p:sldId id="315" r:id="rId34"/>
    <p:sldId id="363" r:id="rId35"/>
    <p:sldId id="316" r:id="rId36"/>
    <p:sldId id="319" r:id="rId37"/>
    <p:sldId id="357" r:id="rId38"/>
    <p:sldId id="324" r:id="rId39"/>
    <p:sldId id="320" r:id="rId40"/>
    <p:sldId id="321" r:id="rId41"/>
    <p:sldId id="322" r:id="rId42"/>
    <p:sldId id="323" r:id="rId43"/>
    <p:sldId id="317" r:id="rId44"/>
    <p:sldId id="318" r:id="rId45"/>
    <p:sldId id="325" r:id="rId46"/>
    <p:sldId id="326" r:id="rId47"/>
    <p:sldId id="348" r:id="rId48"/>
    <p:sldId id="327" r:id="rId49"/>
    <p:sldId id="350" r:id="rId50"/>
    <p:sldId id="328" r:id="rId51"/>
    <p:sldId id="330" r:id="rId52"/>
    <p:sldId id="331" r:id="rId53"/>
    <p:sldId id="332" r:id="rId54"/>
    <p:sldId id="333" r:id="rId55"/>
    <p:sldId id="334" r:id="rId56"/>
    <p:sldId id="335" r:id="rId57"/>
    <p:sldId id="336" r:id="rId58"/>
    <p:sldId id="337" r:id="rId59"/>
    <p:sldId id="329" r:id="rId60"/>
    <p:sldId id="338" r:id="rId61"/>
    <p:sldId id="339" r:id="rId62"/>
    <p:sldId id="341" r:id="rId63"/>
    <p:sldId id="342" r:id="rId64"/>
    <p:sldId id="343" r:id="rId65"/>
    <p:sldId id="261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56A85A-55AC-45BB-BB59-FB713AAE8D20}">
          <p14:sldIdLst>
            <p14:sldId id="256"/>
            <p14:sldId id="304"/>
            <p14:sldId id="351"/>
            <p14:sldId id="344"/>
            <p14:sldId id="345"/>
            <p14:sldId id="346"/>
            <p14:sldId id="352"/>
            <p14:sldId id="353"/>
            <p14:sldId id="305"/>
            <p14:sldId id="355"/>
            <p14:sldId id="358"/>
            <p14:sldId id="306"/>
            <p14:sldId id="356"/>
            <p14:sldId id="307"/>
            <p14:sldId id="366"/>
            <p14:sldId id="308"/>
            <p14:sldId id="309"/>
            <p14:sldId id="364"/>
            <p14:sldId id="310"/>
            <p14:sldId id="365"/>
            <p14:sldId id="311"/>
            <p14:sldId id="359"/>
            <p14:sldId id="312"/>
            <p14:sldId id="360"/>
            <p14:sldId id="313"/>
            <p14:sldId id="368"/>
            <p14:sldId id="367"/>
            <p14:sldId id="314"/>
            <p14:sldId id="362"/>
            <p14:sldId id="315"/>
            <p14:sldId id="363"/>
            <p14:sldId id="316"/>
            <p14:sldId id="319"/>
            <p14:sldId id="357"/>
            <p14:sldId id="324"/>
            <p14:sldId id="320"/>
            <p14:sldId id="321"/>
            <p14:sldId id="322"/>
            <p14:sldId id="323"/>
            <p14:sldId id="317"/>
            <p14:sldId id="318"/>
            <p14:sldId id="325"/>
            <p14:sldId id="326"/>
            <p14:sldId id="348"/>
            <p14:sldId id="327"/>
            <p14:sldId id="350"/>
            <p14:sldId id="328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29"/>
            <p14:sldId id="338"/>
            <p14:sldId id="339"/>
            <p14:sldId id="341"/>
            <p14:sldId id="342"/>
            <p14:sldId id="343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69" autoAdjust="0"/>
  </p:normalViewPr>
  <p:slideViewPr>
    <p:cSldViewPr snapToGrid="0" showGuides="1">
      <p:cViewPr varScale="1">
        <p:scale>
          <a:sx n="64" d="100"/>
          <a:sy n="64" d="100"/>
        </p:scale>
        <p:origin x="9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4/11/2026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4/11/2026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4/11/2026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4/11/2026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4/11/2026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4/11/2026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4/11/2026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4/11/2026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4/11/2026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4/11/2026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4/11/2026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4/11/2026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4/11/2026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40327" y="2292094"/>
            <a:ext cx="8491132" cy="2219691"/>
          </a:xfrm>
        </p:spPr>
        <p:txBody>
          <a:bodyPr anchor="ctr">
            <a:noAutofit/>
          </a:bodyPr>
          <a:lstStyle/>
          <a:p>
            <a:pPr algn="ctr"/>
            <a:r>
              <a:rPr lang="en-US" sz="8000" b="1" cap="none" dirty="0"/>
              <a:t>Network Security</a:t>
            </a:r>
            <a:br>
              <a:rPr lang="en-US" sz="8000" b="1" cap="none" dirty="0"/>
            </a:br>
            <a:r>
              <a:rPr lang="en-US" sz="8000" b="1" cap="none" dirty="0"/>
              <a:t>and Maintenance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169202" y="4511785"/>
            <a:ext cx="5734050" cy="955565"/>
          </a:xfrm>
        </p:spPr>
        <p:txBody>
          <a:bodyPr>
            <a:normAutofit/>
          </a:bodyPr>
          <a:lstStyle/>
          <a:p>
            <a:pPr algn="ctr"/>
            <a:r>
              <a:rPr lang="en-US" sz="4400" b="1"/>
              <a:t>Topic 9</a:t>
            </a:r>
            <a:endParaRPr lang="en-US" sz="4400" b="1" dirty="0"/>
          </a:p>
        </p:txBody>
      </p:sp>
      <p:pic>
        <p:nvPicPr>
          <p:cNvPr id="1030" name="Picture 6" descr="What is Network Security? | Easy2Patch">
            <a:extLst>
              <a:ext uri="{FF2B5EF4-FFF2-40B4-BE49-F238E27FC236}">
                <a16:creationId xmlns:a16="http://schemas.microsoft.com/office/drawing/2014/main" id="{B62AB030-E696-F136-A152-FE3D6B1FF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445" y="2923082"/>
            <a:ext cx="3262098" cy="2344658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reats and Vulnerabilities - JEFF HOWELL">
            <a:extLst>
              <a:ext uri="{FF2B5EF4-FFF2-40B4-BE49-F238E27FC236}">
                <a16:creationId xmlns:a16="http://schemas.microsoft.com/office/drawing/2014/main" id="{6A530BD6-C156-4B93-6977-26B420D87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069" y="295799"/>
            <a:ext cx="9353862" cy="626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81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ralation between threats, vulnerabilities and risks | Download  Scientific Diagram">
            <a:extLst>
              <a:ext uri="{FF2B5EF4-FFF2-40B4-BE49-F238E27FC236}">
                <a16:creationId xmlns:a16="http://schemas.microsoft.com/office/drawing/2014/main" id="{9551D069-BAE5-9428-E414-638397731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94" y="296144"/>
            <a:ext cx="8679306" cy="622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44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8FF5B7-646B-D0A1-00E5-6B097EDF2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Types of Network Threats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554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etail A Specific Network Security Attack">
            <a:extLst>
              <a:ext uri="{FF2B5EF4-FFF2-40B4-BE49-F238E27FC236}">
                <a16:creationId xmlns:a16="http://schemas.microsoft.com/office/drawing/2014/main" id="{89E4F1B5-F4BC-CEA4-B64E-66D106FE5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433"/>
            <a:ext cx="11932170" cy="654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29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1A6DB-2D2E-D253-3655-2A4AE6B5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i="0" dirty="0">
                <a:solidFill>
                  <a:srgbClr val="404040"/>
                </a:solidFill>
                <a:effectLst/>
                <a:latin typeface="Inter"/>
              </a:rPr>
              <a:t>1.Malware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437AD-AD5B-531C-2FCA-C8E3E54E9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6000" b="1" i="0" dirty="0">
                <a:solidFill>
                  <a:srgbClr val="404040"/>
                </a:solidFill>
                <a:effectLst/>
                <a:latin typeface="Inter"/>
              </a:rPr>
              <a:t>Definition</a:t>
            </a:r>
            <a:r>
              <a:rPr lang="en-US" sz="6000" b="0" i="0" dirty="0">
                <a:solidFill>
                  <a:srgbClr val="404040"/>
                </a:solidFill>
                <a:effectLst/>
                <a:latin typeface="Inter"/>
              </a:rPr>
              <a:t>: Malicious software designed to damage, disrupt, or gain unauthorized access to systems.</a:t>
            </a:r>
          </a:p>
          <a:p>
            <a:r>
              <a:rPr lang="en-US" sz="6000" b="1" i="0" dirty="0">
                <a:solidFill>
                  <a:srgbClr val="404040"/>
                </a:solidFill>
                <a:effectLst/>
                <a:latin typeface="Inter"/>
              </a:rPr>
              <a:t>Impact</a:t>
            </a:r>
            <a:r>
              <a:rPr lang="en-US" sz="6000" b="0" i="0" dirty="0">
                <a:solidFill>
                  <a:srgbClr val="404040"/>
                </a:solidFill>
                <a:effectLst/>
                <a:latin typeface="Inter"/>
              </a:rPr>
              <a:t>: Data loss, system corruption, unauthorized access.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0082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hat is Malware &amp; How it Works | Malware Definition">
            <a:extLst>
              <a:ext uri="{FF2B5EF4-FFF2-40B4-BE49-F238E27FC236}">
                <a16:creationId xmlns:a16="http://schemas.microsoft.com/office/drawing/2014/main" id="{299CF48B-97CD-6BF0-F374-7B8AE6FB7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6" y="179882"/>
            <a:ext cx="10972800" cy="635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6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5987E-BA9B-AFD8-66A7-42D9B8CBF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9197B-90A3-6A92-E5C3-E8704CEB3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370" y="1600200"/>
            <a:ext cx="10127730" cy="496549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5700" b="1" dirty="0"/>
              <a:t>Examples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/>
              <a:t>Viruses:</a:t>
            </a:r>
            <a:r>
              <a:rPr lang="en-US" sz="3200" dirty="0"/>
              <a:t> Self-replicating programs that attach to legitimate files and spread.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/>
              <a:t>Worms:</a:t>
            </a:r>
            <a:r>
              <a:rPr lang="en-US" sz="3200" dirty="0"/>
              <a:t> Standalone programs that replicate and spread across networks without user interaction.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/>
              <a:t>Trojans:</a:t>
            </a:r>
            <a:r>
              <a:rPr lang="en-US" sz="3200" dirty="0"/>
              <a:t> Malicious software disguised as legitimate applications to steal information or damage systems.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/>
              <a:t>Ransomware:</a:t>
            </a:r>
            <a:r>
              <a:rPr lang="en-US" sz="3200" dirty="0"/>
              <a:t> Encrypts files and demands payment for decryption.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/>
              <a:t>Spyware:</a:t>
            </a:r>
            <a:r>
              <a:rPr lang="en-US" sz="3200" dirty="0"/>
              <a:t> Secretly gathers user data and transmits it to third parties.</a:t>
            </a:r>
          </a:p>
        </p:txBody>
      </p:sp>
    </p:spTree>
    <p:extLst>
      <p:ext uri="{BB962C8B-B14F-4D97-AF65-F5344CB8AC3E}">
        <p14:creationId xmlns:p14="http://schemas.microsoft.com/office/powerpoint/2010/main" val="403951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53993-F024-E5EB-E220-653C1E19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i="0" dirty="0">
                <a:solidFill>
                  <a:srgbClr val="404040"/>
                </a:solidFill>
                <a:effectLst/>
                <a:latin typeface="Inter"/>
              </a:rPr>
              <a:t>2. Phishing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A8AC5-0DB1-B364-136B-C195E2095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b="1" i="0" dirty="0">
                <a:solidFill>
                  <a:srgbClr val="404040"/>
                </a:solidFill>
                <a:effectLst/>
                <a:latin typeface="Inter"/>
              </a:rPr>
              <a:t>Definition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Inter"/>
              </a:rPr>
              <a:t>: A social engineering attack where attackers trick users into revealing sensitive information such as passwords and credit card details.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b="1" i="0" dirty="0">
                <a:solidFill>
                  <a:srgbClr val="404040"/>
                </a:solidFill>
                <a:effectLst/>
                <a:latin typeface="Inter"/>
              </a:rPr>
              <a:t>Impact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Inter"/>
              </a:rPr>
              <a:t>: Identity theft, financial loss, data breaches.</a:t>
            </a:r>
          </a:p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4000" b="1" i="0" dirty="0">
                <a:solidFill>
                  <a:srgbClr val="404040"/>
                </a:solidFill>
                <a:effectLst/>
                <a:latin typeface="Inter"/>
              </a:rPr>
              <a:t>Examples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Inter"/>
              </a:rPr>
              <a:t>: Fake emails, websites, or messages that appear legitimate.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4850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C344DA-0C45-B364-DAC4-B3F8D4F8B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128" y="875050"/>
            <a:ext cx="8636075" cy="483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2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6ECD8-0333-EB7D-83E2-60BF0F952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Denial of Service (DoS) and Distributed Denial of Service (DDoS)</a:t>
            </a:r>
            <a:endParaRPr lang="en-US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B1D1E-A1EE-2300-0DDB-00D7579E6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4800" b="1" i="0" dirty="0">
                <a:solidFill>
                  <a:srgbClr val="404040"/>
                </a:solidFill>
                <a:effectLst/>
                <a:latin typeface="Inter"/>
              </a:rPr>
              <a:t>Definition</a:t>
            </a:r>
            <a:r>
              <a:rPr lang="en-US" sz="4800" b="0" i="0" dirty="0">
                <a:solidFill>
                  <a:srgbClr val="404040"/>
                </a:solidFill>
                <a:effectLst/>
                <a:latin typeface="Inter"/>
              </a:rPr>
              <a:t>: Attacks that overwhelm network resources, making them unavailable to legitimate users.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4800" b="1" i="0" dirty="0">
                <a:solidFill>
                  <a:srgbClr val="404040"/>
                </a:solidFill>
                <a:effectLst/>
                <a:latin typeface="Inter"/>
              </a:rPr>
              <a:t>Impact</a:t>
            </a:r>
            <a:r>
              <a:rPr lang="en-US" sz="4800" b="0" i="0" dirty="0">
                <a:solidFill>
                  <a:srgbClr val="404040"/>
                </a:solidFill>
                <a:effectLst/>
                <a:latin typeface="Inter"/>
              </a:rPr>
              <a:t>: Downtime, Service disruption, loss of revenue, reputational damage.</a:t>
            </a:r>
          </a:p>
          <a:p>
            <a:r>
              <a:rPr lang="en-US" sz="4800" b="1" i="0" dirty="0">
                <a:solidFill>
                  <a:srgbClr val="404040"/>
                </a:solidFill>
                <a:effectLst/>
                <a:latin typeface="Inter"/>
              </a:rPr>
              <a:t>Examples</a:t>
            </a:r>
            <a:r>
              <a:rPr lang="en-US" sz="4800" b="0" i="0" dirty="0">
                <a:solidFill>
                  <a:srgbClr val="404040"/>
                </a:solidFill>
                <a:effectLst/>
                <a:latin typeface="Inter"/>
              </a:rPr>
              <a:t>: Flooding a server with traffic, exploiting vulnerabilities to crash services.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903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744D5-D679-FE18-3DA7-A5B8AD01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CF8E9-DADB-9B2E-4EF6-8694F8C31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6600" b="1" i="0" dirty="0">
                <a:solidFill>
                  <a:srgbClr val="404040"/>
                </a:solidFill>
                <a:effectLst/>
                <a:latin typeface="Inter"/>
              </a:rPr>
              <a:t>Network Security</a:t>
            </a:r>
            <a:r>
              <a:rPr lang="en-US" sz="6600" b="0" i="0" dirty="0">
                <a:solidFill>
                  <a:srgbClr val="404040"/>
                </a:solidFill>
                <a:effectLst/>
                <a:latin typeface="Inter"/>
              </a:rPr>
              <a:t> refers to the practices, technologies, and policies designed to protect the </a:t>
            </a:r>
            <a:r>
              <a:rPr lang="en-US" sz="6600" dirty="0">
                <a:solidFill>
                  <a:srgbClr val="FF0000"/>
                </a:solidFill>
                <a:latin typeface="Inter"/>
              </a:rPr>
              <a:t>C</a:t>
            </a:r>
            <a:r>
              <a:rPr lang="en-US" sz="6600" b="0" i="0" dirty="0">
                <a:solidFill>
                  <a:srgbClr val="FF0000"/>
                </a:solidFill>
                <a:effectLst/>
                <a:latin typeface="Inter"/>
              </a:rPr>
              <a:t>onfidentiality, Integrity </a:t>
            </a:r>
            <a:r>
              <a:rPr lang="en-US" sz="6600" b="0" i="0" dirty="0">
                <a:solidFill>
                  <a:srgbClr val="404040"/>
                </a:solidFill>
                <a:effectLst/>
                <a:latin typeface="Inter"/>
              </a:rPr>
              <a:t>and </a:t>
            </a:r>
            <a:r>
              <a:rPr lang="en-US" sz="6600" dirty="0">
                <a:solidFill>
                  <a:srgbClr val="FF0000"/>
                </a:solidFill>
                <a:latin typeface="Inter"/>
              </a:rPr>
              <a:t>A</a:t>
            </a:r>
            <a:r>
              <a:rPr lang="en-US" sz="6600" b="0" i="0" dirty="0">
                <a:solidFill>
                  <a:srgbClr val="FF0000"/>
                </a:solidFill>
                <a:effectLst/>
                <a:latin typeface="Inter"/>
              </a:rPr>
              <a:t>vailability</a:t>
            </a:r>
            <a:r>
              <a:rPr lang="en-US" sz="6600" b="0" i="0" dirty="0">
                <a:solidFill>
                  <a:srgbClr val="404040"/>
                </a:solidFill>
                <a:effectLst/>
                <a:latin typeface="Inter"/>
              </a:rPr>
              <a:t> of computer networks and data. 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78513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hat are Distributed Denial of Service (DDoS) Attacks?">
            <a:extLst>
              <a:ext uri="{FF2B5EF4-FFF2-40B4-BE49-F238E27FC236}">
                <a16:creationId xmlns:a16="http://schemas.microsoft.com/office/drawing/2014/main" id="{29E64455-CF1E-6A24-3634-756A02623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43" y="254833"/>
            <a:ext cx="9728616" cy="64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30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FAECC-326E-8A6C-63C2-98CF17C33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i="0" dirty="0">
                <a:solidFill>
                  <a:srgbClr val="404040"/>
                </a:solidFill>
                <a:effectLst/>
                <a:latin typeface="Inter"/>
              </a:rPr>
              <a:t>4. Man-in-the-Middle (MitM) Attacks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E5960-0FCE-395A-FD5D-5CFB5D36E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4572000"/>
          </a:xfrm>
        </p:spPr>
        <p:txBody>
          <a:bodyPr>
            <a:normAutofit fontScale="92500" lnSpcReduction="10000"/>
          </a:bodyPr>
          <a:lstStyle/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4400" b="1" i="0" dirty="0">
                <a:solidFill>
                  <a:srgbClr val="404040"/>
                </a:solidFill>
                <a:effectLst/>
                <a:latin typeface="Inter"/>
              </a:rPr>
              <a:t>Definition</a:t>
            </a:r>
            <a:r>
              <a:rPr lang="en-US" sz="4400" b="0" i="0" dirty="0">
                <a:solidFill>
                  <a:srgbClr val="404040"/>
                </a:solidFill>
                <a:effectLst/>
                <a:latin typeface="Inter"/>
              </a:rPr>
              <a:t>: An attacker intercepts and potentially alters communication between two parties without their knowledge.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4400" b="1" i="0" dirty="0">
                <a:solidFill>
                  <a:srgbClr val="404040"/>
                </a:solidFill>
                <a:effectLst/>
                <a:latin typeface="Inter"/>
              </a:rPr>
              <a:t>Impact</a:t>
            </a:r>
            <a:r>
              <a:rPr lang="en-US" sz="4400" b="0" i="0" dirty="0">
                <a:solidFill>
                  <a:srgbClr val="404040"/>
                </a:solidFill>
                <a:effectLst/>
                <a:latin typeface="Inter"/>
              </a:rPr>
              <a:t>: Data theft, unauthorized transactions, loss of confidentiality.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4400" b="1" i="0" dirty="0">
                <a:solidFill>
                  <a:srgbClr val="404040"/>
                </a:solidFill>
                <a:effectLst/>
                <a:latin typeface="Inter"/>
              </a:rPr>
              <a:t>Examples</a:t>
            </a:r>
            <a:r>
              <a:rPr lang="en-US" sz="4400" b="0" i="0" dirty="0">
                <a:solidFill>
                  <a:srgbClr val="404040"/>
                </a:solidFill>
                <a:effectLst/>
                <a:latin typeface="Inter"/>
              </a:rPr>
              <a:t>: Eavesdropping on unencrypted communications, session hijacking, </a:t>
            </a:r>
            <a:r>
              <a:rPr lang="en-US" sz="4800" b="1" dirty="0"/>
              <a:t>packet sniffing</a:t>
            </a:r>
            <a:endParaRPr lang="en-US" sz="4400" b="0" i="0" dirty="0">
              <a:solidFill>
                <a:srgbClr val="404040"/>
              </a:solidFill>
              <a:effectLst/>
              <a:latin typeface="Inter"/>
            </a:endParaRP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3928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venting Man in the Middle Attack Network Projects | Network Simulation  Tools">
            <a:extLst>
              <a:ext uri="{FF2B5EF4-FFF2-40B4-BE49-F238E27FC236}">
                <a16:creationId xmlns:a16="http://schemas.microsoft.com/office/drawing/2014/main" id="{8253C592-E5D2-A3B1-C072-E97421644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33" y="193450"/>
            <a:ext cx="11290533" cy="666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83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6CC7B-68F3-540A-84AC-081DC9695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5. </a:t>
            </a:r>
            <a:r>
              <a:rPr lang="en-US" sz="7200" b="1" i="0" dirty="0">
                <a:solidFill>
                  <a:srgbClr val="404040"/>
                </a:solidFill>
                <a:effectLst/>
                <a:latin typeface="Inter"/>
              </a:rPr>
              <a:t>Insider Threats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AC210-8C91-22C2-6418-2A56AEC8C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5400" b="1" i="0" dirty="0">
                <a:solidFill>
                  <a:srgbClr val="404040"/>
                </a:solidFill>
                <a:effectLst/>
                <a:latin typeface="Inter"/>
              </a:rPr>
              <a:t>Definition</a:t>
            </a:r>
            <a:r>
              <a:rPr lang="en-US" sz="5400" b="0" i="0" dirty="0">
                <a:solidFill>
                  <a:srgbClr val="404040"/>
                </a:solidFill>
                <a:effectLst/>
                <a:latin typeface="Inter"/>
              </a:rPr>
              <a:t>: Threats originating from within the organization, such as employees or contractors.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5400" b="1" i="0" dirty="0">
                <a:solidFill>
                  <a:srgbClr val="404040"/>
                </a:solidFill>
                <a:effectLst/>
                <a:latin typeface="Inter"/>
              </a:rPr>
              <a:t>Impact</a:t>
            </a:r>
            <a:r>
              <a:rPr lang="en-US" sz="5400" b="0" i="0" dirty="0">
                <a:solidFill>
                  <a:srgbClr val="404040"/>
                </a:solidFill>
                <a:effectLst/>
                <a:latin typeface="Inter"/>
              </a:rPr>
              <a:t>: Data breaches, intellectual property theft, sabotage.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5400" b="1" i="0" dirty="0">
                <a:solidFill>
                  <a:srgbClr val="404040"/>
                </a:solidFill>
                <a:effectLst/>
                <a:latin typeface="Inter"/>
              </a:rPr>
              <a:t>Examples</a:t>
            </a:r>
            <a:r>
              <a:rPr lang="en-US" sz="5400" b="0" i="0" dirty="0">
                <a:solidFill>
                  <a:srgbClr val="404040"/>
                </a:solidFill>
                <a:effectLst/>
                <a:latin typeface="Inter"/>
              </a:rPr>
              <a:t>: Malicious insiders, negligent employees, compromised accounts, data leaks, and sabotage.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25153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insider threats work and ways to safeguard your business from them">
            <a:extLst>
              <a:ext uri="{FF2B5EF4-FFF2-40B4-BE49-F238E27FC236}">
                <a16:creationId xmlns:a16="http://schemas.microsoft.com/office/drawing/2014/main" id="{C2262F5B-CAAD-9C93-593B-D82133145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5" y="211138"/>
            <a:ext cx="11392526" cy="643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1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E6A5-BAA7-DEA0-7CD1-53A616745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i="0" dirty="0">
                <a:solidFill>
                  <a:srgbClr val="404040"/>
                </a:solidFill>
                <a:effectLst/>
                <a:latin typeface="Inter"/>
              </a:rPr>
              <a:t>6. Zero-Day Exploits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77E5C-D6E0-FC55-9223-912493898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5400" b="1" i="0" dirty="0">
                <a:solidFill>
                  <a:srgbClr val="404040"/>
                </a:solidFill>
                <a:effectLst/>
                <a:latin typeface="Inter"/>
              </a:rPr>
              <a:t>Definition</a:t>
            </a:r>
            <a:r>
              <a:rPr lang="en-US" sz="5400" b="0" i="0" dirty="0">
                <a:solidFill>
                  <a:srgbClr val="404040"/>
                </a:solidFill>
                <a:effectLst/>
                <a:latin typeface="Inter"/>
              </a:rPr>
              <a:t>: Attacks that exploit previously unknown vulnerabilities in software or hardware.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5400" b="1" i="0" dirty="0">
                <a:solidFill>
                  <a:srgbClr val="404040"/>
                </a:solidFill>
                <a:effectLst/>
                <a:latin typeface="Inter"/>
              </a:rPr>
              <a:t>Impact</a:t>
            </a:r>
            <a:r>
              <a:rPr lang="en-US" sz="5400" b="0" i="0" dirty="0">
                <a:solidFill>
                  <a:srgbClr val="404040"/>
                </a:solidFill>
                <a:effectLst/>
                <a:latin typeface="Inter"/>
              </a:rPr>
              <a:t>: Unauthorized access, data breaches, system compromise.</a:t>
            </a:r>
            <a:r>
              <a:rPr lang="en-US" sz="5400" b="1" i="0" dirty="0">
                <a:solidFill>
                  <a:srgbClr val="404040"/>
                </a:solidFill>
                <a:effectLst/>
                <a:latin typeface="Inter"/>
              </a:rPr>
              <a:t> 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5400" b="1" i="0" dirty="0">
                <a:solidFill>
                  <a:srgbClr val="404040"/>
                </a:solidFill>
                <a:effectLst/>
                <a:latin typeface="Inter"/>
              </a:rPr>
              <a:t>Examples</a:t>
            </a:r>
            <a:r>
              <a:rPr lang="en-US" sz="5400" b="0" i="0" dirty="0">
                <a:solidFill>
                  <a:srgbClr val="404040"/>
                </a:solidFill>
                <a:effectLst/>
                <a:latin typeface="Inter"/>
              </a:rPr>
              <a:t>: Exploiting unpatched software vulnerabilities.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6887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rom Log4j to Zero Day Exploit: What It Is, Why It Matters, and How to Stop">
            <a:extLst>
              <a:ext uri="{FF2B5EF4-FFF2-40B4-BE49-F238E27FC236}">
                <a16:creationId xmlns:a16="http://schemas.microsoft.com/office/drawing/2014/main" id="{817B16B1-2230-8D9F-D5C0-0BAF3C1C9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12" y="0"/>
            <a:ext cx="11662349" cy="661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89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5 Security Experts Share Best Practices to Prevent Zero-Day Attacks">
            <a:extLst>
              <a:ext uri="{FF2B5EF4-FFF2-40B4-BE49-F238E27FC236}">
                <a16:creationId xmlns:a16="http://schemas.microsoft.com/office/drawing/2014/main" id="{6A7875B3-86E9-EE05-7C17-C7516EE2A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333" y="808765"/>
            <a:ext cx="10156172" cy="563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00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5D6B3-B74A-D3B4-61D5-7F338F874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i="0" dirty="0">
                <a:solidFill>
                  <a:srgbClr val="404040"/>
                </a:solidFill>
                <a:effectLst/>
                <a:latin typeface="Inter"/>
              </a:rPr>
              <a:t>7. Password Attacks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C027F-3207-FF19-A13F-F0117ABBD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4800" b="1" i="0" dirty="0">
                <a:solidFill>
                  <a:srgbClr val="404040"/>
                </a:solidFill>
                <a:effectLst/>
                <a:latin typeface="Inter"/>
              </a:rPr>
              <a:t>Definition</a:t>
            </a:r>
            <a:r>
              <a:rPr lang="en-US" sz="4800" b="0" i="0" dirty="0">
                <a:solidFill>
                  <a:srgbClr val="404040"/>
                </a:solidFill>
                <a:effectLst/>
                <a:latin typeface="Inter"/>
              </a:rPr>
              <a:t>: Attempts to gain unauthorized access by cracking or guessing passwords.</a:t>
            </a:r>
          </a:p>
          <a:p>
            <a:pPr lvl="1"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4800" b="1" i="0" dirty="0">
                <a:solidFill>
                  <a:srgbClr val="404040"/>
                </a:solidFill>
                <a:effectLst/>
                <a:latin typeface="Inter"/>
              </a:rPr>
              <a:t>Impact</a:t>
            </a:r>
            <a:r>
              <a:rPr lang="en-US" sz="4800" b="0" i="0" dirty="0">
                <a:solidFill>
                  <a:srgbClr val="404040"/>
                </a:solidFill>
                <a:effectLst/>
                <a:latin typeface="Inter"/>
              </a:rPr>
              <a:t>: Unauthorized access, data breaches, account compromise.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Examples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: Brute force attacks, dictionary attacks, credential stuffing.</a:t>
            </a:r>
          </a:p>
          <a:p>
            <a:pPr marL="457200" lvl="1" indent="0" algn="l">
              <a:spcBef>
                <a:spcPts val="300"/>
              </a:spcBef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0137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ypes of Password Attacks">
            <a:extLst>
              <a:ext uri="{FF2B5EF4-FFF2-40B4-BE49-F238E27FC236}">
                <a16:creationId xmlns:a16="http://schemas.microsoft.com/office/drawing/2014/main" id="{35C3BE96-7165-5A2A-011C-FEDACA223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6" y="-269823"/>
            <a:ext cx="12155404" cy="692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51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hat is the CIA security triad? CIA Triad Explained | URM Consulting">
            <a:extLst>
              <a:ext uri="{FF2B5EF4-FFF2-40B4-BE49-F238E27FC236}">
                <a16:creationId xmlns:a16="http://schemas.microsoft.com/office/drawing/2014/main" id="{5447372E-025B-EDDF-F3A7-7D52C74D6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314793"/>
            <a:ext cx="8720137" cy="61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0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872A1-7DF0-ABF8-E4D5-67BF0D685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/>
              <a:t>8. Social Engineering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3F6F2-5762-372E-673C-9FBE2B765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5400" dirty="0"/>
              <a:t>Attackers manipulate people into revealing confidential information through deception.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400" dirty="0"/>
              <a:t>Common methods include </a:t>
            </a:r>
            <a:r>
              <a:rPr lang="en-US" sz="5400" b="1" dirty="0"/>
              <a:t>impersonation</a:t>
            </a:r>
            <a:r>
              <a:rPr lang="en-US" sz="5400" dirty="0"/>
              <a:t>, </a:t>
            </a:r>
            <a:r>
              <a:rPr lang="en-US" sz="5400" b="1" dirty="0"/>
              <a:t>baiting</a:t>
            </a:r>
            <a:r>
              <a:rPr lang="en-US" sz="5400" dirty="0"/>
              <a:t>, and </a:t>
            </a:r>
            <a:r>
              <a:rPr lang="en-US" sz="5400" b="1" dirty="0"/>
              <a:t>pretexting</a:t>
            </a:r>
            <a:r>
              <a:rPr lang="en-US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837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at is Social Engineering? | Examples &amp; Prevention Tips">
            <a:extLst>
              <a:ext uri="{FF2B5EF4-FFF2-40B4-BE49-F238E27FC236}">
                <a16:creationId xmlns:a16="http://schemas.microsoft.com/office/drawing/2014/main" id="{F43A5791-79AB-55D2-0E0D-5DC53041F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4" y="359764"/>
            <a:ext cx="11287594" cy="614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87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065C82-BB9D-9307-3BBF-D26B94321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/>
              <a:t>How to Mitigate the Threats</a:t>
            </a:r>
          </a:p>
        </p:txBody>
      </p:sp>
    </p:spTree>
    <p:extLst>
      <p:ext uri="{BB962C8B-B14F-4D97-AF65-F5344CB8AC3E}">
        <p14:creationId xmlns:p14="http://schemas.microsoft.com/office/powerpoint/2010/main" val="37922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0AD88-2B9A-2C53-88CC-E07C705A9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1A3C7-AEA3-A8E5-91C1-8DB6AB444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6600" b="0" i="0" dirty="0">
                <a:solidFill>
                  <a:srgbClr val="404040"/>
                </a:solidFill>
                <a:effectLst/>
                <a:latin typeface="Inter"/>
              </a:rPr>
              <a:t>Mitigating network threats involves implementing a combination of technical measures, policies, and best practices to protect the network and its resources.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70246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ndustry News 2024 The Top 5 Cybersecurity Threats and How to Defend  Against Them">
            <a:extLst>
              <a:ext uri="{FF2B5EF4-FFF2-40B4-BE49-F238E27FC236}">
                <a16:creationId xmlns:a16="http://schemas.microsoft.com/office/drawing/2014/main" id="{3B095A1F-2C67-3D93-7190-07FF7187C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972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01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7802C-5B5F-990E-32EC-4DA01D9A4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142404-03D9-CB0C-BBC9-DBFE8EE3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/>
              <a:t>a). Technical Measures:</a:t>
            </a:r>
          </a:p>
        </p:txBody>
      </p:sp>
    </p:spTree>
    <p:extLst>
      <p:ext uri="{BB962C8B-B14F-4D97-AF65-F5344CB8AC3E}">
        <p14:creationId xmlns:p14="http://schemas.microsoft.com/office/powerpoint/2010/main" val="397323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4EB19-F6CF-1451-3E0E-BDCE77B1F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i="0" dirty="0">
                <a:solidFill>
                  <a:srgbClr val="FF0000"/>
                </a:solidFill>
                <a:effectLst/>
                <a:latin typeface="Inter"/>
              </a:rPr>
              <a:t>1. Firewalls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AEFE7-97D0-13DA-87D4-91A6AA016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6000" b="1" i="0" dirty="0">
                <a:solidFill>
                  <a:srgbClr val="404040"/>
                </a:solidFill>
                <a:effectLst/>
                <a:latin typeface="Inter"/>
              </a:rPr>
              <a:t>Purpose</a:t>
            </a:r>
            <a:r>
              <a:rPr lang="en-US" sz="6000" b="0" i="0" dirty="0">
                <a:solidFill>
                  <a:srgbClr val="404040"/>
                </a:solidFill>
                <a:effectLst/>
                <a:latin typeface="Inter"/>
              </a:rPr>
              <a:t>: Monitor and control incoming and outgoing network traffic based on security rules.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6000" b="1" i="0" dirty="0">
                <a:solidFill>
                  <a:srgbClr val="404040"/>
                </a:solidFill>
                <a:effectLst/>
                <a:latin typeface="Inter"/>
              </a:rPr>
              <a:t>Implementation</a:t>
            </a:r>
            <a:r>
              <a:rPr lang="en-US" sz="6000" b="0" i="0" dirty="0">
                <a:solidFill>
                  <a:srgbClr val="404040"/>
                </a:solidFill>
                <a:effectLst/>
                <a:latin typeface="Inter"/>
              </a:rPr>
              <a:t>: Use hardware or software firewalls to block unauthorized access.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615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0933F-4B1C-59AF-8580-0F08F006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2. 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Inter"/>
              </a:rPr>
              <a:t>Intrusion Detection and Prevention Systems (IDPS)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8B7B9-3D01-47AC-BA0A-1672730E1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6600" b="1" i="0" dirty="0">
                <a:solidFill>
                  <a:srgbClr val="404040"/>
                </a:solidFill>
                <a:effectLst/>
                <a:latin typeface="Inter"/>
              </a:rPr>
              <a:t>Purpose</a:t>
            </a:r>
            <a:r>
              <a:rPr lang="en-US" sz="6600" b="0" i="0" dirty="0">
                <a:solidFill>
                  <a:srgbClr val="404040"/>
                </a:solidFill>
                <a:effectLst/>
                <a:latin typeface="Inter"/>
              </a:rPr>
              <a:t>: Detect and prevent malicious activities in real-time.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6600" b="1" i="0" dirty="0">
                <a:solidFill>
                  <a:srgbClr val="404040"/>
                </a:solidFill>
                <a:effectLst/>
                <a:latin typeface="Inter"/>
              </a:rPr>
              <a:t>Implementation</a:t>
            </a:r>
            <a:r>
              <a:rPr lang="en-US" sz="6600" b="0" i="0" dirty="0">
                <a:solidFill>
                  <a:srgbClr val="404040"/>
                </a:solidFill>
                <a:effectLst/>
                <a:latin typeface="Inter"/>
              </a:rPr>
              <a:t>: Deploy IDPS solutions to monitor network traffic and respond to threats.</a:t>
            </a:r>
          </a:p>
          <a:p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44801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5BD52-4053-4530-28EE-0DD5A6CAD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3. 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Inter"/>
              </a:rPr>
              <a:t>Antivirus and Anti-Malware Software: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E4EB8-0ABB-5C78-7EE2-C78B5622B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6600" b="1" i="0" dirty="0">
                <a:solidFill>
                  <a:srgbClr val="404040"/>
                </a:solidFill>
                <a:effectLst/>
                <a:latin typeface="Inter"/>
              </a:rPr>
              <a:t>Purpose</a:t>
            </a:r>
            <a:r>
              <a:rPr lang="en-US" sz="6600" b="0" i="0" dirty="0">
                <a:solidFill>
                  <a:srgbClr val="404040"/>
                </a:solidFill>
                <a:effectLst/>
                <a:latin typeface="Inter"/>
              </a:rPr>
              <a:t>: Detect, prevent, and remove malicious software.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6600" b="1" i="0" dirty="0">
                <a:solidFill>
                  <a:srgbClr val="404040"/>
                </a:solidFill>
                <a:effectLst/>
                <a:latin typeface="Inter"/>
              </a:rPr>
              <a:t>Implementation</a:t>
            </a:r>
            <a:r>
              <a:rPr lang="en-US" sz="6600" b="0" i="0" dirty="0">
                <a:solidFill>
                  <a:srgbClr val="404040"/>
                </a:solidFill>
                <a:effectLst/>
                <a:latin typeface="Inter"/>
              </a:rPr>
              <a:t>: Install and regularly update antivirus software on all devices.</a:t>
            </a:r>
          </a:p>
          <a:p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75909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A207D-1E95-FAD0-1C1E-97199EBE9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i="0" dirty="0">
                <a:solidFill>
                  <a:srgbClr val="FF0000"/>
                </a:solidFill>
                <a:effectLst/>
                <a:latin typeface="Inter"/>
              </a:rPr>
              <a:t>4. Encryption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D4278-C91A-8E49-BD1C-AEB593DC2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5400" b="1" i="0" dirty="0">
                <a:solidFill>
                  <a:srgbClr val="404040"/>
                </a:solidFill>
                <a:effectLst/>
                <a:latin typeface="Inter"/>
              </a:rPr>
              <a:t>Purpose</a:t>
            </a:r>
            <a:r>
              <a:rPr lang="en-US" sz="5400" b="0" i="0" dirty="0">
                <a:solidFill>
                  <a:srgbClr val="404040"/>
                </a:solidFill>
                <a:effectLst/>
                <a:latin typeface="Inter"/>
              </a:rPr>
              <a:t>: Protect data in transit and at rest by converting it into an unreadable format.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5400" b="1" i="0" dirty="0">
                <a:solidFill>
                  <a:srgbClr val="404040"/>
                </a:solidFill>
                <a:effectLst/>
                <a:latin typeface="Inter"/>
              </a:rPr>
              <a:t>Implementation</a:t>
            </a:r>
            <a:r>
              <a:rPr lang="en-US" sz="5400" b="0" i="0" dirty="0">
                <a:solidFill>
                  <a:srgbClr val="404040"/>
                </a:solidFill>
                <a:effectLst/>
                <a:latin typeface="Inter"/>
              </a:rPr>
              <a:t>: Use protocols like SSL/TLS for secure communication and encrypt sensitive data.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5024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B22A2-A74F-6F94-437B-D084A5302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i="0" dirty="0">
                <a:solidFill>
                  <a:srgbClr val="404040"/>
                </a:solidFill>
                <a:effectLst/>
                <a:latin typeface="Inter"/>
              </a:rPr>
              <a:t>Key Objectives of Network Security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2A62-89D7-2690-F744-CC027353B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514007"/>
            <a:ext cx="9982200" cy="5006713"/>
          </a:xfrm>
        </p:spPr>
        <p:txBody>
          <a:bodyPr>
            <a:normAutofit fontScale="92500" lnSpcReduction="10000"/>
          </a:bodyPr>
          <a:lstStyle/>
          <a:p>
            <a:pPr algn="l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FF0000"/>
                </a:solidFill>
                <a:effectLst/>
                <a:latin typeface="Inter"/>
              </a:rPr>
              <a:t>Confidentiality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Inter"/>
              </a:rPr>
              <a:t>:</a:t>
            </a:r>
          </a:p>
          <a:p>
            <a:pPr lvl="1" algn="l">
              <a:spcBef>
                <a:spcPts val="300"/>
              </a:spcBef>
            </a:pPr>
            <a:r>
              <a:rPr lang="en-US" sz="2800" b="0" i="0" dirty="0">
                <a:solidFill>
                  <a:srgbClr val="404040"/>
                </a:solidFill>
                <a:effectLst/>
                <a:latin typeface="Inter"/>
              </a:rPr>
              <a:t>Ensuring that sensitive data is accessible only to authorized users.</a:t>
            </a:r>
          </a:p>
          <a:p>
            <a:pPr lvl="1" algn="l">
              <a:spcBef>
                <a:spcPts val="300"/>
              </a:spcBef>
            </a:pPr>
            <a:r>
              <a:rPr lang="en-US" sz="2800" b="1" i="0" dirty="0">
                <a:solidFill>
                  <a:srgbClr val="404040"/>
                </a:solidFill>
                <a:effectLst/>
                <a:latin typeface="Inter"/>
              </a:rPr>
              <a:t>Example: </a:t>
            </a:r>
            <a:r>
              <a:rPr lang="en-US" sz="2800" b="0" i="0" dirty="0">
                <a:solidFill>
                  <a:srgbClr val="404040"/>
                </a:solidFill>
                <a:effectLst/>
                <a:latin typeface="Inter"/>
              </a:rPr>
              <a:t>Encrypting data to prevent unauthorized access.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FF0000"/>
                </a:solidFill>
                <a:effectLst/>
                <a:latin typeface="Inter"/>
              </a:rPr>
              <a:t>Integrity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Inter"/>
              </a:rPr>
              <a:t>:</a:t>
            </a:r>
          </a:p>
          <a:p>
            <a:pPr lvl="1" algn="l">
              <a:spcBef>
                <a:spcPts val="300"/>
              </a:spcBef>
            </a:pPr>
            <a:r>
              <a:rPr lang="en-US" sz="2800" b="0" i="0" dirty="0">
                <a:solidFill>
                  <a:srgbClr val="404040"/>
                </a:solidFill>
                <a:effectLst/>
                <a:latin typeface="Inter"/>
              </a:rPr>
              <a:t>Protecting data from being altered or tampered with by unauthorized parties.</a:t>
            </a:r>
          </a:p>
          <a:p>
            <a:pPr lvl="1" algn="l">
              <a:spcBef>
                <a:spcPts val="300"/>
              </a:spcBef>
            </a:pPr>
            <a:r>
              <a:rPr lang="en-US" sz="2800" b="1" i="0" dirty="0">
                <a:solidFill>
                  <a:srgbClr val="404040"/>
                </a:solidFill>
                <a:effectLst/>
                <a:latin typeface="Inter"/>
              </a:rPr>
              <a:t>Example: </a:t>
            </a:r>
            <a:r>
              <a:rPr lang="en-US" sz="2800" b="0" i="0" dirty="0">
                <a:solidFill>
                  <a:srgbClr val="404040"/>
                </a:solidFill>
                <a:effectLst/>
                <a:latin typeface="Inter"/>
              </a:rPr>
              <a:t>Using checksums and hashes to verify data integrity.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3600" b="1" i="0" dirty="0">
                <a:solidFill>
                  <a:srgbClr val="FF0000"/>
                </a:solidFill>
                <a:effectLst/>
                <a:latin typeface="Inter"/>
              </a:rPr>
              <a:t>Availability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Inter"/>
              </a:rPr>
              <a:t>:</a:t>
            </a:r>
          </a:p>
          <a:p>
            <a:pPr lvl="1" algn="l">
              <a:spcBef>
                <a:spcPts val="300"/>
              </a:spcBef>
            </a:pPr>
            <a:r>
              <a:rPr lang="en-US" sz="2800" b="0" i="0" dirty="0">
                <a:solidFill>
                  <a:srgbClr val="404040"/>
                </a:solidFill>
                <a:effectLst/>
                <a:latin typeface="Inter"/>
              </a:rPr>
              <a:t>Ensuring that network resources and services are available to authorized users when needed.</a:t>
            </a:r>
          </a:p>
          <a:p>
            <a:pPr lvl="1" algn="l">
              <a:spcBef>
                <a:spcPts val="300"/>
              </a:spcBef>
            </a:pPr>
            <a:r>
              <a:rPr lang="en-US" sz="2800" b="1" i="0" dirty="0">
                <a:solidFill>
                  <a:srgbClr val="404040"/>
                </a:solidFill>
                <a:effectLst/>
                <a:latin typeface="Inter"/>
              </a:rPr>
              <a:t>Example: </a:t>
            </a:r>
            <a:r>
              <a:rPr lang="en-US" sz="2800" b="0" i="0" dirty="0">
                <a:solidFill>
                  <a:srgbClr val="404040"/>
                </a:solidFill>
                <a:effectLst/>
                <a:latin typeface="Inter"/>
              </a:rPr>
              <a:t>Implementing redundancy and failover mechanisms to prevent downtime.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5516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C1DA-E30A-B03E-E880-A2D6693A4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5. </a:t>
            </a:r>
            <a:r>
              <a:rPr lang="en-US" sz="5400" b="1" i="0" dirty="0">
                <a:solidFill>
                  <a:srgbClr val="FF0000"/>
                </a:solidFill>
                <a:effectLst/>
                <a:latin typeface="Inter"/>
              </a:rPr>
              <a:t>Multi-Factor Authentication (MFA)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92708-36D1-6C99-9F2B-6AFC99D55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6600" b="1" i="0" dirty="0">
                <a:solidFill>
                  <a:srgbClr val="404040"/>
                </a:solidFill>
                <a:effectLst/>
                <a:latin typeface="Inter"/>
              </a:rPr>
              <a:t>Purpose</a:t>
            </a:r>
            <a:r>
              <a:rPr lang="en-US" sz="6600" b="0" i="0" dirty="0">
                <a:solidFill>
                  <a:srgbClr val="404040"/>
                </a:solidFill>
                <a:effectLst/>
                <a:latin typeface="Inter"/>
              </a:rPr>
              <a:t>: Add an extra layer of security by requiring multiple forms of verification.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6600" b="1" i="0" dirty="0">
                <a:solidFill>
                  <a:srgbClr val="404040"/>
                </a:solidFill>
                <a:effectLst/>
                <a:latin typeface="Inter"/>
              </a:rPr>
              <a:t>Implementation</a:t>
            </a:r>
            <a:r>
              <a:rPr lang="en-US" sz="6600" b="0" i="0" dirty="0">
                <a:solidFill>
                  <a:srgbClr val="404040"/>
                </a:solidFill>
                <a:effectLst/>
                <a:latin typeface="Inter"/>
              </a:rPr>
              <a:t>: Implement MFA for accessing critical systems and applications.</a:t>
            </a:r>
          </a:p>
          <a:p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9858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84A32-EE9E-0AB9-8954-1D887925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6. 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Inter"/>
              </a:rPr>
              <a:t>Regular Patching and Updates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833D7-15B8-116C-50CB-AB69901F7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6600" b="1" i="0" dirty="0">
                <a:solidFill>
                  <a:srgbClr val="404040"/>
                </a:solidFill>
                <a:effectLst/>
                <a:latin typeface="Inter"/>
              </a:rPr>
              <a:t>Purpose</a:t>
            </a:r>
            <a:r>
              <a:rPr lang="en-US" sz="6600" b="0" i="0" dirty="0">
                <a:solidFill>
                  <a:srgbClr val="404040"/>
                </a:solidFill>
                <a:effectLst/>
                <a:latin typeface="Inter"/>
              </a:rPr>
              <a:t>: Fix vulnerabilities in software and hardware.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6600" b="1" i="0" dirty="0">
                <a:solidFill>
                  <a:srgbClr val="404040"/>
                </a:solidFill>
                <a:effectLst/>
                <a:latin typeface="Inter"/>
              </a:rPr>
              <a:t>Implementation</a:t>
            </a:r>
            <a:r>
              <a:rPr lang="en-US" sz="6600" b="0" i="0" dirty="0">
                <a:solidFill>
                  <a:srgbClr val="404040"/>
                </a:solidFill>
                <a:effectLst/>
                <a:latin typeface="Inter"/>
              </a:rPr>
              <a:t>: Regularly update and patch all systems, applications, and firmware.</a:t>
            </a:r>
          </a:p>
          <a:p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55178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42502-4ABC-2717-2155-A3DBA1F53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7. </a:t>
            </a:r>
            <a:r>
              <a:rPr lang="en-US" sz="6600" b="1" i="0" dirty="0">
                <a:solidFill>
                  <a:srgbClr val="FF0000"/>
                </a:solidFill>
                <a:effectLst/>
                <a:latin typeface="Inter"/>
              </a:rPr>
              <a:t>Network Segmentation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E88EE-A348-2230-38A5-D3121CE25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6600" b="1" i="0" dirty="0">
                <a:solidFill>
                  <a:srgbClr val="404040"/>
                </a:solidFill>
                <a:effectLst/>
                <a:latin typeface="Inter"/>
              </a:rPr>
              <a:t>Purpose</a:t>
            </a:r>
            <a:r>
              <a:rPr lang="en-US" sz="6600" b="0" i="0" dirty="0">
                <a:solidFill>
                  <a:srgbClr val="404040"/>
                </a:solidFill>
                <a:effectLst/>
                <a:latin typeface="Inter"/>
              </a:rPr>
              <a:t>: Divide the network into smaller segments to limit the spread of threats.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6600" b="1" i="0" dirty="0">
                <a:solidFill>
                  <a:srgbClr val="404040"/>
                </a:solidFill>
                <a:effectLst/>
                <a:latin typeface="Inter"/>
              </a:rPr>
              <a:t>Implementation</a:t>
            </a:r>
            <a:r>
              <a:rPr lang="en-US" sz="6600" b="0" i="0" dirty="0">
                <a:solidFill>
                  <a:srgbClr val="404040"/>
                </a:solidFill>
                <a:effectLst/>
                <a:latin typeface="Inter"/>
              </a:rPr>
              <a:t>: Use VLANs and subnets to isolate sensitive data and systems.</a:t>
            </a:r>
          </a:p>
          <a:p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001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81F8E-C583-D216-7DDD-8BB6F5FF0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8. </a:t>
            </a:r>
            <a:r>
              <a:rPr lang="en-US" sz="8000" b="1" i="0" dirty="0">
                <a:solidFill>
                  <a:srgbClr val="FF0000"/>
                </a:solidFill>
                <a:effectLst/>
                <a:latin typeface="Inter"/>
              </a:rPr>
              <a:t>Backup and Recovery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ABB18-3CCF-9DE1-67F6-7702FBC6C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6600" b="1" i="0" dirty="0">
                <a:solidFill>
                  <a:srgbClr val="404040"/>
                </a:solidFill>
                <a:effectLst/>
                <a:latin typeface="Inter"/>
              </a:rPr>
              <a:t>Purpose</a:t>
            </a:r>
            <a:r>
              <a:rPr lang="en-US" sz="6600" b="0" i="0" dirty="0">
                <a:solidFill>
                  <a:srgbClr val="404040"/>
                </a:solidFill>
                <a:effectLst/>
                <a:latin typeface="Inter"/>
              </a:rPr>
              <a:t>: Ensure data can be restored in case of a breach or failure.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6600" b="1" i="0" dirty="0">
                <a:solidFill>
                  <a:srgbClr val="404040"/>
                </a:solidFill>
                <a:effectLst/>
                <a:latin typeface="Inter"/>
              </a:rPr>
              <a:t>Implementation</a:t>
            </a:r>
            <a:r>
              <a:rPr lang="en-US" sz="6600" b="0" i="0" dirty="0">
                <a:solidFill>
                  <a:srgbClr val="404040"/>
                </a:solidFill>
                <a:effectLst/>
                <a:latin typeface="Inter"/>
              </a:rPr>
              <a:t>: Regularly back up data and test recovery procedures.</a:t>
            </a:r>
          </a:p>
          <a:p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468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CC126-D397-2B0B-D79D-96DF5463C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326893-DD73-FC18-F3A0-597074AD3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b).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4934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7D61E-A1E9-D2D4-D27D-955B10C3C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9BD80-F41B-E8EF-2D2F-445CD759F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4920521"/>
          </a:xfrm>
        </p:spPr>
        <p:txBody>
          <a:bodyPr>
            <a:normAutofit fontScale="92500"/>
          </a:bodyPr>
          <a:lstStyle/>
          <a:p>
            <a:pPr algn="l">
              <a:buFont typeface="Wingdings" panose="05000000000000000000" pitchFamily="2" charset="2"/>
              <a:buChar char="q"/>
            </a:pPr>
            <a:r>
              <a:rPr lang="en-US" sz="4000" b="1" i="0" dirty="0">
                <a:solidFill>
                  <a:srgbClr val="404040"/>
                </a:solidFill>
                <a:effectLst/>
                <a:latin typeface="Inter"/>
              </a:rPr>
              <a:t>User Education and Training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Inter"/>
              </a:rPr>
              <a:t>: Educate users about security risks and best practices.</a:t>
            </a:r>
          </a:p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4000" b="1" i="0" dirty="0">
                <a:solidFill>
                  <a:srgbClr val="404040"/>
                </a:solidFill>
                <a:effectLst/>
                <a:latin typeface="Inter"/>
              </a:rPr>
              <a:t>Strong Password Policies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Inter"/>
              </a:rPr>
              <a:t>: Enforce the use of complex passwords and regular password changes.</a:t>
            </a:r>
          </a:p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4000" b="1" i="0" dirty="0">
                <a:solidFill>
                  <a:srgbClr val="404040"/>
                </a:solidFill>
                <a:effectLst/>
                <a:latin typeface="Inter"/>
              </a:rPr>
              <a:t>Access Control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Inter"/>
              </a:rPr>
              <a:t>: Implement least privilege principles to restrict access to sensitive resources.</a:t>
            </a:r>
          </a:p>
          <a:p>
            <a:pPr algn="l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4000" b="1" i="0" dirty="0">
                <a:solidFill>
                  <a:srgbClr val="404040"/>
                </a:solidFill>
                <a:effectLst/>
                <a:latin typeface="Inter"/>
              </a:rPr>
              <a:t>Incident Response Plan</a:t>
            </a:r>
            <a:r>
              <a:rPr lang="en-US" sz="4000" b="0" i="0" dirty="0">
                <a:solidFill>
                  <a:srgbClr val="404040"/>
                </a:solidFill>
                <a:effectLst/>
                <a:latin typeface="Inter"/>
              </a:rPr>
              <a:t>: Develop and regularly update an incident response plan to handle security breaches.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1034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3EE0B-7795-4A75-DCD6-451506EEC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00A3F6-BF80-95EF-1FFE-9F4F578E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c). </a:t>
            </a:r>
            <a:r>
              <a:rPr lang="en-US" sz="6000" b="1" dirty="0"/>
              <a:t>Security Policies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1703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3ED3A-3B0A-53D3-CF1F-EDAA13184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Security Policies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7B71D-BA9E-C432-8E6A-7D2D1A339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0" i="0" dirty="0">
                <a:solidFill>
                  <a:srgbClr val="404040"/>
                </a:solidFill>
                <a:effectLst/>
                <a:latin typeface="Inter"/>
              </a:rPr>
              <a:t>Security policies are formalized rules and procedures that define how an organization manages and protects its network and information assets.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195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82F60-EC04-DCDE-F97C-E62E4138F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i="0" dirty="0">
                <a:effectLst/>
                <a:latin typeface="Inter"/>
              </a:rPr>
              <a:t>Key Components of Security Policies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2915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E4F52-A3BC-04E1-049C-8705809C4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1. 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Inter"/>
              </a:rPr>
              <a:t>Acceptable Use Policy (AUP)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B09E4-CB6C-23AB-8271-583FC7A72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4800" b="1" i="0" dirty="0">
                <a:solidFill>
                  <a:srgbClr val="404040"/>
                </a:solidFill>
                <a:effectLst/>
                <a:latin typeface="Inter"/>
              </a:rPr>
              <a:t>Purpose</a:t>
            </a:r>
            <a:r>
              <a:rPr lang="en-US" sz="4800" b="0" i="0" dirty="0">
                <a:solidFill>
                  <a:srgbClr val="404040"/>
                </a:solidFill>
                <a:effectLst/>
                <a:latin typeface="Inter"/>
              </a:rPr>
              <a:t>: Defines acceptable use of network resources and services.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4800" b="1" i="0" dirty="0">
                <a:solidFill>
                  <a:srgbClr val="404040"/>
                </a:solidFill>
                <a:effectLst/>
                <a:latin typeface="Inter"/>
              </a:rPr>
              <a:t>Content</a:t>
            </a:r>
            <a:r>
              <a:rPr lang="en-US" sz="4800" b="0" i="0" dirty="0">
                <a:solidFill>
                  <a:srgbClr val="404040"/>
                </a:solidFill>
                <a:effectLst/>
                <a:latin typeface="Inter"/>
              </a:rPr>
              <a:t>: Guidelines on internet usage, email, software installation, and data sharing.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2490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BBD1B-ECFB-D55D-8F0F-4C489C347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Security Terminologies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52A9E-25F3-1EEF-59E0-5C9324C9D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97" y="1304144"/>
            <a:ext cx="11287594" cy="5477656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Authentication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>
              <a:spcBef>
                <a:spcPts val="300"/>
              </a:spcBef>
            </a:pPr>
            <a:r>
              <a:rPr lang="en-US" sz="28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Verifying the identity of users and devices before granting access to the network.</a:t>
            </a:r>
          </a:p>
          <a:p>
            <a:pPr lvl="1" algn="l">
              <a:spcBef>
                <a:spcPts val="300"/>
              </a:spcBef>
            </a:pPr>
            <a:r>
              <a:rPr lang="en-US" sz="28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Example: Using passwords, biometrics, or multi-factor authentication (MFA).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Authorization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>
              <a:spcBef>
                <a:spcPts val="300"/>
              </a:spcBef>
            </a:pPr>
            <a:r>
              <a:rPr lang="en-US" sz="28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Granting appropriate access levels to users based on their roles and responsibilities.</a:t>
            </a:r>
          </a:p>
          <a:p>
            <a:pPr lvl="1" algn="l">
              <a:spcBef>
                <a:spcPts val="300"/>
              </a:spcBef>
            </a:pPr>
            <a:r>
              <a:rPr lang="en-US" sz="28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Example: Implementing role-based access control (RBAC).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Non-Repudiation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>
              <a:spcBef>
                <a:spcPts val="300"/>
              </a:spcBef>
            </a:pPr>
            <a:r>
              <a:rPr lang="en-US" sz="28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Ensuring that users cannot deny their actions (e.g., sending or receiving data).</a:t>
            </a:r>
          </a:p>
          <a:p>
            <a:pPr lvl="1" algn="l">
              <a:spcBef>
                <a:spcPts val="300"/>
              </a:spcBef>
            </a:pPr>
            <a:r>
              <a:rPr lang="en-US" sz="28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Example: Using digital signatures and audit logs.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8013D-FD42-F588-BA55-0BE6EB5B7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2. 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Inter"/>
              </a:rPr>
              <a:t>Access Control Policy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BD701-B0E7-3205-EDA6-C25148DEA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5400" b="1" i="0" dirty="0">
                <a:solidFill>
                  <a:srgbClr val="404040"/>
                </a:solidFill>
                <a:effectLst/>
                <a:latin typeface="Inter"/>
              </a:rPr>
              <a:t>Purpose</a:t>
            </a:r>
            <a:r>
              <a:rPr lang="en-US" sz="5400" b="0" i="0" dirty="0">
                <a:solidFill>
                  <a:srgbClr val="404040"/>
                </a:solidFill>
                <a:effectLst/>
                <a:latin typeface="Inter"/>
              </a:rPr>
              <a:t>: Specifies who can access network resources and under what conditions.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5400" b="1" i="0" dirty="0">
                <a:solidFill>
                  <a:srgbClr val="404040"/>
                </a:solidFill>
                <a:effectLst/>
                <a:latin typeface="Inter"/>
              </a:rPr>
              <a:t>Content</a:t>
            </a:r>
            <a:r>
              <a:rPr lang="en-US" sz="5400" b="0" i="0" dirty="0">
                <a:solidFill>
                  <a:srgbClr val="404040"/>
                </a:solidFill>
                <a:effectLst/>
                <a:latin typeface="Inter"/>
              </a:rPr>
              <a:t>: User authentication, authorization levels, and access restrictions.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3279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2FE8A-87FC-588D-0FCC-E55D6F3E3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3. </a:t>
            </a:r>
            <a:r>
              <a:rPr lang="en-US" sz="7200" b="1" i="0" dirty="0">
                <a:solidFill>
                  <a:srgbClr val="FF0000"/>
                </a:solidFill>
                <a:effectLst/>
                <a:latin typeface="Inter"/>
              </a:rPr>
              <a:t>Password Policy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CE079-6B96-5F0C-EB74-AB0EBB4F8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300"/>
              </a:spcBef>
            </a:pPr>
            <a:r>
              <a:rPr lang="en-US" sz="4800" b="1" i="0" dirty="0">
                <a:solidFill>
                  <a:srgbClr val="404040"/>
                </a:solidFill>
                <a:effectLst/>
                <a:latin typeface="Inter"/>
              </a:rPr>
              <a:t>Purpose</a:t>
            </a:r>
            <a:r>
              <a:rPr lang="en-US" sz="4800" b="0" i="0" dirty="0">
                <a:solidFill>
                  <a:srgbClr val="404040"/>
                </a:solidFill>
                <a:effectLst/>
                <a:latin typeface="Inter"/>
              </a:rPr>
              <a:t>: Establishes requirements for creating and managing passwords.</a:t>
            </a:r>
          </a:p>
          <a:p>
            <a:pPr lvl="1">
              <a:spcBef>
                <a:spcPts val="300"/>
              </a:spcBef>
            </a:pPr>
            <a:r>
              <a:rPr lang="en-US" sz="4800" b="1" i="0" dirty="0">
                <a:solidFill>
                  <a:srgbClr val="404040"/>
                </a:solidFill>
                <a:effectLst/>
                <a:latin typeface="Inter"/>
              </a:rPr>
              <a:t>Content</a:t>
            </a:r>
            <a:r>
              <a:rPr lang="en-US" sz="4800" b="0" i="0" dirty="0">
                <a:solidFill>
                  <a:srgbClr val="404040"/>
                </a:solidFill>
                <a:effectLst/>
                <a:latin typeface="Inter"/>
              </a:rPr>
              <a:t>: Password complexity, expiration, and reuse rules.</a:t>
            </a:r>
            <a:br>
              <a:rPr lang="en-US" sz="6000" dirty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1887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A7F57-312E-C6A3-472D-09B63F9F8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4. 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Inter"/>
              </a:rPr>
              <a:t>Data Protection Policy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4DD38-7854-61D5-C0BA-CEEF67FAA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6000" b="1" i="0" dirty="0">
                <a:solidFill>
                  <a:srgbClr val="404040"/>
                </a:solidFill>
                <a:effectLst/>
                <a:latin typeface="Inter"/>
              </a:rPr>
              <a:t>Purpose</a:t>
            </a:r>
            <a:r>
              <a:rPr lang="en-US" sz="6000" b="0" i="0" dirty="0">
                <a:solidFill>
                  <a:srgbClr val="404040"/>
                </a:solidFill>
                <a:effectLst/>
                <a:latin typeface="Inter"/>
              </a:rPr>
              <a:t>: Defines how sensitive data is handled, stored, and transmitted.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6000" b="1" i="0" dirty="0">
                <a:solidFill>
                  <a:srgbClr val="404040"/>
                </a:solidFill>
                <a:effectLst/>
                <a:latin typeface="Inter"/>
              </a:rPr>
              <a:t>Content</a:t>
            </a:r>
            <a:r>
              <a:rPr lang="en-US" sz="6000" b="0" i="0" dirty="0">
                <a:solidFill>
                  <a:srgbClr val="404040"/>
                </a:solidFill>
                <a:effectLst/>
                <a:latin typeface="Inter"/>
              </a:rPr>
              <a:t>: Encryption requirements, data classification, and retention policies.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7859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01F68-C58B-E834-69B3-A18653C69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5. 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Inter"/>
              </a:rPr>
              <a:t>Incident Response Policy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E9AAE-D8DD-2CAC-25A1-405ACD6A8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6000" b="1" i="0" dirty="0">
                <a:solidFill>
                  <a:srgbClr val="404040"/>
                </a:solidFill>
                <a:effectLst/>
                <a:latin typeface="Inter"/>
              </a:rPr>
              <a:t>Purpose</a:t>
            </a:r>
            <a:r>
              <a:rPr lang="en-US" sz="6000" b="0" i="0" dirty="0">
                <a:solidFill>
                  <a:srgbClr val="404040"/>
                </a:solidFill>
                <a:effectLst/>
                <a:latin typeface="Inter"/>
              </a:rPr>
              <a:t>: Outlines procedures for responding to security incidents.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6000" b="1" i="0" dirty="0">
                <a:solidFill>
                  <a:srgbClr val="404040"/>
                </a:solidFill>
                <a:effectLst/>
                <a:latin typeface="Inter"/>
              </a:rPr>
              <a:t>Content</a:t>
            </a:r>
            <a:r>
              <a:rPr lang="en-US" sz="6000" b="0" i="0" dirty="0">
                <a:solidFill>
                  <a:srgbClr val="404040"/>
                </a:solidFill>
                <a:effectLst/>
                <a:latin typeface="Inter"/>
              </a:rPr>
              <a:t>: Incident detection, reporting, containment, and recovery steps.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5548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3D43A-7C8C-5D36-850F-C089A55A5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i="0" dirty="0">
                <a:solidFill>
                  <a:srgbClr val="FF0000"/>
                </a:solidFill>
                <a:effectLst/>
                <a:latin typeface="Inter"/>
              </a:rPr>
              <a:t>6. Network Security Policy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CAFB7-01A5-DB2A-E88F-C55228A4B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6000" b="1" i="0" dirty="0">
                <a:solidFill>
                  <a:srgbClr val="404040"/>
                </a:solidFill>
                <a:effectLst/>
                <a:latin typeface="Inter"/>
              </a:rPr>
              <a:t>Purpose</a:t>
            </a:r>
            <a:r>
              <a:rPr lang="en-US" sz="6000" b="0" i="0" dirty="0">
                <a:solidFill>
                  <a:srgbClr val="404040"/>
                </a:solidFill>
                <a:effectLst/>
                <a:latin typeface="Inter"/>
              </a:rPr>
              <a:t>: Defines measures to protect the network from threats.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6000" b="1" i="0" dirty="0">
                <a:solidFill>
                  <a:srgbClr val="404040"/>
                </a:solidFill>
                <a:effectLst/>
                <a:latin typeface="Inter"/>
              </a:rPr>
              <a:t>Content</a:t>
            </a:r>
            <a:r>
              <a:rPr lang="en-US" sz="6000" b="0" i="0" dirty="0">
                <a:solidFill>
                  <a:srgbClr val="404040"/>
                </a:solidFill>
                <a:effectLst/>
                <a:latin typeface="Inter"/>
              </a:rPr>
              <a:t>: Firewall configurations, IDPS settings, and network monitoring.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618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EA995-E007-475E-103F-2F83C4CB0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7. </a:t>
            </a:r>
            <a:r>
              <a:rPr lang="en-US" sz="6600" b="1" i="0" dirty="0">
                <a:solidFill>
                  <a:srgbClr val="FF0000"/>
                </a:solidFill>
                <a:effectLst/>
                <a:latin typeface="Inter"/>
              </a:rPr>
              <a:t>Remote Access Policy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FE262-34A1-2475-496A-40E82E883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l">
              <a:spcBef>
                <a:spcPts val="300"/>
              </a:spcBef>
            </a:pPr>
            <a:r>
              <a:rPr lang="en-US" sz="5400" b="1" i="0" dirty="0">
                <a:solidFill>
                  <a:srgbClr val="404040"/>
                </a:solidFill>
                <a:effectLst/>
                <a:latin typeface="Inter"/>
              </a:rPr>
              <a:t>Purpose</a:t>
            </a:r>
            <a:r>
              <a:rPr lang="en-US" sz="5400" b="0" i="0" dirty="0">
                <a:solidFill>
                  <a:srgbClr val="404040"/>
                </a:solidFill>
                <a:effectLst/>
                <a:latin typeface="Inter"/>
              </a:rPr>
              <a:t>: Governs secure access to the network from remote locations.</a:t>
            </a:r>
          </a:p>
          <a:p>
            <a:pPr lvl="1" algn="l">
              <a:spcBef>
                <a:spcPts val="300"/>
              </a:spcBef>
            </a:pPr>
            <a:r>
              <a:rPr lang="en-US" sz="5400" b="1" i="0" dirty="0">
                <a:solidFill>
                  <a:srgbClr val="404040"/>
                </a:solidFill>
                <a:effectLst/>
                <a:latin typeface="Inter"/>
              </a:rPr>
              <a:t>Content</a:t>
            </a:r>
            <a:r>
              <a:rPr lang="en-US" sz="5400" b="0" i="0" dirty="0">
                <a:solidFill>
                  <a:srgbClr val="404040"/>
                </a:solidFill>
                <a:effectLst/>
                <a:latin typeface="Inter"/>
              </a:rPr>
              <a:t>: VPN usage, MFA requirements, and remote device security.</a:t>
            </a:r>
          </a:p>
          <a:p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40975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018A0-193B-E03C-5C7B-DFC134719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Inter"/>
              </a:rPr>
              <a:t>8. Disaster Recovery and Business Continuity Policy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Inter"/>
              </a:rPr>
              <a:t>: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02B32-B2EA-D2B7-B92D-3E6FDA17F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6000" b="1" i="0" dirty="0">
                <a:solidFill>
                  <a:srgbClr val="404040"/>
                </a:solidFill>
                <a:effectLst/>
                <a:latin typeface="Inter"/>
              </a:rPr>
              <a:t>Purpose</a:t>
            </a:r>
            <a:r>
              <a:rPr lang="en-US" sz="6000" b="0" i="0" dirty="0">
                <a:solidFill>
                  <a:srgbClr val="404040"/>
                </a:solidFill>
                <a:effectLst/>
                <a:latin typeface="Inter"/>
              </a:rPr>
              <a:t>: Ensures the organization can recover from disruptions and continue operations.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6000" b="1" i="0" dirty="0">
                <a:solidFill>
                  <a:srgbClr val="404040"/>
                </a:solidFill>
                <a:effectLst/>
                <a:latin typeface="Inter"/>
              </a:rPr>
              <a:t>Content</a:t>
            </a:r>
            <a:r>
              <a:rPr lang="en-US" sz="6000" b="0" i="0" dirty="0">
                <a:solidFill>
                  <a:srgbClr val="404040"/>
                </a:solidFill>
                <a:effectLst/>
                <a:latin typeface="Inter"/>
              </a:rPr>
              <a:t>: Backup procedures, recovery time objectives (RTOs), and continuity plans.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3936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D5FBD-0176-8B28-4450-3D9F01FF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9. Physical Security Policy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E97B4-5950-707F-3DE3-D17A0D242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Purpose: </a:t>
            </a:r>
            <a:r>
              <a:rPr lang="en-US" sz="4400" dirty="0"/>
              <a:t>Establishes controls for securing physical access to network devices.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Content: </a:t>
            </a:r>
            <a:r>
              <a:rPr lang="en-US" sz="4400" dirty="0"/>
              <a:t>Includes </a:t>
            </a:r>
            <a:r>
              <a:rPr lang="en-US" sz="4400" b="1" dirty="0"/>
              <a:t>access controls, surveillance systems, and biometric authentication</a:t>
            </a:r>
            <a:r>
              <a:rPr lang="en-US" sz="4400" dirty="0"/>
              <a:t>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8123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0142F-04FC-33FD-111D-0DF43ACD2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548" y="76200"/>
            <a:ext cx="10396034" cy="1096962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10. Network Monitoring and Logging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2EAA2-28AB-D54C-C96E-63A74BB2E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800" dirty="0"/>
              <a:t>Requires continuous network monitoring for suspicious activity.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/>
              <a:t>Defines </a:t>
            </a:r>
            <a:r>
              <a:rPr lang="en-US" sz="4800" b="1" dirty="0"/>
              <a:t>log retention periods</a:t>
            </a:r>
            <a:r>
              <a:rPr lang="en-US" sz="4800" dirty="0"/>
              <a:t> and audit requirements.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3909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ECFD0-A843-D674-D61A-B2EF8E642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i="0" dirty="0">
                <a:effectLst/>
                <a:latin typeface="Inter"/>
              </a:rPr>
              <a:t>Security policy Implementation and Enforcement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9951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BDAC1-2B85-AB22-FDFB-87B3407B3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5E4B8-F536-488E-2761-2D2D3A147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5181600"/>
          </a:xfrm>
        </p:spPr>
        <p:txBody>
          <a:bodyPr>
            <a:normAutofit lnSpcReduction="10000"/>
          </a:bodyPr>
          <a:lstStyle/>
          <a:p>
            <a:pPr>
              <a:buClr>
                <a:schemeClr val="folHlink"/>
              </a:buClr>
              <a:buSzPct val="150000"/>
              <a:buFont typeface="Wingdings" panose="05000000000000000000" pitchFamily="2" charset="2"/>
              <a:buChar char="q"/>
            </a:pPr>
            <a:r>
              <a:rPr lang="en-US" altLang="en-US" sz="3600" b="1" dirty="0">
                <a:solidFill>
                  <a:srgbClr val="FF0000"/>
                </a:solidFill>
              </a:rPr>
              <a:t>Threat: </a:t>
            </a:r>
            <a:r>
              <a:rPr lang="en-US" altLang="en-US" sz="3600" b="0" dirty="0">
                <a:solidFill>
                  <a:schemeClr val="tx2"/>
                </a:solidFill>
              </a:rPr>
              <a:t>potential occurrence that can have an undesired effect on the system</a:t>
            </a:r>
            <a:endParaRPr lang="en-US" altLang="en-US" sz="3600" b="1" dirty="0">
              <a:solidFill>
                <a:srgbClr val="FF0000"/>
              </a:solidFill>
            </a:endParaRPr>
          </a:p>
          <a:p>
            <a:pPr>
              <a:buClr>
                <a:schemeClr val="folHlink"/>
              </a:buClr>
              <a:buSzPct val="150000"/>
              <a:buFont typeface="Wingdings" panose="05000000000000000000" pitchFamily="2" charset="2"/>
              <a:buChar char="q"/>
            </a:pPr>
            <a:r>
              <a:rPr lang="en-US" altLang="en-US" sz="3600" b="1" dirty="0">
                <a:solidFill>
                  <a:srgbClr val="FF0000"/>
                </a:solidFill>
              </a:rPr>
              <a:t>Vulnerability: </a:t>
            </a:r>
            <a:r>
              <a:rPr lang="en-US" altLang="en-US" sz="3600" b="0" dirty="0">
                <a:solidFill>
                  <a:schemeClr val="tx2"/>
                </a:solidFill>
              </a:rPr>
              <a:t>characteristics of the system that makes it possible for a threat to potentially occur</a:t>
            </a:r>
          </a:p>
          <a:p>
            <a:pPr>
              <a:buClr>
                <a:schemeClr val="folHlink"/>
              </a:buClr>
              <a:buSzPct val="150000"/>
              <a:buFont typeface="Wingdings" panose="05000000000000000000" pitchFamily="2" charset="2"/>
              <a:buChar char="q"/>
            </a:pPr>
            <a:r>
              <a:rPr lang="en-US" altLang="en-US" sz="3600" b="1" dirty="0">
                <a:solidFill>
                  <a:srgbClr val="FF0000"/>
                </a:solidFill>
              </a:rPr>
              <a:t>Attack: </a:t>
            </a:r>
            <a:r>
              <a:rPr lang="en-US" altLang="en-US" sz="3600" b="0" dirty="0">
                <a:solidFill>
                  <a:schemeClr val="tx2"/>
                </a:solidFill>
              </a:rPr>
              <a:t>action of malicious intruder that exploits vulnerabilities of the system to cause a threat to occur.</a:t>
            </a:r>
          </a:p>
          <a:p>
            <a:pPr>
              <a:buClr>
                <a:schemeClr val="folHlink"/>
              </a:buClr>
              <a:buSzPct val="150000"/>
              <a:buFont typeface="Wingdings" panose="05000000000000000000" pitchFamily="2" charset="2"/>
              <a:buChar char="q"/>
            </a:pPr>
            <a:r>
              <a:rPr lang="en-US" altLang="en-US" sz="3600" b="1" dirty="0">
                <a:solidFill>
                  <a:srgbClr val="FF0000"/>
                </a:solidFill>
              </a:rPr>
              <a:t>Risk: </a:t>
            </a:r>
            <a:r>
              <a:rPr lang="en-US" altLang="en-US" sz="3600" b="0" dirty="0">
                <a:solidFill>
                  <a:schemeClr val="tx2"/>
                </a:solidFill>
              </a:rPr>
              <a:t>measure of the possibility of security breaches and severity of the damage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3147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A0B0C-D029-F25A-206F-08A8BB395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i="0" dirty="0">
                <a:solidFill>
                  <a:srgbClr val="FF0000"/>
                </a:solidFill>
                <a:effectLst/>
                <a:latin typeface="Inter"/>
              </a:rPr>
              <a:t>Implementation and Enforcement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0103C-4940-BA92-9EF3-7B14DBDD0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600" b="1" i="0" dirty="0">
                <a:solidFill>
                  <a:srgbClr val="404040"/>
                </a:solidFill>
                <a:effectLst/>
                <a:latin typeface="Inter"/>
              </a:rPr>
              <a:t>Policy Development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Inter"/>
              </a:rPr>
              <a:t>: Collaborate with stakeholders to develop comprehensive security policies.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3600" b="1" i="0" dirty="0">
                <a:solidFill>
                  <a:srgbClr val="404040"/>
                </a:solidFill>
                <a:effectLst/>
                <a:latin typeface="Inter"/>
              </a:rPr>
              <a:t>Communication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Inter"/>
              </a:rPr>
              <a:t>: Clearly communicate policies to all employees and stakeholders.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3600" b="1" i="0" dirty="0">
                <a:solidFill>
                  <a:srgbClr val="404040"/>
                </a:solidFill>
                <a:effectLst/>
                <a:latin typeface="Inter"/>
              </a:rPr>
              <a:t>Training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Inter"/>
              </a:rPr>
              <a:t>: Provide training to ensure understanding and compliance with policies.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3600" b="1" i="0" dirty="0">
                <a:solidFill>
                  <a:srgbClr val="404040"/>
                </a:solidFill>
                <a:effectLst/>
                <a:latin typeface="Inter"/>
              </a:rPr>
              <a:t>Monitoring and Auditing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Inter"/>
              </a:rPr>
              <a:t>: Regularly monitor and audit compliance with security policies.</a:t>
            </a: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3600" b="1" i="0" dirty="0">
                <a:solidFill>
                  <a:srgbClr val="404040"/>
                </a:solidFill>
                <a:effectLst/>
                <a:latin typeface="Inter"/>
              </a:rPr>
              <a:t>Updates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Inter"/>
              </a:rPr>
              <a:t>: Periodically review and update policies to address new threats and changes in the organization.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5081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449C-3914-DEAC-9F0E-8887E6C94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8F55D-AA26-F81D-3C45-BB3F9403C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marR="0" lvl="0" indent="-342900" algn="l">
              <a:buFont typeface="Wingdings" panose="05000000000000000000" pitchFamily="2" charset="2"/>
              <a:buChar char=""/>
            </a:pPr>
            <a:r>
              <a:rPr lang="en-US" sz="7200" i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Create a network security plan for a given scenario.</a:t>
            </a:r>
            <a:endParaRPr lang="en-US" sz="7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i="1" kern="0" dirty="0">
                <a:effectLst/>
                <a:latin typeface="Times New Roman" panose="02020603050405020304" pitchFamily="18" charset="0"/>
                <a:ea typeface="Arial Unicode MS"/>
              </a:rPr>
              <a:t>Configure firewall rules to control incoming and outgoing traffic.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32123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the CIA security triad? Confidentiality, integrity, availability  explained – BMC Software | Blogs">
            <a:extLst>
              <a:ext uri="{FF2B5EF4-FFF2-40B4-BE49-F238E27FC236}">
                <a16:creationId xmlns:a16="http://schemas.microsoft.com/office/drawing/2014/main" id="{0188EFF2-2BB0-02C4-0E2F-94A5289F2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5" y="779489"/>
            <a:ext cx="11632366" cy="515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85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reats Vulnerabilities And Business Impact - Otosection">
            <a:extLst>
              <a:ext uri="{FF2B5EF4-FFF2-40B4-BE49-F238E27FC236}">
                <a16:creationId xmlns:a16="http://schemas.microsoft.com/office/drawing/2014/main" id="{ACA186B8-5EBF-EC03-E1D9-F63051782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4" y="599608"/>
            <a:ext cx="11317573" cy="563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19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B5465-EAF3-4A62-1884-9685C91CA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Network Threats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B258E-8056-D344-697C-073B11F04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59" y="1600199"/>
            <a:ext cx="11397772" cy="5070423"/>
          </a:xfrm>
        </p:spPr>
        <p:txBody>
          <a:bodyPr>
            <a:normAutofit/>
          </a:bodyPr>
          <a:lstStyle/>
          <a:p>
            <a:r>
              <a:rPr lang="en-US" sz="6000" dirty="0"/>
              <a:t>Network threats are malicious activities or vulnerabilities that can compromise the </a:t>
            </a:r>
            <a:r>
              <a:rPr lang="en-US" sz="6000" dirty="0">
                <a:solidFill>
                  <a:srgbClr val="FF0000"/>
                </a:solidFill>
              </a:rPr>
              <a:t>confidentiality, integrity</a:t>
            </a:r>
            <a:r>
              <a:rPr lang="en-US" sz="6000" dirty="0"/>
              <a:t>, and </a:t>
            </a:r>
            <a:r>
              <a:rPr lang="en-US" sz="6000" dirty="0">
                <a:solidFill>
                  <a:srgbClr val="FF0000"/>
                </a:solidFill>
              </a:rPr>
              <a:t>availability </a:t>
            </a:r>
            <a:r>
              <a:rPr lang="en-US" sz="6000" dirty="0"/>
              <a:t>of a network. 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1276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920</TotalTime>
  <Words>1495</Words>
  <Application>Microsoft Office PowerPoint</Application>
  <PresentationFormat>Widescreen</PresentationFormat>
  <Paragraphs>148</Paragraphs>
  <Slides>62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Arial</vt:lpstr>
      <vt:lpstr>Euphemia</vt:lpstr>
      <vt:lpstr>Inter</vt:lpstr>
      <vt:lpstr>Plantagenet Cherokee</vt:lpstr>
      <vt:lpstr>Times New Roman</vt:lpstr>
      <vt:lpstr>Wingdings</vt:lpstr>
      <vt:lpstr>Academic Literature 16x9</vt:lpstr>
      <vt:lpstr>Network Security and Maintenance</vt:lpstr>
      <vt:lpstr>Definition</vt:lpstr>
      <vt:lpstr>PowerPoint Presentation</vt:lpstr>
      <vt:lpstr>Key Objectives of Network Security</vt:lpstr>
      <vt:lpstr>Security Terminologies</vt:lpstr>
      <vt:lpstr>PowerPoint Presentation</vt:lpstr>
      <vt:lpstr>PowerPoint Presentation</vt:lpstr>
      <vt:lpstr>PowerPoint Presentation</vt:lpstr>
      <vt:lpstr>Network Threats</vt:lpstr>
      <vt:lpstr>PowerPoint Presentation</vt:lpstr>
      <vt:lpstr>PowerPoint Presentation</vt:lpstr>
      <vt:lpstr>Types of Network Threats</vt:lpstr>
      <vt:lpstr>PowerPoint Presentation</vt:lpstr>
      <vt:lpstr>1.Malware</vt:lpstr>
      <vt:lpstr>PowerPoint Presentation</vt:lpstr>
      <vt:lpstr>PowerPoint Presentation</vt:lpstr>
      <vt:lpstr>2. Phishing</vt:lpstr>
      <vt:lpstr>PowerPoint Presentation</vt:lpstr>
      <vt:lpstr>3. Denial of Service (DoS) and Distributed Denial of Service (DDoS)</vt:lpstr>
      <vt:lpstr>PowerPoint Presentation</vt:lpstr>
      <vt:lpstr>4. Man-in-the-Middle (MitM) Attacks</vt:lpstr>
      <vt:lpstr>PowerPoint Presentation</vt:lpstr>
      <vt:lpstr>5. Insider Threats</vt:lpstr>
      <vt:lpstr>PowerPoint Presentation</vt:lpstr>
      <vt:lpstr>6. Zero-Day Exploits</vt:lpstr>
      <vt:lpstr>PowerPoint Presentation</vt:lpstr>
      <vt:lpstr>PowerPoint Presentation</vt:lpstr>
      <vt:lpstr>7. Password Attacks</vt:lpstr>
      <vt:lpstr>PowerPoint Presentation</vt:lpstr>
      <vt:lpstr>8. Social Engineering</vt:lpstr>
      <vt:lpstr>PowerPoint Presentation</vt:lpstr>
      <vt:lpstr>How to Mitigate the Threats</vt:lpstr>
      <vt:lpstr>PowerPoint Presentation</vt:lpstr>
      <vt:lpstr>PowerPoint Presentation</vt:lpstr>
      <vt:lpstr>a). Technical Measures:</vt:lpstr>
      <vt:lpstr>1. Firewalls</vt:lpstr>
      <vt:lpstr>2. Intrusion Detection and Prevention Systems (IDPS)</vt:lpstr>
      <vt:lpstr>3. Antivirus and Anti-Malware Software:</vt:lpstr>
      <vt:lpstr>4. Encryption</vt:lpstr>
      <vt:lpstr>5. Multi-Factor Authentication (MFA)</vt:lpstr>
      <vt:lpstr>6. Regular Patching and Updates</vt:lpstr>
      <vt:lpstr>7. Network Segmentation</vt:lpstr>
      <vt:lpstr>8. Backup and Recovery</vt:lpstr>
      <vt:lpstr>b). Best Practices</vt:lpstr>
      <vt:lpstr>Best Practices</vt:lpstr>
      <vt:lpstr>c). Security Policies</vt:lpstr>
      <vt:lpstr>Security Policies</vt:lpstr>
      <vt:lpstr>Key Components of Security Policies</vt:lpstr>
      <vt:lpstr>1. Acceptable Use Policy (AUP)</vt:lpstr>
      <vt:lpstr>2. Access Control Policy</vt:lpstr>
      <vt:lpstr>3. Password Policy</vt:lpstr>
      <vt:lpstr>4. Data Protection Policy</vt:lpstr>
      <vt:lpstr>5. Incident Response Policy</vt:lpstr>
      <vt:lpstr>6. Network Security Policy</vt:lpstr>
      <vt:lpstr>7. Remote Access Policy</vt:lpstr>
      <vt:lpstr>8. Disaster Recovery and Business Continuity Policy:</vt:lpstr>
      <vt:lpstr>9. Physical Security Policy</vt:lpstr>
      <vt:lpstr>10. Network Monitoring and Logging Policy</vt:lpstr>
      <vt:lpstr>Security policy Implementation and Enforcement</vt:lpstr>
      <vt:lpstr>Implementation and Enforcement</vt:lpstr>
      <vt:lpstr>ACTIVITY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Benedict Solvent</dc:creator>
  <cp:lastModifiedBy>Benedict Solvent</cp:lastModifiedBy>
  <cp:revision>207</cp:revision>
  <dcterms:created xsi:type="dcterms:W3CDTF">2024-07-25T05:51:55Z</dcterms:created>
  <dcterms:modified xsi:type="dcterms:W3CDTF">2026-04-11T12:58:29Z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