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5" r:id="rId3"/>
    <p:sldId id="266" r:id="rId4"/>
    <p:sldId id="267" r:id="rId5"/>
    <p:sldId id="257" r:id="rId6"/>
    <p:sldId id="268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</p:sldIdLst>
  <p:sldSz cx="14630400" cy="8229600"/>
  <p:notesSz cx="8229600" cy="14630400"/>
  <p:embeddedFontLst>
    <p:embeddedFont>
      <p:font typeface="Barlow Bold" panose="020B0604020202020204" charset="0"/>
      <p:regular r:id="rId34"/>
    </p:embeddedFont>
    <p:embeddedFont>
      <p:font typeface="DM Sans" pitchFamily="2" charset="0"/>
      <p:regular r:id="rId35"/>
      <p:bold r:id="rId36"/>
      <p:italic r:id="rId37"/>
      <p:boldItalic r:id="rId38"/>
    </p:embeddedFont>
    <p:embeddedFont>
      <p:font typeface="Gelasio" panose="020B0604020202020204" charset="0"/>
      <p:regular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Lato Bold" panose="020F0502020204030203" charset="0"/>
      <p:bold r:id="rId44"/>
    </p:embeddedFont>
    <p:embeddedFont>
      <p:font typeface="Libre Baskerville" panose="02000000000000000000" pitchFamily="2" charset="0"/>
      <p:regular r:id="rId45"/>
      <p:bold r:id="rId46"/>
      <p:italic r:id="rId47"/>
    </p:embeddedFont>
    <p:embeddedFont>
      <p:font typeface="Montserrat" panose="00000500000000000000" pitchFamily="2" charset="0"/>
      <p:regular r:id="rId48"/>
      <p:bold r:id="rId49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371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01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88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6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6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" y="2325410"/>
            <a:ext cx="4869061" cy="357878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350437" y="1917621"/>
            <a:ext cx="7415927" cy="2129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8350"/>
              </a:lnSpc>
              <a:buNone/>
            </a:pPr>
            <a:r>
              <a:rPr lang="en-US" sz="67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Router Configuration</a:t>
            </a:r>
            <a:endParaRPr lang="en-US" sz="6700" dirty="0"/>
          </a:p>
        </p:txBody>
      </p:sp>
      <p:sp>
        <p:nvSpPr>
          <p:cNvPr id="5" name="Text 1"/>
          <p:cNvSpPr/>
          <p:nvPr/>
        </p:nvSpPr>
        <p:spPr>
          <a:xfrm>
            <a:off x="6350437" y="4417219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This presentation provides a comprehensive guide to router configuration, outlining the essential steps for network administrators and IT professionals.</a:t>
            </a:r>
            <a:endParaRPr lang="en-US" sz="1900" dirty="0"/>
          </a:p>
        </p:txBody>
      </p:sp>
      <p:sp>
        <p:nvSpPr>
          <p:cNvPr id="6" name="Shape 2"/>
          <p:cNvSpPr/>
          <p:nvPr/>
        </p:nvSpPr>
        <p:spPr>
          <a:xfrm>
            <a:off x="6350437" y="5898475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057" y="5906095"/>
            <a:ext cx="379690" cy="37969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868716" y="5880021"/>
            <a:ext cx="3555087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by Namuwaya Ali Hajarah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759143"/>
            <a:ext cx="74159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Configure Access Control Lists (ACLs)</a:t>
            </a:r>
            <a:endParaRPr lang="en-US" sz="4850" dirty="0"/>
          </a:p>
        </p:txBody>
      </p:sp>
      <p:sp>
        <p:nvSpPr>
          <p:cNvPr id="4" name="Text 1"/>
          <p:cNvSpPr/>
          <p:nvPr/>
        </p:nvSpPr>
        <p:spPr>
          <a:xfrm>
            <a:off x="864037" y="2672477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Access Control Lists (ACLs) are security measures that filter network traffic based on defined rules, enhancing network security and limiting unauthorized access.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4037" y="4135279"/>
            <a:ext cx="7415927" cy="3335179"/>
          </a:xfrm>
          <a:prstGeom prst="roundRect">
            <a:avLst>
              <a:gd name="adj" fmla="val 3109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79277" y="4150519"/>
            <a:ext cx="7385447" cy="706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1126093" y="4306253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Type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4822627" y="4306253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Description</a:t>
            </a:r>
            <a:endParaRPr lang="en-US" sz="1900" dirty="0"/>
          </a:p>
        </p:txBody>
      </p:sp>
      <p:sp>
        <p:nvSpPr>
          <p:cNvPr id="9" name="Shape 6"/>
          <p:cNvSpPr/>
          <p:nvPr/>
        </p:nvSpPr>
        <p:spPr>
          <a:xfrm>
            <a:off x="879277" y="4857036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126093" y="5012769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Standard ACLs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4822627" y="5012769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Filter traffic based on source IP address.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879277" y="5958602"/>
            <a:ext cx="7385447" cy="14966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1126093" y="6114336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Extended ACLs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4822627" y="6114336"/>
            <a:ext cx="319528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Filter traffic based on source and destination IP addresses, ports, and protocols.</a:t>
            </a:r>
            <a:endParaRPr lang="en-US" sz="1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1360" y="499110"/>
            <a:ext cx="787407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50"/>
              </a:lnSpc>
              <a:buNone/>
            </a:pPr>
            <a:r>
              <a:rPr lang="en-US" sz="35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Configure NAT (Network Address Translation)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121360" y="1905119"/>
            <a:ext cx="7874079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Network Address Translation (NAT) allows private networks to use a limited number of public IP addresses, conserving address space and improving network security.</a:t>
            </a:r>
            <a:endParaRPr lang="en-US" sz="1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360" y="2689741"/>
            <a:ext cx="453509" cy="45350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21360" y="3324582"/>
            <a:ext cx="2270165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Security Enhancement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6121360" y="3716893"/>
            <a:ext cx="787407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NAT hides private network addresses from external threats.</a:t>
            </a:r>
            <a:endParaRPr lang="en-US" sz="1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360" y="4551402"/>
            <a:ext cx="453509" cy="45350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121360" y="5186243"/>
            <a:ext cx="2268022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Address Conservation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6121360" y="5578554"/>
            <a:ext cx="787407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NAT enables multiple devices to share a single public IP address.</a:t>
            </a:r>
            <a:endParaRPr lang="en-US" sz="14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360" y="6413063"/>
            <a:ext cx="453509" cy="45350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121360" y="7047905"/>
            <a:ext cx="2268022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Internet Access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6121360" y="7440216"/>
            <a:ext cx="787407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NAT allows private networks to access the internet.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7925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2114" y="3313033"/>
            <a:ext cx="6477476" cy="644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Configure Routing Protocols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722114" y="4267319"/>
            <a:ext cx="13186172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Routing protocols automate network routing, allowing routers to exchange network information and discover optimal paths for data transmission.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22114" y="5138857"/>
            <a:ext cx="13186172" cy="22860"/>
          </a:xfrm>
          <a:prstGeom prst="roundRect">
            <a:avLst>
              <a:gd name="adj" fmla="val 379106"/>
            </a:avLst>
          </a:prstGeom>
          <a:solidFill>
            <a:srgbClr val="CECEC9"/>
          </a:solidFill>
          <a:ln/>
        </p:spPr>
      </p:sp>
      <p:sp>
        <p:nvSpPr>
          <p:cNvPr id="6" name="Shape 3"/>
          <p:cNvSpPr/>
          <p:nvPr/>
        </p:nvSpPr>
        <p:spPr>
          <a:xfrm>
            <a:off x="2839403" y="5138797"/>
            <a:ext cx="22860" cy="722114"/>
          </a:xfrm>
          <a:prstGeom prst="roundRect">
            <a:avLst>
              <a:gd name="adj" fmla="val 379106"/>
            </a:avLst>
          </a:prstGeom>
          <a:solidFill>
            <a:srgbClr val="CECEC9"/>
          </a:solidFill>
          <a:ln/>
        </p:spPr>
      </p:sp>
      <p:sp>
        <p:nvSpPr>
          <p:cNvPr id="7" name="Shape 4"/>
          <p:cNvSpPr/>
          <p:nvPr/>
        </p:nvSpPr>
        <p:spPr>
          <a:xfrm>
            <a:off x="2618780" y="4906744"/>
            <a:ext cx="464225" cy="464225"/>
          </a:xfrm>
          <a:prstGeom prst="roundRect">
            <a:avLst>
              <a:gd name="adj" fmla="val 18668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784396" y="4984016"/>
            <a:ext cx="13299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928449" y="6067306"/>
            <a:ext cx="3845123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RIP (Routing Information Protocol)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928449" y="6835616"/>
            <a:ext cx="3845123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distance-vector routing protocol suitable for small networks.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7303532" y="5138797"/>
            <a:ext cx="22860" cy="722114"/>
          </a:xfrm>
          <a:prstGeom prst="roundRect">
            <a:avLst>
              <a:gd name="adj" fmla="val 379106"/>
            </a:avLst>
          </a:prstGeom>
          <a:solidFill>
            <a:srgbClr val="CECEC9"/>
          </a:solidFill>
          <a:ln/>
        </p:spPr>
      </p:sp>
      <p:sp>
        <p:nvSpPr>
          <p:cNvPr id="12" name="Shape 9"/>
          <p:cNvSpPr/>
          <p:nvPr/>
        </p:nvSpPr>
        <p:spPr>
          <a:xfrm>
            <a:off x="7082909" y="4906744"/>
            <a:ext cx="464225" cy="464225"/>
          </a:xfrm>
          <a:prstGeom prst="roundRect">
            <a:avLst>
              <a:gd name="adj" fmla="val 18668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228523" y="4984016"/>
            <a:ext cx="172879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5454372" y="6067306"/>
            <a:ext cx="3721418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OSPF (Open Shortest Path First)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5392579" y="6513314"/>
            <a:ext cx="3845123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link-state routing protocol designed for large, complex networks.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11767661" y="5138797"/>
            <a:ext cx="22860" cy="722114"/>
          </a:xfrm>
          <a:prstGeom prst="roundRect">
            <a:avLst>
              <a:gd name="adj" fmla="val 379106"/>
            </a:avLst>
          </a:prstGeom>
          <a:solidFill>
            <a:srgbClr val="CECEC9"/>
          </a:solidFill>
          <a:ln/>
        </p:spPr>
      </p:sp>
      <p:sp>
        <p:nvSpPr>
          <p:cNvPr id="17" name="Shape 14"/>
          <p:cNvSpPr/>
          <p:nvPr/>
        </p:nvSpPr>
        <p:spPr>
          <a:xfrm>
            <a:off x="11547038" y="4906744"/>
            <a:ext cx="464225" cy="464225"/>
          </a:xfrm>
          <a:prstGeom prst="roundRect">
            <a:avLst>
              <a:gd name="adj" fmla="val 18668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11693723" y="4984016"/>
            <a:ext cx="170855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2400" dirty="0"/>
          </a:p>
        </p:txBody>
      </p:sp>
      <p:sp>
        <p:nvSpPr>
          <p:cNvPr id="19" name="Text 16"/>
          <p:cNvSpPr/>
          <p:nvPr/>
        </p:nvSpPr>
        <p:spPr>
          <a:xfrm>
            <a:off x="9968984" y="6067306"/>
            <a:ext cx="3620572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BGP (Border Gateway Protocol)</a:t>
            </a:r>
            <a:endParaRPr lang="en-US" sz="2000" dirty="0"/>
          </a:p>
        </p:txBody>
      </p:sp>
      <p:sp>
        <p:nvSpPr>
          <p:cNvPr id="20" name="Text 17"/>
          <p:cNvSpPr/>
          <p:nvPr/>
        </p:nvSpPr>
        <p:spPr>
          <a:xfrm>
            <a:off x="9856708" y="6513314"/>
            <a:ext cx="3845123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path-vector routing protocol commonly used for internet routing.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478" y="610910"/>
            <a:ext cx="7530584" cy="694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Configure the Default Gateway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77478" y="1749385"/>
            <a:ext cx="13075444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 default gateway acts as a bridge between a local network and external networks, directing traffic that is not locally addressed.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78" y="2354699"/>
            <a:ext cx="6371153" cy="39376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77478" y="6569988"/>
            <a:ext cx="2777014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Router Configuration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777478" y="7050286"/>
            <a:ext cx="6371153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Configuring the default gateway address on the router interface.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768" y="2354699"/>
            <a:ext cx="6371153" cy="39376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81768" y="6569988"/>
            <a:ext cx="2777014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Device Settings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7481768" y="7050286"/>
            <a:ext cx="6371153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Configuring the default gateway address on the connected devices.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385292"/>
            <a:ext cx="7415927" cy="3193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8350"/>
              </a:lnSpc>
              <a:buNone/>
            </a:pPr>
            <a:r>
              <a:rPr lang="en-US" sz="67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Configuring Router Interfaces</a:t>
            </a:r>
            <a:endParaRPr lang="en-US" sz="6700" dirty="0"/>
          </a:p>
        </p:txBody>
      </p:sp>
      <p:sp>
        <p:nvSpPr>
          <p:cNvPr id="4" name="Text 1"/>
          <p:cNvSpPr/>
          <p:nvPr/>
        </p:nvSpPr>
        <p:spPr>
          <a:xfrm>
            <a:off x="6350437" y="4949547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Properly configuring router interfaces is a critical step in network setup. This process ensures reliable connectivity and efficient data flow across your network infrastructure.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6350437" y="6430804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324" y="308610"/>
            <a:ext cx="3353753" cy="246888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4037" y="3891082"/>
            <a:ext cx="7167801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Assigning IP Addresses</a:t>
            </a:r>
            <a:endParaRPr lang="en-US" sz="4850" dirty="0"/>
          </a:p>
        </p:txBody>
      </p:sp>
      <p:sp>
        <p:nvSpPr>
          <p:cNvPr id="5" name="Shape 1"/>
          <p:cNvSpPr/>
          <p:nvPr/>
        </p:nvSpPr>
        <p:spPr>
          <a:xfrm>
            <a:off x="864037" y="5310545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15240">
            <a:solidFill>
              <a:srgbClr val="DDD3BA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1059061" y="5403056"/>
            <a:ext cx="165259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900" dirty="0"/>
          </a:p>
        </p:txBody>
      </p:sp>
      <p:sp>
        <p:nvSpPr>
          <p:cNvPr id="7" name="Text 3"/>
          <p:cNvSpPr/>
          <p:nvPr/>
        </p:nvSpPr>
        <p:spPr>
          <a:xfrm>
            <a:off x="1666280" y="531054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IPv4 or IPv6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1666280" y="5844421"/>
            <a:ext cx="3333988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Determine the appropriate IP protocol version for each interface based on network requirements.</a:t>
            </a:r>
            <a:endParaRPr lang="en-US" sz="1900" dirty="0"/>
          </a:p>
        </p:txBody>
      </p:sp>
      <p:sp>
        <p:nvSpPr>
          <p:cNvPr id="9" name="Shape 5"/>
          <p:cNvSpPr/>
          <p:nvPr/>
        </p:nvSpPr>
        <p:spPr>
          <a:xfrm>
            <a:off x="5247084" y="5310545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15240">
            <a:solidFill>
              <a:srgbClr val="DDD3BA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5410676" y="5403056"/>
            <a:ext cx="228124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900" dirty="0"/>
          </a:p>
        </p:txBody>
      </p:sp>
      <p:sp>
        <p:nvSpPr>
          <p:cNvPr id="11" name="Text 7"/>
          <p:cNvSpPr/>
          <p:nvPr/>
        </p:nvSpPr>
        <p:spPr>
          <a:xfrm>
            <a:off x="6049328" y="531054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Static vs. Dynamic</a:t>
            </a:r>
            <a:endParaRPr lang="en-US" sz="2400" dirty="0"/>
          </a:p>
        </p:txBody>
      </p:sp>
      <p:sp>
        <p:nvSpPr>
          <p:cNvPr id="12" name="Text 8"/>
          <p:cNvSpPr/>
          <p:nvPr/>
        </p:nvSpPr>
        <p:spPr>
          <a:xfrm>
            <a:off x="6049328" y="5844421"/>
            <a:ext cx="3333988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Choose between manually assigning static IP addresses or using dynamic allocation protocols like DHCP.</a:t>
            </a:r>
            <a:endParaRPr lang="en-US" sz="1900" dirty="0"/>
          </a:p>
        </p:txBody>
      </p:sp>
      <p:sp>
        <p:nvSpPr>
          <p:cNvPr id="13" name="Shape 9"/>
          <p:cNvSpPr/>
          <p:nvPr/>
        </p:nvSpPr>
        <p:spPr>
          <a:xfrm>
            <a:off x="9630132" y="5310545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15240">
            <a:solidFill>
              <a:srgbClr val="DDD3B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9793724" y="5403056"/>
            <a:ext cx="228124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900" dirty="0"/>
          </a:p>
        </p:txBody>
      </p:sp>
      <p:sp>
        <p:nvSpPr>
          <p:cNvPr id="15" name="Text 11"/>
          <p:cNvSpPr/>
          <p:nvPr/>
        </p:nvSpPr>
        <p:spPr>
          <a:xfrm>
            <a:off x="10432375" y="531054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Subnet Mask</a:t>
            </a:r>
            <a:endParaRPr lang="en-US" sz="2400" dirty="0"/>
          </a:p>
        </p:txBody>
      </p:sp>
      <p:sp>
        <p:nvSpPr>
          <p:cNvPr id="16" name="Text 12"/>
          <p:cNvSpPr/>
          <p:nvPr/>
        </p:nvSpPr>
        <p:spPr>
          <a:xfrm>
            <a:off x="10432375" y="5844421"/>
            <a:ext cx="3333988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Correctly configure the subnet mask to define the network and host portions of the IP address.</a:t>
            </a:r>
            <a:endParaRPr lang="en-US" sz="1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5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8648" y="661749"/>
            <a:ext cx="6016109" cy="751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900"/>
              </a:lnSpc>
              <a:buNone/>
            </a:pPr>
            <a:r>
              <a:rPr lang="en-US" sz="47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Enabling Interfaces</a:t>
            </a:r>
            <a:endParaRPr lang="en-US" sz="4700" dirty="0"/>
          </a:p>
        </p:txBody>
      </p:sp>
      <p:sp>
        <p:nvSpPr>
          <p:cNvPr id="4" name="Shape 1"/>
          <p:cNvSpPr/>
          <p:nvPr/>
        </p:nvSpPr>
        <p:spPr>
          <a:xfrm>
            <a:off x="6674287" y="1774627"/>
            <a:ext cx="30480" cy="5795129"/>
          </a:xfrm>
          <a:prstGeom prst="roundRect">
            <a:avLst>
              <a:gd name="adj" fmla="val 331602"/>
            </a:avLst>
          </a:prstGeom>
          <a:solidFill>
            <a:srgbClr val="DDD3BA"/>
          </a:solidFill>
          <a:ln/>
        </p:spPr>
      </p:sp>
      <p:sp>
        <p:nvSpPr>
          <p:cNvPr id="5" name="Shape 2"/>
          <p:cNvSpPr/>
          <p:nvPr/>
        </p:nvSpPr>
        <p:spPr>
          <a:xfrm>
            <a:off x="6929735" y="2300645"/>
            <a:ext cx="842248" cy="30480"/>
          </a:xfrm>
          <a:prstGeom prst="roundRect">
            <a:avLst>
              <a:gd name="adj" fmla="val 331602"/>
            </a:avLst>
          </a:prstGeom>
          <a:solidFill>
            <a:srgbClr val="DDD3BA"/>
          </a:solidFill>
          <a:ln/>
        </p:spPr>
      </p:sp>
      <p:sp>
        <p:nvSpPr>
          <p:cNvPr id="6" name="Shape 3"/>
          <p:cNvSpPr/>
          <p:nvPr/>
        </p:nvSpPr>
        <p:spPr>
          <a:xfrm>
            <a:off x="6418838" y="2045256"/>
            <a:ext cx="541377" cy="541377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608981" y="2135386"/>
            <a:ext cx="160973" cy="360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8013025" y="2015252"/>
            <a:ext cx="3152299" cy="375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Physical Connection</a:t>
            </a:r>
            <a:endParaRPr lang="en-US" sz="2350" dirty="0"/>
          </a:p>
        </p:txBody>
      </p:sp>
      <p:sp>
        <p:nvSpPr>
          <p:cNvPr id="9" name="Text 6"/>
          <p:cNvSpPr/>
          <p:nvPr/>
        </p:nvSpPr>
        <p:spPr>
          <a:xfrm>
            <a:off x="8013025" y="2535436"/>
            <a:ext cx="5775127" cy="769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Ensure the physical network cables are properly plugged into the router ports.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6929735" y="4312563"/>
            <a:ext cx="842248" cy="30480"/>
          </a:xfrm>
          <a:prstGeom prst="roundRect">
            <a:avLst>
              <a:gd name="adj" fmla="val 331602"/>
            </a:avLst>
          </a:prstGeom>
          <a:solidFill>
            <a:srgbClr val="DDD3BA"/>
          </a:solidFill>
          <a:ln/>
        </p:spPr>
      </p:sp>
      <p:sp>
        <p:nvSpPr>
          <p:cNvPr id="11" name="Shape 8"/>
          <p:cNvSpPr/>
          <p:nvPr/>
        </p:nvSpPr>
        <p:spPr>
          <a:xfrm>
            <a:off x="6418838" y="4057174"/>
            <a:ext cx="541377" cy="541377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78263" y="4147304"/>
            <a:ext cx="222409" cy="360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8013025" y="4027170"/>
            <a:ext cx="3300532" cy="375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Administrative Status</a:t>
            </a:r>
            <a:endParaRPr lang="en-US" sz="2350" dirty="0"/>
          </a:p>
        </p:txBody>
      </p:sp>
      <p:sp>
        <p:nvSpPr>
          <p:cNvPr id="14" name="Text 11"/>
          <p:cNvSpPr/>
          <p:nvPr/>
        </p:nvSpPr>
        <p:spPr>
          <a:xfrm>
            <a:off x="8013025" y="4547354"/>
            <a:ext cx="5775127" cy="769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Administratively enable the interface by setting its status to "up" in the configuration.</a:t>
            </a:r>
            <a:endParaRPr lang="en-US" sz="1850" dirty="0"/>
          </a:p>
        </p:txBody>
      </p:sp>
      <p:sp>
        <p:nvSpPr>
          <p:cNvPr id="15" name="Shape 12"/>
          <p:cNvSpPr/>
          <p:nvPr/>
        </p:nvSpPr>
        <p:spPr>
          <a:xfrm>
            <a:off x="6929735" y="6324481"/>
            <a:ext cx="842248" cy="30480"/>
          </a:xfrm>
          <a:prstGeom prst="roundRect">
            <a:avLst>
              <a:gd name="adj" fmla="val 331602"/>
            </a:avLst>
          </a:prstGeom>
          <a:solidFill>
            <a:srgbClr val="DDD3BA"/>
          </a:solidFill>
          <a:ln/>
        </p:spPr>
      </p:sp>
      <p:sp>
        <p:nvSpPr>
          <p:cNvPr id="16" name="Shape 13"/>
          <p:cNvSpPr/>
          <p:nvPr/>
        </p:nvSpPr>
        <p:spPr>
          <a:xfrm>
            <a:off x="6418838" y="6069092"/>
            <a:ext cx="541377" cy="541377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578263" y="6159222"/>
            <a:ext cx="222409" cy="360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800" dirty="0"/>
          </a:p>
        </p:txBody>
      </p:sp>
      <p:sp>
        <p:nvSpPr>
          <p:cNvPr id="18" name="Text 15"/>
          <p:cNvSpPr/>
          <p:nvPr/>
        </p:nvSpPr>
        <p:spPr>
          <a:xfrm>
            <a:off x="8013025" y="6039088"/>
            <a:ext cx="3007995" cy="375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Operational Status</a:t>
            </a:r>
            <a:endParaRPr lang="en-US" sz="2350" dirty="0"/>
          </a:p>
        </p:txBody>
      </p:sp>
      <p:sp>
        <p:nvSpPr>
          <p:cNvPr id="19" name="Text 16"/>
          <p:cNvSpPr/>
          <p:nvPr/>
        </p:nvSpPr>
        <p:spPr>
          <a:xfrm>
            <a:off x="8013025" y="6559272"/>
            <a:ext cx="5775127" cy="769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Verify the interface is in an operational "up" state and ready to pass network traffic.</a:t>
            </a:r>
            <a:endParaRPr lang="en-US" sz="1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203013"/>
            <a:ext cx="10642759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Configuring Interface Parameters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359163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Speed and Duplex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4224218"/>
            <a:ext cx="3898821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Set the appropriate speed and duplex mode (half or full) to match the connected network equipment.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59163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MTU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5372695" y="4224218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Adjust the Maximum Transmission Unit (MTU) size if required by the network topology.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59163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Description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9881354" y="4224218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Add a descriptive name or note to easily identify the purpose of each interface.</a:t>
            </a:r>
            <a:endParaRPr lang="en-US" sz="1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331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781" y="267295"/>
            <a:ext cx="2138720" cy="21387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48546" y="3261360"/>
            <a:ext cx="8400574" cy="668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r>
              <a:rPr lang="en-US" sz="4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Configuring Interface Security</a:t>
            </a:r>
            <a:endParaRPr lang="en-US" sz="4200" dirty="0"/>
          </a:p>
        </p:txBody>
      </p:sp>
      <p:sp>
        <p:nvSpPr>
          <p:cNvPr id="5" name="Shape 1"/>
          <p:cNvSpPr/>
          <p:nvPr/>
        </p:nvSpPr>
        <p:spPr>
          <a:xfrm>
            <a:off x="748546" y="4250412"/>
            <a:ext cx="6459736" cy="1589365"/>
          </a:xfrm>
          <a:prstGeom prst="roundRect">
            <a:avLst>
              <a:gd name="adj" fmla="val 56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970002" y="4471868"/>
            <a:ext cx="2727841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Access Control Lists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970002" y="4934188"/>
            <a:ext cx="6016823" cy="684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Implement ACLs to control inbound and outbound traffic on the interface.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7422118" y="4250412"/>
            <a:ext cx="6459736" cy="1589365"/>
          </a:xfrm>
          <a:prstGeom prst="roundRect">
            <a:avLst>
              <a:gd name="adj" fmla="val 56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7643574" y="4471868"/>
            <a:ext cx="2673310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Port Security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7643574" y="4934188"/>
            <a:ext cx="6016823" cy="684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Enable port security to restrict the number of MAC addresses allowed on the interface.</a:t>
            </a:r>
            <a:endParaRPr lang="en-US" sz="1650" dirty="0"/>
          </a:p>
        </p:txBody>
      </p:sp>
      <p:sp>
        <p:nvSpPr>
          <p:cNvPr id="11" name="Shape 7"/>
          <p:cNvSpPr/>
          <p:nvPr/>
        </p:nvSpPr>
        <p:spPr>
          <a:xfrm>
            <a:off x="748546" y="6053614"/>
            <a:ext cx="6459736" cy="1589365"/>
          </a:xfrm>
          <a:prstGeom prst="roundRect">
            <a:avLst>
              <a:gd name="adj" fmla="val 56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970002" y="6275070"/>
            <a:ext cx="2673310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DHCP Snooping</a:t>
            </a:r>
            <a:endParaRPr lang="en-US" sz="2100" dirty="0"/>
          </a:p>
        </p:txBody>
      </p:sp>
      <p:sp>
        <p:nvSpPr>
          <p:cNvPr id="13" name="Text 9"/>
          <p:cNvSpPr/>
          <p:nvPr/>
        </p:nvSpPr>
        <p:spPr>
          <a:xfrm>
            <a:off x="970002" y="6737390"/>
            <a:ext cx="6016823" cy="684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Configure DHCP snooping to prevent rogue DHCP servers from assigning unauthorized IP addresses.</a:t>
            </a:r>
            <a:endParaRPr lang="en-US" sz="1650" dirty="0"/>
          </a:p>
        </p:txBody>
      </p:sp>
      <p:sp>
        <p:nvSpPr>
          <p:cNvPr id="14" name="Shape 10"/>
          <p:cNvSpPr/>
          <p:nvPr/>
        </p:nvSpPr>
        <p:spPr>
          <a:xfrm>
            <a:off x="7422118" y="6053614"/>
            <a:ext cx="6459736" cy="1589365"/>
          </a:xfrm>
          <a:prstGeom prst="roundRect">
            <a:avLst>
              <a:gd name="adj" fmla="val 56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7643574" y="6275070"/>
            <a:ext cx="2673310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Storm Control</a:t>
            </a:r>
            <a:endParaRPr lang="en-US" sz="2100" dirty="0"/>
          </a:p>
        </p:txBody>
      </p:sp>
      <p:sp>
        <p:nvSpPr>
          <p:cNvPr id="16" name="Text 12"/>
          <p:cNvSpPr/>
          <p:nvPr/>
        </p:nvSpPr>
        <p:spPr>
          <a:xfrm>
            <a:off x="7643574" y="6737390"/>
            <a:ext cx="6016823" cy="684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Implement storm control to mitigate the impact of broadcast, multicast, or unknown unicast traffic storms.</a:t>
            </a:r>
            <a:endParaRPr lang="en-US" sz="16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406" y="951190"/>
            <a:ext cx="7548563" cy="688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Configuring Interface QoS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1086803" y="1970603"/>
            <a:ext cx="30480" cy="5307806"/>
          </a:xfrm>
          <a:prstGeom prst="roundRect">
            <a:avLst>
              <a:gd name="adj" fmla="val 303741"/>
            </a:avLst>
          </a:prstGeom>
          <a:solidFill>
            <a:srgbClr val="DDD3BA"/>
          </a:solidFill>
          <a:ln/>
        </p:spPr>
      </p:sp>
      <p:sp>
        <p:nvSpPr>
          <p:cNvPr id="5" name="Shape 2"/>
          <p:cNvSpPr/>
          <p:nvPr/>
        </p:nvSpPr>
        <p:spPr>
          <a:xfrm>
            <a:off x="1319510" y="2451140"/>
            <a:ext cx="771406" cy="30480"/>
          </a:xfrm>
          <a:prstGeom prst="roundRect">
            <a:avLst>
              <a:gd name="adj" fmla="val 303741"/>
            </a:avLst>
          </a:prstGeom>
          <a:solidFill>
            <a:srgbClr val="DDD3BA"/>
          </a:solidFill>
          <a:ln/>
        </p:spPr>
      </p:sp>
      <p:sp>
        <p:nvSpPr>
          <p:cNvPr id="6" name="Shape 3"/>
          <p:cNvSpPr/>
          <p:nvPr/>
        </p:nvSpPr>
        <p:spPr>
          <a:xfrm>
            <a:off x="854095" y="2218492"/>
            <a:ext cx="495895" cy="495895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28283" y="2301121"/>
            <a:ext cx="147518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2314337" y="2190988"/>
            <a:ext cx="2755344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Priority Queuing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2314337" y="2667476"/>
            <a:ext cx="6058257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Configure priority queuing to ensure critical traffic is processed ahead of best-effort data.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319510" y="4293870"/>
            <a:ext cx="771406" cy="30480"/>
          </a:xfrm>
          <a:prstGeom prst="roundRect">
            <a:avLst>
              <a:gd name="adj" fmla="val 303741"/>
            </a:avLst>
          </a:prstGeom>
          <a:solidFill>
            <a:srgbClr val="DDD3BA"/>
          </a:solidFill>
          <a:ln/>
        </p:spPr>
      </p:sp>
      <p:sp>
        <p:nvSpPr>
          <p:cNvPr id="11" name="Shape 8"/>
          <p:cNvSpPr/>
          <p:nvPr/>
        </p:nvSpPr>
        <p:spPr>
          <a:xfrm>
            <a:off x="854095" y="4061222"/>
            <a:ext cx="495895" cy="495895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00185" y="4143851"/>
            <a:ext cx="203716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2314337" y="4033718"/>
            <a:ext cx="3053596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Bandwidth Allocation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314337" y="4510207"/>
            <a:ext cx="6058257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Assign bandwidth limits or minimum guarantees to control traffic flow on the interface.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319510" y="6136600"/>
            <a:ext cx="771406" cy="30480"/>
          </a:xfrm>
          <a:prstGeom prst="roundRect">
            <a:avLst>
              <a:gd name="adj" fmla="val 303741"/>
            </a:avLst>
          </a:prstGeom>
          <a:solidFill>
            <a:srgbClr val="DDD3BA"/>
          </a:solidFill>
          <a:ln/>
        </p:spPr>
      </p:sp>
      <p:sp>
        <p:nvSpPr>
          <p:cNvPr id="16" name="Shape 13"/>
          <p:cNvSpPr/>
          <p:nvPr/>
        </p:nvSpPr>
        <p:spPr>
          <a:xfrm>
            <a:off x="854095" y="5903952"/>
            <a:ext cx="495895" cy="495895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00185" y="5986582"/>
            <a:ext cx="203716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2314337" y="5876449"/>
            <a:ext cx="2755344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Traffic Shaping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2314337" y="6352937"/>
            <a:ext cx="6058257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Implement traffic shaping to smooth out bursts and prevent interface congestion.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1640414" y="123164"/>
            <a:ext cx="7415927" cy="2129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8350"/>
              </a:lnSpc>
              <a:buNone/>
            </a:pPr>
            <a:r>
              <a:rPr lang="en-US" sz="67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Router</a:t>
            </a:r>
            <a:endParaRPr lang="en-US" sz="6700" dirty="0"/>
          </a:p>
        </p:txBody>
      </p:sp>
      <p:sp>
        <p:nvSpPr>
          <p:cNvPr id="5" name="Text 1"/>
          <p:cNvSpPr/>
          <p:nvPr/>
        </p:nvSpPr>
        <p:spPr>
          <a:xfrm>
            <a:off x="1657177" y="1493320"/>
            <a:ext cx="11157361" cy="25821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K" altLang="en-DK" sz="3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router is a networking device that </a:t>
            </a:r>
            <a:r>
              <a:rPr kumimoji="0" lang="en-DK" altLang="en-DK" sz="33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forwards data packets</a:t>
            </a:r>
            <a:r>
              <a:rPr kumimoji="0" lang="en-DK" altLang="en-DK" sz="3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between computer networks.</a:t>
            </a:r>
            <a:endParaRPr kumimoji="0" lang="en-GB" altLang="en-DK" sz="3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K" altLang="en-DK" sz="3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It </a:t>
            </a:r>
            <a:r>
              <a:rPr kumimoji="0" lang="en-DK" altLang="en-DK" sz="33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directs traffic </a:t>
            </a:r>
            <a:r>
              <a:rPr kumimoji="0" lang="en-DK" altLang="en-DK" sz="3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between devices on different networks based on their IP addresses.</a:t>
            </a:r>
            <a:endParaRPr kumimoji="0" lang="en-GB" altLang="en-DK" sz="3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DK" altLang="en-DK" sz="3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DK" altLang="en-DK" sz="3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 of Routers:</a:t>
            </a:r>
            <a:endParaRPr kumimoji="0" lang="en-DK" altLang="en-DK" sz="3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DK" altLang="en-DK" sz="3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Connects multiple networks (e.g., your home network and the internet).</a:t>
            </a:r>
            <a:endParaRPr kumimoji="0" lang="en-DK" altLang="en-DK" sz="3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DK" altLang="en-DK" sz="3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Determines the best path for data to travel.</a:t>
            </a:r>
            <a:endParaRPr kumimoji="0" lang="en-DK" altLang="en-DK" sz="3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DK" altLang="en-DK" sz="3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Translates between different network protocols (e.g., LAN to WAN).</a:t>
            </a:r>
            <a:endParaRPr kumimoji="0" lang="en-DK" altLang="en-DK" sz="3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K" altLang="en-DK" sz="3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Shape 2"/>
          <p:cNvSpPr/>
          <p:nvPr/>
        </p:nvSpPr>
        <p:spPr>
          <a:xfrm>
            <a:off x="6350437" y="5898475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756838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83975" y="471726"/>
            <a:ext cx="6030873" cy="533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200"/>
              </a:lnSpc>
              <a:buNone/>
            </a:pPr>
            <a:r>
              <a:rPr lang="en-US" sz="33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Monitoring Interface Status</a:t>
            </a:r>
            <a:endParaRPr lang="en-US" sz="33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975" y="1261467"/>
            <a:ext cx="426839" cy="42683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083975" y="1859042"/>
            <a:ext cx="2134553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Link Status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6083975" y="2228255"/>
            <a:ext cx="7948851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Monitor the physical link state to ensure the interface is up and connected.</a:t>
            </a:r>
            <a:endParaRPr lang="en-US" sz="13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975" y="3013591"/>
            <a:ext cx="426839" cy="42683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083975" y="3611166"/>
            <a:ext cx="2134553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Traffic Utilization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6083975" y="3980378"/>
            <a:ext cx="7948851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Track input and output traffic rates to identify high-usage interfaces.</a:t>
            </a:r>
            <a:endParaRPr lang="en-US" sz="13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975" y="4765715"/>
            <a:ext cx="426839" cy="42683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83975" y="5363289"/>
            <a:ext cx="2134553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Error Counters</a:t>
            </a:r>
            <a:endParaRPr lang="en-US" sz="1650" dirty="0"/>
          </a:p>
        </p:txBody>
      </p:sp>
      <p:sp>
        <p:nvSpPr>
          <p:cNvPr id="12" name="Text 6"/>
          <p:cNvSpPr/>
          <p:nvPr/>
        </p:nvSpPr>
        <p:spPr>
          <a:xfrm>
            <a:off x="6083975" y="5732502"/>
            <a:ext cx="7948851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Observe error and discarded packet counters to detect potential issues.</a:t>
            </a:r>
            <a:endParaRPr lang="en-US" sz="13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3975" y="6517838"/>
            <a:ext cx="426839" cy="42683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083975" y="7115413"/>
            <a:ext cx="2134553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Availability</a:t>
            </a:r>
            <a:endParaRPr lang="en-US" sz="1650" dirty="0"/>
          </a:p>
        </p:txBody>
      </p:sp>
      <p:sp>
        <p:nvSpPr>
          <p:cNvPr id="15" name="Text 8"/>
          <p:cNvSpPr/>
          <p:nvPr/>
        </p:nvSpPr>
        <p:spPr>
          <a:xfrm>
            <a:off x="6083975" y="7484626"/>
            <a:ext cx="7948851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Monitor interface uptime and reliability to ensure consistent network connectivity.</a:t>
            </a:r>
            <a:endParaRPr lang="en-US" sz="13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106" y="2881193"/>
            <a:ext cx="4934188" cy="24670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73311" y="952262"/>
            <a:ext cx="7397472" cy="690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Interface Troubleshooting</a:t>
            </a:r>
            <a:endParaRPr lang="en-US" sz="430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11" y="1974175"/>
            <a:ext cx="1104781" cy="1767721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209443" y="2195036"/>
            <a:ext cx="2762131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Ping Tests</a:t>
            </a:r>
            <a:endParaRPr lang="en-US" sz="2150" dirty="0"/>
          </a:p>
        </p:txBody>
      </p:sp>
      <p:sp>
        <p:nvSpPr>
          <p:cNvPr id="7" name="Text 2"/>
          <p:cNvSpPr/>
          <p:nvPr/>
        </p:nvSpPr>
        <p:spPr>
          <a:xfrm>
            <a:off x="2209443" y="2672834"/>
            <a:ext cx="6161246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Perform ping tests to verify end-to-end IP connectivity through the interface.</a:t>
            </a:r>
            <a:endParaRPr lang="en-US" sz="17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311" y="3741896"/>
            <a:ext cx="1104781" cy="1767721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2209443" y="3962757"/>
            <a:ext cx="2762131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Packet Captures</a:t>
            </a:r>
            <a:endParaRPr lang="en-US" sz="2150" dirty="0"/>
          </a:p>
        </p:txBody>
      </p:sp>
      <p:sp>
        <p:nvSpPr>
          <p:cNvPr id="10" name="Text 4"/>
          <p:cNvSpPr/>
          <p:nvPr/>
        </p:nvSpPr>
        <p:spPr>
          <a:xfrm>
            <a:off x="2209443" y="4440555"/>
            <a:ext cx="6161246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Capture and analyze interface traffic to identify issues like frame errors or drops.</a:t>
            </a:r>
            <a:endParaRPr lang="en-US" sz="17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311" y="5509617"/>
            <a:ext cx="1104781" cy="1767721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2209443" y="5730478"/>
            <a:ext cx="2762131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Interface Resets</a:t>
            </a:r>
            <a:endParaRPr lang="en-US" sz="2150" dirty="0"/>
          </a:p>
        </p:txBody>
      </p:sp>
      <p:sp>
        <p:nvSpPr>
          <p:cNvPr id="13" name="Text 6"/>
          <p:cNvSpPr/>
          <p:nvPr/>
        </p:nvSpPr>
        <p:spPr>
          <a:xfrm>
            <a:off x="2209443" y="6208276"/>
            <a:ext cx="6161246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Reset the interface to recover from certain types of configuration or hardware faults.</a:t>
            </a:r>
            <a:endParaRPr lang="en-US" sz="17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4628" y="664369"/>
            <a:ext cx="5962412" cy="7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Best Practices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834628" y="1767364"/>
            <a:ext cx="7474744" cy="5797868"/>
          </a:xfrm>
          <a:prstGeom prst="roundRect">
            <a:avLst>
              <a:gd name="adj" fmla="val 172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42248" y="1774984"/>
            <a:ext cx="7459504" cy="144565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80730" y="1925598"/>
            <a:ext cx="3248978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Document Configuration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814292" y="1925598"/>
            <a:ext cx="3248978" cy="1144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Maintain detailed records of all interface settings for future reference.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842248" y="3220641"/>
            <a:ext cx="7459504" cy="144565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080730" y="3371255"/>
            <a:ext cx="3248978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Automate Processes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4814292" y="3371255"/>
            <a:ext cx="3248978" cy="1144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Use scripts and templates to streamline interface configuration and changes.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842248" y="4666297"/>
            <a:ext cx="7459504" cy="144565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80730" y="4816912"/>
            <a:ext cx="3248978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Implement Redundancy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4814292" y="4816912"/>
            <a:ext cx="3248978" cy="1144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Leverage features like VRRP or HSRP to provide failover for critical interfaces.</a:t>
            </a:r>
            <a:endParaRPr lang="en-US" sz="1850" dirty="0"/>
          </a:p>
        </p:txBody>
      </p:sp>
      <p:sp>
        <p:nvSpPr>
          <p:cNvPr id="14" name="Shape 11"/>
          <p:cNvSpPr/>
          <p:nvPr/>
        </p:nvSpPr>
        <p:spPr>
          <a:xfrm>
            <a:off x="842248" y="6111954"/>
            <a:ext cx="7459504" cy="144565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1080730" y="6262568"/>
            <a:ext cx="3248978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Regularly Review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4814292" y="6262568"/>
            <a:ext cx="3248978" cy="1144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Periodically review interface configurations to ensure they remain optimal.</a:t>
            </a:r>
            <a:endParaRPr lang="en-US" sz="18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2367677"/>
            <a:ext cx="7415927" cy="1624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350"/>
              </a:lnSpc>
              <a:buNone/>
            </a:pPr>
            <a:r>
              <a:rPr lang="en-US" sz="510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Configuring the Default Gateway</a:t>
            </a:r>
            <a:endParaRPr lang="en-US" sz="5100" dirty="0"/>
          </a:p>
        </p:txBody>
      </p:sp>
      <p:sp>
        <p:nvSpPr>
          <p:cNvPr id="4" name="Text 1"/>
          <p:cNvSpPr/>
          <p:nvPr/>
        </p:nvSpPr>
        <p:spPr>
          <a:xfrm>
            <a:off x="6350437" y="4362212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Properly setting the default gateway is crucial for network connectivity and internet access.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6350437" y="5448419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6412" y="827484"/>
            <a:ext cx="7511177" cy="1534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00"/>
              </a:lnSpc>
              <a:buNone/>
            </a:pPr>
            <a:r>
              <a:rPr lang="en-US" sz="480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Understand the Default Gateway</a:t>
            </a:r>
            <a:endParaRPr lang="en-US" sz="4800" dirty="0"/>
          </a:p>
        </p:txBody>
      </p:sp>
      <p:sp>
        <p:nvSpPr>
          <p:cNvPr id="4" name="Shape 1"/>
          <p:cNvSpPr/>
          <p:nvPr/>
        </p:nvSpPr>
        <p:spPr>
          <a:xfrm>
            <a:off x="816412" y="2974419"/>
            <a:ext cx="524828" cy="524828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7150" dist="2794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1013579" y="3052643"/>
            <a:ext cx="130373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1574483" y="2974419"/>
            <a:ext cx="3069431" cy="383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Definition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574483" y="3497937"/>
            <a:ext cx="6753106" cy="37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router that connects a local network to the internet.</a:t>
            </a:r>
            <a:endParaRPr lang="en-US" sz="1800" dirty="0"/>
          </a:p>
        </p:txBody>
      </p:sp>
      <p:sp>
        <p:nvSpPr>
          <p:cNvPr id="8" name="Shape 5"/>
          <p:cNvSpPr/>
          <p:nvPr/>
        </p:nvSpPr>
        <p:spPr>
          <a:xfrm>
            <a:off x="816412" y="4366736"/>
            <a:ext cx="524828" cy="524828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7150" dist="2794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975598" y="4444960"/>
            <a:ext cx="206335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1574483" y="4366736"/>
            <a:ext cx="3069431" cy="383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Purpose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1574483" y="4890254"/>
            <a:ext cx="6753106" cy="746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Provides the path for network traffic to reach external networks.</a:t>
            </a:r>
            <a:endParaRPr lang="en-US" sz="1800" dirty="0"/>
          </a:p>
        </p:txBody>
      </p:sp>
      <p:sp>
        <p:nvSpPr>
          <p:cNvPr id="12" name="Shape 9"/>
          <p:cNvSpPr/>
          <p:nvPr/>
        </p:nvSpPr>
        <p:spPr>
          <a:xfrm>
            <a:off x="816412" y="6132195"/>
            <a:ext cx="524828" cy="524828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7150" dist="2794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3" name="Text 10"/>
          <p:cNvSpPr/>
          <p:nvPr/>
        </p:nvSpPr>
        <p:spPr>
          <a:xfrm>
            <a:off x="979289" y="6210419"/>
            <a:ext cx="198953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900" dirty="0"/>
          </a:p>
        </p:txBody>
      </p:sp>
      <p:sp>
        <p:nvSpPr>
          <p:cNvPr id="14" name="Text 11"/>
          <p:cNvSpPr/>
          <p:nvPr/>
        </p:nvSpPr>
        <p:spPr>
          <a:xfrm>
            <a:off x="1574483" y="6132195"/>
            <a:ext cx="3069431" cy="383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Importance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1574483" y="6655713"/>
            <a:ext cx="6753106" cy="746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Ensures devices can communicate beyond the local network.</a:t>
            </a:r>
            <a:endParaRPr lang="en-US" sz="1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567583"/>
            <a:ext cx="9363432" cy="812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350"/>
              </a:lnSpc>
              <a:buNone/>
            </a:pPr>
            <a:r>
              <a:rPr lang="en-US" sz="510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Locate Default Gateway Address</a:t>
            </a:r>
            <a:endParaRPr lang="en-US" sz="5100" dirty="0"/>
          </a:p>
        </p:txBody>
      </p:sp>
      <p:sp>
        <p:nvSpPr>
          <p:cNvPr id="3" name="Text 1"/>
          <p:cNvSpPr/>
          <p:nvPr/>
        </p:nvSpPr>
        <p:spPr>
          <a:xfrm>
            <a:off x="864037" y="3996809"/>
            <a:ext cx="3248501" cy="406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Windows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864037" y="4649629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ipconfig command to find the gateway address.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996809"/>
            <a:ext cx="3248501" cy="406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macOS/Linux</a:t>
            </a:r>
            <a:endParaRPr lang="en-US" sz="2550" dirty="0"/>
          </a:p>
        </p:txBody>
      </p:sp>
      <p:sp>
        <p:nvSpPr>
          <p:cNvPr id="6" name="Text 4"/>
          <p:cNvSpPr/>
          <p:nvPr/>
        </p:nvSpPr>
        <p:spPr>
          <a:xfrm>
            <a:off x="5372695" y="4649629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the route or ip route show commands.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996809"/>
            <a:ext cx="3248501" cy="406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Routers</a:t>
            </a:r>
            <a:endParaRPr lang="en-US" sz="2550" dirty="0"/>
          </a:p>
        </p:txBody>
      </p:sp>
      <p:sp>
        <p:nvSpPr>
          <p:cNvPr id="8" name="Text 6"/>
          <p:cNvSpPr/>
          <p:nvPr/>
        </p:nvSpPr>
        <p:spPr>
          <a:xfrm>
            <a:off x="9881354" y="4649629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Check the router admin interface for the gateway.</a:t>
            </a:r>
            <a:endParaRPr lang="en-US" sz="19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914995"/>
            <a:ext cx="7371159" cy="812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350"/>
              </a:lnSpc>
              <a:buNone/>
            </a:pPr>
            <a:r>
              <a:rPr lang="en-US" sz="510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Set Default Gateway in OS</a:t>
            </a:r>
            <a:endParaRPr lang="en-US" sz="5100" dirty="0"/>
          </a:p>
        </p:txBody>
      </p:sp>
      <p:sp>
        <p:nvSpPr>
          <p:cNvPr id="4" name="Shape 1"/>
          <p:cNvSpPr/>
          <p:nvPr/>
        </p:nvSpPr>
        <p:spPr>
          <a:xfrm>
            <a:off x="6705481" y="2097405"/>
            <a:ext cx="30480" cy="5217081"/>
          </a:xfrm>
          <a:prstGeom prst="roundRect">
            <a:avLst>
              <a:gd name="adj" fmla="val 729000"/>
            </a:avLst>
          </a:prstGeom>
          <a:solidFill>
            <a:srgbClr val="C1C3D0"/>
          </a:solidFill>
          <a:ln/>
        </p:spPr>
      </p:sp>
      <p:sp>
        <p:nvSpPr>
          <p:cNvPr id="5" name="Shape 2"/>
          <p:cNvSpPr/>
          <p:nvPr/>
        </p:nvSpPr>
        <p:spPr>
          <a:xfrm>
            <a:off x="6967954" y="2637473"/>
            <a:ext cx="864037" cy="30480"/>
          </a:xfrm>
          <a:prstGeom prst="roundRect">
            <a:avLst>
              <a:gd name="adj" fmla="val 729000"/>
            </a:avLst>
          </a:prstGeom>
          <a:solidFill>
            <a:srgbClr val="C1C3D0"/>
          </a:solidFill>
          <a:ln/>
        </p:spPr>
      </p:sp>
      <p:sp>
        <p:nvSpPr>
          <p:cNvPr id="6" name="Shape 3"/>
          <p:cNvSpPr/>
          <p:nvPr/>
        </p:nvSpPr>
        <p:spPr>
          <a:xfrm>
            <a:off x="6443008" y="2375059"/>
            <a:ext cx="555427" cy="555427"/>
          </a:xfrm>
          <a:prstGeom prst="roundRect">
            <a:avLst>
              <a:gd name="adj" fmla="val 40005"/>
            </a:avLst>
          </a:prstGeom>
          <a:solidFill>
            <a:srgbClr val="EEEFF5"/>
          </a:solidFill>
          <a:ln/>
          <a:effectLst>
            <a:outerShdw blurRad="60960" dist="3048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7" name="Text 4"/>
          <p:cNvSpPr/>
          <p:nvPr/>
        </p:nvSpPr>
        <p:spPr>
          <a:xfrm>
            <a:off x="6651724" y="2457807"/>
            <a:ext cx="137993" cy="389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305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3050" dirty="0"/>
          </a:p>
        </p:txBody>
      </p:sp>
      <p:sp>
        <p:nvSpPr>
          <p:cNvPr id="8" name="Text 5"/>
          <p:cNvSpPr/>
          <p:nvPr/>
        </p:nvSpPr>
        <p:spPr>
          <a:xfrm>
            <a:off x="8078510" y="2344222"/>
            <a:ext cx="3248501" cy="406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Windows</a:t>
            </a:r>
            <a:endParaRPr lang="en-US" sz="2550" dirty="0"/>
          </a:p>
        </p:txBody>
      </p:sp>
      <p:sp>
        <p:nvSpPr>
          <p:cNvPr id="9" name="Text 6"/>
          <p:cNvSpPr/>
          <p:nvPr/>
        </p:nvSpPr>
        <p:spPr>
          <a:xfrm>
            <a:off x="8078510" y="2898338"/>
            <a:ext cx="56878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the </a:t>
            </a:r>
            <a:r>
              <a:rPr lang="en-US" sz="1900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netsh interface ip </a:t>
            </a: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set route command.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967954" y="4722138"/>
            <a:ext cx="864037" cy="30480"/>
          </a:xfrm>
          <a:prstGeom prst="roundRect">
            <a:avLst>
              <a:gd name="adj" fmla="val 729000"/>
            </a:avLst>
          </a:prstGeom>
          <a:solidFill>
            <a:srgbClr val="C1C3D0"/>
          </a:solidFill>
          <a:ln/>
        </p:spPr>
      </p:sp>
      <p:sp>
        <p:nvSpPr>
          <p:cNvPr id="11" name="Shape 8"/>
          <p:cNvSpPr/>
          <p:nvPr/>
        </p:nvSpPr>
        <p:spPr>
          <a:xfrm>
            <a:off x="6443008" y="4459724"/>
            <a:ext cx="555427" cy="555427"/>
          </a:xfrm>
          <a:prstGeom prst="roundRect">
            <a:avLst>
              <a:gd name="adj" fmla="val 40005"/>
            </a:avLst>
          </a:prstGeom>
          <a:solidFill>
            <a:srgbClr val="EEEFF5"/>
          </a:solidFill>
          <a:ln/>
          <a:effectLst>
            <a:outerShdw blurRad="60960" dist="3048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6611600" y="4542473"/>
            <a:ext cx="218242" cy="389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305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3050" dirty="0"/>
          </a:p>
        </p:txBody>
      </p:sp>
      <p:sp>
        <p:nvSpPr>
          <p:cNvPr id="13" name="Text 10"/>
          <p:cNvSpPr/>
          <p:nvPr/>
        </p:nvSpPr>
        <p:spPr>
          <a:xfrm>
            <a:off x="8078510" y="4428887"/>
            <a:ext cx="3248501" cy="406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macOS</a:t>
            </a:r>
            <a:endParaRPr lang="en-US" sz="2550" dirty="0"/>
          </a:p>
        </p:txBody>
      </p:sp>
      <p:sp>
        <p:nvSpPr>
          <p:cNvPr id="14" name="Text 11"/>
          <p:cNvSpPr/>
          <p:nvPr/>
        </p:nvSpPr>
        <p:spPr>
          <a:xfrm>
            <a:off x="8078510" y="4983004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the route add default command.</a:t>
            </a:r>
            <a:endParaRPr lang="en-US" sz="1900" dirty="0"/>
          </a:p>
        </p:txBody>
      </p:sp>
      <p:sp>
        <p:nvSpPr>
          <p:cNvPr id="15" name="Shape 12"/>
          <p:cNvSpPr/>
          <p:nvPr/>
        </p:nvSpPr>
        <p:spPr>
          <a:xfrm>
            <a:off x="6967954" y="6411754"/>
            <a:ext cx="864037" cy="30480"/>
          </a:xfrm>
          <a:prstGeom prst="roundRect">
            <a:avLst>
              <a:gd name="adj" fmla="val 729000"/>
            </a:avLst>
          </a:prstGeom>
          <a:solidFill>
            <a:srgbClr val="C1C3D0"/>
          </a:solidFill>
          <a:ln/>
        </p:spPr>
      </p:sp>
      <p:sp>
        <p:nvSpPr>
          <p:cNvPr id="16" name="Shape 13"/>
          <p:cNvSpPr/>
          <p:nvPr/>
        </p:nvSpPr>
        <p:spPr>
          <a:xfrm>
            <a:off x="6443008" y="6149340"/>
            <a:ext cx="555427" cy="555427"/>
          </a:xfrm>
          <a:prstGeom prst="roundRect">
            <a:avLst>
              <a:gd name="adj" fmla="val 40005"/>
            </a:avLst>
          </a:prstGeom>
          <a:solidFill>
            <a:srgbClr val="EEEFF5"/>
          </a:solidFill>
          <a:ln/>
          <a:effectLst>
            <a:outerShdw blurRad="60960" dist="3048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7" name="Text 14"/>
          <p:cNvSpPr/>
          <p:nvPr/>
        </p:nvSpPr>
        <p:spPr>
          <a:xfrm>
            <a:off x="6615410" y="6232088"/>
            <a:ext cx="210503" cy="389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305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3050" dirty="0"/>
          </a:p>
        </p:txBody>
      </p:sp>
      <p:sp>
        <p:nvSpPr>
          <p:cNvPr id="18" name="Text 15"/>
          <p:cNvSpPr/>
          <p:nvPr/>
        </p:nvSpPr>
        <p:spPr>
          <a:xfrm>
            <a:off x="8078510" y="6118503"/>
            <a:ext cx="3248501" cy="406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Linux</a:t>
            </a:r>
            <a:endParaRPr lang="en-US" sz="2550" dirty="0"/>
          </a:p>
        </p:txBody>
      </p:sp>
      <p:sp>
        <p:nvSpPr>
          <p:cNvPr id="19" name="Text 16"/>
          <p:cNvSpPr/>
          <p:nvPr/>
        </p:nvSpPr>
        <p:spPr>
          <a:xfrm>
            <a:off x="8078510" y="6672620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Edit the /etc/network/interfaces file.</a:t>
            </a:r>
            <a:endParaRPr lang="en-US" sz="19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706517"/>
            <a:ext cx="7415927" cy="1624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350"/>
              </a:lnSpc>
              <a:buNone/>
            </a:pPr>
            <a:r>
              <a:rPr lang="en-US" sz="510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Verify Gateway Configuration</a:t>
            </a:r>
            <a:endParaRPr lang="en-US" sz="5100" dirty="0"/>
          </a:p>
        </p:txBody>
      </p:sp>
      <p:sp>
        <p:nvSpPr>
          <p:cNvPr id="4" name="Shape 1"/>
          <p:cNvSpPr/>
          <p:nvPr/>
        </p:nvSpPr>
        <p:spPr>
          <a:xfrm>
            <a:off x="6350437" y="2701052"/>
            <a:ext cx="7415927" cy="1442799"/>
          </a:xfrm>
          <a:prstGeom prst="roundRect">
            <a:avLst>
              <a:gd name="adj" fmla="val 15401"/>
            </a:avLst>
          </a:prstGeom>
          <a:solidFill>
            <a:srgbClr val="EEEFF5"/>
          </a:solidFill>
          <a:ln/>
          <a:effectLst>
            <a:outerShdw blurRad="60960" dist="3048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6597253" y="2947868"/>
            <a:ext cx="3248501" cy="406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Test Connectivity</a:t>
            </a:r>
            <a:endParaRPr lang="en-US" sz="2550" dirty="0"/>
          </a:p>
        </p:txBody>
      </p:sp>
      <p:sp>
        <p:nvSpPr>
          <p:cNvPr id="6" name="Text 3"/>
          <p:cNvSpPr/>
          <p:nvPr/>
        </p:nvSpPr>
        <p:spPr>
          <a:xfrm>
            <a:off x="6597253" y="3501985"/>
            <a:ext cx="692229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Ping the gateway address to verify reachability.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6350437" y="4390668"/>
            <a:ext cx="7415927" cy="1442799"/>
          </a:xfrm>
          <a:prstGeom prst="roundRect">
            <a:avLst>
              <a:gd name="adj" fmla="val 15401"/>
            </a:avLst>
          </a:prstGeom>
          <a:solidFill>
            <a:srgbClr val="EEEFF5"/>
          </a:solidFill>
          <a:ln/>
          <a:effectLst>
            <a:outerShdw blurRad="60960" dist="3048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6597253" y="4637484"/>
            <a:ext cx="3248501" cy="406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Check Routes</a:t>
            </a:r>
            <a:endParaRPr lang="en-US" sz="2550" dirty="0"/>
          </a:p>
        </p:txBody>
      </p:sp>
      <p:sp>
        <p:nvSpPr>
          <p:cNvPr id="9" name="Text 6"/>
          <p:cNvSpPr/>
          <p:nvPr/>
        </p:nvSpPr>
        <p:spPr>
          <a:xfrm>
            <a:off x="6597253" y="5191601"/>
            <a:ext cx="692229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Inspect the routing table for the default route.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350437" y="6080284"/>
            <a:ext cx="7415927" cy="1442799"/>
          </a:xfrm>
          <a:prstGeom prst="roundRect">
            <a:avLst>
              <a:gd name="adj" fmla="val 15401"/>
            </a:avLst>
          </a:prstGeom>
          <a:solidFill>
            <a:srgbClr val="EEEFF5"/>
          </a:solidFill>
          <a:ln/>
          <a:effectLst>
            <a:outerShdw blurRad="60960" dist="3048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6597253" y="6327100"/>
            <a:ext cx="3248501" cy="406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Monitor Traffic</a:t>
            </a:r>
            <a:endParaRPr lang="en-US" sz="2550" dirty="0"/>
          </a:p>
        </p:txBody>
      </p:sp>
      <p:sp>
        <p:nvSpPr>
          <p:cNvPr id="12" name="Text 9"/>
          <p:cNvSpPr/>
          <p:nvPr/>
        </p:nvSpPr>
        <p:spPr>
          <a:xfrm>
            <a:off x="6597253" y="6881217"/>
            <a:ext cx="692229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network diagnostic tools to observe traffic.</a:t>
            </a:r>
            <a:endParaRPr lang="en-US" sz="19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6386" y="660202"/>
            <a:ext cx="7030641" cy="789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495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Update Gateway Settings</a:t>
            </a:r>
            <a:endParaRPr lang="en-US" sz="49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386" y="1809631"/>
            <a:ext cx="1199912" cy="191988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886224" y="2049542"/>
            <a:ext cx="3157776" cy="394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Change Gateway</a:t>
            </a:r>
            <a:endParaRPr lang="en-US" sz="2450" dirty="0"/>
          </a:p>
        </p:txBody>
      </p:sp>
      <p:sp>
        <p:nvSpPr>
          <p:cNvPr id="6" name="Text 2"/>
          <p:cNvSpPr/>
          <p:nvPr/>
        </p:nvSpPr>
        <p:spPr>
          <a:xfrm>
            <a:off x="7886224" y="2588181"/>
            <a:ext cx="5904190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Modify the default gateway address as needed.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386" y="3729514"/>
            <a:ext cx="1199912" cy="191988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886224" y="3969425"/>
            <a:ext cx="3157776" cy="394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Restart Network</a:t>
            </a:r>
            <a:endParaRPr lang="en-US" sz="2450" dirty="0"/>
          </a:p>
        </p:txBody>
      </p:sp>
      <p:sp>
        <p:nvSpPr>
          <p:cNvPr id="9" name="Text 4"/>
          <p:cNvSpPr/>
          <p:nvPr/>
        </p:nvSpPr>
        <p:spPr>
          <a:xfrm>
            <a:off x="7886224" y="4508063"/>
            <a:ext cx="5904190" cy="767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Restart the network interface or reboot the system.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386" y="5649397"/>
            <a:ext cx="1199912" cy="19198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886224" y="5889308"/>
            <a:ext cx="3157776" cy="394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Retest Connectivity</a:t>
            </a:r>
            <a:endParaRPr lang="en-US" sz="2450" dirty="0"/>
          </a:p>
        </p:txBody>
      </p:sp>
      <p:sp>
        <p:nvSpPr>
          <p:cNvPr id="12" name="Text 6"/>
          <p:cNvSpPr/>
          <p:nvPr/>
        </p:nvSpPr>
        <p:spPr>
          <a:xfrm>
            <a:off x="7886224" y="6427946"/>
            <a:ext cx="5904190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Verify the new gateway is working correctly.</a:t>
            </a:r>
            <a:endParaRPr lang="en-US" sz="18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498" y="600432"/>
            <a:ext cx="7276267" cy="704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Troubleshoot Gateway Issues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98" y="1626156"/>
            <a:ext cx="535305" cy="53530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9498" y="2375535"/>
            <a:ext cx="281785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Incorrect Address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49498" y="2856190"/>
            <a:ext cx="7645003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Ensure the gateway IP is configured properly.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98" y="3841313"/>
            <a:ext cx="535305" cy="53530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9498" y="4590693"/>
            <a:ext cx="2830830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Connectivity Problems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49498" y="5071348"/>
            <a:ext cx="7645003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Check physical network connections and settings.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98" y="6056471"/>
            <a:ext cx="535305" cy="53530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9498" y="6805851"/>
            <a:ext cx="3012519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Router Misconfiguration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49498" y="7286506"/>
            <a:ext cx="7645003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Review the router's configuration for errors.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" y="2325410"/>
            <a:ext cx="4869061" cy="357878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12414" y="123164"/>
            <a:ext cx="7415927" cy="2129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8350"/>
              </a:lnSpc>
              <a:buNone/>
            </a:pPr>
            <a:r>
              <a:rPr lang="en-US" sz="5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Functions of a Router</a:t>
            </a:r>
            <a:endParaRPr lang="en-US" sz="5000" dirty="0"/>
          </a:p>
        </p:txBody>
      </p:sp>
      <p:sp>
        <p:nvSpPr>
          <p:cNvPr id="5" name="Text 1"/>
          <p:cNvSpPr/>
          <p:nvPr/>
        </p:nvSpPr>
        <p:spPr>
          <a:xfrm>
            <a:off x="5742762" y="961400"/>
            <a:ext cx="7415927" cy="25821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DK" sz="3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Traffic Forwarding: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Routes data from one network to another.</a:t>
            </a:r>
            <a:endParaRPr lang="en-DK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DK" sz="3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Security: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Routers can filter traffic and offer basic security (via access control lists).</a:t>
            </a:r>
            <a:endParaRPr lang="en-DK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DK" sz="3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 Address Translation (NAT):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Allows multiple devices on a local network to share a single public IP address.</a:t>
            </a:r>
            <a:endParaRPr lang="en-DK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DK" sz="3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DHCP Server: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assign IP addresses to devices on the network automatically.</a:t>
            </a:r>
            <a:endParaRPr lang="en-DK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hape 2"/>
          <p:cNvSpPr/>
          <p:nvPr/>
        </p:nvSpPr>
        <p:spPr>
          <a:xfrm>
            <a:off x="6350437" y="5898475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1618515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1391" y="544121"/>
            <a:ext cx="8279963" cy="1943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350"/>
              </a:lnSpc>
              <a:buNone/>
            </a:pPr>
            <a:r>
              <a:rPr lang="en-US" sz="5100" b="1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Best Practices for </a:t>
            </a:r>
          </a:p>
          <a:p>
            <a:pPr marL="0" indent="0">
              <a:lnSpc>
                <a:spcPts val="6350"/>
              </a:lnSpc>
              <a:buNone/>
            </a:pPr>
            <a:r>
              <a:rPr lang="en-US" sz="5100" b="1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configuring default gateways</a:t>
            </a:r>
            <a:endParaRPr lang="en-US" sz="5100" dirty="0"/>
          </a:p>
        </p:txBody>
      </p:sp>
      <p:sp>
        <p:nvSpPr>
          <p:cNvPr id="4" name="Shape 1"/>
          <p:cNvSpPr/>
          <p:nvPr/>
        </p:nvSpPr>
        <p:spPr>
          <a:xfrm>
            <a:off x="864037" y="3038356"/>
            <a:ext cx="7415927" cy="3335179"/>
          </a:xfrm>
          <a:prstGeom prst="roundRect">
            <a:avLst>
              <a:gd name="adj" fmla="val 6662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79277" y="3053596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126093" y="3209330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a static gateway address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4822627" y="3209330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Avoids issues with DHCP lease expiration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879277" y="4155162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126093" y="4310896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Ensure redundant gateways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4822627" y="4310896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Provide failover for high availability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879277" y="5256728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126093" y="5412462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Update gateway regularly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4822627" y="5412462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Maintain compatibility with network changes</a:t>
            </a:r>
            <a:endParaRPr lang="en-US" sz="19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7958" y="634841"/>
            <a:ext cx="6075164" cy="759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950"/>
              </a:lnSpc>
              <a:buNone/>
            </a:pPr>
            <a:r>
              <a:rPr lang="en-US" sz="475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Conclusion</a:t>
            </a:r>
            <a:endParaRPr lang="en-US" sz="4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58" y="1855827"/>
            <a:ext cx="5771317" cy="356687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07958" y="5711190"/>
            <a:ext cx="3037523" cy="379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Reliable Connectivity</a:t>
            </a:r>
            <a:endParaRPr lang="en-US" sz="2350" dirty="0"/>
          </a:p>
        </p:txBody>
      </p:sp>
      <p:sp>
        <p:nvSpPr>
          <p:cNvPr id="5" name="Text 2"/>
          <p:cNvSpPr/>
          <p:nvPr/>
        </p:nvSpPr>
        <p:spPr>
          <a:xfrm>
            <a:off x="807958" y="6229231"/>
            <a:ext cx="1301448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Proper default gateway setup ensures smooth network operations.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807958" y="6858238"/>
            <a:ext cx="13014484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Configuring the default gateway is a fundamental network administration task that enables seamless internet access and communication beyond the local network.</a:t>
            </a:r>
            <a:endParaRPr lang="en-US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1393654" y="648838"/>
            <a:ext cx="11765035" cy="2129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DK" sz="5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Basic Router Components</a:t>
            </a:r>
            <a:endParaRPr lang="en-DK" sz="5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448574" y="1890659"/>
            <a:ext cx="12710115" cy="6215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DK" sz="3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Interfaces (Ports):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Physical connections to other devices (e.g., Ethernet ports).</a:t>
            </a:r>
            <a:endParaRPr lang="en-DK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DK" sz="3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CPU and Memory: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process routing information and handle network protocols.</a:t>
            </a:r>
            <a:endParaRPr lang="en-DK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DK" sz="3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Operating System: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Router runs on a specific OS (e.g., Cisco IOS) that allows you to configure it.</a:t>
            </a:r>
            <a:endParaRPr lang="en-DK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DK" sz="3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Routers are like small computers designed for networking tasks.</a:t>
            </a:r>
            <a:endParaRPr lang="en-DK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hape 2"/>
          <p:cNvSpPr/>
          <p:nvPr/>
        </p:nvSpPr>
        <p:spPr>
          <a:xfrm>
            <a:off x="6350437" y="5898475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2322161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5799" y="333623"/>
            <a:ext cx="6201013" cy="697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DK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Basic Router Configuration Overview</a:t>
            </a:r>
            <a:endParaRPr lang="en-DK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25799" y="1242114"/>
            <a:ext cx="8845673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DK" sz="3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1: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Connect to the router (Console, SSH, or Telnet).</a:t>
            </a:r>
            <a:endParaRPr lang="en-DK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DK" sz="3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2: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Enter privileged EXEC mode (</a:t>
            </a:r>
            <a:r>
              <a:rPr lang="en-DK" sz="33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enable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DK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DK" sz="3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3: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Enter global configuration mode (</a:t>
            </a:r>
            <a:r>
              <a:rPr lang="en-DK" sz="33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configure terminal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DK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DK" sz="3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4: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Set basic parameters (hostname, passwords, banners, etc.).</a:t>
            </a:r>
            <a:endParaRPr lang="en-DK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DK" sz="3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5: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Configure interfaces (assign IP addresses, enable interfaces).</a:t>
            </a:r>
            <a:endParaRPr lang="en-DK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DK" sz="3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6:</a:t>
            </a:r>
            <a:r>
              <a:rPr lang="en-DK" sz="3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Configure the default gateway (static routes).</a:t>
            </a:r>
            <a:endParaRPr lang="en-DK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1407" y="939998"/>
            <a:ext cx="6201013" cy="697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Configure Initial Settings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781407" y="1972508"/>
            <a:ext cx="7581186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 initial configuration process sets the foundation for the router's operation, including hostname, password, and time settings.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81407" y="2937986"/>
            <a:ext cx="7581186" cy="1301710"/>
          </a:xfrm>
          <a:prstGeom prst="roundRect">
            <a:avLst>
              <a:gd name="adj" fmla="val 7204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12269" y="3168848"/>
            <a:ext cx="2790706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Hostname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012269" y="3651647"/>
            <a:ext cx="711946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unique identifier for the router, facilitating network management.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81407" y="4462939"/>
            <a:ext cx="7581186" cy="1301710"/>
          </a:xfrm>
          <a:prstGeom prst="roundRect">
            <a:avLst>
              <a:gd name="adj" fmla="val 7204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12269" y="4693801"/>
            <a:ext cx="2790706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Password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1012269" y="5176599"/>
            <a:ext cx="711946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strong password protects the router's configuration and access.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81407" y="5987891"/>
            <a:ext cx="7581186" cy="1301710"/>
          </a:xfrm>
          <a:prstGeom prst="roundRect">
            <a:avLst>
              <a:gd name="adj" fmla="val 7204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12269" y="6218753"/>
            <a:ext cx="2790706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Time Settings</a:t>
            </a:r>
            <a:endParaRPr lang="en-US" sz="2150" dirty="0"/>
          </a:p>
        </p:txBody>
      </p:sp>
      <p:sp>
        <p:nvSpPr>
          <p:cNvPr id="13" name="Text 10"/>
          <p:cNvSpPr/>
          <p:nvPr/>
        </p:nvSpPr>
        <p:spPr>
          <a:xfrm>
            <a:off x="1012269" y="6701552"/>
            <a:ext cx="711946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Ensures accurate time synchronization for network events and logs.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475917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804868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Configure Interfaces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3070146"/>
            <a:ext cx="129023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Configuring router interfaces involves defining the physical and logical properties of each network connection, including IP addresses and subnet masks.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438471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Physical Interfaces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864037" y="5017294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Ethernet ports, wireless interfaces, or other connections that allow the router to connect to the network.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72695" y="438471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Logical Interfaces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5372695" y="5017294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Virtual interfaces that represent specific network segments or services.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881354" y="438471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IP Addressing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9881354" y="5017294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Assigning unique IP addresses to interfaces for communication and network segmentation.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6848" y="828318"/>
            <a:ext cx="5218033" cy="652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1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Configure VLANs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16848" y="1793558"/>
            <a:ext cx="7683103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Virtual Local Area Networks (VLANs) segregate network traffic based on user groups or network segments, enhancing security and efficiency.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216848" y="2930843"/>
            <a:ext cx="469583" cy="469582"/>
          </a:xfrm>
          <a:prstGeom prst="roundRect">
            <a:avLst>
              <a:gd name="adj" fmla="val 1866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384369" y="3009067"/>
            <a:ext cx="134541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2450" dirty="0"/>
          </a:p>
        </p:txBody>
      </p:sp>
      <p:sp>
        <p:nvSpPr>
          <p:cNvPr id="7" name="Text 4"/>
          <p:cNvSpPr/>
          <p:nvPr/>
        </p:nvSpPr>
        <p:spPr>
          <a:xfrm>
            <a:off x="6895148" y="2930843"/>
            <a:ext cx="2609017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VLAN Segmentation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6895148" y="3381970"/>
            <a:ext cx="7004804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Creating logical groups of devices within a network.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6216848" y="4159329"/>
            <a:ext cx="469583" cy="469582"/>
          </a:xfrm>
          <a:prstGeom prst="roundRect">
            <a:avLst>
              <a:gd name="adj" fmla="val 1866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364129" y="4237553"/>
            <a:ext cx="17490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2450" dirty="0"/>
          </a:p>
        </p:txBody>
      </p:sp>
      <p:sp>
        <p:nvSpPr>
          <p:cNvPr id="11" name="Text 8"/>
          <p:cNvSpPr/>
          <p:nvPr/>
        </p:nvSpPr>
        <p:spPr>
          <a:xfrm>
            <a:off x="6895148" y="4159329"/>
            <a:ext cx="2609017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Traffic Isolation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6895148" y="4610457"/>
            <a:ext cx="7004804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Restricting communication between VLANs for security and network control.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16848" y="5387816"/>
            <a:ext cx="469583" cy="469582"/>
          </a:xfrm>
          <a:prstGeom prst="roundRect">
            <a:avLst>
              <a:gd name="adj" fmla="val 1866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65200" y="5466040"/>
            <a:ext cx="172760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2450" dirty="0"/>
          </a:p>
        </p:txBody>
      </p:sp>
      <p:sp>
        <p:nvSpPr>
          <p:cNvPr id="15" name="Text 12"/>
          <p:cNvSpPr/>
          <p:nvPr/>
        </p:nvSpPr>
        <p:spPr>
          <a:xfrm>
            <a:off x="6895148" y="5387816"/>
            <a:ext cx="2679502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Improved Performance</a:t>
            </a:r>
            <a:endParaRPr lang="en-US" sz="2050" dirty="0"/>
          </a:p>
        </p:txBody>
      </p:sp>
      <p:sp>
        <p:nvSpPr>
          <p:cNvPr id="16" name="Text 13"/>
          <p:cNvSpPr/>
          <p:nvPr/>
        </p:nvSpPr>
        <p:spPr>
          <a:xfrm>
            <a:off x="6895148" y="5838944"/>
            <a:ext cx="7004804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Optimizing network performance by reducing broadcast traffic.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216848" y="6616303"/>
            <a:ext cx="469583" cy="469582"/>
          </a:xfrm>
          <a:prstGeom prst="roundRect">
            <a:avLst>
              <a:gd name="adj" fmla="val 1866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363176" y="6694527"/>
            <a:ext cx="176927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2450" dirty="0"/>
          </a:p>
        </p:txBody>
      </p:sp>
      <p:sp>
        <p:nvSpPr>
          <p:cNvPr id="19" name="Text 16"/>
          <p:cNvSpPr/>
          <p:nvPr/>
        </p:nvSpPr>
        <p:spPr>
          <a:xfrm>
            <a:off x="6895148" y="6616303"/>
            <a:ext cx="2769513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Simplified Management</a:t>
            </a:r>
            <a:endParaRPr lang="en-US" sz="2050" dirty="0"/>
          </a:p>
        </p:txBody>
      </p:sp>
      <p:sp>
        <p:nvSpPr>
          <p:cNvPr id="20" name="Text 17"/>
          <p:cNvSpPr/>
          <p:nvPr/>
        </p:nvSpPr>
        <p:spPr>
          <a:xfrm>
            <a:off x="6895148" y="7067431"/>
            <a:ext cx="7004804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Managing network resources efficiently with a modular structure.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2711" y="665798"/>
            <a:ext cx="7171611" cy="654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Configure Inter-VLAN Routing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32711" y="1634014"/>
            <a:ext cx="7678579" cy="669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Enabling inter-VLAN routing allows communication between different VLANs, facilitating network connectivity and resource sharing.</a:t>
            </a:r>
            <a:endParaRPr lang="en-US" sz="16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11" y="2539127"/>
            <a:ext cx="1046678" cy="167485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093357" y="2748439"/>
            <a:ext cx="2616875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VLAN Routing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2093357" y="3201114"/>
            <a:ext cx="6317933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Setting up routes between VLANs to enable communication.</a:t>
            </a:r>
            <a:endParaRPr lang="en-US" sz="16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11" y="4213979"/>
            <a:ext cx="1046678" cy="167485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093357" y="4423291"/>
            <a:ext cx="2616875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VLAN Trunking</a:t>
            </a:r>
            <a:endParaRPr lang="en-US" sz="2050" dirty="0"/>
          </a:p>
        </p:txBody>
      </p:sp>
      <p:sp>
        <p:nvSpPr>
          <p:cNvPr id="10" name="Text 5"/>
          <p:cNvSpPr/>
          <p:nvPr/>
        </p:nvSpPr>
        <p:spPr>
          <a:xfrm>
            <a:off x="2093357" y="4875967"/>
            <a:ext cx="6317933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Bundling multiple VLANs over a single physical link for efficiency.</a:t>
            </a:r>
            <a:endParaRPr lang="en-US" sz="16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711" y="5888831"/>
            <a:ext cx="1046678" cy="167485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093357" y="6098143"/>
            <a:ext cx="2616875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Inter-VLAN Security</a:t>
            </a:r>
            <a:endParaRPr lang="en-US" sz="2050" dirty="0"/>
          </a:p>
        </p:txBody>
      </p:sp>
      <p:sp>
        <p:nvSpPr>
          <p:cNvPr id="13" name="Text 7"/>
          <p:cNvSpPr/>
          <p:nvPr/>
        </p:nvSpPr>
        <p:spPr>
          <a:xfrm>
            <a:off x="2093357" y="6550819"/>
            <a:ext cx="6317933" cy="669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Implementing security policies to control traffic flow between VLANs.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7353</TotalTime>
  <Words>1647</Words>
  <Application>Microsoft Office PowerPoint</Application>
  <PresentationFormat>Custom</PresentationFormat>
  <Paragraphs>265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Lato</vt:lpstr>
      <vt:lpstr>Courier New</vt:lpstr>
      <vt:lpstr>Times New Roman</vt:lpstr>
      <vt:lpstr>Libre Baskerville</vt:lpstr>
      <vt:lpstr>Gelasio</vt:lpstr>
      <vt:lpstr>Montserrat</vt:lpstr>
      <vt:lpstr>Barlow Bold</vt:lpstr>
      <vt:lpstr>Lato Bold</vt:lpstr>
      <vt:lpstr>Calibri</vt:lpstr>
      <vt:lpstr>DM Sans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hajarah ali</cp:lastModifiedBy>
  <cp:revision>7</cp:revision>
  <dcterms:created xsi:type="dcterms:W3CDTF">2024-09-30T14:03:28Z</dcterms:created>
  <dcterms:modified xsi:type="dcterms:W3CDTF">2024-10-07T23:02:57Z</dcterms:modified>
</cp:coreProperties>
</file>