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8" r:id="rId3"/>
    <p:sldId id="266" r:id="rId4"/>
    <p:sldId id="279" r:id="rId5"/>
    <p:sldId id="271" r:id="rId6"/>
    <p:sldId id="272" r:id="rId7"/>
    <p:sldId id="274" r:id="rId8"/>
    <p:sldId id="273" r:id="rId9"/>
    <p:sldId id="259" r:id="rId10"/>
    <p:sldId id="257" r:id="rId11"/>
    <p:sldId id="265" r:id="rId12"/>
    <p:sldId id="275" r:id="rId13"/>
    <p:sldId id="267" r:id="rId14"/>
    <p:sldId id="260" r:id="rId15"/>
    <p:sldId id="261" r:id="rId16"/>
    <p:sldId id="268" r:id="rId17"/>
    <p:sldId id="277" r:id="rId18"/>
    <p:sldId id="263" r:id="rId19"/>
    <p:sldId id="269" r:id="rId20"/>
    <p:sldId id="262" r:id="rId21"/>
    <p:sldId id="270" r:id="rId22"/>
  </p:sldIdLst>
  <p:sldSz cx="14630400" cy="8229600"/>
  <p:notesSz cx="8229600" cy="14630400"/>
  <p:embeddedFontLst>
    <p:embeddedFont>
      <p:font typeface="Arimo" panose="020B0604020202020204" charset="0"/>
      <p:regular r:id="rId24"/>
    </p:embeddedFont>
    <p:embeddedFont>
      <p:font typeface="Nunito" pitchFamily="2" charset="0"/>
      <p:regular r:id="rId25"/>
      <p:bold r:id="rId26"/>
      <p:italic r:id="rId27"/>
      <p:boldItalic r:id="rId28"/>
    </p:embeddedFont>
    <p:embeddedFont>
      <p:font typeface="Outfit" panose="020B0604020202020204" charset="0"/>
      <p:regular r:id="rId29"/>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9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5308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17006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98725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403939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41972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71464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91328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76231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59206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4847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41512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s://www.geeksforgeeks.org/program-for-ip-forwarding-table-lookup/" TargetMode="External"/><Relationship Id="rId3" Type="http://schemas.openxmlformats.org/officeDocument/2006/relationships/hyperlink" Target="https://www.geeksforgeeks.org/what-is-packet-sniffing/" TargetMode="External"/><Relationship Id="rId7" Type="http://schemas.openxmlformats.org/officeDocument/2006/relationships/hyperlink" Target="https://www.geeksforgeeks.org/how-to-prevent-mac-flood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geeksforgeeks.org/what-is-cut-through-switching/" TargetMode="External"/><Relationship Id="rId5" Type="http://schemas.openxmlformats.org/officeDocument/2006/relationships/hyperlink" Target="https://www.geeksforgeeks.org/introduction-of-mac-address-in-computer-network/" TargetMode="External"/><Relationship Id="rId4" Type="http://schemas.openxmlformats.org/officeDocument/2006/relationships/hyperlink" Target="https://www.geeksforgeeks.org/python-pandas-datafram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6970" y="595670"/>
            <a:ext cx="7642860" cy="3699034"/>
          </a:xfrm>
          <a:prstGeom prst="rect">
            <a:avLst/>
          </a:prstGeom>
          <a:noFill/>
          <a:ln/>
        </p:spPr>
        <p:txBody>
          <a:bodyPr wrap="square" lIns="0" tIns="0" rIns="0" bIns="0" rtlCol="0" anchor="t"/>
          <a:lstStyle/>
          <a:p>
            <a:pPr marL="0" indent="0">
              <a:lnSpc>
                <a:spcPts val="7250"/>
              </a:lnSpc>
              <a:buNone/>
            </a:pPr>
            <a:r>
              <a:rPr lang="en-US" sz="5800" b="1" dirty="0">
                <a:solidFill>
                  <a:srgbClr val="231971"/>
                </a:solidFill>
                <a:latin typeface="Outfit" pitchFamily="34" charset="0"/>
                <a:ea typeface="Outfit" pitchFamily="34" charset="-122"/>
                <a:cs typeface="Outfit" pitchFamily="34" charset="-120"/>
              </a:rPr>
              <a:t>Ethernet and Switching: A Comprehensive Overview</a:t>
            </a:r>
            <a:endParaRPr lang="en-US" sz="5800" dirty="0"/>
          </a:p>
        </p:txBody>
      </p:sp>
      <p:sp>
        <p:nvSpPr>
          <p:cNvPr id="4" name="Text 1"/>
          <p:cNvSpPr/>
          <p:nvPr/>
        </p:nvSpPr>
        <p:spPr>
          <a:xfrm>
            <a:off x="6236970" y="4616291"/>
            <a:ext cx="7642860" cy="2401133"/>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Ethernet and switching are fundamental technologies in modern computer networks. They enable devices to communicate seamlessly within a local area network (LAN) and extend connectivity across larger networks. This presentation explores the intricacies of Ethernet and switching, delving into their history, key concepts, components, and practical applications. Understanding these technologies is essential for network engineers and IT professionals to design, troubleshoot, and optimize network performance.</a:t>
            </a:r>
            <a:endParaRPr lang="en-US" sz="1650" dirty="0"/>
          </a:p>
        </p:txBody>
      </p:sp>
      <p:sp>
        <p:nvSpPr>
          <p:cNvPr id="5" name="Shape 2"/>
          <p:cNvSpPr/>
          <p:nvPr/>
        </p:nvSpPr>
        <p:spPr>
          <a:xfrm>
            <a:off x="6236970" y="7274719"/>
            <a:ext cx="343019" cy="343019"/>
          </a:xfrm>
          <a:prstGeom prst="roundRect">
            <a:avLst>
              <a:gd name="adj" fmla="val 26654750"/>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44590" y="7282339"/>
            <a:ext cx="327779" cy="327779"/>
          </a:xfrm>
          <a:prstGeom prst="rect">
            <a:avLst/>
          </a:prstGeom>
        </p:spPr>
      </p:pic>
      <p:sp>
        <p:nvSpPr>
          <p:cNvPr id="7" name="Text 3"/>
          <p:cNvSpPr/>
          <p:nvPr/>
        </p:nvSpPr>
        <p:spPr>
          <a:xfrm>
            <a:off x="6687145" y="7258645"/>
            <a:ext cx="1549122" cy="375285"/>
          </a:xfrm>
          <a:prstGeom prst="rect">
            <a:avLst/>
          </a:prstGeom>
          <a:noFill/>
          <a:ln/>
        </p:spPr>
        <p:txBody>
          <a:bodyPr wrap="none" lIns="0" tIns="0" rIns="0" bIns="0" rtlCol="0" anchor="t"/>
          <a:lstStyle/>
          <a:p>
            <a:pPr marL="0" indent="0" algn="l">
              <a:lnSpc>
                <a:spcPts val="2950"/>
              </a:lnSpc>
              <a:buNone/>
            </a:pPr>
            <a:r>
              <a:rPr lang="en-US" sz="2100" b="1" dirty="0">
                <a:solidFill>
                  <a:srgbClr val="2A2742"/>
                </a:solidFill>
                <a:latin typeface="Arimo" pitchFamily="34" charset="0"/>
                <a:ea typeface="Arimo" pitchFamily="34" charset="-122"/>
                <a:cs typeface="Arimo" pitchFamily="34" charset="-120"/>
              </a:rPr>
              <a:t>by Namuwaya Hajarah</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7576" y="619720"/>
            <a:ext cx="5177790" cy="542449"/>
          </a:xfrm>
          <a:prstGeom prst="rect">
            <a:avLst/>
          </a:prstGeom>
          <a:noFill/>
          <a:ln/>
        </p:spPr>
        <p:txBody>
          <a:bodyPr wrap="none" lIns="0" tIns="0" rIns="0" bIns="0" rtlCol="0" anchor="t"/>
          <a:lstStyle/>
          <a:p>
            <a:pPr marL="0" indent="0">
              <a:lnSpc>
                <a:spcPts val="4250"/>
              </a:lnSpc>
              <a:buNone/>
            </a:pPr>
            <a:r>
              <a:rPr lang="en-US" sz="3400" b="1" dirty="0">
                <a:solidFill>
                  <a:srgbClr val="231971"/>
                </a:solidFill>
                <a:latin typeface="Outfit" pitchFamily="34" charset="0"/>
                <a:ea typeface="Outfit" pitchFamily="34" charset="-122"/>
                <a:cs typeface="Outfit" pitchFamily="34" charset="-120"/>
              </a:rPr>
              <a:t>The Evolution of Ethernet</a:t>
            </a:r>
            <a:endParaRPr lang="en-US" sz="3400" dirty="0"/>
          </a:p>
        </p:txBody>
      </p:sp>
      <p:sp>
        <p:nvSpPr>
          <p:cNvPr id="4" name="Shape 1"/>
          <p:cNvSpPr/>
          <p:nvPr/>
        </p:nvSpPr>
        <p:spPr>
          <a:xfrm>
            <a:off x="856536" y="1422559"/>
            <a:ext cx="22860" cy="6187202"/>
          </a:xfrm>
          <a:prstGeom prst="roundRect">
            <a:avLst>
              <a:gd name="adj" fmla="val 318941"/>
            </a:avLst>
          </a:prstGeom>
          <a:solidFill>
            <a:srgbClr val="BDB8DF"/>
          </a:solidFill>
          <a:ln/>
        </p:spPr>
      </p:sp>
      <p:sp>
        <p:nvSpPr>
          <p:cNvPr id="5" name="Shape 2"/>
          <p:cNvSpPr/>
          <p:nvPr/>
        </p:nvSpPr>
        <p:spPr>
          <a:xfrm>
            <a:off x="1040368" y="1801654"/>
            <a:ext cx="607576" cy="22860"/>
          </a:xfrm>
          <a:prstGeom prst="roundRect">
            <a:avLst>
              <a:gd name="adj" fmla="val 318941"/>
            </a:avLst>
          </a:prstGeom>
          <a:solidFill>
            <a:srgbClr val="BDB8DF"/>
          </a:solidFill>
          <a:ln/>
        </p:spPr>
      </p:sp>
      <p:sp>
        <p:nvSpPr>
          <p:cNvPr id="6" name="Shape 3"/>
          <p:cNvSpPr/>
          <p:nvPr/>
        </p:nvSpPr>
        <p:spPr>
          <a:xfrm>
            <a:off x="672703" y="1617821"/>
            <a:ext cx="390525" cy="390525"/>
          </a:xfrm>
          <a:prstGeom prst="roundRect">
            <a:avLst>
              <a:gd name="adj" fmla="val 18670"/>
            </a:avLst>
          </a:prstGeom>
          <a:solidFill>
            <a:srgbClr val="E9E6FA"/>
          </a:solidFill>
          <a:ln w="7620">
            <a:solidFill>
              <a:srgbClr val="BDB8DF"/>
            </a:solidFill>
            <a:prstDash val="solid"/>
          </a:ln>
        </p:spPr>
      </p:sp>
      <p:sp>
        <p:nvSpPr>
          <p:cNvPr id="7" name="Text 4"/>
          <p:cNvSpPr/>
          <p:nvPr/>
        </p:nvSpPr>
        <p:spPr>
          <a:xfrm>
            <a:off x="817126" y="1682829"/>
            <a:ext cx="101560" cy="260390"/>
          </a:xfrm>
          <a:prstGeom prst="rect">
            <a:avLst/>
          </a:prstGeom>
          <a:noFill/>
          <a:ln/>
        </p:spPr>
        <p:txBody>
          <a:bodyPr wrap="none" lIns="0" tIns="0" rIns="0" bIns="0" rtlCol="0" anchor="t"/>
          <a:lstStyle/>
          <a:p>
            <a:pPr marL="0" indent="0" algn="ctr">
              <a:lnSpc>
                <a:spcPts val="2050"/>
              </a:lnSpc>
              <a:buNone/>
            </a:pPr>
            <a:r>
              <a:rPr lang="en-US" sz="2050" b="1" dirty="0">
                <a:solidFill>
                  <a:srgbClr val="2A2742"/>
                </a:solidFill>
                <a:latin typeface="Outfit" pitchFamily="34" charset="0"/>
                <a:ea typeface="Outfit" pitchFamily="34" charset="-122"/>
                <a:cs typeface="Outfit" pitchFamily="34" charset="-120"/>
              </a:rPr>
              <a:t>1</a:t>
            </a:r>
            <a:endParaRPr lang="en-US" sz="2050" dirty="0"/>
          </a:p>
        </p:txBody>
      </p:sp>
      <p:sp>
        <p:nvSpPr>
          <p:cNvPr id="8" name="Text 5"/>
          <p:cNvSpPr/>
          <p:nvPr/>
        </p:nvSpPr>
        <p:spPr>
          <a:xfrm>
            <a:off x="1822728" y="1596152"/>
            <a:ext cx="2221468" cy="271224"/>
          </a:xfrm>
          <a:prstGeom prst="rect">
            <a:avLst/>
          </a:prstGeom>
          <a:noFill/>
          <a:ln/>
        </p:spPr>
        <p:txBody>
          <a:bodyPr wrap="none" lIns="0" tIns="0" rIns="0" bIns="0" rtlCol="0" anchor="t"/>
          <a:lstStyle/>
          <a:p>
            <a:pPr marL="0" indent="0" algn="l">
              <a:lnSpc>
                <a:spcPts val="2100"/>
              </a:lnSpc>
              <a:buNone/>
            </a:pPr>
            <a:r>
              <a:rPr lang="en-US" sz="1700" b="1" dirty="0">
                <a:solidFill>
                  <a:srgbClr val="2A2742"/>
                </a:solidFill>
                <a:latin typeface="Outfit" pitchFamily="34" charset="0"/>
                <a:ea typeface="Outfit" pitchFamily="34" charset="-122"/>
                <a:cs typeface="Outfit" pitchFamily="34" charset="-120"/>
              </a:rPr>
              <a:t>Early Ethernet (1970s)</a:t>
            </a:r>
            <a:endParaRPr lang="en-US" sz="1700" dirty="0"/>
          </a:p>
        </p:txBody>
      </p:sp>
      <p:sp>
        <p:nvSpPr>
          <p:cNvPr id="9" name="Text 6"/>
          <p:cNvSpPr/>
          <p:nvPr/>
        </p:nvSpPr>
        <p:spPr>
          <a:xfrm>
            <a:off x="1822728" y="1971437"/>
            <a:ext cx="6713696" cy="555308"/>
          </a:xfrm>
          <a:prstGeom prst="rect">
            <a:avLst/>
          </a:prstGeom>
          <a:noFill/>
          <a:ln/>
        </p:spPr>
        <p:txBody>
          <a:bodyPr wrap="square" lIns="0" tIns="0" rIns="0" bIns="0" rtlCol="0" anchor="t"/>
          <a:lstStyle/>
          <a:p>
            <a:pPr marL="0" indent="0" algn="l">
              <a:lnSpc>
                <a:spcPts val="2150"/>
              </a:lnSpc>
              <a:buNone/>
            </a:pPr>
            <a:r>
              <a:rPr lang="en-US" sz="1350" dirty="0">
                <a:solidFill>
                  <a:srgbClr val="2A2742"/>
                </a:solidFill>
                <a:latin typeface="Arimo" pitchFamily="34" charset="0"/>
                <a:ea typeface="Arimo" pitchFamily="34" charset="-122"/>
                <a:cs typeface="Arimo" pitchFamily="34" charset="-120"/>
              </a:rPr>
              <a:t>The original Ethernet standard, developed at Xerox PARC, used coaxial cable and operated at 2.94 Mbps. It laid the foundation for modern Ethernet technology.</a:t>
            </a:r>
            <a:endParaRPr lang="en-US" sz="1350" dirty="0"/>
          </a:p>
        </p:txBody>
      </p:sp>
      <p:sp>
        <p:nvSpPr>
          <p:cNvPr id="10" name="Shape 7"/>
          <p:cNvSpPr/>
          <p:nvPr/>
        </p:nvSpPr>
        <p:spPr>
          <a:xfrm>
            <a:off x="1040368" y="3253026"/>
            <a:ext cx="607576" cy="22860"/>
          </a:xfrm>
          <a:prstGeom prst="roundRect">
            <a:avLst>
              <a:gd name="adj" fmla="val 318941"/>
            </a:avLst>
          </a:prstGeom>
          <a:solidFill>
            <a:srgbClr val="BDB8DF"/>
          </a:solidFill>
          <a:ln/>
        </p:spPr>
      </p:sp>
      <p:sp>
        <p:nvSpPr>
          <p:cNvPr id="11" name="Shape 8"/>
          <p:cNvSpPr/>
          <p:nvPr/>
        </p:nvSpPr>
        <p:spPr>
          <a:xfrm>
            <a:off x="672703" y="3069193"/>
            <a:ext cx="390525" cy="390525"/>
          </a:xfrm>
          <a:prstGeom prst="roundRect">
            <a:avLst>
              <a:gd name="adj" fmla="val 18670"/>
            </a:avLst>
          </a:prstGeom>
          <a:solidFill>
            <a:srgbClr val="E9E6FA"/>
          </a:solidFill>
          <a:ln w="7620">
            <a:solidFill>
              <a:srgbClr val="BDB8DF"/>
            </a:solidFill>
            <a:prstDash val="solid"/>
          </a:ln>
        </p:spPr>
      </p:sp>
      <p:sp>
        <p:nvSpPr>
          <p:cNvPr id="12" name="Text 9"/>
          <p:cNvSpPr/>
          <p:nvPr/>
        </p:nvSpPr>
        <p:spPr>
          <a:xfrm>
            <a:off x="792956" y="3134201"/>
            <a:ext cx="150019" cy="260390"/>
          </a:xfrm>
          <a:prstGeom prst="rect">
            <a:avLst/>
          </a:prstGeom>
          <a:noFill/>
          <a:ln/>
        </p:spPr>
        <p:txBody>
          <a:bodyPr wrap="none" lIns="0" tIns="0" rIns="0" bIns="0" rtlCol="0" anchor="t"/>
          <a:lstStyle/>
          <a:p>
            <a:pPr marL="0" indent="0" algn="ctr">
              <a:lnSpc>
                <a:spcPts val="2050"/>
              </a:lnSpc>
              <a:buNone/>
            </a:pPr>
            <a:r>
              <a:rPr lang="en-US" sz="2050" b="1" dirty="0">
                <a:solidFill>
                  <a:srgbClr val="2A2742"/>
                </a:solidFill>
                <a:latin typeface="Outfit" pitchFamily="34" charset="0"/>
                <a:ea typeface="Outfit" pitchFamily="34" charset="-122"/>
                <a:cs typeface="Outfit" pitchFamily="34" charset="-120"/>
              </a:rPr>
              <a:t>2</a:t>
            </a:r>
            <a:endParaRPr lang="en-US" sz="2050" dirty="0"/>
          </a:p>
        </p:txBody>
      </p:sp>
      <p:sp>
        <p:nvSpPr>
          <p:cNvPr id="13" name="Text 10"/>
          <p:cNvSpPr/>
          <p:nvPr/>
        </p:nvSpPr>
        <p:spPr>
          <a:xfrm>
            <a:off x="1822728" y="3047524"/>
            <a:ext cx="2169914" cy="271224"/>
          </a:xfrm>
          <a:prstGeom prst="rect">
            <a:avLst/>
          </a:prstGeom>
          <a:noFill/>
          <a:ln/>
        </p:spPr>
        <p:txBody>
          <a:bodyPr wrap="none" lIns="0" tIns="0" rIns="0" bIns="0" rtlCol="0" anchor="t"/>
          <a:lstStyle/>
          <a:p>
            <a:pPr marL="0" indent="0" algn="l">
              <a:lnSpc>
                <a:spcPts val="2100"/>
              </a:lnSpc>
              <a:buNone/>
            </a:pPr>
            <a:r>
              <a:rPr lang="en-US" sz="1700" b="1" dirty="0">
                <a:solidFill>
                  <a:srgbClr val="2A2742"/>
                </a:solidFill>
                <a:latin typeface="Outfit" pitchFamily="34" charset="0"/>
                <a:ea typeface="Outfit" pitchFamily="34" charset="-122"/>
                <a:cs typeface="Outfit" pitchFamily="34" charset="-120"/>
              </a:rPr>
              <a:t>10BASE-T (1980s)</a:t>
            </a:r>
            <a:endParaRPr lang="en-US" sz="1700" dirty="0"/>
          </a:p>
        </p:txBody>
      </p:sp>
      <p:sp>
        <p:nvSpPr>
          <p:cNvPr id="14" name="Text 11"/>
          <p:cNvSpPr/>
          <p:nvPr/>
        </p:nvSpPr>
        <p:spPr>
          <a:xfrm>
            <a:off x="1822728" y="3422809"/>
            <a:ext cx="6713696" cy="832961"/>
          </a:xfrm>
          <a:prstGeom prst="rect">
            <a:avLst/>
          </a:prstGeom>
          <a:noFill/>
          <a:ln/>
        </p:spPr>
        <p:txBody>
          <a:bodyPr wrap="square" lIns="0" tIns="0" rIns="0" bIns="0" rtlCol="0" anchor="t"/>
          <a:lstStyle/>
          <a:p>
            <a:pPr marL="0" indent="0" algn="l">
              <a:lnSpc>
                <a:spcPts val="2150"/>
              </a:lnSpc>
              <a:buNone/>
            </a:pPr>
            <a:r>
              <a:rPr lang="en-US" sz="1350" dirty="0">
                <a:solidFill>
                  <a:srgbClr val="2A2742"/>
                </a:solidFill>
                <a:latin typeface="Arimo" pitchFamily="34" charset="0"/>
                <a:ea typeface="Arimo" pitchFamily="34" charset="-122"/>
                <a:cs typeface="Arimo" pitchFamily="34" charset="-120"/>
              </a:rPr>
              <a:t>The introduction of twisted-pair cabling and the 10BASE-T standard enabled more affordable and flexible Ethernet deployments, marking a significant shift in network infrastructure.</a:t>
            </a:r>
            <a:endParaRPr lang="en-US" sz="1350" dirty="0"/>
          </a:p>
        </p:txBody>
      </p:sp>
      <p:sp>
        <p:nvSpPr>
          <p:cNvPr id="15" name="Shape 12"/>
          <p:cNvSpPr/>
          <p:nvPr/>
        </p:nvSpPr>
        <p:spPr>
          <a:xfrm>
            <a:off x="1040368" y="4982051"/>
            <a:ext cx="607576" cy="22860"/>
          </a:xfrm>
          <a:prstGeom prst="roundRect">
            <a:avLst>
              <a:gd name="adj" fmla="val 318941"/>
            </a:avLst>
          </a:prstGeom>
          <a:solidFill>
            <a:srgbClr val="BDB8DF"/>
          </a:solidFill>
          <a:ln/>
        </p:spPr>
      </p:sp>
      <p:sp>
        <p:nvSpPr>
          <p:cNvPr id="16" name="Shape 13"/>
          <p:cNvSpPr/>
          <p:nvPr/>
        </p:nvSpPr>
        <p:spPr>
          <a:xfrm>
            <a:off x="672703" y="4798219"/>
            <a:ext cx="390525" cy="390525"/>
          </a:xfrm>
          <a:prstGeom prst="roundRect">
            <a:avLst>
              <a:gd name="adj" fmla="val 18670"/>
            </a:avLst>
          </a:prstGeom>
          <a:solidFill>
            <a:srgbClr val="E9E6FA"/>
          </a:solidFill>
          <a:ln w="7620">
            <a:solidFill>
              <a:srgbClr val="BDB8DF"/>
            </a:solidFill>
            <a:prstDash val="solid"/>
          </a:ln>
        </p:spPr>
      </p:sp>
      <p:sp>
        <p:nvSpPr>
          <p:cNvPr id="17" name="Text 14"/>
          <p:cNvSpPr/>
          <p:nvPr/>
        </p:nvSpPr>
        <p:spPr>
          <a:xfrm>
            <a:off x="793909" y="4863227"/>
            <a:ext cx="148114" cy="260390"/>
          </a:xfrm>
          <a:prstGeom prst="rect">
            <a:avLst/>
          </a:prstGeom>
          <a:noFill/>
          <a:ln/>
        </p:spPr>
        <p:txBody>
          <a:bodyPr wrap="none" lIns="0" tIns="0" rIns="0" bIns="0" rtlCol="0" anchor="t"/>
          <a:lstStyle/>
          <a:p>
            <a:pPr marL="0" indent="0" algn="ctr">
              <a:lnSpc>
                <a:spcPts val="2050"/>
              </a:lnSpc>
              <a:buNone/>
            </a:pPr>
            <a:r>
              <a:rPr lang="en-US" sz="2050" b="1" dirty="0">
                <a:solidFill>
                  <a:srgbClr val="2A2742"/>
                </a:solidFill>
                <a:latin typeface="Outfit" pitchFamily="34" charset="0"/>
                <a:ea typeface="Outfit" pitchFamily="34" charset="-122"/>
                <a:cs typeface="Outfit" pitchFamily="34" charset="-120"/>
              </a:rPr>
              <a:t>3</a:t>
            </a:r>
            <a:endParaRPr lang="en-US" sz="2050" dirty="0"/>
          </a:p>
        </p:txBody>
      </p:sp>
      <p:sp>
        <p:nvSpPr>
          <p:cNvPr id="18" name="Text 15"/>
          <p:cNvSpPr/>
          <p:nvPr/>
        </p:nvSpPr>
        <p:spPr>
          <a:xfrm>
            <a:off x="1822728" y="4776549"/>
            <a:ext cx="5085993" cy="271224"/>
          </a:xfrm>
          <a:prstGeom prst="rect">
            <a:avLst/>
          </a:prstGeom>
          <a:noFill/>
          <a:ln/>
        </p:spPr>
        <p:txBody>
          <a:bodyPr wrap="none" lIns="0" tIns="0" rIns="0" bIns="0" rtlCol="0" anchor="t"/>
          <a:lstStyle/>
          <a:p>
            <a:pPr marL="0" indent="0" algn="l">
              <a:lnSpc>
                <a:spcPts val="2100"/>
              </a:lnSpc>
              <a:buNone/>
            </a:pPr>
            <a:r>
              <a:rPr lang="en-US" sz="1700" b="1" dirty="0">
                <a:solidFill>
                  <a:srgbClr val="2A2742"/>
                </a:solidFill>
                <a:latin typeface="Outfit" pitchFamily="34" charset="0"/>
                <a:ea typeface="Outfit" pitchFamily="34" charset="-122"/>
                <a:cs typeface="Outfit" pitchFamily="34" charset="-120"/>
              </a:rPr>
              <a:t>Fast Ethernet and Gigabit Ethernet (1990s-2000s)</a:t>
            </a:r>
            <a:endParaRPr lang="en-US" sz="1700" dirty="0"/>
          </a:p>
        </p:txBody>
      </p:sp>
      <p:sp>
        <p:nvSpPr>
          <p:cNvPr id="19" name="Text 16"/>
          <p:cNvSpPr/>
          <p:nvPr/>
        </p:nvSpPr>
        <p:spPr>
          <a:xfrm>
            <a:off x="1822728" y="5151834"/>
            <a:ext cx="6713696" cy="555308"/>
          </a:xfrm>
          <a:prstGeom prst="rect">
            <a:avLst/>
          </a:prstGeom>
          <a:noFill/>
          <a:ln/>
        </p:spPr>
        <p:txBody>
          <a:bodyPr wrap="square" lIns="0" tIns="0" rIns="0" bIns="0" rtlCol="0" anchor="t"/>
          <a:lstStyle/>
          <a:p>
            <a:pPr marL="0" indent="0" algn="l">
              <a:lnSpc>
                <a:spcPts val="2150"/>
              </a:lnSpc>
              <a:buNone/>
            </a:pPr>
            <a:r>
              <a:rPr lang="en-US" sz="1350" dirty="0">
                <a:solidFill>
                  <a:srgbClr val="2A2742"/>
                </a:solidFill>
                <a:latin typeface="Arimo" pitchFamily="34" charset="0"/>
                <a:ea typeface="Arimo" pitchFamily="34" charset="-122"/>
                <a:cs typeface="Arimo" pitchFamily="34" charset="-120"/>
              </a:rPr>
              <a:t>The evolution continued with Fast Ethernet (100 Mbps) and Gigabit Ethernet (1 Gbps), meeting the growing demand for higher bandwidth and data transfer rates.</a:t>
            </a:r>
            <a:endParaRPr lang="en-US" sz="1350" dirty="0"/>
          </a:p>
        </p:txBody>
      </p:sp>
      <p:sp>
        <p:nvSpPr>
          <p:cNvPr id="20" name="Shape 17"/>
          <p:cNvSpPr/>
          <p:nvPr/>
        </p:nvSpPr>
        <p:spPr>
          <a:xfrm>
            <a:off x="1040368" y="6433423"/>
            <a:ext cx="607576" cy="22860"/>
          </a:xfrm>
          <a:prstGeom prst="roundRect">
            <a:avLst>
              <a:gd name="adj" fmla="val 318941"/>
            </a:avLst>
          </a:prstGeom>
          <a:solidFill>
            <a:srgbClr val="BDB8DF"/>
          </a:solidFill>
          <a:ln/>
        </p:spPr>
      </p:sp>
      <p:sp>
        <p:nvSpPr>
          <p:cNvPr id="21" name="Shape 18"/>
          <p:cNvSpPr/>
          <p:nvPr/>
        </p:nvSpPr>
        <p:spPr>
          <a:xfrm>
            <a:off x="672703" y="6249591"/>
            <a:ext cx="390525" cy="390525"/>
          </a:xfrm>
          <a:prstGeom prst="roundRect">
            <a:avLst>
              <a:gd name="adj" fmla="val 18670"/>
            </a:avLst>
          </a:prstGeom>
          <a:solidFill>
            <a:srgbClr val="E9E6FA"/>
          </a:solidFill>
          <a:ln w="7620">
            <a:solidFill>
              <a:srgbClr val="BDB8DF"/>
            </a:solidFill>
            <a:prstDash val="solid"/>
          </a:ln>
        </p:spPr>
      </p:sp>
      <p:sp>
        <p:nvSpPr>
          <p:cNvPr id="22" name="Text 19"/>
          <p:cNvSpPr/>
          <p:nvPr/>
        </p:nvSpPr>
        <p:spPr>
          <a:xfrm>
            <a:off x="788075" y="6314599"/>
            <a:ext cx="159663" cy="260390"/>
          </a:xfrm>
          <a:prstGeom prst="rect">
            <a:avLst/>
          </a:prstGeom>
          <a:noFill/>
          <a:ln/>
        </p:spPr>
        <p:txBody>
          <a:bodyPr wrap="none" lIns="0" tIns="0" rIns="0" bIns="0" rtlCol="0" anchor="t"/>
          <a:lstStyle/>
          <a:p>
            <a:pPr marL="0" indent="0" algn="ctr">
              <a:lnSpc>
                <a:spcPts val="2050"/>
              </a:lnSpc>
              <a:buNone/>
            </a:pPr>
            <a:r>
              <a:rPr lang="en-US" sz="2050" b="1" dirty="0">
                <a:solidFill>
                  <a:srgbClr val="2A2742"/>
                </a:solidFill>
                <a:latin typeface="Outfit" pitchFamily="34" charset="0"/>
                <a:ea typeface="Outfit" pitchFamily="34" charset="-122"/>
                <a:cs typeface="Outfit" pitchFamily="34" charset="-120"/>
              </a:rPr>
              <a:t>4</a:t>
            </a:r>
            <a:endParaRPr lang="en-US" sz="2050" dirty="0"/>
          </a:p>
        </p:txBody>
      </p:sp>
      <p:sp>
        <p:nvSpPr>
          <p:cNvPr id="23" name="Text 20"/>
          <p:cNvSpPr/>
          <p:nvPr/>
        </p:nvSpPr>
        <p:spPr>
          <a:xfrm>
            <a:off x="1822728" y="6227921"/>
            <a:ext cx="4932045" cy="271224"/>
          </a:xfrm>
          <a:prstGeom prst="rect">
            <a:avLst/>
          </a:prstGeom>
          <a:noFill/>
          <a:ln/>
        </p:spPr>
        <p:txBody>
          <a:bodyPr wrap="none" lIns="0" tIns="0" rIns="0" bIns="0" rtlCol="0" anchor="t"/>
          <a:lstStyle/>
          <a:p>
            <a:pPr marL="0" indent="0" algn="l">
              <a:lnSpc>
                <a:spcPts val="2100"/>
              </a:lnSpc>
              <a:buNone/>
            </a:pPr>
            <a:r>
              <a:rPr lang="en-US" sz="1700" b="1" dirty="0">
                <a:solidFill>
                  <a:srgbClr val="2A2742"/>
                </a:solidFill>
                <a:latin typeface="Outfit" pitchFamily="34" charset="0"/>
                <a:ea typeface="Outfit" pitchFamily="34" charset="-122"/>
                <a:cs typeface="Outfit" pitchFamily="34" charset="-120"/>
              </a:rPr>
              <a:t>10 Gigabit Ethernet and Beyond (2000s-Present)</a:t>
            </a:r>
            <a:endParaRPr lang="en-US" sz="1700" dirty="0"/>
          </a:p>
        </p:txBody>
      </p:sp>
      <p:sp>
        <p:nvSpPr>
          <p:cNvPr id="24" name="Text 21"/>
          <p:cNvSpPr/>
          <p:nvPr/>
        </p:nvSpPr>
        <p:spPr>
          <a:xfrm>
            <a:off x="1822728" y="6603206"/>
            <a:ext cx="6713696" cy="832961"/>
          </a:xfrm>
          <a:prstGeom prst="rect">
            <a:avLst/>
          </a:prstGeom>
          <a:noFill/>
          <a:ln/>
        </p:spPr>
        <p:txBody>
          <a:bodyPr wrap="square" lIns="0" tIns="0" rIns="0" bIns="0" rtlCol="0" anchor="t"/>
          <a:lstStyle/>
          <a:p>
            <a:pPr marL="0" indent="0" algn="l">
              <a:lnSpc>
                <a:spcPts val="2150"/>
              </a:lnSpc>
              <a:buNone/>
            </a:pPr>
            <a:r>
              <a:rPr lang="en-US" sz="1350" dirty="0">
                <a:solidFill>
                  <a:srgbClr val="2A2742"/>
                </a:solidFill>
                <a:latin typeface="Arimo" pitchFamily="34" charset="0"/>
                <a:ea typeface="Arimo" pitchFamily="34" charset="-122"/>
                <a:cs typeface="Arimo" pitchFamily="34" charset="-120"/>
              </a:rPr>
              <a:t>Ethernet technology has continued to evolve, with the advent of 10 Gigabit Ethernet (10 Gbps), 40 Gigabit Ethernet (40 Gbps), and even higher speeds, catering to the ever-increasing bandwidth requirements of modern networks.</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1610439"/>
            <a:ext cx="6833354" cy="771525"/>
          </a:xfrm>
          <a:prstGeom prst="rect">
            <a:avLst/>
          </a:prstGeom>
          <a:noFill/>
          <a:ln/>
        </p:spPr>
        <p:txBody>
          <a:bodyPr wrap="none" lIns="0" tIns="0" rIns="0" bIns="0" rtlCol="0" anchor="t"/>
          <a:lstStyle/>
          <a:p>
            <a:pPr marL="0" indent="0">
              <a:lnSpc>
                <a:spcPts val="6050"/>
              </a:lnSpc>
              <a:buNone/>
            </a:pPr>
            <a:r>
              <a:rPr lang="en-US" sz="4850" b="1" dirty="0">
                <a:solidFill>
                  <a:srgbClr val="231971"/>
                </a:solidFill>
                <a:latin typeface="Outfit" pitchFamily="34" charset="0"/>
                <a:ea typeface="Outfit" pitchFamily="34" charset="-122"/>
                <a:cs typeface="Outfit" pitchFamily="34" charset="-120"/>
              </a:rPr>
              <a:t>Ethernet Physical Layer</a:t>
            </a:r>
            <a:endParaRPr lang="en-US" sz="4850" dirty="0"/>
          </a:p>
        </p:txBody>
      </p:sp>
      <p:sp>
        <p:nvSpPr>
          <p:cNvPr id="3" name="Text 1"/>
          <p:cNvSpPr/>
          <p:nvPr/>
        </p:nvSpPr>
        <p:spPr>
          <a:xfrm>
            <a:off x="864037" y="299906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pitchFamily="34" charset="0"/>
                <a:ea typeface="Outfit" pitchFamily="34" charset="-122"/>
                <a:cs typeface="Outfit" pitchFamily="34" charset="-120"/>
              </a:rPr>
              <a:t>Cable Types</a:t>
            </a:r>
            <a:endParaRPr lang="en-US" sz="2400" dirty="0"/>
          </a:p>
        </p:txBody>
      </p:sp>
      <p:sp>
        <p:nvSpPr>
          <p:cNvPr id="4" name="Text 2"/>
          <p:cNvSpPr/>
          <p:nvPr/>
        </p:nvSpPr>
        <p:spPr>
          <a:xfrm>
            <a:off x="864037" y="3631644"/>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Ethernet networks utilize various cable types, including twisted-pair (UTP), shielded twisted-pair (STP), and fiber optic cables. Each type offers different performance characteristics and cost considerations.</a:t>
            </a:r>
            <a:endParaRPr lang="en-US" sz="1900" dirty="0"/>
          </a:p>
        </p:txBody>
      </p:sp>
      <p:sp>
        <p:nvSpPr>
          <p:cNvPr id="5" name="Text 3"/>
          <p:cNvSpPr/>
          <p:nvPr/>
        </p:nvSpPr>
        <p:spPr>
          <a:xfrm>
            <a:off x="5372695" y="299906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pitchFamily="34" charset="0"/>
                <a:ea typeface="Outfit" pitchFamily="34" charset="-122"/>
                <a:cs typeface="Outfit" pitchFamily="34" charset="-120"/>
              </a:rPr>
              <a:t>Connectors</a:t>
            </a:r>
            <a:endParaRPr lang="en-US" sz="2400" dirty="0"/>
          </a:p>
        </p:txBody>
      </p:sp>
      <p:sp>
        <p:nvSpPr>
          <p:cNvPr id="6" name="Text 4"/>
          <p:cNvSpPr/>
          <p:nvPr/>
        </p:nvSpPr>
        <p:spPr>
          <a:xfrm>
            <a:off x="5372695" y="3631644"/>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Ethernet cables typically employ RJ-45 connectors, which are standardized and ensure interoperability between different devices and network components.</a:t>
            </a:r>
            <a:endParaRPr lang="en-US" sz="1900" dirty="0"/>
          </a:p>
        </p:txBody>
      </p:sp>
      <p:sp>
        <p:nvSpPr>
          <p:cNvPr id="7" name="Text 5"/>
          <p:cNvSpPr/>
          <p:nvPr/>
        </p:nvSpPr>
        <p:spPr>
          <a:xfrm>
            <a:off x="9881354" y="2999065"/>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231971"/>
                </a:solidFill>
                <a:latin typeface="Outfit" pitchFamily="34" charset="0"/>
                <a:ea typeface="Outfit" pitchFamily="34" charset="-122"/>
                <a:cs typeface="Outfit" pitchFamily="34" charset="-120"/>
              </a:rPr>
              <a:t>Standards</a:t>
            </a:r>
            <a:endParaRPr lang="en-US" sz="2400" dirty="0"/>
          </a:p>
        </p:txBody>
      </p:sp>
      <p:sp>
        <p:nvSpPr>
          <p:cNvPr id="8" name="Text 6"/>
          <p:cNvSpPr/>
          <p:nvPr/>
        </p:nvSpPr>
        <p:spPr>
          <a:xfrm>
            <a:off x="9881354" y="3631644"/>
            <a:ext cx="3898821" cy="2370296"/>
          </a:xfrm>
          <a:prstGeom prst="rect">
            <a:avLst/>
          </a:prstGeom>
          <a:noFill/>
          <a:ln/>
        </p:spPr>
        <p:txBody>
          <a:bodyPr wrap="square" lIns="0" tIns="0" rIns="0" bIns="0" rtlCol="0" anchor="t"/>
          <a:lstStyle/>
          <a:p>
            <a:pPr marL="0" indent="0">
              <a:lnSpc>
                <a:spcPts val="3100"/>
              </a:lnSpc>
              <a:buNone/>
            </a:pPr>
            <a:r>
              <a:rPr lang="en-US" sz="1900" dirty="0">
                <a:solidFill>
                  <a:srgbClr val="2A2742"/>
                </a:solidFill>
                <a:latin typeface="Arimo" pitchFamily="34" charset="0"/>
                <a:ea typeface="Arimo" pitchFamily="34" charset="-122"/>
                <a:cs typeface="Arimo" pitchFamily="34" charset="-120"/>
              </a:rPr>
              <a:t>Ethernet standards, such as 10BASE-T, 100BASE-TX, and 1000BASE-T, define the physical layer specifications, including cable types, connector types, and data transmission rates.</a:t>
            </a:r>
            <a:endParaRPr lang="en-US" sz="1900" dirty="0"/>
          </a:p>
        </p:txBody>
      </p:sp>
    </p:spTree>
    <p:extLst>
      <p:ext uri="{BB962C8B-B14F-4D97-AF65-F5344CB8AC3E}">
        <p14:creationId xmlns:p14="http://schemas.microsoft.com/office/powerpoint/2010/main" val="250354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BD54E-F7FA-EF28-F6F2-8707CFF5878D}"/>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18613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Switching</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marL="742950" lvl="1" indent="-285750">
              <a:lnSpc>
                <a:spcPct val="107000"/>
              </a:lnSpc>
              <a:spcAft>
                <a:spcPts val="800"/>
              </a:spcAft>
              <a:buSzPts val="1000"/>
              <a:buFont typeface="Courier New" panose="02070309020205020404" pitchFamily="49" charset="0"/>
              <a:buChar char="o"/>
              <a:tabLst>
                <a:tab pos="914400" algn="l"/>
              </a:tabLst>
            </a:pPr>
            <a:r>
              <a:rPr lang="en-GB" sz="3300" dirty="0">
                <a:latin typeface="Times New Roman" panose="02020603050405020304" pitchFamily="18" charset="0"/>
                <a:cs typeface="Times New Roman" panose="02020603050405020304" pitchFamily="18" charset="0"/>
              </a:rPr>
              <a:t> Switching is the process of transferring data packets from one device to another in a network, or from one network to another, using specific devices called </a:t>
            </a:r>
            <a:r>
              <a:rPr lang="en-GB" sz="3300" dirty="0">
                <a:solidFill>
                  <a:srgbClr val="FF0000"/>
                </a:solidFill>
                <a:latin typeface="Times New Roman" panose="02020603050405020304" pitchFamily="18" charset="0"/>
                <a:cs typeface="Times New Roman" panose="02020603050405020304" pitchFamily="18" charset="0"/>
              </a:rPr>
              <a:t>switches. </a:t>
            </a: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A switch is a networking device that connects devices within a LAN</a:t>
            </a:r>
            <a:r>
              <a:rPr lang="en-DK" sz="3300" dirty="0">
                <a:latin typeface="Times New Roman" panose="02020603050405020304" pitchFamily="18" charset="0"/>
                <a:cs typeface="Times New Roman" panose="02020603050405020304" pitchFamily="18" charset="0"/>
              </a:rPr>
              <a:t>.</a:t>
            </a:r>
            <a:r>
              <a:rPr lang="en-GB" sz="3300" dirty="0">
                <a:latin typeface="Times New Roman" panose="02020603050405020304" pitchFamily="18" charset="0"/>
                <a:cs typeface="Times New Roman" panose="02020603050405020304" pitchFamily="18" charset="0"/>
              </a:rPr>
              <a:t> A switch is a hardware device in a network that connects other devices, like computers and servers.</a:t>
            </a:r>
            <a:endParaRPr lang="en-DK" sz="3300" dirty="0">
              <a:latin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Operates at Layer 2 (Data Link) of the OSI Model.</a:t>
            </a:r>
            <a:endParaRPr lang="en-DK"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Directs data packets based on MAC addresses.</a:t>
            </a:r>
            <a:endParaRPr lang="en-DK"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Improves network efficiency by sending data only to the intended device.</a:t>
            </a:r>
            <a:endParaRPr lang="en-DK" sz="33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1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1276" y="846772"/>
            <a:ext cx="4867037" cy="608409"/>
          </a:xfrm>
          <a:prstGeom prst="rect">
            <a:avLst/>
          </a:prstGeom>
          <a:noFill/>
          <a:ln/>
        </p:spPr>
        <p:txBody>
          <a:bodyPr wrap="none" lIns="0" tIns="0" rIns="0" bIns="0" rtlCol="0" anchor="t"/>
          <a:lstStyle/>
          <a:p>
            <a:pPr marL="0" indent="0">
              <a:lnSpc>
                <a:spcPts val="4750"/>
              </a:lnSpc>
              <a:buNone/>
            </a:pPr>
            <a:r>
              <a:rPr lang="en-US" sz="3800" b="1" dirty="0">
                <a:solidFill>
                  <a:srgbClr val="231971"/>
                </a:solidFill>
                <a:latin typeface="Outfit" pitchFamily="34" charset="0"/>
                <a:ea typeface="Outfit" pitchFamily="34" charset="-122"/>
                <a:cs typeface="Outfit" pitchFamily="34" charset="-120"/>
              </a:rPr>
              <a:t>Network Switches</a:t>
            </a:r>
            <a:endParaRPr lang="en-US" sz="3800" dirty="0"/>
          </a:p>
        </p:txBody>
      </p:sp>
      <p:sp>
        <p:nvSpPr>
          <p:cNvPr id="4" name="Shape 1"/>
          <p:cNvSpPr/>
          <p:nvPr/>
        </p:nvSpPr>
        <p:spPr>
          <a:xfrm>
            <a:off x="681276" y="1966079"/>
            <a:ext cx="438031" cy="438031"/>
          </a:xfrm>
          <a:prstGeom prst="roundRect">
            <a:avLst>
              <a:gd name="adj" fmla="val 18667"/>
            </a:avLst>
          </a:prstGeom>
          <a:solidFill>
            <a:srgbClr val="E9E6FA"/>
          </a:solidFill>
          <a:ln w="7620">
            <a:solidFill>
              <a:srgbClr val="BDB8DF"/>
            </a:solidFill>
            <a:prstDash val="solid"/>
          </a:ln>
        </p:spPr>
      </p:sp>
      <p:sp>
        <p:nvSpPr>
          <p:cNvPr id="5" name="Text 2"/>
          <p:cNvSpPr/>
          <p:nvPr/>
        </p:nvSpPr>
        <p:spPr>
          <a:xfrm>
            <a:off x="843320" y="2039064"/>
            <a:ext cx="113943" cy="292060"/>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pitchFamily="34" charset="0"/>
                <a:ea typeface="Outfit" pitchFamily="34" charset="-122"/>
                <a:cs typeface="Outfit" pitchFamily="34" charset="-120"/>
              </a:rPr>
              <a:t>1</a:t>
            </a:r>
            <a:endParaRPr lang="en-US" sz="2250" dirty="0"/>
          </a:p>
        </p:txBody>
      </p:sp>
      <p:sp>
        <p:nvSpPr>
          <p:cNvPr id="6" name="Text 3"/>
          <p:cNvSpPr/>
          <p:nvPr/>
        </p:nvSpPr>
        <p:spPr>
          <a:xfrm>
            <a:off x="1313974" y="1966079"/>
            <a:ext cx="2433518" cy="304205"/>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pitchFamily="34" charset="0"/>
                <a:ea typeface="Outfit" pitchFamily="34" charset="-122"/>
                <a:cs typeface="Outfit" pitchFamily="34" charset="-120"/>
              </a:rPr>
              <a:t>Centralized Hub</a:t>
            </a:r>
            <a:endParaRPr lang="en-US" sz="1900" dirty="0"/>
          </a:p>
        </p:txBody>
      </p:sp>
      <p:sp>
        <p:nvSpPr>
          <p:cNvPr id="7" name="Text 4"/>
          <p:cNvSpPr/>
          <p:nvPr/>
        </p:nvSpPr>
        <p:spPr>
          <a:xfrm>
            <a:off x="1313974" y="2387084"/>
            <a:ext cx="7148751" cy="622935"/>
          </a:xfrm>
          <a:prstGeom prst="rect">
            <a:avLst/>
          </a:prstGeom>
          <a:noFill/>
          <a:ln/>
        </p:spPr>
        <p:txBody>
          <a:bodyPr wrap="square" lIns="0" tIns="0" rIns="0" bIns="0" rtlCol="0" anchor="t"/>
          <a:lstStyle/>
          <a:p>
            <a:pPr marL="0" indent="0">
              <a:lnSpc>
                <a:spcPts val="2450"/>
              </a:lnSpc>
              <a:buNone/>
            </a:pPr>
            <a:r>
              <a:rPr lang="en-US" sz="1500" dirty="0">
                <a:solidFill>
                  <a:srgbClr val="2A2742"/>
                </a:solidFill>
                <a:latin typeface="Arimo" pitchFamily="34" charset="0"/>
                <a:ea typeface="Arimo" pitchFamily="34" charset="-122"/>
                <a:cs typeface="Arimo" pitchFamily="34" charset="-120"/>
              </a:rPr>
              <a:t>Network switches act as centralized hubs within a network, connecting multiple devices and facilitating communication between them.</a:t>
            </a:r>
            <a:endParaRPr lang="en-US" sz="1500" dirty="0"/>
          </a:p>
        </p:txBody>
      </p:sp>
      <p:sp>
        <p:nvSpPr>
          <p:cNvPr id="8" name="Shape 5"/>
          <p:cNvSpPr/>
          <p:nvPr/>
        </p:nvSpPr>
        <p:spPr>
          <a:xfrm>
            <a:off x="681276" y="3423642"/>
            <a:ext cx="438031" cy="438031"/>
          </a:xfrm>
          <a:prstGeom prst="roundRect">
            <a:avLst>
              <a:gd name="adj" fmla="val 18667"/>
            </a:avLst>
          </a:prstGeom>
          <a:solidFill>
            <a:srgbClr val="E9E6FA"/>
          </a:solidFill>
          <a:ln w="7620">
            <a:solidFill>
              <a:srgbClr val="BDB8DF"/>
            </a:solidFill>
            <a:prstDash val="solid"/>
          </a:ln>
        </p:spPr>
      </p:sp>
      <p:sp>
        <p:nvSpPr>
          <p:cNvPr id="9" name="Text 6"/>
          <p:cNvSpPr/>
          <p:nvPr/>
        </p:nvSpPr>
        <p:spPr>
          <a:xfrm>
            <a:off x="816173" y="3496627"/>
            <a:ext cx="168235" cy="292060"/>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pitchFamily="34" charset="0"/>
                <a:ea typeface="Outfit" pitchFamily="34" charset="-122"/>
                <a:cs typeface="Outfit" pitchFamily="34" charset="-120"/>
              </a:rPr>
              <a:t>2</a:t>
            </a:r>
            <a:endParaRPr lang="en-US" sz="2250" dirty="0"/>
          </a:p>
        </p:txBody>
      </p:sp>
      <p:sp>
        <p:nvSpPr>
          <p:cNvPr id="10" name="Text 7"/>
          <p:cNvSpPr/>
          <p:nvPr/>
        </p:nvSpPr>
        <p:spPr>
          <a:xfrm>
            <a:off x="1313974" y="3423642"/>
            <a:ext cx="2433518" cy="304205"/>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pitchFamily="34" charset="0"/>
                <a:ea typeface="Outfit" pitchFamily="34" charset="-122"/>
                <a:cs typeface="Outfit" pitchFamily="34" charset="-120"/>
              </a:rPr>
              <a:t>MAC Address Table</a:t>
            </a:r>
            <a:endParaRPr lang="en-US" sz="1900" dirty="0"/>
          </a:p>
        </p:txBody>
      </p:sp>
      <p:sp>
        <p:nvSpPr>
          <p:cNvPr id="11" name="Text 8"/>
          <p:cNvSpPr/>
          <p:nvPr/>
        </p:nvSpPr>
        <p:spPr>
          <a:xfrm>
            <a:off x="1313974" y="3844647"/>
            <a:ext cx="7148751" cy="622935"/>
          </a:xfrm>
          <a:prstGeom prst="rect">
            <a:avLst/>
          </a:prstGeom>
          <a:noFill/>
          <a:ln/>
        </p:spPr>
        <p:txBody>
          <a:bodyPr wrap="square" lIns="0" tIns="0" rIns="0" bIns="0" rtlCol="0" anchor="t"/>
          <a:lstStyle/>
          <a:p>
            <a:pPr marL="0" indent="0">
              <a:lnSpc>
                <a:spcPts val="2450"/>
              </a:lnSpc>
              <a:buNone/>
            </a:pPr>
            <a:r>
              <a:rPr lang="en-US" sz="1500" dirty="0">
                <a:solidFill>
                  <a:srgbClr val="2A2742"/>
                </a:solidFill>
                <a:latin typeface="Arimo" pitchFamily="34" charset="0"/>
                <a:ea typeface="Arimo" pitchFamily="34" charset="-122"/>
                <a:cs typeface="Arimo" pitchFamily="34" charset="-120"/>
              </a:rPr>
              <a:t>Switches maintain a MAC address table, which maps MAC addresses to connected ports, enabling efficient data forwarding.</a:t>
            </a:r>
            <a:endParaRPr lang="en-US" sz="1500" dirty="0"/>
          </a:p>
        </p:txBody>
      </p:sp>
      <p:sp>
        <p:nvSpPr>
          <p:cNvPr id="12" name="Shape 9"/>
          <p:cNvSpPr/>
          <p:nvPr/>
        </p:nvSpPr>
        <p:spPr>
          <a:xfrm>
            <a:off x="681276" y="4881205"/>
            <a:ext cx="438031" cy="438031"/>
          </a:xfrm>
          <a:prstGeom prst="roundRect">
            <a:avLst>
              <a:gd name="adj" fmla="val 18667"/>
            </a:avLst>
          </a:prstGeom>
          <a:solidFill>
            <a:srgbClr val="E9E6FA"/>
          </a:solidFill>
          <a:ln w="7620">
            <a:solidFill>
              <a:srgbClr val="BDB8DF"/>
            </a:solidFill>
            <a:prstDash val="solid"/>
          </a:ln>
        </p:spPr>
      </p:sp>
      <p:sp>
        <p:nvSpPr>
          <p:cNvPr id="13" name="Text 10"/>
          <p:cNvSpPr/>
          <p:nvPr/>
        </p:nvSpPr>
        <p:spPr>
          <a:xfrm>
            <a:off x="817126" y="4954191"/>
            <a:ext cx="166211" cy="292060"/>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pitchFamily="34" charset="0"/>
                <a:ea typeface="Outfit" pitchFamily="34" charset="-122"/>
                <a:cs typeface="Outfit" pitchFamily="34" charset="-120"/>
              </a:rPr>
              <a:t>3</a:t>
            </a:r>
            <a:endParaRPr lang="en-US" sz="2250" dirty="0"/>
          </a:p>
        </p:txBody>
      </p:sp>
      <p:sp>
        <p:nvSpPr>
          <p:cNvPr id="14" name="Text 11"/>
          <p:cNvSpPr/>
          <p:nvPr/>
        </p:nvSpPr>
        <p:spPr>
          <a:xfrm>
            <a:off x="1313974" y="4881205"/>
            <a:ext cx="2433518" cy="304205"/>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pitchFamily="34" charset="0"/>
                <a:ea typeface="Outfit" pitchFamily="34" charset="-122"/>
                <a:cs typeface="Outfit" pitchFamily="34" charset="-120"/>
              </a:rPr>
              <a:t>Collision Avoidance</a:t>
            </a:r>
            <a:endParaRPr lang="en-US" sz="1900" dirty="0"/>
          </a:p>
        </p:txBody>
      </p:sp>
      <p:sp>
        <p:nvSpPr>
          <p:cNvPr id="15" name="Text 12"/>
          <p:cNvSpPr/>
          <p:nvPr/>
        </p:nvSpPr>
        <p:spPr>
          <a:xfrm>
            <a:off x="1313974" y="5302210"/>
            <a:ext cx="7148751" cy="622935"/>
          </a:xfrm>
          <a:prstGeom prst="rect">
            <a:avLst/>
          </a:prstGeom>
          <a:noFill/>
          <a:ln/>
        </p:spPr>
        <p:txBody>
          <a:bodyPr wrap="square" lIns="0" tIns="0" rIns="0" bIns="0" rtlCol="0" anchor="t"/>
          <a:lstStyle/>
          <a:p>
            <a:pPr marL="0" indent="0">
              <a:lnSpc>
                <a:spcPts val="2450"/>
              </a:lnSpc>
              <a:buNone/>
            </a:pPr>
            <a:r>
              <a:rPr lang="en-US" sz="1500" dirty="0">
                <a:solidFill>
                  <a:srgbClr val="2A2742"/>
                </a:solidFill>
                <a:latin typeface="Arimo" pitchFamily="34" charset="0"/>
                <a:ea typeface="Arimo" pitchFamily="34" charset="-122"/>
                <a:cs typeface="Arimo" pitchFamily="34" charset="-120"/>
              </a:rPr>
              <a:t>Switches eliminate collisions by preventing multiple devices from transmitting data simultaneously on the same shared medium, enhancing network performance.</a:t>
            </a:r>
            <a:endParaRPr lang="en-US" sz="1500" dirty="0"/>
          </a:p>
        </p:txBody>
      </p:sp>
      <p:sp>
        <p:nvSpPr>
          <p:cNvPr id="16" name="Shape 13"/>
          <p:cNvSpPr/>
          <p:nvPr/>
        </p:nvSpPr>
        <p:spPr>
          <a:xfrm>
            <a:off x="681276" y="6338768"/>
            <a:ext cx="438031" cy="438031"/>
          </a:xfrm>
          <a:prstGeom prst="roundRect">
            <a:avLst>
              <a:gd name="adj" fmla="val 18667"/>
            </a:avLst>
          </a:prstGeom>
          <a:solidFill>
            <a:srgbClr val="E9E6FA"/>
          </a:solidFill>
          <a:ln w="7620">
            <a:solidFill>
              <a:srgbClr val="BDB8DF"/>
            </a:solidFill>
            <a:prstDash val="solid"/>
          </a:ln>
        </p:spPr>
      </p:sp>
      <p:sp>
        <p:nvSpPr>
          <p:cNvPr id="17" name="Text 14"/>
          <p:cNvSpPr/>
          <p:nvPr/>
        </p:nvSpPr>
        <p:spPr>
          <a:xfrm>
            <a:off x="810697" y="6411754"/>
            <a:ext cx="179070" cy="292060"/>
          </a:xfrm>
          <a:prstGeom prst="rect">
            <a:avLst/>
          </a:prstGeom>
          <a:noFill/>
          <a:ln/>
        </p:spPr>
        <p:txBody>
          <a:bodyPr wrap="none" lIns="0" tIns="0" rIns="0" bIns="0" rtlCol="0" anchor="t"/>
          <a:lstStyle/>
          <a:p>
            <a:pPr marL="0" indent="0" algn="ctr">
              <a:lnSpc>
                <a:spcPts val="2250"/>
              </a:lnSpc>
              <a:buNone/>
            </a:pPr>
            <a:r>
              <a:rPr lang="en-US" sz="2250" b="1" dirty="0">
                <a:solidFill>
                  <a:srgbClr val="2A2742"/>
                </a:solidFill>
                <a:latin typeface="Outfit" pitchFamily="34" charset="0"/>
                <a:ea typeface="Outfit" pitchFamily="34" charset="-122"/>
                <a:cs typeface="Outfit" pitchFamily="34" charset="-120"/>
              </a:rPr>
              <a:t>4</a:t>
            </a:r>
            <a:endParaRPr lang="en-US" sz="2250" dirty="0"/>
          </a:p>
        </p:txBody>
      </p:sp>
      <p:sp>
        <p:nvSpPr>
          <p:cNvPr id="18" name="Text 15"/>
          <p:cNvSpPr/>
          <p:nvPr/>
        </p:nvSpPr>
        <p:spPr>
          <a:xfrm>
            <a:off x="1313974" y="6338768"/>
            <a:ext cx="2433518" cy="304205"/>
          </a:xfrm>
          <a:prstGeom prst="rect">
            <a:avLst/>
          </a:prstGeom>
          <a:noFill/>
          <a:ln/>
        </p:spPr>
        <p:txBody>
          <a:bodyPr wrap="none" lIns="0" tIns="0" rIns="0" bIns="0" rtlCol="0" anchor="t"/>
          <a:lstStyle/>
          <a:p>
            <a:pPr marL="0" indent="0">
              <a:lnSpc>
                <a:spcPts val="2350"/>
              </a:lnSpc>
              <a:buNone/>
            </a:pPr>
            <a:r>
              <a:rPr lang="en-US" sz="1900" b="1" dirty="0">
                <a:solidFill>
                  <a:srgbClr val="2A2742"/>
                </a:solidFill>
                <a:latin typeface="Outfit" pitchFamily="34" charset="0"/>
                <a:ea typeface="Outfit" pitchFamily="34" charset="-122"/>
                <a:cs typeface="Outfit" pitchFamily="34" charset="-120"/>
              </a:rPr>
              <a:t>VLAN Support</a:t>
            </a:r>
            <a:endParaRPr lang="en-US" sz="1900" dirty="0"/>
          </a:p>
        </p:txBody>
      </p:sp>
      <p:sp>
        <p:nvSpPr>
          <p:cNvPr id="19" name="Text 16"/>
          <p:cNvSpPr/>
          <p:nvPr/>
        </p:nvSpPr>
        <p:spPr>
          <a:xfrm>
            <a:off x="1313974" y="6759773"/>
            <a:ext cx="7148751" cy="622935"/>
          </a:xfrm>
          <a:prstGeom prst="rect">
            <a:avLst/>
          </a:prstGeom>
          <a:noFill/>
          <a:ln/>
        </p:spPr>
        <p:txBody>
          <a:bodyPr wrap="square" lIns="0" tIns="0" rIns="0" bIns="0" rtlCol="0" anchor="t"/>
          <a:lstStyle/>
          <a:p>
            <a:pPr marL="0" indent="0">
              <a:lnSpc>
                <a:spcPts val="2450"/>
              </a:lnSpc>
              <a:buNone/>
            </a:pPr>
            <a:r>
              <a:rPr lang="en-US" sz="1500" dirty="0">
                <a:solidFill>
                  <a:srgbClr val="2A2742"/>
                </a:solidFill>
                <a:latin typeface="Arimo" pitchFamily="34" charset="0"/>
                <a:ea typeface="Arimo" pitchFamily="34" charset="-122"/>
                <a:cs typeface="Arimo" pitchFamily="34" charset="-120"/>
              </a:rPr>
              <a:t>Switches often support VLANs (Virtual Local Area Networks), allowing for network segmentation and isolation, enhancing security and network management.</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1853" y="668774"/>
            <a:ext cx="5467945" cy="683538"/>
          </a:xfrm>
          <a:prstGeom prst="rect">
            <a:avLst/>
          </a:prstGeom>
          <a:noFill/>
          <a:ln/>
        </p:spPr>
        <p:txBody>
          <a:bodyPr wrap="none" lIns="0" tIns="0" rIns="0" bIns="0" rtlCol="0" anchor="t"/>
          <a:lstStyle/>
          <a:p>
            <a:pPr>
              <a:lnSpc>
                <a:spcPts val="5350"/>
              </a:lnSpc>
            </a:pPr>
            <a:r>
              <a:rPr lang="en-US" sz="4300" b="1" dirty="0">
                <a:solidFill>
                  <a:srgbClr val="231971"/>
                </a:solidFill>
                <a:latin typeface="Outfit" pitchFamily="34" charset="0"/>
                <a:ea typeface="Outfit" pitchFamily="34" charset="-122"/>
                <a:cs typeface="Outfit" pitchFamily="34" charset="-120"/>
              </a:rPr>
              <a:t>Switching Modes/</a:t>
            </a:r>
            <a:r>
              <a:rPr lang="en-DK" sz="4400" b="1" kern="0" dirty="0">
                <a:effectLst/>
                <a:latin typeface="Times New Roman" panose="02020603050405020304" pitchFamily="18" charset="0"/>
                <a:ea typeface="Times New Roman" panose="02020603050405020304" pitchFamily="18" charset="0"/>
                <a:cs typeface="Times New Roman" panose="02020603050405020304" pitchFamily="18" charset="0"/>
              </a:rPr>
              <a:t>Types of Switching</a:t>
            </a:r>
            <a:endParaRPr lang="en-DK"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5350"/>
              </a:lnSpc>
              <a:buNone/>
            </a:pPr>
            <a:endParaRPr lang="en-US" sz="4300" dirty="0"/>
          </a:p>
        </p:txBody>
      </p:sp>
      <p:pic>
        <p:nvPicPr>
          <p:cNvPr id="4" name="Image 1" descr="preencoded.png"/>
          <p:cNvPicPr>
            <a:picLocks noChangeAspect="1"/>
          </p:cNvPicPr>
          <p:nvPr/>
        </p:nvPicPr>
        <p:blipFill>
          <a:blip r:embed="rId4"/>
          <a:stretch>
            <a:fillRect/>
          </a:stretch>
        </p:blipFill>
        <p:spPr>
          <a:xfrm>
            <a:off x="6251853" y="1680329"/>
            <a:ext cx="1093589" cy="1960126"/>
          </a:xfrm>
          <a:prstGeom prst="rect">
            <a:avLst/>
          </a:prstGeom>
        </p:spPr>
      </p:pic>
      <p:sp>
        <p:nvSpPr>
          <p:cNvPr id="5" name="Text 1"/>
          <p:cNvSpPr/>
          <p:nvPr/>
        </p:nvSpPr>
        <p:spPr>
          <a:xfrm>
            <a:off x="7673459" y="1899047"/>
            <a:ext cx="2733913" cy="341709"/>
          </a:xfrm>
          <a:prstGeom prst="rect">
            <a:avLst/>
          </a:prstGeom>
          <a:noFill/>
          <a:ln/>
        </p:spPr>
        <p:txBody>
          <a:bodyPr wrap="none" lIns="0" tIns="0" rIns="0" bIns="0" rtlCol="0" anchor="t"/>
          <a:lstStyle/>
          <a:p>
            <a:pPr marL="0" indent="0" algn="l">
              <a:lnSpc>
                <a:spcPts val="2650"/>
              </a:lnSpc>
              <a:buNone/>
            </a:pPr>
            <a:r>
              <a:rPr lang="en-US" sz="2150" b="1" dirty="0">
                <a:solidFill>
                  <a:srgbClr val="2A2742"/>
                </a:solidFill>
                <a:latin typeface="Outfit" pitchFamily="34" charset="0"/>
                <a:ea typeface="Outfit" pitchFamily="34" charset="-122"/>
                <a:cs typeface="Outfit" pitchFamily="34" charset="-120"/>
              </a:rPr>
              <a:t>Store-and-Forward</a:t>
            </a:r>
            <a:endParaRPr lang="en-US" sz="2150" dirty="0"/>
          </a:p>
        </p:txBody>
      </p:sp>
      <p:sp>
        <p:nvSpPr>
          <p:cNvPr id="6" name="Text 2"/>
          <p:cNvSpPr/>
          <p:nvPr/>
        </p:nvSpPr>
        <p:spPr>
          <a:xfrm>
            <a:off x="7673459" y="2371963"/>
            <a:ext cx="6191488" cy="1049774"/>
          </a:xfrm>
          <a:prstGeom prst="rect">
            <a:avLst/>
          </a:prstGeom>
          <a:noFill/>
          <a:ln/>
        </p:spPr>
        <p:txBody>
          <a:bodyPr wrap="square" lIns="0" tIns="0" rIns="0" bIns="0" rtlCol="0" anchor="t"/>
          <a:lstStyle/>
          <a:p>
            <a:pPr marL="0" indent="0" algn="l">
              <a:lnSpc>
                <a:spcPts val="2750"/>
              </a:lnSpc>
              <a:buNone/>
            </a:pPr>
            <a:r>
              <a:rPr lang="en-US" sz="1700" dirty="0">
                <a:solidFill>
                  <a:srgbClr val="2A2742"/>
                </a:solidFill>
                <a:latin typeface="Arimo" pitchFamily="34" charset="0"/>
                <a:ea typeface="Arimo" pitchFamily="34" charset="-122"/>
                <a:cs typeface="Arimo" pitchFamily="34" charset="-120"/>
              </a:rPr>
              <a:t>In store-and-forward switching, the entire frame is received and checked for errors before forwarding, ensuring data integrity but potentially increasing latency.</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Stores the entire packet, checks for errors, then forwards it.</a:t>
            </a:r>
            <a:endParaRPr lang="en-US" sz="1700" dirty="0"/>
          </a:p>
        </p:txBody>
      </p:sp>
      <p:pic>
        <p:nvPicPr>
          <p:cNvPr id="7" name="Image 2" descr="preencoded.png"/>
          <p:cNvPicPr>
            <a:picLocks noChangeAspect="1"/>
          </p:cNvPicPr>
          <p:nvPr/>
        </p:nvPicPr>
        <p:blipFill>
          <a:blip r:embed="rId5"/>
          <a:stretch>
            <a:fillRect/>
          </a:stretch>
        </p:blipFill>
        <p:spPr>
          <a:xfrm>
            <a:off x="6251853" y="3640455"/>
            <a:ext cx="1093589" cy="1960126"/>
          </a:xfrm>
          <a:prstGeom prst="rect">
            <a:avLst/>
          </a:prstGeom>
        </p:spPr>
      </p:pic>
      <p:sp>
        <p:nvSpPr>
          <p:cNvPr id="8" name="Text 3"/>
          <p:cNvSpPr/>
          <p:nvPr/>
        </p:nvSpPr>
        <p:spPr>
          <a:xfrm>
            <a:off x="7673459" y="3859173"/>
            <a:ext cx="2733913" cy="341709"/>
          </a:xfrm>
          <a:prstGeom prst="rect">
            <a:avLst/>
          </a:prstGeom>
          <a:noFill/>
          <a:ln/>
        </p:spPr>
        <p:txBody>
          <a:bodyPr wrap="none" lIns="0" tIns="0" rIns="0" bIns="0" rtlCol="0" anchor="t"/>
          <a:lstStyle/>
          <a:p>
            <a:pPr marL="0" indent="0" algn="l">
              <a:lnSpc>
                <a:spcPts val="2650"/>
              </a:lnSpc>
              <a:buNone/>
            </a:pPr>
            <a:r>
              <a:rPr lang="en-US" sz="2150" b="1" dirty="0">
                <a:solidFill>
                  <a:srgbClr val="2A2742"/>
                </a:solidFill>
                <a:latin typeface="Outfit" pitchFamily="34" charset="0"/>
                <a:ea typeface="Outfit" pitchFamily="34" charset="-122"/>
                <a:cs typeface="Outfit" pitchFamily="34" charset="-120"/>
              </a:rPr>
              <a:t>Cut-Through</a:t>
            </a:r>
            <a:endParaRPr lang="en-US" sz="2150" dirty="0"/>
          </a:p>
        </p:txBody>
      </p:sp>
      <p:sp>
        <p:nvSpPr>
          <p:cNvPr id="9" name="Text 4"/>
          <p:cNvSpPr/>
          <p:nvPr/>
        </p:nvSpPr>
        <p:spPr>
          <a:xfrm>
            <a:off x="7673459" y="4332089"/>
            <a:ext cx="6191488" cy="1049774"/>
          </a:xfrm>
          <a:prstGeom prst="rect">
            <a:avLst/>
          </a:prstGeom>
          <a:noFill/>
          <a:ln/>
        </p:spPr>
        <p:txBody>
          <a:bodyPr wrap="square" lIns="0" tIns="0" rIns="0" bIns="0" rtlCol="0" anchor="t"/>
          <a:lstStyle/>
          <a:p>
            <a:pPr>
              <a:lnSpc>
                <a:spcPts val="2750"/>
              </a:lnSpc>
            </a:pPr>
            <a:r>
              <a:rPr lang="en-US" sz="1700" dirty="0">
                <a:solidFill>
                  <a:srgbClr val="2A2742"/>
                </a:solidFill>
                <a:latin typeface="Arimo" pitchFamily="34" charset="0"/>
                <a:ea typeface="Arimo" pitchFamily="34" charset="-122"/>
                <a:cs typeface="Arimo" pitchFamily="34" charset="-120"/>
              </a:rPr>
              <a:t>Cut-through switching forwards frames as soon as the destination MAC address is received, minimizing latency but potentially forwarding corrupted frames.</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Forwards packets as soon as the destination MAC address is read.</a:t>
            </a:r>
            <a:endParaRPr lang="en-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ts val="2750"/>
              </a:lnSpc>
              <a:buNone/>
            </a:pPr>
            <a:endParaRPr lang="en-US" sz="1700" dirty="0"/>
          </a:p>
        </p:txBody>
      </p:sp>
      <p:pic>
        <p:nvPicPr>
          <p:cNvPr id="10" name="Image 3" descr="preencoded.png"/>
          <p:cNvPicPr>
            <a:picLocks noChangeAspect="1"/>
          </p:cNvPicPr>
          <p:nvPr/>
        </p:nvPicPr>
        <p:blipFill>
          <a:blip r:embed="rId6"/>
          <a:stretch>
            <a:fillRect/>
          </a:stretch>
        </p:blipFill>
        <p:spPr>
          <a:xfrm>
            <a:off x="6251853" y="5600581"/>
            <a:ext cx="1093589" cy="1960126"/>
          </a:xfrm>
          <a:prstGeom prst="rect">
            <a:avLst/>
          </a:prstGeom>
        </p:spPr>
      </p:pic>
      <p:sp>
        <p:nvSpPr>
          <p:cNvPr id="11" name="Text 5"/>
          <p:cNvSpPr/>
          <p:nvPr/>
        </p:nvSpPr>
        <p:spPr>
          <a:xfrm>
            <a:off x="7673459" y="5819299"/>
            <a:ext cx="2733913" cy="341709"/>
          </a:xfrm>
          <a:prstGeom prst="rect">
            <a:avLst/>
          </a:prstGeom>
          <a:noFill/>
          <a:ln/>
        </p:spPr>
        <p:txBody>
          <a:bodyPr wrap="none" lIns="0" tIns="0" rIns="0" bIns="0" rtlCol="0" anchor="t"/>
          <a:lstStyle/>
          <a:p>
            <a:pPr marL="0" indent="0" algn="l">
              <a:lnSpc>
                <a:spcPts val="2650"/>
              </a:lnSpc>
              <a:buNone/>
            </a:pPr>
            <a:r>
              <a:rPr lang="en-US" sz="2150" b="1" dirty="0">
                <a:solidFill>
                  <a:srgbClr val="2A2742"/>
                </a:solidFill>
                <a:latin typeface="Outfit" pitchFamily="34" charset="0"/>
                <a:ea typeface="Outfit" pitchFamily="34" charset="-122"/>
                <a:cs typeface="Outfit" pitchFamily="34" charset="-120"/>
              </a:rPr>
              <a:t>Fragment-Free</a:t>
            </a:r>
            <a:endParaRPr lang="en-US" sz="2150" dirty="0"/>
          </a:p>
        </p:txBody>
      </p:sp>
      <p:sp>
        <p:nvSpPr>
          <p:cNvPr id="12" name="Text 6"/>
          <p:cNvSpPr/>
          <p:nvPr/>
        </p:nvSpPr>
        <p:spPr>
          <a:xfrm>
            <a:off x="7673459" y="6292215"/>
            <a:ext cx="6191488" cy="1049774"/>
          </a:xfrm>
          <a:prstGeom prst="rect">
            <a:avLst/>
          </a:prstGeom>
          <a:noFill/>
          <a:ln/>
        </p:spPr>
        <p:txBody>
          <a:bodyPr wrap="square" lIns="0" tIns="0" rIns="0" bIns="0" rtlCol="0" anchor="t"/>
          <a:lstStyle/>
          <a:p>
            <a:pPr marL="0" indent="0" algn="l">
              <a:lnSpc>
                <a:spcPts val="2750"/>
              </a:lnSpc>
              <a:buNone/>
            </a:pPr>
            <a:r>
              <a:rPr lang="en-US" sz="1700" dirty="0">
                <a:solidFill>
                  <a:srgbClr val="2A2742"/>
                </a:solidFill>
                <a:latin typeface="Arimo" pitchFamily="34" charset="0"/>
                <a:ea typeface="Arimo" pitchFamily="34" charset="-122"/>
                <a:cs typeface="Arimo" pitchFamily="34" charset="-120"/>
              </a:rPr>
              <a:t>Fragment-free switching balances performance and error detection by forwarding frames after receiving the first few bytes, ensuring the frame is complete before forwarding.</a:t>
            </a:r>
            <a:r>
              <a:rPr lang="en-DK" sz="1800" kern="0" dirty="0">
                <a:effectLst/>
                <a:latin typeface="Times New Roman" panose="02020603050405020304" pitchFamily="18" charset="0"/>
                <a:ea typeface="Times New Roman" panose="02020603050405020304" pitchFamily="18" charset="0"/>
                <a:cs typeface="Times New Roman" panose="02020603050405020304" pitchFamily="18" charset="0"/>
              </a:rPr>
              <a:t> Stores the first 64 bytes, then forwards to avoid collisions.</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52733"/>
            <a:ext cx="6833354" cy="771525"/>
          </a:xfrm>
          <a:prstGeom prst="rect">
            <a:avLst/>
          </a:prstGeom>
          <a:noFill/>
          <a:ln/>
        </p:spPr>
        <p:txBody>
          <a:bodyPr wrap="none" lIns="0" tIns="0" rIns="0" bIns="0" rtlCol="0" anchor="t"/>
          <a:lstStyle/>
          <a:p>
            <a:pPr algn="l" fontAlgn="base"/>
            <a:r>
              <a:rPr lang="en-GB" sz="5000" b="1" dirty="0">
                <a:latin typeface="Nunito" pitchFamily="2" charset="0"/>
              </a:rPr>
              <a:t>Process of Switching</a:t>
            </a:r>
          </a:p>
        </p:txBody>
      </p:sp>
      <p:sp>
        <p:nvSpPr>
          <p:cNvPr id="4" name="Text 2"/>
          <p:cNvSpPr/>
          <p:nvPr/>
        </p:nvSpPr>
        <p:spPr>
          <a:xfrm>
            <a:off x="912162" y="824258"/>
            <a:ext cx="11664847" cy="2765346"/>
          </a:xfrm>
          <a:prstGeom prst="rect">
            <a:avLst/>
          </a:prstGeom>
          <a:noFill/>
          <a:ln/>
        </p:spPr>
        <p:txBody>
          <a:bodyPr wrap="square" lIns="0" tIns="0" rIns="0" bIns="0" rtlCol="0" anchor="t"/>
          <a:lstStyle/>
          <a:p>
            <a:pPr marL="342900" indent="-342900" algn="l" fontAlgn="base">
              <a:buFont typeface="+mj-lt"/>
              <a:buAutoNum type="arabicPeriod"/>
            </a:pPr>
            <a:r>
              <a:rPr lang="en-GB" sz="2900" b="1" dirty="0">
                <a:latin typeface="Times New Roman" panose="02020603050405020304" pitchFamily="18" charset="0"/>
                <a:cs typeface="Times New Roman" panose="02020603050405020304" pitchFamily="18" charset="0"/>
              </a:rPr>
              <a:t>Frame Reception: </a:t>
            </a:r>
            <a:r>
              <a:rPr lang="en-GB" sz="2900" dirty="0">
                <a:latin typeface="Times New Roman" panose="02020603050405020304" pitchFamily="18" charset="0"/>
                <a:cs typeface="Times New Roman" panose="02020603050405020304" pitchFamily="18" charset="0"/>
              </a:rPr>
              <a:t>The switch receives a data frame or </a:t>
            </a:r>
            <a:r>
              <a:rPr lang="en-GB" sz="2900" dirty="0">
                <a:latin typeface="Times New Roman" panose="02020603050405020304" pitchFamily="18" charset="0"/>
                <a:cs typeface="Times New Roman" panose="02020603050405020304" pitchFamily="18" charset="0"/>
                <a:hlinkClick r:id="rId3"/>
              </a:rPr>
              <a:t>packet</a:t>
            </a:r>
            <a:r>
              <a:rPr lang="en-GB" sz="2900" dirty="0">
                <a:latin typeface="Times New Roman" panose="02020603050405020304" pitchFamily="18" charset="0"/>
                <a:cs typeface="Times New Roman" panose="02020603050405020304" pitchFamily="18" charset="0"/>
              </a:rPr>
              <a:t> from a computer connected to its ports.</a:t>
            </a:r>
          </a:p>
          <a:p>
            <a:pPr marL="342900" indent="-342900" algn="l" fontAlgn="base">
              <a:buFont typeface="+mj-lt"/>
              <a:buAutoNum type="arabicPeriod"/>
            </a:pPr>
            <a:r>
              <a:rPr lang="en-GB" sz="2900" b="1" dirty="0">
                <a:latin typeface="Times New Roman" panose="02020603050405020304" pitchFamily="18" charset="0"/>
                <a:cs typeface="Times New Roman" panose="02020603050405020304" pitchFamily="18" charset="0"/>
              </a:rPr>
              <a:t>MAC Address Extraction: </a:t>
            </a:r>
            <a:r>
              <a:rPr lang="en-GB" sz="2900" dirty="0">
                <a:latin typeface="Times New Roman" panose="02020603050405020304" pitchFamily="18" charset="0"/>
                <a:cs typeface="Times New Roman" panose="02020603050405020304" pitchFamily="18" charset="0"/>
              </a:rPr>
              <a:t>The switch reads the header of the </a:t>
            </a:r>
            <a:r>
              <a:rPr lang="en-GB" sz="2900" dirty="0">
                <a:latin typeface="Times New Roman" panose="02020603050405020304" pitchFamily="18" charset="0"/>
                <a:cs typeface="Times New Roman" panose="02020603050405020304" pitchFamily="18" charset="0"/>
                <a:hlinkClick r:id="rId4"/>
              </a:rPr>
              <a:t>data frame</a:t>
            </a:r>
            <a:r>
              <a:rPr lang="en-GB" sz="2900" dirty="0">
                <a:latin typeface="Times New Roman" panose="02020603050405020304" pitchFamily="18" charset="0"/>
                <a:cs typeface="Times New Roman" panose="02020603050405020304" pitchFamily="18" charset="0"/>
              </a:rPr>
              <a:t> and collects the destination </a:t>
            </a:r>
            <a:r>
              <a:rPr lang="en-GB" sz="2900" dirty="0">
                <a:latin typeface="Times New Roman" panose="02020603050405020304" pitchFamily="18" charset="0"/>
                <a:cs typeface="Times New Roman" panose="02020603050405020304" pitchFamily="18" charset="0"/>
                <a:hlinkClick r:id="rId5"/>
              </a:rPr>
              <a:t>MAC Address</a:t>
            </a:r>
            <a:r>
              <a:rPr lang="en-GB" sz="2900" dirty="0">
                <a:latin typeface="Times New Roman" panose="02020603050405020304" pitchFamily="18" charset="0"/>
                <a:cs typeface="Times New Roman" panose="02020603050405020304" pitchFamily="18" charset="0"/>
              </a:rPr>
              <a:t> from it.</a:t>
            </a:r>
          </a:p>
          <a:p>
            <a:pPr marL="342900" indent="-342900" algn="l" fontAlgn="base">
              <a:buFont typeface="+mj-lt"/>
              <a:buAutoNum type="arabicPeriod"/>
            </a:pPr>
            <a:r>
              <a:rPr lang="en-GB" sz="2900" b="1" dirty="0">
                <a:latin typeface="Times New Roman" panose="02020603050405020304" pitchFamily="18" charset="0"/>
                <a:cs typeface="Times New Roman" panose="02020603050405020304" pitchFamily="18" charset="0"/>
              </a:rPr>
              <a:t>MAC Address Table Lookup</a:t>
            </a:r>
            <a:r>
              <a:rPr lang="en-GB" sz="2900" dirty="0">
                <a:latin typeface="Times New Roman" panose="02020603050405020304" pitchFamily="18" charset="0"/>
                <a:cs typeface="Times New Roman" panose="02020603050405020304" pitchFamily="18" charset="0"/>
              </a:rPr>
              <a:t>: Once the switch has retrieved the MAC Address, it performs a lookup in its </a:t>
            </a:r>
            <a:r>
              <a:rPr lang="en-GB" sz="2900" dirty="0">
                <a:latin typeface="Times New Roman" panose="02020603050405020304" pitchFamily="18" charset="0"/>
                <a:cs typeface="Times New Roman" panose="02020603050405020304" pitchFamily="18" charset="0"/>
                <a:hlinkClick r:id="rId6"/>
              </a:rPr>
              <a:t>Switching</a:t>
            </a:r>
            <a:r>
              <a:rPr lang="en-GB" sz="2900" dirty="0">
                <a:latin typeface="Times New Roman" panose="02020603050405020304" pitchFamily="18" charset="0"/>
                <a:cs typeface="Times New Roman" panose="02020603050405020304" pitchFamily="18" charset="0"/>
              </a:rPr>
              <a:t> table to find a port that leads to the MAC Address of the data frame.</a:t>
            </a:r>
          </a:p>
          <a:p>
            <a:pPr marL="342900" indent="-342900" algn="l" fontAlgn="base">
              <a:buFont typeface="+mj-lt"/>
              <a:buAutoNum type="arabicPeriod"/>
            </a:pPr>
            <a:r>
              <a:rPr lang="en-GB" sz="2900" b="1" dirty="0">
                <a:latin typeface="Times New Roman" panose="02020603050405020304" pitchFamily="18" charset="0"/>
                <a:cs typeface="Times New Roman" panose="02020603050405020304" pitchFamily="18" charset="0"/>
              </a:rPr>
              <a:t>Forwarding Decision and Switching Table Update</a:t>
            </a:r>
            <a:r>
              <a:rPr lang="en-GB" sz="2900" dirty="0">
                <a:latin typeface="Times New Roman" panose="02020603050405020304" pitchFamily="18" charset="0"/>
                <a:cs typeface="Times New Roman" panose="02020603050405020304" pitchFamily="18" charset="0"/>
              </a:rPr>
              <a:t>: If the switch matches the destination MAC Address of the frame to the MAC address in its switching table, it forwards the data frame to the respective port. However, if the destination MAC Address does not exist in its forwarding table, it follows the </a:t>
            </a:r>
            <a:r>
              <a:rPr lang="en-GB" sz="2900" dirty="0">
                <a:latin typeface="Times New Roman" panose="02020603050405020304" pitchFamily="18" charset="0"/>
                <a:cs typeface="Times New Roman" panose="02020603050405020304" pitchFamily="18" charset="0"/>
                <a:hlinkClick r:id="rId7"/>
              </a:rPr>
              <a:t>flooding process</a:t>
            </a:r>
            <a:r>
              <a:rPr lang="en-GB" sz="2900" dirty="0">
                <a:latin typeface="Times New Roman" panose="02020603050405020304" pitchFamily="18" charset="0"/>
                <a:cs typeface="Times New Roman" panose="02020603050405020304" pitchFamily="18" charset="0"/>
              </a:rPr>
              <a:t>, in which it sends the data frame to all its ports except the one it came from and records all the MAC Addresses to which the frame was delivered. This way, the switch finds the new MAC Address and updates its </a:t>
            </a:r>
            <a:r>
              <a:rPr lang="en-GB" sz="2900" dirty="0">
                <a:latin typeface="Times New Roman" panose="02020603050405020304" pitchFamily="18" charset="0"/>
                <a:cs typeface="Times New Roman" panose="02020603050405020304" pitchFamily="18" charset="0"/>
                <a:hlinkClick r:id="rId8"/>
              </a:rPr>
              <a:t>forwarding table</a:t>
            </a:r>
            <a:r>
              <a:rPr lang="en-GB" sz="2900" dirty="0">
                <a:latin typeface="Times New Roman" panose="02020603050405020304" pitchFamily="18" charset="0"/>
                <a:cs typeface="Times New Roman" panose="02020603050405020304" pitchFamily="18" charset="0"/>
              </a:rPr>
              <a:t>.</a:t>
            </a:r>
          </a:p>
          <a:p>
            <a:pPr marL="342900" indent="-342900" algn="l" fontAlgn="base">
              <a:buFont typeface="+mj-lt"/>
              <a:buAutoNum type="arabicPeriod"/>
            </a:pPr>
            <a:r>
              <a:rPr lang="en-GB" sz="2900" b="1" dirty="0">
                <a:latin typeface="Times New Roman" panose="02020603050405020304" pitchFamily="18" charset="0"/>
                <a:cs typeface="Times New Roman" panose="02020603050405020304" pitchFamily="18" charset="0"/>
              </a:rPr>
              <a:t>Frame Transition</a:t>
            </a:r>
            <a:r>
              <a:rPr lang="en-GB" sz="2900" dirty="0">
                <a:latin typeface="Times New Roman" panose="02020603050405020304" pitchFamily="18" charset="0"/>
                <a:cs typeface="Times New Roman" panose="02020603050405020304" pitchFamily="18" charset="0"/>
              </a:rPr>
              <a:t>: Once the destination port is found, the switch sends the data frame to that port and forwards it to its target computer/network</a:t>
            </a:r>
          </a:p>
        </p:txBody>
      </p:sp>
    </p:spTree>
    <p:extLst>
      <p:ext uri="{BB962C8B-B14F-4D97-AF65-F5344CB8AC3E}">
        <p14:creationId xmlns:p14="http://schemas.microsoft.com/office/powerpoint/2010/main" val="195332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MAC Address Table</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Switches use a MAC address table to track the location of devices.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300" kern="0" dirty="0">
                <a:effectLst/>
                <a:latin typeface="Times New Roman" panose="02020603050405020304" pitchFamily="18" charset="0"/>
                <a:ea typeface="Times New Roman" panose="02020603050405020304" pitchFamily="18" charset="0"/>
                <a:cs typeface="Times New Roman" panose="02020603050405020304" pitchFamily="18" charset="0"/>
              </a:rPr>
              <a:t>The table maps MAC addresses to specific switch ports.</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DK" sz="3300" kern="0" dirty="0">
                <a:effectLst/>
                <a:latin typeface="Times New Roman" panose="02020603050405020304" pitchFamily="18" charset="0"/>
                <a:ea typeface="Times New Roman" panose="02020603050405020304" pitchFamily="18" charset="0"/>
              </a:rPr>
              <a:t>This allows the switch to forward data only to the correct destination.</a:t>
            </a:r>
            <a:endParaRPr lang="en-DK" sz="3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38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08659"/>
          </a:xfrm>
          <a:prstGeom prst="rect">
            <a:avLst/>
          </a:prstGeom>
        </p:spPr>
      </p:pic>
      <p:sp>
        <p:nvSpPr>
          <p:cNvPr id="3" name="Text 0"/>
          <p:cNvSpPr/>
          <p:nvPr/>
        </p:nvSpPr>
        <p:spPr>
          <a:xfrm>
            <a:off x="730329" y="3344228"/>
            <a:ext cx="5217438" cy="652105"/>
          </a:xfrm>
          <a:prstGeom prst="rect">
            <a:avLst/>
          </a:prstGeom>
          <a:noFill/>
          <a:ln/>
        </p:spPr>
        <p:txBody>
          <a:bodyPr wrap="none" lIns="0" tIns="0" rIns="0" bIns="0" rtlCol="0" anchor="t"/>
          <a:lstStyle/>
          <a:p>
            <a:pPr marL="0" indent="0">
              <a:lnSpc>
                <a:spcPts val="5100"/>
              </a:lnSpc>
              <a:buNone/>
            </a:pPr>
            <a:r>
              <a:rPr lang="en-US" sz="4100" b="1" dirty="0">
                <a:solidFill>
                  <a:srgbClr val="231971"/>
                </a:solidFill>
                <a:latin typeface="Outfit" pitchFamily="34" charset="0"/>
                <a:ea typeface="Outfit" pitchFamily="34" charset="-122"/>
                <a:cs typeface="Outfit" pitchFamily="34" charset="-120"/>
              </a:rPr>
              <a:t>Layer 2 Networking</a:t>
            </a:r>
            <a:endParaRPr lang="en-US" sz="4100" dirty="0"/>
          </a:p>
        </p:txBody>
      </p:sp>
      <p:pic>
        <p:nvPicPr>
          <p:cNvPr id="4" name="Image 1" descr="preencoded.png"/>
          <p:cNvPicPr>
            <a:picLocks noChangeAspect="1"/>
          </p:cNvPicPr>
          <p:nvPr/>
        </p:nvPicPr>
        <p:blipFill>
          <a:blip r:embed="rId4"/>
          <a:stretch>
            <a:fillRect/>
          </a:stretch>
        </p:blipFill>
        <p:spPr>
          <a:xfrm>
            <a:off x="730329" y="4309348"/>
            <a:ext cx="521732" cy="521732"/>
          </a:xfrm>
          <a:prstGeom prst="rect">
            <a:avLst/>
          </a:prstGeom>
        </p:spPr>
      </p:pic>
      <p:sp>
        <p:nvSpPr>
          <p:cNvPr id="5" name="Text 1"/>
          <p:cNvSpPr/>
          <p:nvPr/>
        </p:nvSpPr>
        <p:spPr>
          <a:xfrm>
            <a:off x="730329" y="5039678"/>
            <a:ext cx="2608659" cy="325993"/>
          </a:xfrm>
          <a:prstGeom prst="rect">
            <a:avLst/>
          </a:prstGeom>
          <a:noFill/>
          <a:ln/>
        </p:spPr>
        <p:txBody>
          <a:bodyPr wrap="none" lIns="0" tIns="0" rIns="0" bIns="0" rtlCol="0" anchor="t"/>
          <a:lstStyle/>
          <a:p>
            <a:pPr marL="0" indent="0" algn="l">
              <a:lnSpc>
                <a:spcPts val="2550"/>
              </a:lnSpc>
              <a:buNone/>
            </a:pPr>
            <a:r>
              <a:rPr lang="en-US" sz="2050" b="1" dirty="0">
                <a:solidFill>
                  <a:srgbClr val="2A2742"/>
                </a:solidFill>
                <a:latin typeface="Outfit" pitchFamily="34" charset="0"/>
                <a:ea typeface="Outfit" pitchFamily="34" charset="-122"/>
                <a:cs typeface="Outfit" pitchFamily="34" charset="-120"/>
              </a:rPr>
              <a:t>MAC Addressing</a:t>
            </a:r>
            <a:endParaRPr lang="en-US" sz="2050" dirty="0"/>
          </a:p>
        </p:txBody>
      </p:sp>
      <p:sp>
        <p:nvSpPr>
          <p:cNvPr id="6" name="Text 2"/>
          <p:cNvSpPr/>
          <p:nvPr/>
        </p:nvSpPr>
        <p:spPr>
          <a:xfrm>
            <a:off x="730329" y="5490805"/>
            <a:ext cx="3057644" cy="2003108"/>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Layer 2 operates at the data link layer, responsible for MAC addressing, framing, and error detection, providing reliable data transmission between devices on a local network.</a:t>
            </a:r>
            <a:endParaRPr lang="en-US" sz="1600" dirty="0"/>
          </a:p>
        </p:txBody>
      </p:sp>
      <p:pic>
        <p:nvPicPr>
          <p:cNvPr id="7" name="Image 2" descr="preencoded.png"/>
          <p:cNvPicPr>
            <a:picLocks noChangeAspect="1"/>
          </p:cNvPicPr>
          <p:nvPr/>
        </p:nvPicPr>
        <p:blipFill>
          <a:blip r:embed="rId5"/>
          <a:stretch>
            <a:fillRect/>
          </a:stretch>
        </p:blipFill>
        <p:spPr>
          <a:xfrm>
            <a:off x="4100989" y="4309348"/>
            <a:ext cx="521732" cy="521732"/>
          </a:xfrm>
          <a:prstGeom prst="rect">
            <a:avLst/>
          </a:prstGeom>
        </p:spPr>
      </p:pic>
      <p:sp>
        <p:nvSpPr>
          <p:cNvPr id="8" name="Text 3"/>
          <p:cNvSpPr/>
          <p:nvPr/>
        </p:nvSpPr>
        <p:spPr>
          <a:xfrm>
            <a:off x="4100989" y="5039678"/>
            <a:ext cx="2608659" cy="325993"/>
          </a:xfrm>
          <a:prstGeom prst="rect">
            <a:avLst/>
          </a:prstGeom>
          <a:noFill/>
          <a:ln/>
        </p:spPr>
        <p:txBody>
          <a:bodyPr wrap="none" lIns="0" tIns="0" rIns="0" bIns="0" rtlCol="0" anchor="t"/>
          <a:lstStyle/>
          <a:p>
            <a:pPr marL="0" indent="0" algn="l">
              <a:lnSpc>
                <a:spcPts val="2550"/>
              </a:lnSpc>
              <a:buNone/>
            </a:pPr>
            <a:r>
              <a:rPr lang="en-US" sz="2050" b="1" dirty="0">
                <a:solidFill>
                  <a:srgbClr val="2A2742"/>
                </a:solidFill>
                <a:latin typeface="Outfit" pitchFamily="34" charset="0"/>
                <a:ea typeface="Outfit" pitchFamily="34" charset="-122"/>
                <a:cs typeface="Outfit" pitchFamily="34" charset="-120"/>
              </a:rPr>
              <a:t>Switching</a:t>
            </a:r>
            <a:endParaRPr lang="en-US" sz="2050" dirty="0"/>
          </a:p>
        </p:txBody>
      </p:sp>
      <p:sp>
        <p:nvSpPr>
          <p:cNvPr id="9" name="Text 4"/>
          <p:cNvSpPr/>
          <p:nvPr/>
        </p:nvSpPr>
        <p:spPr>
          <a:xfrm>
            <a:off x="4100989" y="5490805"/>
            <a:ext cx="3057644" cy="1669256"/>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Switches operate at Layer 2, making forwarding decisions based on MAC addresses, facilitating efficient data transfer between connected devices.</a:t>
            </a:r>
            <a:endParaRPr lang="en-US" sz="1600" dirty="0"/>
          </a:p>
        </p:txBody>
      </p:sp>
      <p:pic>
        <p:nvPicPr>
          <p:cNvPr id="10" name="Image 3" descr="preencoded.png"/>
          <p:cNvPicPr>
            <a:picLocks noChangeAspect="1"/>
          </p:cNvPicPr>
          <p:nvPr/>
        </p:nvPicPr>
        <p:blipFill>
          <a:blip r:embed="rId6"/>
          <a:stretch>
            <a:fillRect/>
          </a:stretch>
        </p:blipFill>
        <p:spPr>
          <a:xfrm>
            <a:off x="7471648" y="4309348"/>
            <a:ext cx="521732" cy="521732"/>
          </a:xfrm>
          <a:prstGeom prst="rect">
            <a:avLst/>
          </a:prstGeom>
        </p:spPr>
      </p:pic>
      <p:sp>
        <p:nvSpPr>
          <p:cNvPr id="11" name="Text 5"/>
          <p:cNvSpPr/>
          <p:nvPr/>
        </p:nvSpPr>
        <p:spPr>
          <a:xfrm>
            <a:off x="7471648" y="5039678"/>
            <a:ext cx="2943106" cy="325993"/>
          </a:xfrm>
          <a:prstGeom prst="rect">
            <a:avLst/>
          </a:prstGeom>
          <a:noFill/>
          <a:ln/>
        </p:spPr>
        <p:txBody>
          <a:bodyPr wrap="none" lIns="0" tIns="0" rIns="0" bIns="0" rtlCol="0" anchor="t"/>
          <a:lstStyle/>
          <a:p>
            <a:pPr marL="0" indent="0" algn="l">
              <a:lnSpc>
                <a:spcPts val="2550"/>
              </a:lnSpc>
              <a:buNone/>
            </a:pPr>
            <a:r>
              <a:rPr lang="en-US" sz="2050" b="1" dirty="0">
                <a:solidFill>
                  <a:srgbClr val="2A2742"/>
                </a:solidFill>
                <a:latin typeface="Outfit" pitchFamily="34" charset="0"/>
                <a:ea typeface="Outfit" pitchFamily="34" charset="-122"/>
                <a:cs typeface="Outfit" pitchFamily="34" charset="-120"/>
              </a:rPr>
              <a:t>Physical Layer Interface</a:t>
            </a:r>
            <a:endParaRPr lang="en-US" sz="2050" dirty="0"/>
          </a:p>
        </p:txBody>
      </p:sp>
      <p:sp>
        <p:nvSpPr>
          <p:cNvPr id="12" name="Text 6"/>
          <p:cNvSpPr/>
          <p:nvPr/>
        </p:nvSpPr>
        <p:spPr>
          <a:xfrm>
            <a:off x="7471648" y="5490805"/>
            <a:ext cx="3057644" cy="1669256"/>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Layer 2 interacts with the physical layer, handling the transmission of data frames over physical media like cables or wireless connections.</a:t>
            </a:r>
            <a:endParaRPr lang="en-US" sz="1600" dirty="0"/>
          </a:p>
        </p:txBody>
      </p:sp>
      <p:pic>
        <p:nvPicPr>
          <p:cNvPr id="13" name="Image 4" descr="preencoded.png"/>
          <p:cNvPicPr>
            <a:picLocks noChangeAspect="1"/>
          </p:cNvPicPr>
          <p:nvPr/>
        </p:nvPicPr>
        <p:blipFill>
          <a:blip r:embed="rId6"/>
          <a:stretch>
            <a:fillRect/>
          </a:stretch>
        </p:blipFill>
        <p:spPr>
          <a:xfrm>
            <a:off x="10842308" y="4309348"/>
            <a:ext cx="521732" cy="521732"/>
          </a:xfrm>
          <a:prstGeom prst="rect">
            <a:avLst/>
          </a:prstGeom>
        </p:spPr>
      </p:pic>
      <p:sp>
        <p:nvSpPr>
          <p:cNvPr id="14" name="Text 7"/>
          <p:cNvSpPr/>
          <p:nvPr/>
        </p:nvSpPr>
        <p:spPr>
          <a:xfrm>
            <a:off x="10842308" y="5039678"/>
            <a:ext cx="3057763" cy="651986"/>
          </a:xfrm>
          <a:prstGeom prst="rect">
            <a:avLst/>
          </a:prstGeom>
          <a:noFill/>
          <a:ln/>
        </p:spPr>
        <p:txBody>
          <a:bodyPr wrap="square" lIns="0" tIns="0" rIns="0" bIns="0" rtlCol="0" anchor="t"/>
          <a:lstStyle/>
          <a:p>
            <a:pPr marL="0" indent="0" algn="l">
              <a:lnSpc>
                <a:spcPts val="2550"/>
              </a:lnSpc>
              <a:buNone/>
            </a:pPr>
            <a:r>
              <a:rPr lang="en-US" sz="2050" b="1" dirty="0">
                <a:solidFill>
                  <a:srgbClr val="2A2742"/>
                </a:solidFill>
                <a:latin typeface="Outfit" pitchFamily="34" charset="0"/>
                <a:ea typeface="Outfit" pitchFamily="34" charset="-122"/>
                <a:cs typeface="Outfit" pitchFamily="34" charset="-120"/>
              </a:rPr>
              <a:t>Inter-Network Communication</a:t>
            </a:r>
            <a:endParaRPr lang="en-US" sz="2050" dirty="0"/>
          </a:p>
        </p:txBody>
      </p:sp>
      <p:sp>
        <p:nvSpPr>
          <p:cNvPr id="15" name="Text 8"/>
          <p:cNvSpPr/>
          <p:nvPr/>
        </p:nvSpPr>
        <p:spPr>
          <a:xfrm>
            <a:off x="10842308" y="5816798"/>
            <a:ext cx="3057763" cy="1669256"/>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Layer 2 provides a foundation for inter-network communication, where routers operate at Layer 3 to connect different networks and route traffic between them.</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VLAN (Virtual Local Area Network)</a:t>
            </a:r>
            <a:r>
              <a:rPr lang="en-GB" sz="5400" b="1" kern="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DK" sz="1800" b="1" kern="0" dirty="0">
                <a:effectLst/>
                <a:latin typeface="Times New Roman" panose="02020603050405020304" pitchFamily="18" charset="0"/>
                <a:ea typeface="Times New Roman" panose="02020603050405020304" pitchFamily="18" charset="0"/>
              </a:rPr>
              <a:t>VLAN Configuration</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a:lnSpc>
                <a:spcPct val="107000"/>
              </a:lnSpc>
              <a:spcAft>
                <a:spcPts val="800"/>
              </a:spcAf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VLANs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VLANs allow network segmentation on a switch.</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A VLAN creates multiple logical networks on a single physical network.</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Improves security and reduces broadcast traffic.</a:t>
            </a:r>
            <a:endParaRPr lang="en-GB" sz="3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DK" sz="3000"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VLANs are identified by a VLAN ID (e.g., VLAN 10 for Marketing).</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Ports are assigned to VLANs based on their function or location.</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Trunk ports carry traffic for multiple VLANs between switches.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6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610439"/>
            <a:ext cx="6833354" cy="771525"/>
          </a:xfrm>
          <a:prstGeom prst="rect">
            <a:avLst/>
          </a:prstGeom>
          <a:noFill/>
          <a:ln/>
        </p:spPr>
        <p:txBody>
          <a:bodyPr wrap="none" lIns="0" tIns="0" rIns="0" bIns="0" rtlCol="0" anchor="t"/>
          <a:lstStyle/>
          <a:p>
            <a:pPr marL="342900" lvl="0" indent="-342900">
              <a:lnSpc>
                <a:spcPct val="107000"/>
              </a:lnSpc>
              <a:spcAft>
                <a:spcPts val="800"/>
              </a:spcAft>
              <a:buSzPts val="1000"/>
              <a:buFont typeface="Symbol" panose="05050102010706020507" pitchFamily="18" charset="2"/>
              <a:buChar char=""/>
              <a:tabLst>
                <a:tab pos="457200" algn="l"/>
              </a:tabLst>
            </a:pPr>
            <a:r>
              <a:rPr lang="en-DK" sz="5400" kern="0" dirty="0">
                <a:effectLst/>
                <a:latin typeface="Times New Roman" panose="02020603050405020304" pitchFamily="18" charset="0"/>
                <a:ea typeface="Times New Roman" panose="02020603050405020304" pitchFamily="18" charset="0"/>
                <a:cs typeface="Times New Roman" panose="02020603050405020304" pitchFamily="18" charset="0"/>
              </a:rPr>
              <a:t> Introduction to Ethernet and Switching</a:t>
            </a:r>
            <a:endParaRPr lang="en-DK"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1056541" y="2845581"/>
            <a:ext cx="11664847" cy="2765346"/>
          </a:xfrm>
          <a:prstGeom prst="rect">
            <a:avLst/>
          </a:prstGeom>
          <a:noFill/>
          <a:ln/>
        </p:spPr>
        <p:txBody>
          <a:bodyPr wrap="square" lIns="0" tIns="0" rIns="0" bIns="0" rtlCol="0" anchor="t"/>
          <a:lstStyle/>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Ethernet is the most widely used LAN technology.</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Switching is a method used to direct data within a network.</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Together, Ethernet and switching enable fast and efficient data communication.</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6254" y="888802"/>
            <a:ext cx="7131844" cy="660559"/>
          </a:xfrm>
          <a:prstGeom prst="rect">
            <a:avLst/>
          </a:prstGeom>
          <a:noFill/>
          <a:ln/>
        </p:spPr>
        <p:txBody>
          <a:bodyPr wrap="none" lIns="0" tIns="0" rIns="0" bIns="0" rtlCol="0" anchor="t"/>
          <a:lstStyle/>
          <a:p>
            <a:pPr marL="0" indent="0">
              <a:lnSpc>
                <a:spcPts val="5200"/>
              </a:lnSpc>
              <a:buNone/>
            </a:pPr>
            <a:r>
              <a:rPr lang="en-US" sz="4150" b="1" dirty="0">
                <a:solidFill>
                  <a:srgbClr val="231971"/>
                </a:solidFill>
                <a:latin typeface="Outfit" pitchFamily="34" charset="0"/>
                <a:ea typeface="Outfit" pitchFamily="34" charset="-122"/>
                <a:cs typeface="Outfit" pitchFamily="34" charset="-120"/>
              </a:rPr>
              <a:t>Spanning Tree Protocol (STP)</a:t>
            </a:r>
            <a:endParaRPr lang="en-US" sz="4150" dirty="0"/>
          </a:p>
        </p:txBody>
      </p:sp>
      <p:sp>
        <p:nvSpPr>
          <p:cNvPr id="4" name="Shape 1"/>
          <p:cNvSpPr/>
          <p:nvPr/>
        </p:nvSpPr>
        <p:spPr>
          <a:xfrm>
            <a:off x="6226254" y="1866424"/>
            <a:ext cx="7664291" cy="1909286"/>
          </a:xfrm>
          <a:prstGeom prst="roundRect">
            <a:avLst>
              <a:gd name="adj" fmla="val 4650"/>
            </a:avLst>
          </a:prstGeom>
          <a:solidFill>
            <a:srgbClr val="E9E6FA"/>
          </a:solidFill>
          <a:ln w="7620">
            <a:solidFill>
              <a:srgbClr val="BDB8DF"/>
            </a:solidFill>
            <a:prstDash val="solid"/>
          </a:ln>
        </p:spPr>
      </p:sp>
      <p:sp>
        <p:nvSpPr>
          <p:cNvPr id="5" name="Text 2"/>
          <p:cNvSpPr/>
          <p:nvPr/>
        </p:nvSpPr>
        <p:spPr>
          <a:xfrm>
            <a:off x="6445210" y="2085380"/>
            <a:ext cx="2642235" cy="330160"/>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pitchFamily="34" charset="0"/>
                <a:ea typeface="Outfit" pitchFamily="34" charset="-122"/>
                <a:cs typeface="Outfit" pitchFamily="34" charset="-120"/>
              </a:rPr>
              <a:t>Loop Prevention</a:t>
            </a:r>
            <a:endParaRPr lang="en-US" sz="2050" dirty="0"/>
          </a:p>
        </p:txBody>
      </p:sp>
      <p:sp>
        <p:nvSpPr>
          <p:cNvPr id="6" name="Text 3"/>
          <p:cNvSpPr/>
          <p:nvPr/>
        </p:nvSpPr>
        <p:spPr>
          <a:xfrm>
            <a:off x="6445210" y="2542342"/>
            <a:ext cx="7226379" cy="1014413"/>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STP prevents network loops by blocking redundant paths, ensuring that data follows a single, consistent path, eliminating broadcast storms and network instability.</a:t>
            </a:r>
            <a:endParaRPr lang="en-US" sz="1650" dirty="0"/>
          </a:p>
        </p:txBody>
      </p:sp>
      <p:sp>
        <p:nvSpPr>
          <p:cNvPr id="7" name="Shape 4"/>
          <p:cNvSpPr/>
          <p:nvPr/>
        </p:nvSpPr>
        <p:spPr>
          <a:xfrm>
            <a:off x="6226254" y="3987046"/>
            <a:ext cx="7664291" cy="1571149"/>
          </a:xfrm>
          <a:prstGeom prst="roundRect">
            <a:avLst>
              <a:gd name="adj" fmla="val 5651"/>
            </a:avLst>
          </a:prstGeom>
          <a:solidFill>
            <a:srgbClr val="E9E6FA"/>
          </a:solidFill>
          <a:ln w="7620">
            <a:solidFill>
              <a:srgbClr val="BDB8DF"/>
            </a:solidFill>
            <a:prstDash val="solid"/>
          </a:ln>
        </p:spPr>
      </p:sp>
      <p:sp>
        <p:nvSpPr>
          <p:cNvPr id="8" name="Text 5"/>
          <p:cNvSpPr/>
          <p:nvPr/>
        </p:nvSpPr>
        <p:spPr>
          <a:xfrm>
            <a:off x="6445210" y="4206002"/>
            <a:ext cx="2642235" cy="330160"/>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pitchFamily="34" charset="0"/>
                <a:ea typeface="Outfit" pitchFamily="34" charset="-122"/>
                <a:cs typeface="Outfit" pitchFamily="34" charset="-120"/>
              </a:rPr>
              <a:t>Root Bridge Election</a:t>
            </a:r>
            <a:endParaRPr lang="en-US" sz="2050" dirty="0"/>
          </a:p>
        </p:txBody>
      </p:sp>
      <p:sp>
        <p:nvSpPr>
          <p:cNvPr id="9" name="Text 6"/>
          <p:cNvSpPr/>
          <p:nvPr/>
        </p:nvSpPr>
        <p:spPr>
          <a:xfrm>
            <a:off x="6445210" y="4662964"/>
            <a:ext cx="7226379" cy="676275"/>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STP elects a root bridge, which becomes the central point for network traffic forwarding, ensuring consistent path selection across the network.</a:t>
            </a:r>
            <a:endParaRPr lang="en-US" sz="1650" dirty="0"/>
          </a:p>
        </p:txBody>
      </p:sp>
      <p:sp>
        <p:nvSpPr>
          <p:cNvPr id="10" name="Shape 7"/>
          <p:cNvSpPr/>
          <p:nvPr/>
        </p:nvSpPr>
        <p:spPr>
          <a:xfrm>
            <a:off x="6226254" y="5769531"/>
            <a:ext cx="7664291" cy="1571149"/>
          </a:xfrm>
          <a:prstGeom prst="roundRect">
            <a:avLst>
              <a:gd name="adj" fmla="val 5651"/>
            </a:avLst>
          </a:prstGeom>
          <a:solidFill>
            <a:srgbClr val="E9E6FA"/>
          </a:solidFill>
          <a:ln w="7620">
            <a:solidFill>
              <a:srgbClr val="BDB8DF"/>
            </a:solidFill>
            <a:prstDash val="solid"/>
          </a:ln>
        </p:spPr>
      </p:sp>
      <p:sp>
        <p:nvSpPr>
          <p:cNvPr id="11" name="Text 8"/>
          <p:cNvSpPr/>
          <p:nvPr/>
        </p:nvSpPr>
        <p:spPr>
          <a:xfrm>
            <a:off x="6445210" y="5988487"/>
            <a:ext cx="2642235" cy="330160"/>
          </a:xfrm>
          <a:prstGeom prst="rect">
            <a:avLst/>
          </a:prstGeom>
          <a:noFill/>
          <a:ln/>
        </p:spPr>
        <p:txBody>
          <a:bodyPr wrap="none" lIns="0" tIns="0" rIns="0" bIns="0" rtlCol="0" anchor="t"/>
          <a:lstStyle/>
          <a:p>
            <a:pPr marL="0" indent="0">
              <a:lnSpc>
                <a:spcPts val="2600"/>
              </a:lnSpc>
              <a:buNone/>
            </a:pPr>
            <a:r>
              <a:rPr lang="en-US" sz="2050" b="1" dirty="0">
                <a:solidFill>
                  <a:srgbClr val="2A2742"/>
                </a:solidFill>
                <a:latin typeface="Outfit" pitchFamily="34" charset="0"/>
                <a:ea typeface="Outfit" pitchFamily="34" charset="-122"/>
                <a:cs typeface="Outfit" pitchFamily="34" charset="-120"/>
              </a:rPr>
              <a:t>Path Blocking</a:t>
            </a:r>
            <a:endParaRPr lang="en-US" sz="2050" dirty="0"/>
          </a:p>
        </p:txBody>
      </p:sp>
      <p:sp>
        <p:nvSpPr>
          <p:cNvPr id="12" name="Text 9"/>
          <p:cNvSpPr/>
          <p:nvPr/>
        </p:nvSpPr>
        <p:spPr>
          <a:xfrm>
            <a:off x="6445210" y="6445448"/>
            <a:ext cx="7226379" cy="676275"/>
          </a:xfrm>
          <a:prstGeom prst="rect">
            <a:avLst/>
          </a:prstGeom>
          <a:noFill/>
          <a:ln/>
        </p:spPr>
        <p:txBody>
          <a:bodyPr wrap="square" lIns="0" tIns="0" rIns="0" bIns="0" rtlCol="0" anchor="t"/>
          <a:lstStyle/>
          <a:p>
            <a:pPr marL="0" indent="0">
              <a:lnSpc>
                <a:spcPts val="2650"/>
              </a:lnSpc>
              <a:buNone/>
            </a:pPr>
            <a:r>
              <a:rPr lang="en-US" sz="1650" dirty="0">
                <a:solidFill>
                  <a:srgbClr val="2A2742"/>
                </a:solidFill>
                <a:latin typeface="Arimo" pitchFamily="34" charset="0"/>
                <a:ea typeface="Arimo" pitchFamily="34" charset="-122"/>
                <a:cs typeface="Arimo" pitchFamily="34" charset="-120"/>
              </a:rPr>
              <a:t>STP designates certain ports as blocked, preventing traffic from traversing those paths, preventing loops and ensuring proper data flow.</a:t>
            </a:r>
            <a:endParaRPr lang="en-US" sz="16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Collision Domains and Broadcast Domains</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a:lnSpc>
                <a:spcPct val="107000"/>
              </a:lnSpc>
              <a:spcAft>
                <a:spcPts val="800"/>
              </a:spcAft>
            </a:pP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Collision Domain</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A network segment where data collisions can occur.</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Broadcast Domain</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A network segment where all devices receive broadcast messages.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Switches reduce collision domains but not broadcast domains (without VLANs).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95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What is Ethernet?</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marL="742950" lvl="1" indent="-285750">
              <a:lnSpc>
                <a:spcPct val="107000"/>
              </a:lnSpc>
              <a:spcAft>
                <a:spcPts val="800"/>
              </a:spcAft>
              <a:buSzPts val="1000"/>
              <a:buFont typeface="Courier New" panose="02070309020205020404" pitchFamily="49" charset="0"/>
              <a:buChar char="o"/>
              <a:tabLst>
                <a:tab pos="914400" algn="l"/>
              </a:tabLst>
            </a:pPr>
            <a:endParaRPr lang="en-GB" sz="3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3000" kern="0" dirty="0">
                <a:latin typeface="Times New Roman" panose="02020603050405020304" pitchFamily="18" charset="0"/>
                <a:ea typeface="Times New Roman" panose="02020603050405020304" pitchFamily="18" charset="0"/>
                <a:cs typeface="Times New Roman" panose="02020603050405020304" pitchFamily="18" charset="0"/>
              </a:rPr>
              <a:t>Ethernet is a networking technology that includes </a:t>
            </a:r>
            <a:r>
              <a:rPr lang="en-GB" sz="3000" kern="0" dirty="0" err="1">
                <a:latin typeface="Times New Roman" panose="02020603050405020304" pitchFamily="18" charset="0"/>
                <a:ea typeface="Times New Roman" panose="02020603050405020304" pitchFamily="18" charset="0"/>
                <a:cs typeface="Times New Roman" panose="02020603050405020304" pitchFamily="18" charset="0"/>
              </a:rPr>
              <a:t>protocal</a:t>
            </a:r>
            <a:r>
              <a:rPr lang="en-GB" sz="3000" kern="0" dirty="0">
                <a:latin typeface="Times New Roman" panose="02020603050405020304" pitchFamily="18" charset="0"/>
                <a:ea typeface="Times New Roman" panose="02020603050405020304" pitchFamily="18" charset="0"/>
                <a:cs typeface="Times New Roman" panose="02020603050405020304" pitchFamily="18" charset="0"/>
              </a:rPr>
              <a:t>, port, cable and computer chip needed to plug a desktop into a LAN for speedy data transmission via coaxial or fibre optic cables</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Ethernet is a networking technology for connecting devices in a LAN.</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Operates at </a:t>
            </a:r>
            <a:r>
              <a:rPr lang="en-DK" sz="3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Layer 1 (Physical) and Layer 2 (Data Link) </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of the OSI Model.</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Uses MAC addresses for device identification.</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Common Ethernet speeds: 10 Mbps, 100 Mbps, 1 Gbps, 10 Gbps.</a:t>
            </a:r>
            <a:endParaRPr lang="en-GB" sz="30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Ethernet Standards</a:t>
            </a:r>
            <a:endParaRPr lang="en-DK" sz="3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10Base-T</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10 Mbps over twisted-pair cables.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100Base-T</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Fast Ethernet, 100 Mbps.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1000Base-T</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Gigabit Ethernet, 1 Gbps.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DK" sz="3000" b="1" kern="0" dirty="0">
                <a:effectLst/>
                <a:latin typeface="Times New Roman" panose="02020603050405020304" pitchFamily="18" charset="0"/>
                <a:ea typeface="Times New Roman" panose="02020603050405020304" pitchFamily="18" charset="0"/>
                <a:cs typeface="Times New Roman" panose="02020603050405020304" pitchFamily="18" charset="0"/>
              </a:rPr>
              <a:t>10GBase-SR</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10 Gbps over </a:t>
            </a:r>
            <a:r>
              <a:rPr lang="en-DK" sz="3000" kern="0" dirty="0" err="1">
                <a:effectLst/>
                <a:latin typeface="Times New Roman" panose="02020603050405020304" pitchFamily="18" charset="0"/>
                <a:ea typeface="Times New Roman" panose="02020603050405020304" pitchFamily="18" charset="0"/>
                <a:cs typeface="Times New Roman" panose="02020603050405020304" pitchFamily="18" charset="0"/>
              </a:rPr>
              <a:t>fiber</a:t>
            </a:r>
            <a:r>
              <a:rPr lang="en-DK" sz="3000" kern="0" dirty="0">
                <a:effectLst/>
                <a:latin typeface="Times New Roman" panose="02020603050405020304" pitchFamily="18" charset="0"/>
                <a:ea typeface="Times New Roman" panose="02020603050405020304" pitchFamily="18" charset="0"/>
                <a:cs typeface="Times New Roman" panose="02020603050405020304" pitchFamily="18" charset="0"/>
              </a:rPr>
              <a:t> optic cables.</a:t>
            </a: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DK"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66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12162" y="-143690"/>
            <a:ext cx="6833354" cy="771525"/>
          </a:xfrm>
          <a:prstGeom prst="rect">
            <a:avLst/>
          </a:prstGeom>
          <a:noFill/>
          <a:ln/>
        </p:spPr>
        <p:txBody>
          <a:bodyPr wrap="none" lIns="0" tIns="0" rIns="0" bIns="0" rtlCol="0" anchor="t"/>
          <a:lstStyle/>
          <a:p>
            <a:pPr>
              <a:lnSpc>
                <a:spcPct val="107000"/>
              </a:lnSpc>
              <a:spcAft>
                <a:spcPts val="800"/>
              </a:spcAft>
            </a:pPr>
            <a:r>
              <a:rPr lang="en-GB" sz="5400" b="1" kern="0" dirty="0">
                <a:latin typeface="Times New Roman" panose="02020603050405020304" pitchFamily="18" charset="0"/>
                <a:ea typeface="Calibri" panose="020F0502020204030204" pitchFamily="34" charset="0"/>
                <a:cs typeface="Times New Roman" panose="02020603050405020304" pitchFamily="18" charset="0"/>
              </a:rPr>
              <a:t>How does Ethernet work?</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636116" y="852122"/>
            <a:ext cx="11664847" cy="2765346"/>
          </a:xfrm>
          <a:prstGeom prst="rect">
            <a:avLst/>
          </a:prstGeom>
          <a:noFill/>
          <a:ln/>
        </p:spPr>
        <p:txBody>
          <a:bodyPr wrap="square" lIns="0" tIns="0" rIns="0" bIns="0" rtlCol="0" anchor="t"/>
          <a:lstStyle/>
          <a:p>
            <a:pPr marL="914400" lvl="1"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It employs a star and linear bus topology on both the physical and data link layer,</a:t>
            </a:r>
          </a:p>
          <a:p>
            <a:pPr marL="914400" lvl="1" indent="-457200">
              <a:lnSpc>
                <a:spcPct val="107000"/>
              </a:lnSpc>
              <a:spcAft>
                <a:spcPts val="800"/>
              </a:spcAft>
              <a:buSzPct val="40000"/>
              <a:buFont typeface="Wingdings" panose="05000000000000000000" pitchFamily="2" charset="2"/>
              <a:buChar char="Ø"/>
              <a:tabLst>
                <a:tab pos="914400" algn="l"/>
              </a:tabLst>
            </a:pPr>
            <a:r>
              <a:rPr lang="en-GB" sz="2900" kern="100" dirty="0">
                <a:latin typeface="Calibri" panose="020F0502020204030204" pitchFamily="34" charset="0"/>
                <a:ea typeface="Calibri" panose="020F0502020204030204" pitchFamily="34" charset="0"/>
                <a:cs typeface="Times New Roman" panose="02020603050405020304" pitchFamily="18" charset="0"/>
              </a:rPr>
              <a:t>Divides the data connection in two distinct layers;</a:t>
            </a:r>
          </a:p>
          <a:p>
            <a:pPr marL="1371600" lvl="2"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Logical link control(LLC)</a:t>
            </a:r>
          </a:p>
          <a:p>
            <a:pPr marL="1371600" lvl="2" indent="-457200">
              <a:lnSpc>
                <a:spcPct val="107000"/>
              </a:lnSpc>
              <a:spcAft>
                <a:spcPts val="800"/>
              </a:spcAft>
              <a:buSzPct val="40000"/>
              <a:buFont typeface="Wingdings" panose="05000000000000000000" pitchFamily="2" charset="2"/>
              <a:buChar char="Ø"/>
              <a:tabLst>
                <a:tab pos="914400" algn="l"/>
              </a:tabLst>
            </a:pPr>
            <a:r>
              <a:rPr lang="en-GB" sz="2900" kern="100" dirty="0">
                <a:latin typeface="Calibri" panose="020F0502020204030204" pitchFamily="34" charset="0"/>
                <a:ea typeface="Calibri" panose="020F0502020204030204" pitchFamily="34" charset="0"/>
                <a:cs typeface="Times New Roman" panose="02020603050405020304" pitchFamily="18" charset="0"/>
              </a:rPr>
              <a:t>Medium access control(MAC)</a:t>
            </a:r>
          </a:p>
          <a:p>
            <a:pPr marL="914400" lvl="1"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Ethernet employs a mechanism called </a:t>
            </a:r>
            <a:r>
              <a:rPr lang="en-GB" sz="2900" kern="100" dirty="0">
                <a:latin typeface="Calibri" panose="020F0502020204030204" pitchFamily="34" charset="0"/>
                <a:ea typeface="Calibri" panose="020F0502020204030204" pitchFamily="34" charset="0"/>
                <a:cs typeface="Times New Roman" panose="02020603050405020304" pitchFamily="18" charset="0"/>
              </a:rPr>
              <a:t>Carrier Sense Multiple Access/CD</a:t>
            </a:r>
          </a:p>
          <a:p>
            <a:pPr marL="914400" lvl="1"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It transmits data using two components;</a:t>
            </a:r>
          </a:p>
          <a:p>
            <a:pPr marL="1371600" lvl="2" indent="-457200">
              <a:lnSpc>
                <a:spcPct val="107000"/>
              </a:lnSpc>
              <a:spcAft>
                <a:spcPts val="800"/>
              </a:spcAft>
              <a:buSzPct val="40000"/>
              <a:buFont typeface="Wingdings" panose="05000000000000000000" pitchFamily="2" charset="2"/>
              <a:buChar char="Ø"/>
              <a:tabLst>
                <a:tab pos="914400" algn="l"/>
              </a:tabLst>
            </a:pPr>
            <a:r>
              <a:rPr lang="en-GB" sz="2900" kern="100" dirty="0">
                <a:latin typeface="Calibri" panose="020F0502020204030204" pitchFamily="34" charset="0"/>
                <a:ea typeface="Calibri" panose="020F0502020204030204" pitchFamily="34" charset="0"/>
                <a:cs typeface="Times New Roman" panose="02020603050405020304" pitchFamily="18" charset="0"/>
              </a:rPr>
              <a:t>Frames and packets</a:t>
            </a:r>
          </a:p>
          <a:p>
            <a:pPr marL="1828800" lvl="3"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Frames contain sent pay load, both </a:t>
            </a:r>
            <a:r>
              <a:rPr lang="en-GB" sz="2900" kern="100" dirty="0">
                <a:latin typeface="Calibri" panose="020F0502020204030204" pitchFamily="34" charset="0"/>
                <a:ea typeface="Calibri" panose="020F0502020204030204" pitchFamily="34" charset="0"/>
                <a:cs typeface="Times New Roman" panose="02020603050405020304" pitchFamily="18" charset="0"/>
              </a:rPr>
              <a:t>MAC and physical address f both the sender and recipient</a:t>
            </a:r>
          </a:p>
          <a:p>
            <a:pPr marL="1828800" lvl="3" indent="-457200">
              <a:lnSpc>
                <a:spcPct val="107000"/>
              </a:lnSpc>
              <a:spcAft>
                <a:spcPts val="800"/>
              </a:spcAft>
              <a:buSzPct val="40000"/>
              <a:buFont typeface="Wingdings" panose="05000000000000000000" pitchFamily="2" charset="2"/>
              <a:buChar char="Ø"/>
              <a:tabLst>
                <a:tab pos="914400" algn="l"/>
              </a:tabLst>
            </a:pPr>
            <a:r>
              <a:rPr lang="en-GB" sz="2900" kern="100" dirty="0">
                <a:effectLst/>
                <a:latin typeface="Calibri" panose="020F0502020204030204" pitchFamily="34" charset="0"/>
                <a:ea typeface="Calibri" panose="020F0502020204030204" pitchFamily="34" charset="0"/>
                <a:cs typeface="Times New Roman" panose="02020603050405020304" pitchFamily="18" charset="0"/>
              </a:rPr>
              <a:t>Error correction data and information on VLAN</a:t>
            </a:r>
          </a:p>
          <a:p>
            <a:pPr marL="457200" indent="-457200">
              <a:lnSpc>
                <a:spcPct val="107000"/>
              </a:lnSpc>
              <a:spcAft>
                <a:spcPts val="800"/>
              </a:spcAft>
              <a:buSzPct val="40000"/>
              <a:buFont typeface="Wingdings" panose="05000000000000000000" pitchFamily="2" charset="2"/>
              <a:buChar char="Ø"/>
              <a:tabLst>
                <a:tab pos="914400" algn="l"/>
              </a:tabLst>
            </a:pPr>
            <a:r>
              <a:rPr lang="en-GB" sz="2900" kern="100" dirty="0">
                <a:latin typeface="Calibri" panose="020F0502020204030204" pitchFamily="34" charset="0"/>
                <a:ea typeface="Calibri" panose="020F0502020204030204" pitchFamily="34" charset="0"/>
                <a:cs typeface="Times New Roman" panose="02020603050405020304" pitchFamily="18" charset="0"/>
              </a:rPr>
              <a:t>Each frame is encapsulated in packets that comprise of many bytes of data to set up connection and determine the path</a:t>
            </a:r>
            <a:endParaRPr lang="en-DK" sz="2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98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893269"/>
            <a:ext cx="6833354" cy="771525"/>
          </a:xfrm>
          <a:prstGeom prst="rect">
            <a:avLst/>
          </a:prstGeom>
          <a:noFill/>
          <a:ln/>
        </p:spPr>
        <p:txBody>
          <a:bodyPr wrap="none" lIns="0" tIns="0" rIns="0" bIns="0" rtlCol="0" anchor="t"/>
          <a:lstStyle/>
          <a:p>
            <a:pPr>
              <a:lnSpc>
                <a:spcPct val="107000"/>
              </a:lnSpc>
              <a:spcAft>
                <a:spcPts val="800"/>
              </a:spcAft>
            </a:pPr>
            <a:r>
              <a:rPr lang="en-DK" sz="5400" b="1" kern="0" dirty="0">
                <a:effectLst/>
                <a:latin typeface="Times New Roman" panose="02020603050405020304" pitchFamily="18" charset="0"/>
                <a:ea typeface="Times New Roman" panose="02020603050405020304" pitchFamily="18" charset="0"/>
                <a:cs typeface="Times New Roman" panose="02020603050405020304" pitchFamily="18" charset="0"/>
              </a:rPr>
              <a:t>Why is Ethernet?</a:t>
            </a:r>
            <a:endParaRPr lang="en-DK"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2"/>
          <p:cNvSpPr/>
          <p:nvPr/>
        </p:nvSpPr>
        <p:spPr>
          <a:xfrm>
            <a:off x="912162" y="2284107"/>
            <a:ext cx="11664847" cy="2765346"/>
          </a:xfrm>
          <a:prstGeom prst="rect">
            <a:avLst/>
          </a:prstGeom>
          <a:noFill/>
          <a:ln/>
        </p:spPr>
        <p:txBody>
          <a:bodyPr wrap="square" lIns="0" tIns="0" rIns="0" bIns="0" rtlCol="0" anchor="t"/>
          <a:lstStyle/>
          <a:p>
            <a:pPr lvl="1">
              <a:lnSpc>
                <a:spcPct val="107000"/>
              </a:lnSpc>
              <a:spcAft>
                <a:spcPts val="800"/>
              </a:spcAft>
              <a:buSzPts val="1000"/>
              <a:tabLst>
                <a:tab pos="914400" algn="l"/>
              </a:tabLst>
            </a:pPr>
            <a:r>
              <a:rPr lang="en-GB" sz="3300" dirty="0"/>
              <a:t>The reason behind its wide usability is that Ethernet is:</a:t>
            </a:r>
          </a:p>
          <a:p>
            <a:pPr marL="914400" lvl="1" indent="-457200">
              <a:lnSpc>
                <a:spcPct val="107000"/>
              </a:lnSpc>
              <a:spcAft>
                <a:spcPts val="800"/>
              </a:spcAft>
              <a:buSzPts val="1000"/>
              <a:buFont typeface="Wingdings" panose="05000000000000000000" pitchFamily="2" charset="2"/>
              <a:buChar char="Ø"/>
              <a:tabLst>
                <a:tab pos="914400" algn="l"/>
              </a:tabLst>
            </a:pPr>
            <a:r>
              <a:rPr lang="en-GB" sz="3300" dirty="0"/>
              <a:t>Easy to understand, implement, and maintain.</a:t>
            </a:r>
          </a:p>
          <a:p>
            <a:pPr marL="914400" lvl="1" indent="-457200">
              <a:lnSpc>
                <a:spcPct val="107000"/>
              </a:lnSpc>
              <a:spcAft>
                <a:spcPts val="800"/>
              </a:spcAft>
              <a:buSzPts val="1000"/>
              <a:buFont typeface="Wingdings" panose="05000000000000000000" pitchFamily="2" charset="2"/>
              <a:buChar char="Ø"/>
              <a:tabLst>
                <a:tab pos="914400" algn="l"/>
              </a:tabLst>
            </a:pPr>
            <a:r>
              <a:rPr lang="en-GB" sz="3300" dirty="0"/>
              <a:t>Allows low-cost network implementation. </a:t>
            </a:r>
          </a:p>
          <a:p>
            <a:pPr marL="914400" lvl="1" indent="-457200">
              <a:lnSpc>
                <a:spcPct val="107000"/>
              </a:lnSpc>
              <a:spcAft>
                <a:spcPts val="800"/>
              </a:spcAft>
              <a:buSzPts val="1000"/>
              <a:buFont typeface="Wingdings" panose="05000000000000000000" pitchFamily="2" charset="2"/>
              <a:buChar char="Ø"/>
              <a:tabLst>
                <a:tab pos="914400" algn="l"/>
              </a:tabLst>
            </a:pPr>
            <a:r>
              <a:rPr lang="en-GB" sz="3300" dirty="0"/>
              <a:t>Ethernet offers flexibility in terms of the topologies that are allowed. </a:t>
            </a:r>
          </a:p>
          <a:p>
            <a:pPr marL="914400" lvl="1" indent="-457200">
              <a:lnSpc>
                <a:spcPct val="107000"/>
              </a:lnSpc>
              <a:spcAft>
                <a:spcPts val="800"/>
              </a:spcAft>
              <a:buSzPts val="1000"/>
              <a:buFont typeface="Wingdings" panose="05000000000000000000" pitchFamily="2" charset="2"/>
              <a:buChar char="Ø"/>
              <a:tabLst>
                <a:tab pos="914400" algn="l"/>
              </a:tabLst>
            </a:pPr>
            <a:r>
              <a:rPr lang="en-GB" sz="3300" dirty="0"/>
              <a:t>Ethernet generally uses a bus topology</a:t>
            </a:r>
            <a:endParaRPr lang="en-DK" sz="3300" dirty="0"/>
          </a:p>
        </p:txBody>
      </p:sp>
    </p:spTree>
    <p:extLst>
      <p:ext uri="{BB962C8B-B14F-4D97-AF65-F5344CB8AC3E}">
        <p14:creationId xmlns:p14="http://schemas.microsoft.com/office/powerpoint/2010/main" val="386373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299711"/>
            <a:ext cx="6833354" cy="771525"/>
          </a:xfrm>
          <a:prstGeom prst="rect">
            <a:avLst/>
          </a:prstGeom>
          <a:noFill/>
          <a:ln/>
        </p:spPr>
        <p:txBody>
          <a:bodyPr wrap="none" lIns="0" tIns="0" rIns="0" bIns="0" rtlCol="0" anchor="t"/>
          <a:lstStyle/>
          <a:p>
            <a:pPr algn="l" fontAlgn="base"/>
            <a:r>
              <a:rPr lang="en-GB" sz="5400" b="1" i="0" dirty="0">
                <a:solidFill>
                  <a:srgbClr val="273239"/>
                </a:solidFill>
                <a:effectLst/>
                <a:highlight>
                  <a:srgbClr val="FFFFFF"/>
                </a:highlight>
                <a:latin typeface="Nunito" pitchFamily="2" charset="0"/>
              </a:rPr>
              <a:t>Key Features of Ethernet</a:t>
            </a:r>
          </a:p>
        </p:txBody>
      </p:sp>
      <p:sp>
        <p:nvSpPr>
          <p:cNvPr id="4" name="Text 2"/>
          <p:cNvSpPr/>
          <p:nvPr/>
        </p:nvSpPr>
        <p:spPr>
          <a:xfrm>
            <a:off x="1072583" y="1735091"/>
            <a:ext cx="11664847" cy="2765346"/>
          </a:xfrm>
          <a:prstGeom prst="rect">
            <a:avLst/>
          </a:prstGeom>
          <a:noFill/>
          <a:ln/>
        </p:spPr>
        <p:txBody>
          <a:bodyPr wrap="square" lIns="0" tIns="0" rIns="0" bIns="0" rtlCol="0" anchor="t"/>
          <a:lstStyle/>
          <a:p>
            <a:pPr algn="l" fontAlgn="base">
              <a:buFont typeface="+mj-lt"/>
              <a:buAutoNum type="arabicPeriod"/>
            </a:pPr>
            <a:r>
              <a:rPr lang="en-GB" sz="3300" dirty="0"/>
              <a:t>Speed &amp; Flexibility</a:t>
            </a:r>
          </a:p>
          <a:p>
            <a:pPr algn="l" fontAlgn="base">
              <a:buFont typeface="+mj-lt"/>
              <a:buAutoNum type="arabicPeriod" startAt="2"/>
            </a:pPr>
            <a:r>
              <a:rPr lang="en-GB" sz="3300" dirty="0"/>
              <a:t>Reliability</a:t>
            </a:r>
          </a:p>
          <a:p>
            <a:pPr algn="l" fontAlgn="base">
              <a:buFont typeface="+mj-lt"/>
              <a:buAutoNum type="arabicPeriod" startAt="3"/>
            </a:pPr>
            <a:r>
              <a:rPr lang="en-GB" sz="3300" dirty="0"/>
              <a:t>Cost-effectiveness</a:t>
            </a:r>
          </a:p>
          <a:p>
            <a:pPr algn="l" fontAlgn="base">
              <a:buFont typeface="+mj-lt"/>
              <a:buAutoNum type="arabicPeriod" startAt="4"/>
            </a:pPr>
            <a:r>
              <a:rPr lang="en-GB" sz="3300" dirty="0"/>
              <a:t>Interoperability</a:t>
            </a:r>
          </a:p>
          <a:p>
            <a:pPr algn="l" fontAlgn="base">
              <a:buFont typeface="+mj-lt"/>
              <a:buAutoNum type="arabicPeriod" startAt="5"/>
            </a:pPr>
            <a:r>
              <a:rPr lang="en-GB" sz="3300" dirty="0"/>
              <a:t>Security</a:t>
            </a:r>
          </a:p>
          <a:p>
            <a:pPr algn="l" fontAlgn="base">
              <a:buFont typeface="+mj-lt"/>
              <a:buAutoNum type="arabicPeriod" startAt="6"/>
            </a:pPr>
            <a:r>
              <a:rPr lang="en-GB" sz="3300" dirty="0"/>
              <a:t>Manageability &amp; Compatibility</a:t>
            </a:r>
          </a:p>
          <a:p>
            <a:pPr algn="l" fontAlgn="base">
              <a:buFont typeface="+mj-lt"/>
              <a:buAutoNum type="arabicPeriod" startAt="8"/>
            </a:pPr>
            <a:r>
              <a:rPr lang="en-GB" sz="3300" dirty="0"/>
              <a:t>Availability &amp; Simplicity</a:t>
            </a:r>
          </a:p>
          <a:p>
            <a:pPr algn="l" fontAlgn="base">
              <a:buFont typeface="+mj-lt"/>
              <a:buAutoNum type="arabicPeriod" startAt="10"/>
            </a:pPr>
            <a:r>
              <a:rPr lang="en-GB" sz="3300" dirty="0"/>
              <a:t>Standardization</a:t>
            </a:r>
          </a:p>
          <a:p>
            <a:pPr algn="l" fontAlgn="base">
              <a:buFont typeface="+mj-lt"/>
              <a:buAutoNum type="arabicPeriod" startAt="11"/>
            </a:pPr>
            <a:r>
              <a:rPr lang="en-GB" sz="3300" dirty="0"/>
              <a:t>Scalability</a:t>
            </a:r>
          </a:p>
          <a:p>
            <a:pPr algn="l" fontAlgn="base">
              <a:buFont typeface="+mj-lt"/>
              <a:buAutoNum type="arabicPeriod" startAt="12"/>
            </a:pPr>
            <a:r>
              <a:rPr lang="en-GB" sz="3300" dirty="0"/>
              <a:t>Broad compatibility</a:t>
            </a:r>
          </a:p>
          <a:p>
            <a:pPr algn="l" fontAlgn="base">
              <a:buFont typeface="+mj-lt"/>
              <a:buAutoNum type="arabicPeriod" startAt="14"/>
            </a:pPr>
            <a:r>
              <a:rPr lang="en-GB" sz="3300" dirty="0"/>
              <a:t>Ease of integration</a:t>
            </a:r>
          </a:p>
          <a:p>
            <a:pPr algn="l" fontAlgn="base">
              <a:buFont typeface="+mj-lt"/>
              <a:buAutoNum type="arabicPeriod" startAt="14"/>
            </a:pPr>
            <a:r>
              <a:rPr lang="en-GB" sz="3300" dirty="0"/>
              <a:t>Ease of troubleshooting</a:t>
            </a:r>
          </a:p>
        </p:txBody>
      </p:sp>
    </p:spTree>
    <p:extLst>
      <p:ext uri="{BB962C8B-B14F-4D97-AF65-F5344CB8AC3E}">
        <p14:creationId xmlns:p14="http://schemas.microsoft.com/office/powerpoint/2010/main" val="202821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B6FEC-03FA-25AD-96AF-E4914B91F54A}"/>
              </a:ext>
            </a:extLst>
          </p:cNvPr>
          <p:cNvPicPr>
            <a:picLocks noChangeAspect="1"/>
          </p:cNvPicPr>
          <p:nvPr/>
        </p:nvPicPr>
        <p:blipFill>
          <a:blip r:embed="rId2"/>
          <a:stretch>
            <a:fillRect/>
          </a:stretch>
        </p:blipFill>
        <p:spPr>
          <a:xfrm>
            <a:off x="0" y="46096"/>
            <a:ext cx="14838947" cy="8183504"/>
          </a:xfrm>
          <a:prstGeom prst="rect">
            <a:avLst/>
          </a:prstGeom>
        </p:spPr>
      </p:pic>
    </p:spTree>
    <p:extLst>
      <p:ext uri="{BB962C8B-B14F-4D97-AF65-F5344CB8AC3E}">
        <p14:creationId xmlns:p14="http://schemas.microsoft.com/office/powerpoint/2010/main" val="341556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9658" y="299711"/>
            <a:ext cx="6833354" cy="771525"/>
          </a:xfrm>
          <a:prstGeom prst="rect">
            <a:avLst/>
          </a:prstGeom>
          <a:noFill/>
          <a:ln/>
        </p:spPr>
        <p:txBody>
          <a:bodyPr wrap="none" lIns="0" tIns="0" rIns="0" bIns="0" rtlCol="0" anchor="t"/>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5400" b="1" i="0" u="none" strike="noStrike" cap="none" normalizeH="0" baseline="0" dirty="0">
                <a:ln>
                  <a:noFill/>
                </a:ln>
                <a:solidFill>
                  <a:srgbClr val="273239"/>
                </a:solidFill>
                <a:effectLst/>
                <a:latin typeface="Nunito" pitchFamily="2" charset="0"/>
              </a:rPr>
              <a:t>What are the advantages of Ethernet?</a:t>
            </a:r>
          </a:p>
        </p:txBody>
      </p:sp>
      <p:sp>
        <p:nvSpPr>
          <p:cNvPr id="5" name="Rectangle 2">
            <a:extLst>
              <a:ext uri="{FF2B5EF4-FFF2-40B4-BE49-F238E27FC236}">
                <a16:creationId xmlns:a16="http://schemas.microsoft.com/office/drawing/2014/main" id="{39FA479D-9275-8EEF-0F93-BF49ECE818A1}"/>
              </a:ext>
            </a:extLst>
          </p:cNvPr>
          <p:cNvSpPr>
            <a:spLocks noChangeArrowheads="1"/>
          </p:cNvSpPr>
          <p:nvPr/>
        </p:nvSpPr>
        <p:spPr bwMode="auto">
          <a:xfrm>
            <a:off x="882316" y="2125234"/>
            <a:ext cx="11053010" cy="4201150"/>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DK" altLang="en-DK" sz="3900" b="0" i="0" u="none" strike="noStrike" cap="none" normalizeH="0" baseline="0" dirty="0">
                <a:ln>
                  <a:noFill/>
                </a:ln>
                <a:solidFill>
                  <a:schemeClr val="tx1"/>
                </a:solidFill>
                <a:effectLst/>
                <a:latin typeface="Arial" panose="020B0604020202020204" pitchFamily="34" charset="0"/>
              </a:rPr>
              <a:t>high data transfer speeds</a:t>
            </a:r>
            <a:endParaRPr kumimoji="0" lang="en-GB" altLang="en-DK" sz="39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DK" altLang="en-DK" sz="3900" b="0" i="0" u="none" strike="noStrike" cap="none" normalizeH="0" baseline="0" dirty="0">
                <a:ln>
                  <a:noFill/>
                </a:ln>
                <a:solidFill>
                  <a:schemeClr val="tx1"/>
                </a:solidFill>
                <a:effectLst/>
                <a:latin typeface="Arial" panose="020B0604020202020204" pitchFamily="34" charset="0"/>
              </a:rPr>
              <a:t> low latency</a:t>
            </a:r>
            <a:endParaRPr kumimoji="0" lang="en-GB" altLang="en-DK" sz="39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DK" altLang="en-DK" sz="3900" b="0" i="0" u="none" strike="noStrike" cap="none" normalizeH="0" baseline="0" dirty="0">
                <a:ln>
                  <a:noFill/>
                </a:ln>
                <a:solidFill>
                  <a:schemeClr val="tx1"/>
                </a:solidFill>
                <a:effectLst/>
                <a:latin typeface="Arial" panose="020B0604020202020204" pitchFamily="34" charset="0"/>
              </a:rPr>
              <a:t> scalability</a:t>
            </a:r>
            <a:endParaRPr kumimoji="0" lang="en-GB" altLang="en-DK" sz="39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DK" altLang="en-DK" sz="3900" b="0" i="0" u="none" strike="noStrike" cap="none" normalizeH="0" baseline="0" dirty="0">
                <a:ln>
                  <a:noFill/>
                </a:ln>
                <a:solidFill>
                  <a:schemeClr val="tx1"/>
                </a:solidFill>
                <a:effectLst/>
                <a:latin typeface="Arial" panose="020B0604020202020204" pitchFamily="34" charset="0"/>
              </a:rPr>
              <a:t>widespread compatibility. </a:t>
            </a:r>
            <a:endParaRPr kumimoji="0" lang="en-GB" altLang="en-DK" sz="39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DK" altLang="en-DK" sz="3900" b="0" i="0" u="none" strike="noStrike" cap="none" normalizeH="0" baseline="0" dirty="0">
                <a:ln>
                  <a:noFill/>
                </a:ln>
                <a:solidFill>
                  <a:schemeClr val="tx1"/>
                </a:solidFill>
                <a:effectLst/>
                <a:latin typeface="Arial" panose="020B0604020202020204" pitchFamily="34" charset="0"/>
              </a:rPr>
              <a:t>It provides a stable and reliable network connection</a:t>
            </a:r>
            <a:endParaRPr kumimoji="0" lang="en-GB" altLang="en-DK" sz="39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altLang="en-DK" sz="3900" dirty="0"/>
              <a:t>etc</a:t>
            </a:r>
            <a:endParaRPr kumimoji="0" lang="en-DK" altLang="en-DK" sz="3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86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2118" y="591979"/>
            <a:ext cx="5594509" cy="671512"/>
          </a:xfrm>
          <a:prstGeom prst="rect">
            <a:avLst/>
          </a:prstGeom>
          <a:noFill/>
          <a:ln/>
        </p:spPr>
        <p:txBody>
          <a:bodyPr wrap="none" lIns="0" tIns="0" rIns="0" bIns="0" rtlCol="0" anchor="t"/>
          <a:lstStyle/>
          <a:p>
            <a:pPr marL="0" indent="0">
              <a:lnSpc>
                <a:spcPts val="5250"/>
              </a:lnSpc>
              <a:buNone/>
            </a:pPr>
            <a:r>
              <a:rPr lang="en-US" sz="4200" b="1" dirty="0">
                <a:solidFill>
                  <a:srgbClr val="231971"/>
                </a:solidFill>
                <a:latin typeface="Outfit" pitchFamily="34" charset="0"/>
                <a:ea typeface="Outfit" pitchFamily="34" charset="-122"/>
                <a:cs typeface="Outfit" pitchFamily="34" charset="-120"/>
              </a:rPr>
              <a:t>Ethernet Data Frames Structure</a:t>
            </a:r>
            <a:endParaRPr lang="en-US" sz="4200" dirty="0"/>
          </a:p>
        </p:txBody>
      </p:sp>
      <p:sp>
        <p:nvSpPr>
          <p:cNvPr id="4" name="Shape 1"/>
          <p:cNvSpPr/>
          <p:nvPr/>
        </p:nvSpPr>
        <p:spPr>
          <a:xfrm>
            <a:off x="752118" y="1585793"/>
            <a:ext cx="7639764" cy="6051709"/>
          </a:xfrm>
          <a:prstGeom prst="roundRect">
            <a:avLst>
              <a:gd name="adj" fmla="val 1491"/>
            </a:avLst>
          </a:prstGeom>
          <a:noFill/>
          <a:ln w="7620">
            <a:solidFill>
              <a:srgbClr val="000000">
                <a:alpha val="8000"/>
              </a:srgbClr>
            </a:solidFill>
            <a:prstDash val="solid"/>
          </a:ln>
        </p:spPr>
      </p:sp>
      <p:sp>
        <p:nvSpPr>
          <p:cNvPr id="5" name="Shape 2"/>
          <p:cNvSpPr/>
          <p:nvPr/>
        </p:nvSpPr>
        <p:spPr>
          <a:xfrm>
            <a:off x="759738" y="1593413"/>
            <a:ext cx="7624524" cy="616744"/>
          </a:xfrm>
          <a:prstGeom prst="rect">
            <a:avLst/>
          </a:prstGeom>
          <a:solidFill>
            <a:srgbClr val="FFFFFF">
              <a:alpha val="4000"/>
            </a:srgbClr>
          </a:solidFill>
          <a:ln/>
        </p:spPr>
      </p:sp>
      <p:sp>
        <p:nvSpPr>
          <p:cNvPr id="6" name="Text 3"/>
          <p:cNvSpPr/>
          <p:nvPr/>
        </p:nvSpPr>
        <p:spPr>
          <a:xfrm>
            <a:off x="974527" y="1729859"/>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Field</a:t>
            </a:r>
            <a:endParaRPr lang="en-US" sz="1650" dirty="0"/>
          </a:p>
        </p:txBody>
      </p:sp>
      <p:sp>
        <p:nvSpPr>
          <p:cNvPr id="7" name="Text 4"/>
          <p:cNvSpPr/>
          <p:nvPr/>
        </p:nvSpPr>
        <p:spPr>
          <a:xfrm>
            <a:off x="4790599" y="1729859"/>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Description</a:t>
            </a:r>
            <a:endParaRPr lang="en-US" sz="1650" dirty="0"/>
          </a:p>
        </p:txBody>
      </p:sp>
      <p:sp>
        <p:nvSpPr>
          <p:cNvPr id="8" name="Shape 5"/>
          <p:cNvSpPr/>
          <p:nvPr/>
        </p:nvSpPr>
        <p:spPr>
          <a:xfrm>
            <a:off x="759738" y="2210157"/>
            <a:ext cx="7624524" cy="960596"/>
          </a:xfrm>
          <a:prstGeom prst="rect">
            <a:avLst/>
          </a:prstGeom>
          <a:solidFill>
            <a:srgbClr val="000000">
              <a:alpha val="4000"/>
            </a:srgbClr>
          </a:solidFill>
          <a:ln/>
        </p:spPr>
      </p:sp>
      <p:sp>
        <p:nvSpPr>
          <p:cNvPr id="9" name="Text 6"/>
          <p:cNvSpPr/>
          <p:nvPr/>
        </p:nvSpPr>
        <p:spPr>
          <a:xfrm>
            <a:off x="974527" y="2346603"/>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Preamble</a:t>
            </a:r>
            <a:endParaRPr lang="en-US" sz="1650" dirty="0"/>
          </a:p>
        </p:txBody>
      </p:sp>
      <p:sp>
        <p:nvSpPr>
          <p:cNvPr id="10" name="Text 7"/>
          <p:cNvSpPr/>
          <p:nvPr/>
        </p:nvSpPr>
        <p:spPr>
          <a:xfrm>
            <a:off x="4790599" y="2346603"/>
            <a:ext cx="3378875" cy="687705"/>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Synchronization sequence for the receiver</a:t>
            </a:r>
            <a:endParaRPr lang="en-US" sz="1650" dirty="0"/>
          </a:p>
        </p:txBody>
      </p:sp>
      <p:sp>
        <p:nvSpPr>
          <p:cNvPr id="11" name="Shape 8"/>
          <p:cNvSpPr/>
          <p:nvPr/>
        </p:nvSpPr>
        <p:spPr>
          <a:xfrm>
            <a:off x="759738" y="3170753"/>
            <a:ext cx="7624524" cy="960596"/>
          </a:xfrm>
          <a:prstGeom prst="rect">
            <a:avLst/>
          </a:prstGeom>
          <a:solidFill>
            <a:srgbClr val="FFFFFF">
              <a:alpha val="4000"/>
            </a:srgbClr>
          </a:solidFill>
          <a:ln/>
        </p:spPr>
      </p:sp>
      <p:sp>
        <p:nvSpPr>
          <p:cNvPr id="12" name="Text 9"/>
          <p:cNvSpPr/>
          <p:nvPr/>
        </p:nvSpPr>
        <p:spPr>
          <a:xfrm>
            <a:off x="974527" y="3307199"/>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Destination MAC Address</a:t>
            </a:r>
            <a:endParaRPr lang="en-US" sz="1650" dirty="0"/>
          </a:p>
        </p:txBody>
      </p:sp>
      <p:sp>
        <p:nvSpPr>
          <p:cNvPr id="13" name="Text 10"/>
          <p:cNvSpPr/>
          <p:nvPr/>
        </p:nvSpPr>
        <p:spPr>
          <a:xfrm>
            <a:off x="4790599" y="3307199"/>
            <a:ext cx="3378875" cy="687705"/>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Unique identifier of the receiving device</a:t>
            </a:r>
            <a:endParaRPr lang="en-US" sz="1650" dirty="0"/>
          </a:p>
        </p:txBody>
      </p:sp>
      <p:sp>
        <p:nvSpPr>
          <p:cNvPr id="14" name="Shape 11"/>
          <p:cNvSpPr/>
          <p:nvPr/>
        </p:nvSpPr>
        <p:spPr>
          <a:xfrm>
            <a:off x="759738" y="4131350"/>
            <a:ext cx="7624524" cy="960596"/>
          </a:xfrm>
          <a:prstGeom prst="rect">
            <a:avLst/>
          </a:prstGeom>
          <a:solidFill>
            <a:srgbClr val="000000">
              <a:alpha val="4000"/>
            </a:srgbClr>
          </a:solidFill>
          <a:ln/>
        </p:spPr>
      </p:sp>
      <p:sp>
        <p:nvSpPr>
          <p:cNvPr id="15" name="Text 12"/>
          <p:cNvSpPr/>
          <p:nvPr/>
        </p:nvSpPr>
        <p:spPr>
          <a:xfrm>
            <a:off x="974527" y="4267795"/>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Source MAC Address</a:t>
            </a:r>
            <a:endParaRPr lang="en-US" sz="1650" dirty="0"/>
          </a:p>
        </p:txBody>
      </p:sp>
      <p:sp>
        <p:nvSpPr>
          <p:cNvPr id="16" name="Text 13"/>
          <p:cNvSpPr/>
          <p:nvPr/>
        </p:nvSpPr>
        <p:spPr>
          <a:xfrm>
            <a:off x="4790599" y="4267795"/>
            <a:ext cx="3378875" cy="687705"/>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Unique identifier of the sending device</a:t>
            </a:r>
            <a:endParaRPr lang="en-US" sz="1650" dirty="0"/>
          </a:p>
        </p:txBody>
      </p:sp>
      <p:sp>
        <p:nvSpPr>
          <p:cNvPr id="17" name="Shape 14"/>
          <p:cNvSpPr/>
          <p:nvPr/>
        </p:nvSpPr>
        <p:spPr>
          <a:xfrm>
            <a:off x="759738" y="5091946"/>
            <a:ext cx="7624524" cy="960596"/>
          </a:xfrm>
          <a:prstGeom prst="rect">
            <a:avLst/>
          </a:prstGeom>
          <a:solidFill>
            <a:srgbClr val="FFFFFF">
              <a:alpha val="4000"/>
            </a:srgbClr>
          </a:solidFill>
          <a:ln/>
        </p:spPr>
      </p:sp>
      <p:sp>
        <p:nvSpPr>
          <p:cNvPr id="18" name="Text 15"/>
          <p:cNvSpPr/>
          <p:nvPr/>
        </p:nvSpPr>
        <p:spPr>
          <a:xfrm>
            <a:off x="974527" y="5228392"/>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Type Field</a:t>
            </a:r>
            <a:endParaRPr lang="en-US" sz="1650" dirty="0"/>
          </a:p>
        </p:txBody>
      </p:sp>
      <p:sp>
        <p:nvSpPr>
          <p:cNvPr id="19" name="Text 16"/>
          <p:cNvSpPr/>
          <p:nvPr/>
        </p:nvSpPr>
        <p:spPr>
          <a:xfrm>
            <a:off x="4790599" y="5228392"/>
            <a:ext cx="3378875" cy="687705"/>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Indicates the protocol encapsulated in the payload</a:t>
            </a:r>
            <a:endParaRPr lang="en-US" sz="1650" dirty="0"/>
          </a:p>
        </p:txBody>
      </p:sp>
      <p:sp>
        <p:nvSpPr>
          <p:cNvPr id="20" name="Shape 17"/>
          <p:cNvSpPr/>
          <p:nvPr/>
        </p:nvSpPr>
        <p:spPr>
          <a:xfrm>
            <a:off x="759738" y="6052542"/>
            <a:ext cx="7624524" cy="616744"/>
          </a:xfrm>
          <a:prstGeom prst="rect">
            <a:avLst/>
          </a:prstGeom>
          <a:solidFill>
            <a:srgbClr val="000000">
              <a:alpha val="4000"/>
            </a:srgbClr>
          </a:solidFill>
          <a:ln/>
        </p:spPr>
      </p:sp>
      <p:sp>
        <p:nvSpPr>
          <p:cNvPr id="21" name="Text 18"/>
          <p:cNvSpPr/>
          <p:nvPr/>
        </p:nvSpPr>
        <p:spPr>
          <a:xfrm>
            <a:off x="974527" y="6188988"/>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Payload</a:t>
            </a:r>
            <a:endParaRPr lang="en-US" sz="1650" dirty="0"/>
          </a:p>
        </p:txBody>
      </p:sp>
      <p:sp>
        <p:nvSpPr>
          <p:cNvPr id="22" name="Text 19"/>
          <p:cNvSpPr/>
          <p:nvPr/>
        </p:nvSpPr>
        <p:spPr>
          <a:xfrm>
            <a:off x="4790599" y="6188988"/>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Actual data being transmitted</a:t>
            </a:r>
            <a:endParaRPr lang="en-US" sz="1650" dirty="0"/>
          </a:p>
        </p:txBody>
      </p:sp>
      <p:sp>
        <p:nvSpPr>
          <p:cNvPr id="23" name="Shape 20"/>
          <p:cNvSpPr/>
          <p:nvPr/>
        </p:nvSpPr>
        <p:spPr>
          <a:xfrm>
            <a:off x="759738" y="6669286"/>
            <a:ext cx="7624524" cy="960596"/>
          </a:xfrm>
          <a:prstGeom prst="rect">
            <a:avLst/>
          </a:prstGeom>
          <a:solidFill>
            <a:srgbClr val="FFFFFF">
              <a:alpha val="4000"/>
            </a:srgbClr>
          </a:solidFill>
          <a:ln/>
        </p:spPr>
      </p:sp>
      <p:sp>
        <p:nvSpPr>
          <p:cNvPr id="24" name="Text 21"/>
          <p:cNvSpPr/>
          <p:nvPr/>
        </p:nvSpPr>
        <p:spPr>
          <a:xfrm>
            <a:off x="974527" y="6805732"/>
            <a:ext cx="3378875" cy="343853"/>
          </a:xfrm>
          <a:prstGeom prst="rect">
            <a:avLst/>
          </a:prstGeom>
          <a:noFill/>
          <a:ln/>
        </p:spPr>
        <p:txBody>
          <a:bodyPr wrap="non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CRC</a:t>
            </a:r>
            <a:endParaRPr lang="en-US" sz="1650" dirty="0"/>
          </a:p>
        </p:txBody>
      </p:sp>
      <p:sp>
        <p:nvSpPr>
          <p:cNvPr id="25" name="Text 22"/>
          <p:cNvSpPr/>
          <p:nvPr/>
        </p:nvSpPr>
        <p:spPr>
          <a:xfrm>
            <a:off x="4790599" y="6805732"/>
            <a:ext cx="3378875" cy="687705"/>
          </a:xfrm>
          <a:prstGeom prst="rect">
            <a:avLst/>
          </a:prstGeom>
          <a:noFill/>
          <a:ln/>
        </p:spPr>
        <p:txBody>
          <a:bodyPr wrap="square" lIns="0" tIns="0" rIns="0" bIns="0" rtlCol="0" anchor="t"/>
          <a:lstStyle/>
          <a:p>
            <a:pPr marL="0" indent="0">
              <a:lnSpc>
                <a:spcPts val="2700"/>
              </a:lnSpc>
              <a:buNone/>
            </a:pPr>
            <a:r>
              <a:rPr lang="en-US" sz="1650" dirty="0">
                <a:solidFill>
                  <a:srgbClr val="2A2742"/>
                </a:solidFill>
                <a:latin typeface="Arimo" pitchFamily="34" charset="0"/>
                <a:ea typeface="Arimo" pitchFamily="34" charset="-122"/>
                <a:cs typeface="Arimo" pitchFamily="34" charset="-120"/>
              </a:rPr>
              <a:t>Error detection code to ensure data integrity</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4012</TotalTime>
  <Words>1662</Words>
  <Application>Microsoft Office PowerPoint</Application>
  <PresentationFormat>Custom</PresentationFormat>
  <Paragraphs>175</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Wingdings</vt:lpstr>
      <vt:lpstr>Courier New</vt:lpstr>
      <vt:lpstr>Arimo</vt:lpstr>
      <vt:lpstr>Arial</vt:lpstr>
      <vt:lpstr>Outfit</vt:lpstr>
      <vt:lpstr>Times New Roman</vt:lpstr>
      <vt:lpstr>Nunito</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hajarah ali</cp:lastModifiedBy>
  <cp:revision>4</cp:revision>
  <dcterms:created xsi:type="dcterms:W3CDTF">2024-09-07T15:45:31Z</dcterms:created>
  <dcterms:modified xsi:type="dcterms:W3CDTF">2024-09-17T20:32:13Z</dcterms:modified>
</cp:coreProperties>
</file>