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sldIdLst>
    <p:sldId id="256" r:id="rId2"/>
    <p:sldId id="295" r:id="rId3"/>
    <p:sldId id="313" r:id="rId4"/>
    <p:sldId id="305" r:id="rId5"/>
    <p:sldId id="296" r:id="rId6"/>
    <p:sldId id="300" r:id="rId7"/>
    <p:sldId id="306" r:id="rId8"/>
    <p:sldId id="314" r:id="rId9"/>
    <p:sldId id="298" r:id="rId10"/>
    <p:sldId id="299" r:id="rId11"/>
    <p:sldId id="297" r:id="rId12"/>
    <p:sldId id="304" r:id="rId13"/>
    <p:sldId id="290" r:id="rId14"/>
    <p:sldId id="258" r:id="rId15"/>
    <p:sldId id="282" r:id="rId16"/>
    <p:sldId id="283" r:id="rId17"/>
    <p:sldId id="286" r:id="rId18"/>
    <p:sldId id="307" r:id="rId19"/>
    <p:sldId id="308" r:id="rId20"/>
    <p:sldId id="312" r:id="rId21"/>
    <p:sldId id="309" r:id="rId22"/>
    <p:sldId id="310" r:id="rId23"/>
    <p:sldId id="311" r:id="rId24"/>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atin typeface="Arial" panose="020B0604020202020204" pitchFamily="34" charset="0"/>
              </a:defRPr>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atin typeface="Arial" panose="020B0604020202020204" pitchFamily="34" charset="0"/>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atin typeface="Arial" panose="020B0604020202020204" pitchFamily="34" charset="0"/>
              </a:defRPr>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8F152152-9E1F-4AB8-BEB8-94346EC36F34}" type="slidenum">
              <a:rPr lang="en-GB"/>
              <a:pPr>
                <a:defRPr/>
              </a:pPr>
              <a:t>‹#›</a:t>
            </a:fld>
            <a:endParaRPr lang="en-GB"/>
          </a:p>
        </p:txBody>
      </p:sp>
    </p:spTree>
    <p:extLst>
      <p:ext uri="{BB962C8B-B14F-4D97-AF65-F5344CB8AC3E}">
        <p14:creationId xmlns:p14="http://schemas.microsoft.com/office/powerpoint/2010/main" val="21729081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C944680-5294-49CD-8AAB-E0B379529C29}" type="slidenum">
              <a:rPr lang="en-US">
                <a:solidFill>
                  <a:srgbClr val="000000"/>
                </a:solidFill>
              </a:rPr>
              <a:pPr>
                <a:spcBef>
                  <a:spcPct val="0"/>
                </a:spcBef>
              </a:pPr>
              <a:t>3</a:t>
            </a:fld>
            <a:endParaRPr lang="en-US">
              <a:solidFill>
                <a:srgbClr val="000000"/>
              </a:solidFill>
            </a:endParaRPr>
          </a:p>
        </p:txBody>
      </p:sp>
    </p:spTree>
    <p:extLst>
      <p:ext uri="{BB962C8B-B14F-4D97-AF65-F5344CB8AC3E}">
        <p14:creationId xmlns:p14="http://schemas.microsoft.com/office/powerpoint/2010/main" val="2628212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457200" indent="-457200">
              <a:spcBef>
                <a:spcPct val="0"/>
              </a:spcBef>
            </a:pPr>
            <a:r>
              <a:rPr lang="en-US" altLang="zh-CN" sz="1200" b="1" dirty="0" smtClean="0">
                <a:solidFill>
                  <a:srgbClr val="000000"/>
                </a:solidFill>
                <a:latin typeface="Arial" panose="020B0604020202020204" pitchFamily="34" charset="0"/>
              </a:rPr>
              <a:t>Imitative</a:t>
            </a:r>
            <a:r>
              <a:rPr lang="en-US" altLang="zh-CN" sz="1200" dirty="0" smtClean="0">
                <a:solidFill>
                  <a:srgbClr val="000000"/>
                </a:solidFill>
                <a:latin typeface="Arial" panose="020B0604020202020204" pitchFamily="34" charset="0"/>
              </a:rPr>
              <a:t>:  copies something well-known and accepted</a:t>
            </a:r>
          </a:p>
          <a:p>
            <a:pPr marL="457200" indent="-457200">
              <a:spcBef>
                <a:spcPct val="0"/>
              </a:spcBef>
            </a:pPr>
            <a:r>
              <a:rPr lang="en-US" altLang="zh-CN" sz="1200" b="1" dirty="0" smtClean="0">
                <a:solidFill>
                  <a:srgbClr val="000000"/>
                </a:solidFill>
                <a:latin typeface="Arial" panose="020B0604020202020204" pitchFamily="34" charset="0"/>
              </a:rPr>
              <a:t>Incremental</a:t>
            </a:r>
            <a:r>
              <a:rPr lang="en-US" altLang="zh-CN" sz="1200" dirty="0" smtClean="0">
                <a:solidFill>
                  <a:srgbClr val="000000"/>
                </a:solidFill>
                <a:latin typeface="Arial" panose="020B0604020202020204" pitchFamily="34" charset="0"/>
              </a:rPr>
              <a:t>:  small improvements; faster, better, cheaper</a:t>
            </a:r>
          </a:p>
          <a:p>
            <a:pPr marL="457200" indent="-457200">
              <a:spcBef>
                <a:spcPct val="0"/>
              </a:spcBef>
            </a:pPr>
            <a:r>
              <a:rPr lang="en-US" altLang="zh-CN" sz="1200" b="1" dirty="0" smtClean="0">
                <a:solidFill>
                  <a:srgbClr val="000000"/>
                </a:solidFill>
                <a:latin typeface="Arial" panose="020B0604020202020204" pitchFamily="34" charset="0"/>
              </a:rPr>
              <a:t>Evolutionary</a:t>
            </a:r>
            <a:r>
              <a:rPr lang="en-US" altLang="zh-CN" sz="1200" dirty="0" smtClean="0">
                <a:solidFill>
                  <a:srgbClr val="000000"/>
                </a:solidFill>
                <a:latin typeface="Arial" panose="020B0604020202020204" pitchFamily="34" charset="0"/>
              </a:rPr>
              <a:t>:  new to firm but not to world (i.e., technologies in new places)</a:t>
            </a:r>
          </a:p>
          <a:p>
            <a:pPr marL="457200" indent="-457200">
              <a:spcBef>
                <a:spcPct val="0"/>
              </a:spcBef>
            </a:pPr>
            <a:r>
              <a:rPr lang="en-US" altLang="zh-CN" sz="1200" b="1" dirty="0" smtClean="0">
                <a:solidFill>
                  <a:srgbClr val="000000"/>
                </a:solidFill>
                <a:latin typeface="Arial" panose="020B0604020202020204" pitchFamily="34" charset="0"/>
              </a:rPr>
              <a:t>Radical</a:t>
            </a:r>
            <a:r>
              <a:rPr lang="en-US" altLang="zh-CN" sz="1200" dirty="0" smtClean="0">
                <a:solidFill>
                  <a:srgbClr val="000000"/>
                </a:solidFill>
                <a:latin typeface="Arial" panose="020B0604020202020204" pitchFamily="34" charset="0"/>
              </a:rPr>
              <a:t>:  technologies that give large performance improvements or lower costs</a:t>
            </a:r>
          </a:p>
          <a:p>
            <a:pPr marL="457200" indent="-457200">
              <a:spcBef>
                <a:spcPct val="0"/>
              </a:spcBef>
            </a:pPr>
            <a:r>
              <a:rPr lang="en-US" altLang="zh-CN" sz="1200" b="1" dirty="0" smtClean="0">
                <a:solidFill>
                  <a:srgbClr val="000000"/>
                </a:solidFill>
                <a:latin typeface="Arial" panose="020B0604020202020204" pitchFamily="34" charset="0"/>
              </a:rPr>
              <a:t>Revolutionary</a:t>
            </a:r>
            <a:r>
              <a:rPr lang="en-US" altLang="zh-CN" sz="1200" dirty="0" smtClean="0">
                <a:solidFill>
                  <a:srgbClr val="000000"/>
                </a:solidFill>
                <a:latin typeface="Arial" panose="020B0604020202020204" pitchFamily="34" charset="0"/>
              </a:rPr>
              <a:t>:  new to individual, firm, and the world</a:t>
            </a:r>
            <a:endParaRPr lang="en-US" dirty="0"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719460-A6A0-47D7-BBCF-9BD636FE7916}" type="slidenum">
              <a:rPr lang="en-US" smtClean="0">
                <a:solidFill>
                  <a:srgbClr val="000000"/>
                </a:solidFill>
              </a:rPr>
              <a:pPr>
                <a:spcBef>
                  <a:spcPct val="0"/>
                </a:spcBef>
              </a:pPr>
              <a:t>7</a:t>
            </a:fld>
            <a:endParaRPr lang="en-US" smtClean="0">
              <a:solidFill>
                <a:srgbClr val="000000"/>
              </a:solidFill>
            </a:endParaRPr>
          </a:p>
        </p:txBody>
      </p:sp>
    </p:spTree>
    <p:extLst>
      <p:ext uri="{BB962C8B-B14F-4D97-AF65-F5344CB8AC3E}">
        <p14:creationId xmlns:p14="http://schemas.microsoft.com/office/powerpoint/2010/main" val="1300407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91ED2EE0-82CD-4151-9835-1D5BD355D2C2}" type="slidenum">
              <a:rPr lang="en-GB">
                <a:latin typeface="Arial" panose="020B0604020202020204" pitchFamily="34" charset="0"/>
              </a:rPr>
              <a:pPr/>
              <a:t>13</a:t>
            </a:fld>
            <a:endParaRPr lang="en-GB">
              <a:latin typeface="Arial" panose="020B0604020202020204"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xfrm>
            <a:off x="914400" y="4343400"/>
            <a:ext cx="5029200" cy="4114800"/>
          </a:xfrm>
          <a:noFill/>
        </p:spPr>
        <p:txBody>
          <a:bodyPr/>
          <a:lstStyle/>
          <a:p>
            <a:pPr eaLnBrk="1" hangingPunct="1"/>
            <a:r>
              <a:rPr lang="en-US" smtClean="0"/>
              <a:t>Assembled &amp; analyzed a database consisting of the technical and performance specifications of every model of disk drive introduced by every company in the world disk drive industry for each of the years between 1975 and 1994.  Id the firms that led in introducing new technology; see how new techs were diffused through the industry over time; which firms led and lagged… could id the changes that caused success or failure </a:t>
            </a:r>
          </a:p>
          <a:p>
            <a:pPr eaLnBrk="1" hangingPunct="1"/>
            <a:r>
              <a:rPr lang="en-US" smtClean="0"/>
              <a:t>Sustained the industry’s rate of improvement in product performance v. disrupted or reduced performance trajectories (And consistently resulted in the failure of the industry’s leading firms)</a:t>
            </a:r>
          </a:p>
          <a:p>
            <a:pPr eaLnBrk="1" hangingPunct="1"/>
            <a:r>
              <a:rPr lang="en-US" smtClean="0">
                <a:latin typeface="Gill Sans" charset="0"/>
              </a:rPr>
              <a:t>Generally, disruptive innovations were technologically straightforward, consisting of off-the-shelf components put together in a product architecture that was simpler that prior approaches.  They offered less of what customers in established markets wanted and so could rarely be initially employed there. They offered a different package of attributes valued only in emerging markets remote from and unimportant to, the mainstream.</a:t>
            </a:r>
          </a:p>
        </p:txBody>
      </p:sp>
    </p:spTree>
    <p:extLst>
      <p:ext uri="{BB962C8B-B14F-4D97-AF65-F5344CB8AC3E}">
        <p14:creationId xmlns:p14="http://schemas.microsoft.com/office/powerpoint/2010/main" val="1809213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3E81C566-B41F-4C37-98C7-E60A24144AD9}" type="slidenum">
              <a:rPr lang="en-GB">
                <a:latin typeface="Arial" panose="020B0604020202020204" pitchFamily="34" charset="0"/>
              </a:rPr>
              <a:pPr/>
              <a:t>14</a:t>
            </a:fld>
            <a:endParaRPr lang="en-GB">
              <a:latin typeface="Arial" panose="020B0604020202020204"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xfrm>
            <a:off x="914400" y="4343400"/>
            <a:ext cx="5029200" cy="4114800"/>
          </a:xfrm>
          <a:noFill/>
        </p:spPr>
        <p:txBody>
          <a:bodyPr/>
          <a:lstStyle/>
          <a:p>
            <a:pPr eaLnBrk="1" hangingPunct="1"/>
            <a:endParaRPr lang="en-US" smtClean="0"/>
          </a:p>
        </p:txBody>
      </p:sp>
    </p:spTree>
    <p:extLst>
      <p:ext uri="{BB962C8B-B14F-4D97-AF65-F5344CB8AC3E}">
        <p14:creationId xmlns:p14="http://schemas.microsoft.com/office/powerpoint/2010/main" val="4260227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BB9853E0-4C51-4607-B61B-44DA5A5BAA48}" type="slidenum">
              <a:rPr lang="en-GB">
                <a:latin typeface="Arial" panose="020B0604020202020204" pitchFamily="34" charset="0"/>
              </a:rPr>
              <a:pPr/>
              <a:t>15</a:t>
            </a:fld>
            <a:endParaRPr lang="en-GB">
              <a:latin typeface="Arial" panose="020B0604020202020204" pitchFamily="34"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xfrm>
            <a:off x="914400" y="4343400"/>
            <a:ext cx="5029200" cy="4114800"/>
          </a:xfrm>
          <a:noFill/>
        </p:spPr>
        <p:txBody>
          <a:bodyPr/>
          <a:lstStyle/>
          <a:p>
            <a:pPr eaLnBrk="1" hangingPunct="1"/>
            <a:endParaRPr lang="en-US" smtClean="0"/>
          </a:p>
        </p:txBody>
      </p:sp>
    </p:spTree>
    <p:extLst>
      <p:ext uri="{BB962C8B-B14F-4D97-AF65-F5344CB8AC3E}">
        <p14:creationId xmlns:p14="http://schemas.microsoft.com/office/powerpoint/2010/main" val="2448040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3F2E0998-D5C1-44F9-B3FE-7AB502366373}" type="slidenum">
              <a:rPr lang="en-GB">
                <a:latin typeface="Arial" panose="020B0604020202020204" pitchFamily="34" charset="0"/>
              </a:rPr>
              <a:pPr/>
              <a:t>16</a:t>
            </a:fld>
            <a:endParaRPr lang="en-GB">
              <a:latin typeface="Arial" panose="020B0604020202020204" pitchFamily="34"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xfrm>
            <a:off x="914400" y="4343400"/>
            <a:ext cx="5029200" cy="4114800"/>
          </a:xfrm>
          <a:noFill/>
        </p:spPr>
        <p:txBody>
          <a:bodyPr/>
          <a:lstStyle/>
          <a:p>
            <a:pPr eaLnBrk="1" hangingPunct="1"/>
            <a:endParaRPr lang="en-US" smtClean="0"/>
          </a:p>
        </p:txBody>
      </p:sp>
    </p:spTree>
    <p:extLst>
      <p:ext uri="{BB962C8B-B14F-4D97-AF65-F5344CB8AC3E}">
        <p14:creationId xmlns:p14="http://schemas.microsoft.com/office/powerpoint/2010/main" val="47629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EE71B55E-5379-43D1-871A-783DE1A11942}" type="slidenum">
              <a:rPr lang="en-GB">
                <a:latin typeface="Arial" panose="020B0604020202020204" pitchFamily="34" charset="0"/>
              </a:rPr>
              <a:pPr/>
              <a:t>17</a:t>
            </a:fld>
            <a:endParaRPr lang="en-GB">
              <a:latin typeface="Arial" panose="020B0604020202020204" pitchFamily="34"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xfrm>
            <a:off x="914400" y="4343400"/>
            <a:ext cx="5029200" cy="4114800"/>
          </a:xfrm>
          <a:noFill/>
        </p:spPr>
        <p:txBody>
          <a:bodyPr/>
          <a:lstStyle/>
          <a:p>
            <a:pPr eaLnBrk="1" hangingPunct="1"/>
            <a:endParaRPr lang="en-US" smtClean="0"/>
          </a:p>
        </p:txBody>
      </p:sp>
    </p:spTree>
    <p:extLst>
      <p:ext uri="{BB962C8B-B14F-4D97-AF65-F5344CB8AC3E}">
        <p14:creationId xmlns:p14="http://schemas.microsoft.com/office/powerpoint/2010/main" val="1797445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6" name="Freeform 4"/>
            <p:cNvSpPr>
              <a:spLocks/>
            </p:cNvSpPr>
            <p:nvPr/>
          </p:nvSpPr>
          <p:spPr bwMode="hidden">
            <a:xfrm>
              <a:off x="0" y="2496"/>
              <a:ext cx="2112" cy="1604"/>
            </a:xfrm>
            <a:custGeom>
              <a:avLst/>
              <a:gdLst>
                <a:gd name="T0" fmla="*/ 577 w 2123"/>
                <a:gd name="T1" fmla="*/ 986 h 1696"/>
                <a:gd name="T2" fmla="*/ 541 w 2123"/>
                <a:gd name="T3" fmla="*/ 646 h 1696"/>
                <a:gd name="T4" fmla="*/ 667 w 2123"/>
                <a:gd name="T5" fmla="*/ 374 h 1696"/>
                <a:gd name="T6" fmla="*/ 922 w 2123"/>
                <a:gd name="T7" fmla="*/ 555 h 1696"/>
                <a:gd name="T8" fmla="*/ 1208 w 2123"/>
                <a:gd name="T9" fmla="*/ 822 h 1696"/>
                <a:gd name="T10" fmla="*/ 1475 w 2123"/>
                <a:gd name="T11" fmla="*/ 1049 h 1696"/>
                <a:gd name="T12" fmla="*/ 1791 w 2123"/>
                <a:gd name="T13" fmla="*/ 1286 h 1696"/>
                <a:gd name="T14" fmla="*/ 1873 w 2123"/>
                <a:gd name="T15" fmla="*/ 1337 h 1696"/>
                <a:gd name="T16" fmla="*/ 1826 w 2123"/>
                <a:gd name="T17" fmla="*/ 1281 h 1696"/>
                <a:gd name="T18" fmla="*/ 1404 w 2123"/>
                <a:gd name="T19" fmla="*/ 947 h 1696"/>
                <a:gd name="T20" fmla="*/ 1082 w 2123"/>
                <a:gd name="T21" fmla="*/ 646 h 1696"/>
                <a:gd name="T22" fmla="*/ 719 w 2123"/>
                <a:gd name="T23" fmla="*/ 311 h 1696"/>
                <a:gd name="T24" fmla="*/ 994 w 2123"/>
                <a:gd name="T25" fmla="*/ 294 h 1696"/>
                <a:gd name="T26" fmla="*/ 1279 w 2123"/>
                <a:gd name="T27" fmla="*/ 300 h 1696"/>
                <a:gd name="T28" fmla="*/ 1606 w 2123"/>
                <a:gd name="T29" fmla="*/ 254 h 1696"/>
                <a:gd name="T30" fmla="*/ 2112 w 2123"/>
                <a:gd name="T31" fmla="*/ 186 h 1696"/>
                <a:gd name="T32" fmla="*/ 2064 w 2123"/>
                <a:gd name="T33" fmla="*/ 164 h 1696"/>
                <a:gd name="T34" fmla="*/ 1535 w 2123"/>
                <a:gd name="T35" fmla="*/ 243 h 1696"/>
                <a:gd name="T36" fmla="*/ 1202 w 2123"/>
                <a:gd name="T37" fmla="*/ 260 h 1696"/>
                <a:gd name="T38" fmla="*/ 755 w 2123"/>
                <a:gd name="T39" fmla="*/ 243 h 1696"/>
                <a:gd name="T40" fmla="*/ 815 w 2123"/>
                <a:gd name="T41" fmla="*/ 215 h 1696"/>
                <a:gd name="T42" fmla="*/ 1136 w 2123"/>
                <a:gd name="T43" fmla="*/ 0 h 1696"/>
                <a:gd name="T44" fmla="*/ 1082 w 2123"/>
                <a:gd name="T45" fmla="*/ 28 h 1696"/>
                <a:gd name="T46" fmla="*/ 1005 w 2123"/>
                <a:gd name="T47" fmla="*/ 79 h 1696"/>
                <a:gd name="T48" fmla="*/ 851 w 2123"/>
                <a:gd name="T49" fmla="*/ 181 h 1696"/>
                <a:gd name="T50" fmla="*/ 667 w 2123"/>
                <a:gd name="T51" fmla="*/ 266 h 1696"/>
                <a:gd name="T52" fmla="*/ 631 w 2123"/>
                <a:gd name="T53" fmla="*/ 340 h 1696"/>
                <a:gd name="T54" fmla="*/ 303 w 2123"/>
                <a:gd name="T55" fmla="*/ 555 h 1696"/>
                <a:gd name="T56" fmla="*/ 0 w 2123"/>
                <a:gd name="T57" fmla="*/ 686 h 1696"/>
                <a:gd name="T58" fmla="*/ 0 w 2123"/>
                <a:gd name="T59" fmla="*/ 691 h 1696"/>
                <a:gd name="T60" fmla="*/ 0 w 2123"/>
                <a:gd name="T61" fmla="*/ 725 h 1696"/>
                <a:gd name="T62" fmla="*/ 297 w 2123"/>
                <a:gd name="T63" fmla="*/ 601 h 1696"/>
                <a:gd name="T64" fmla="*/ 589 w 2123"/>
                <a:gd name="T65" fmla="*/ 408 h 1696"/>
                <a:gd name="T66" fmla="*/ 505 w 2123"/>
                <a:gd name="T67" fmla="*/ 635 h 1696"/>
                <a:gd name="T68" fmla="*/ 523 w 2123"/>
                <a:gd name="T69" fmla="*/ 941 h 1696"/>
                <a:gd name="T70" fmla="*/ 458 w 2123"/>
                <a:gd name="T71" fmla="*/ 1105 h 1696"/>
                <a:gd name="T72" fmla="*/ 327 w 2123"/>
                <a:gd name="T73" fmla="*/ 1400 h 1696"/>
                <a:gd name="T74" fmla="*/ 321 w 2123"/>
                <a:gd name="T75" fmla="*/ 1604 h 1696"/>
                <a:gd name="T76" fmla="*/ 327 w 2123"/>
                <a:gd name="T77" fmla="*/ 1604 h 1696"/>
                <a:gd name="T78" fmla="*/ 345 w 2123"/>
                <a:gd name="T79" fmla="*/ 1468 h 1696"/>
                <a:gd name="T80" fmla="*/ 577 w 2123"/>
                <a:gd name="T81" fmla="*/ 986 h 1696"/>
                <a:gd name="T82" fmla="*/ 577 w 2123"/>
                <a:gd name="T83" fmla="*/ 986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8" name="Freeform 6"/>
            <p:cNvSpPr>
              <a:spLocks/>
            </p:cNvSpPr>
            <p:nvPr/>
          </p:nvSpPr>
          <p:spPr bwMode="hidden">
            <a:xfrm>
              <a:off x="0" y="524"/>
              <a:ext cx="973" cy="1195"/>
            </a:xfrm>
            <a:custGeom>
              <a:avLst/>
              <a:gdLst>
                <a:gd name="T0" fmla="*/ 324 w 969"/>
                <a:gd name="T1" fmla="*/ 1189 h 1192"/>
                <a:gd name="T2" fmla="*/ 492 w 969"/>
                <a:gd name="T3" fmla="*/ 1195 h 1192"/>
                <a:gd name="T4" fmla="*/ 582 w 969"/>
                <a:gd name="T5" fmla="*/ 1153 h 1192"/>
                <a:gd name="T6" fmla="*/ 816 w 969"/>
                <a:gd name="T7" fmla="*/ 1088 h 1192"/>
                <a:gd name="T8" fmla="*/ 937 w 969"/>
                <a:gd name="T9" fmla="*/ 1058 h 1192"/>
                <a:gd name="T10" fmla="*/ 762 w 969"/>
                <a:gd name="T11" fmla="*/ 991 h 1192"/>
                <a:gd name="T12" fmla="*/ 558 w 969"/>
                <a:gd name="T13" fmla="*/ 955 h 1192"/>
                <a:gd name="T14" fmla="*/ 198 w 969"/>
                <a:gd name="T15" fmla="*/ 973 h 1192"/>
                <a:gd name="T16" fmla="*/ 300 w 969"/>
                <a:gd name="T17" fmla="*/ 895 h 1192"/>
                <a:gd name="T18" fmla="*/ 498 w 969"/>
                <a:gd name="T19" fmla="*/ 805 h 1192"/>
                <a:gd name="T20" fmla="*/ 697 w 969"/>
                <a:gd name="T21" fmla="*/ 673 h 1192"/>
                <a:gd name="T22" fmla="*/ 703 w 969"/>
                <a:gd name="T23" fmla="*/ 673 h 1192"/>
                <a:gd name="T24" fmla="*/ 715 w 969"/>
                <a:gd name="T25" fmla="*/ 667 h 1192"/>
                <a:gd name="T26" fmla="*/ 756 w 969"/>
                <a:gd name="T27" fmla="*/ 649 h 1192"/>
                <a:gd name="T28" fmla="*/ 780 w 969"/>
                <a:gd name="T29" fmla="*/ 643 h 1192"/>
                <a:gd name="T30" fmla="*/ 792 w 969"/>
                <a:gd name="T31" fmla="*/ 631 h 1192"/>
                <a:gd name="T32" fmla="*/ 798 w 969"/>
                <a:gd name="T33" fmla="*/ 619 h 1192"/>
                <a:gd name="T34" fmla="*/ 792 w 969"/>
                <a:gd name="T35" fmla="*/ 613 h 1192"/>
                <a:gd name="T36" fmla="*/ 786 w 969"/>
                <a:gd name="T37" fmla="*/ 601 h 1192"/>
                <a:gd name="T38" fmla="*/ 786 w 969"/>
                <a:gd name="T39" fmla="*/ 576 h 1192"/>
                <a:gd name="T40" fmla="*/ 798 w 969"/>
                <a:gd name="T41" fmla="*/ 546 h 1192"/>
                <a:gd name="T42" fmla="*/ 810 w 969"/>
                <a:gd name="T43" fmla="*/ 516 h 1192"/>
                <a:gd name="T44" fmla="*/ 828 w 969"/>
                <a:gd name="T45" fmla="*/ 486 h 1192"/>
                <a:gd name="T46" fmla="*/ 840 w 969"/>
                <a:gd name="T47" fmla="*/ 456 h 1192"/>
                <a:gd name="T48" fmla="*/ 846 w 969"/>
                <a:gd name="T49" fmla="*/ 438 h 1192"/>
                <a:gd name="T50" fmla="*/ 853 w 969"/>
                <a:gd name="T51" fmla="*/ 432 h 1192"/>
                <a:gd name="T52" fmla="*/ 853 w 969"/>
                <a:gd name="T53" fmla="*/ 348 h 1192"/>
                <a:gd name="T54" fmla="*/ 853 w 969"/>
                <a:gd name="T55" fmla="*/ 342 h 1192"/>
                <a:gd name="T56" fmla="*/ 859 w 969"/>
                <a:gd name="T57" fmla="*/ 336 h 1192"/>
                <a:gd name="T58" fmla="*/ 877 w 969"/>
                <a:gd name="T59" fmla="*/ 306 h 1192"/>
                <a:gd name="T60" fmla="*/ 889 w 969"/>
                <a:gd name="T61" fmla="*/ 270 h 1192"/>
                <a:gd name="T62" fmla="*/ 901 w 969"/>
                <a:gd name="T63" fmla="*/ 240 h 1192"/>
                <a:gd name="T64" fmla="*/ 907 w 969"/>
                <a:gd name="T65" fmla="*/ 228 h 1192"/>
                <a:gd name="T66" fmla="*/ 913 w 969"/>
                <a:gd name="T67" fmla="*/ 216 h 1192"/>
                <a:gd name="T68" fmla="*/ 931 w 969"/>
                <a:gd name="T69" fmla="*/ 173 h 1192"/>
                <a:gd name="T70" fmla="*/ 949 w 969"/>
                <a:gd name="T71" fmla="*/ 137 h 1192"/>
                <a:gd name="T72" fmla="*/ 955 w 969"/>
                <a:gd name="T73" fmla="*/ 125 h 1192"/>
                <a:gd name="T74" fmla="*/ 955 w 969"/>
                <a:gd name="T75" fmla="*/ 119 h 1192"/>
                <a:gd name="T76" fmla="*/ 973 w 969"/>
                <a:gd name="T77" fmla="*/ 0 h 1192"/>
                <a:gd name="T78" fmla="*/ 949 w 969"/>
                <a:gd name="T79" fmla="*/ 47 h 1192"/>
                <a:gd name="T80" fmla="*/ 786 w 969"/>
                <a:gd name="T81" fmla="*/ 113 h 1192"/>
                <a:gd name="T82" fmla="*/ 709 w 969"/>
                <a:gd name="T83" fmla="*/ 161 h 1192"/>
                <a:gd name="T84" fmla="*/ 462 w 969"/>
                <a:gd name="T85" fmla="*/ 234 h 1192"/>
                <a:gd name="T86" fmla="*/ 282 w 969"/>
                <a:gd name="T87" fmla="*/ 288 h 1192"/>
                <a:gd name="T88" fmla="*/ 174 w 969"/>
                <a:gd name="T89" fmla="*/ 294 h 1192"/>
                <a:gd name="T90" fmla="*/ 12 w 969"/>
                <a:gd name="T91" fmla="*/ 486 h 1192"/>
                <a:gd name="T92" fmla="*/ 0 w 969"/>
                <a:gd name="T93" fmla="*/ 510 h 1192"/>
                <a:gd name="T94" fmla="*/ 0 w 969"/>
                <a:gd name="T95" fmla="*/ 1189 h 1192"/>
                <a:gd name="T96" fmla="*/ 96 w 969"/>
                <a:gd name="T97" fmla="*/ 1183 h 1192"/>
                <a:gd name="T98" fmla="*/ 324 w 969"/>
                <a:gd name="T99" fmla="*/ 1189 h 1192"/>
                <a:gd name="T100" fmla="*/ 324 w 969"/>
                <a:gd name="T101" fmla="*/ 1189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9"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 name="Freeform 8"/>
            <p:cNvSpPr>
              <a:spLocks/>
            </p:cNvSpPr>
            <p:nvPr/>
          </p:nvSpPr>
          <p:spPr bwMode="hidden">
            <a:xfrm>
              <a:off x="3525" y="1"/>
              <a:ext cx="2185" cy="1508"/>
            </a:xfrm>
            <a:custGeom>
              <a:avLst/>
              <a:gdLst>
                <a:gd name="T0" fmla="*/ 1038 w 2176"/>
                <a:gd name="T1" fmla="*/ 769 h 1505"/>
                <a:gd name="T2" fmla="*/ 1195 w 2176"/>
                <a:gd name="T3" fmla="*/ 1237 h 1505"/>
                <a:gd name="T4" fmla="*/ 960 w 2176"/>
                <a:gd name="T5" fmla="*/ 1195 h 1505"/>
                <a:gd name="T6" fmla="*/ 726 w 2176"/>
                <a:gd name="T7" fmla="*/ 1129 h 1505"/>
                <a:gd name="T8" fmla="*/ 444 w 2176"/>
                <a:gd name="T9" fmla="*/ 1111 h 1505"/>
                <a:gd name="T10" fmla="*/ 0 w 2176"/>
                <a:gd name="T11" fmla="*/ 1081 h 1505"/>
                <a:gd name="T12" fmla="*/ 30 w 2176"/>
                <a:gd name="T13" fmla="*/ 1117 h 1505"/>
                <a:gd name="T14" fmla="*/ 498 w 2176"/>
                <a:gd name="T15" fmla="*/ 1135 h 1505"/>
                <a:gd name="T16" fmla="*/ 780 w 2176"/>
                <a:gd name="T17" fmla="*/ 1189 h 1505"/>
                <a:gd name="T18" fmla="*/ 1135 w 2176"/>
                <a:gd name="T19" fmla="*/ 1304 h 1505"/>
                <a:gd name="T20" fmla="*/ 1074 w 2176"/>
                <a:gd name="T21" fmla="*/ 1322 h 1505"/>
                <a:gd name="T22" fmla="*/ 714 w 2176"/>
                <a:gd name="T23" fmla="*/ 1508 h 1505"/>
                <a:gd name="T24" fmla="*/ 768 w 2176"/>
                <a:gd name="T25" fmla="*/ 1484 h 1505"/>
                <a:gd name="T26" fmla="*/ 865 w 2176"/>
                <a:gd name="T27" fmla="*/ 1442 h 1505"/>
                <a:gd name="T28" fmla="*/ 1026 w 2176"/>
                <a:gd name="T29" fmla="*/ 1358 h 1505"/>
                <a:gd name="T30" fmla="*/ 1219 w 2176"/>
                <a:gd name="T31" fmla="*/ 1298 h 1505"/>
                <a:gd name="T32" fmla="*/ 1272 w 2176"/>
                <a:gd name="T33" fmla="*/ 1225 h 1505"/>
                <a:gd name="T34" fmla="*/ 1639 w 2176"/>
                <a:gd name="T35" fmla="*/ 1045 h 1505"/>
                <a:gd name="T36" fmla="*/ 1939 w 2176"/>
                <a:gd name="T37" fmla="*/ 955 h 1505"/>
                <a:gd name="T38" fmla="*/ 2185 w 2176"/>
                <a:gd name="T39" fmla="*/ 823 h 1505"/>
                <a:gd name="T40" fmla="*/ 1969 w 2176"/>
                <a:gd name="T41" fmla="*/ 913 h 1505"/>
                <a:gd name="T42" fmla="*/ 1663 w 2176"/>
                <a:gd name="T43" fmla="*/ 991 h 1505"/>
                <a:gd name="T44" fmla="*/ 1345 w 2176"/>
                <a:gd name="T45" fmla="*/ 1153 h 1505"/>
                <a:gd name="T46" fmla="*/ 1507 w 2176"/>
                <a:gd name="T47" fmla="*/ 907 h 1505"/>
                <a:gd name="T48" fmla="*/ 1627 w 2176"/>
                <a:gd name="T49" fmla="*/ 546 h 1505"/>
                <a:gd name="T50" fmla="*/ 1747 w 2176"/>
                <a:gd name="T51" fmla="*/ 373 h 1505"/>
                <a:gd name="T52" fmla="*/ 1987 w 2176"/>
                <a:gd name="T53" fmla="*/ 60 h 1505"/>
                <a:gd name="T54" fmla="*/ 2011 w 2176"/>
                <a:gd name="T55" fmla="*/ 0 h 1505"/>
                <a:gd name="T56" fmla="*/ 1981 w 2176"/>
                <a:gd name="T57" fmla="*/ 0 h 1505"/>
                <a:gd name="T58" fmla="*/ 1603 w 2176"/>
                <a:gd name="T59" fmla="*/ 481 h 1505"/>
                <a:gd name="T60" fmla="*/ 1483 w 2176"/>
                <a:gd name="T61" fmla="*/ 889 h 1505"/>
                <a:gd name="T62" fmla="*/ 1260 w 2176"/>
                <a:gd name="T63" fmla="*/ 1177 h 1505"/>
                <a:gd name="T64" fmla="*/ 1135 w 2176"/>
                <a:gd name="T65" fmla="*/ 907 h 1505"/>
                <a:gd name="T66" fmla="*/ 1014 w 2176"/>
                <a:gd name="T67" fmla="*/ 541 h 1505"/>
                <a:gd name="T68" fmla="*/ 889 w 2176"/>
                <a:gd name="T69" fmla="*/ 222 h 1505"/>
                <a:gd name="T70" fmla="*/ 792 w 2176"/>
                <a:gd name="T71" fmla="*/ 0 h 1505"/>
                <a:gd name="T72" fmla="*/ 756 w 2176"/>
                <a:gd name="T73" fmla="*/ 0 h 1505"/>
                <a:gd name="T74" fmla="*/ 907 w 2176"/>
                <a:gd name="T75" fmla="*/ 355 h 1505"/>
                <a:gd name="T76" fmla="*/ 1038 w 2176"/>
                <a:gd name="T77" fmla="*/ 769 h 1505"/>
                <a:gd name="T78" fmla="*/ 1038 w 2176"/>
                <a:gd name="T79" fmla="*/ 769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 name="Freeform 9"/>
            <p:cNvSpPr>
              <a:spLocks/>
            </p:cNvSpPr>
            <p:nvPr/>
          </p:nvSpPr>
          <p:spPr bwMode="hidden">
            <a:xfrm>
              <a:off x="0" y="649"/>
              <a:ext cx="816" cy="806"/>
            </a:xfrm>
            <a:custGeom>
              <a:avLst/>
              <a:gdLst>
                <a:gd name="T0" fmla="*/ 162 w 813"/>
                <a:gd name="T1" fmla="*/ 565 h 804"/>
                <a:gd name="T2" fmla="*/ 330 w 813"/>
                <a:gd name="T3" fmla="*/ 439 h 804"/>
                <a:gd name="T4" fmla="*/ 648 w 813"/>
                <a:gd name="T5" fmla="*/ 217 h 804"/>
                <a:gd name="T6" fmla="*/ 816 w 813"/>
                <a:gd name="T7" fmla="*/ 0 h 804"/>
                <a:gd name="T8" fmla="*/ 678 w 813"/>
                <a:gd name="T9" fmla="*/ 150 h 804"/>
                <a:gd name="T10" fmla="*/ 145 w 813"/>
                <a:gd name="T11" fmla="*/ 505 h 804"/>
                <a:gd name="T12" fmla="*/ 0 w 813"/>
                <a:gd name="T13" fmla="*/ 734 h 804"/>
                <a:gd name="T14" fmla="*/ 0 w 813"/>
                <a:gd name="T15" fmla="*/ 806 h 804"/>
                <a:gd name="T16" fmla="*/ 162 w 813"/>
                <a:gd name="T17" fmla="*/ 565 h 804"/>
                <a:gd name="T18" fmla="*/ 162 w 813"/>
                <a:gd name="T19" fmla="*/ 565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 name="Freeform 10"/>
            <p:cNvSpPr>
              <a:spLocks/>
            </p:cNvSpPr>
            <p:nvPr/>
          </p:nvSpPr>
          <p:spPr bwMode="hidden">
            <a:xfrm>
              <a:off x="0" y="1545"/>
              <a:ext cx="762" cy="107"/>
            </a:xfrm>
            <a:custGeom>
              <a:avLst/>
              <a:gdLst>
                <a:gd name="T0" fmla="*/ 462 w 759"/>
                <a:gd name="T1" fmla="*/ 66 h 107"/>
                <a:gd name="T2" fmla="*/ 762 w 759"/>
                <a:gd name="T3" fmla="*/ 0 h 107"/>
                <a:gd name="T4" fmla="*/ 498 w 759"/>
                <a:gd name="T5" fmla="*/ 36 h 107"/>
                <a:gd name="T6" fmla="*/ 139 w 759"/>
                <a:gd name="T7" fmla="*/ 48 h 107"/>
                <a:gd name="T8" fmla="*/ 0 w 759"/>
                <a:gd name="T9" fmla="*/ 78 h 107"/>
                <a:gd name="T10" fmla="*/ 0 w 759"/>
                <a:gd name="T11" fmla="*/ 107 h 107"/>
                <a:gd name="T12" fmla="*/ 96 w 759"/>
                <a:gd name="T13" fmla="*/ 89 h 107"/>
                <a:gd name="T14" fmla="*/ 462 w 759"/>
                <a:gd name="T15" fmla="*/ 66 h 107"/>
                <a:gd name="T16" fmla="*/ 462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 name="Freeform 11"/>
            <p:cNvSpPr>
              <a:spLocks/>
            </p:cNvSpPr>
            <p:nvPr/>
          </p:nvSpPr>
          <p:spPr bwMode="hidden">
            <a:xfrm>
              <a:off x="2314" y="3431"/>
              <a:ext cx="3182" cy="745"/>
            </a:xfrm>
            <a:custGeom>
              <a:avLst/>
              <a:gdLst>
                <a:gd name="T0" fmla="*/ 1393 w 3169"/>
                <a:gd name="T1" fmla="*/ 240 h 743"/>
                <a:gd name="T2" fmla="*/ 1741 w 3169"/>
                <a:gd name="T3" fmla="*/ 234 h 743"/>
                <a:gd name="T4" fmla="*/ 2096 w 3169"/>
                <a:gd name="T5" fmla="*/ 252 h 743"/>
                <a:gd name="T6" fmla="*/ 2515 w 3169"/>
                <a:gd name="T7" fmla="*/ 234 h 743"/>
                <a:gd name="T8" fmla="*/ 3182 w 3169"/>
                <a:gd name="T9" fmla="*/ 205 h 743"/>
                <a:gd name="T10" fmla="*/ 3128 w 3169"/>
                <a:gd name="T11" fmla="*/ 187 h 743"/>
                <a:gd name="T12" fmla="*/ 2432 w 3169"/>
                <a:gd name="T13" fmla="*/ 222 h 743"/>
                <a:gd name="T14" fmla="*/ 2011 w 3169"/>
                <a:gd name="T15" fmla="*/ 222 h 743"/>
                <a:gd name="T16" fmla="*/ 1465 w 3169"/>
                <a:gd name="T17" fmla="*/ 187 h 743"/>
                <a:gd name="T18" fmla="*/ 1549 w 3169"/>
                <a:gd name="T19" fmla="*/ 168 h 743"/>
                <a:gd name="T20" fmla="*/ 2047 w 3169"/>
                <a:gd name="T21" fmla="*/ 0 h 743"/>
                <a:gd name="T22" fmla="*/ 1969 w 3169"/>
                <a:gd name="T23" fmla="*/ 24 h 743"/>
                <a:gd name="T24" fmla="*/ 1844 w 3169"/>
                <a:gd name="T25" fmla="*/ 66 h 743"/>
                <a:gd name="T26" fmla="*/ 1609 w 3169"/>
                <a:gd name="T27" fmla="*/ 138 h 743"/>
                <a:gd name="T28" fmla="*/ 1344 w 3169"/>
                <a:gd name="T29" fmla="*/ 199 h 743"/>
                <a:gd name="T30" fmla="*/ 1273 w 3169"/>
                <a:gd name="T31" fmla="*/ 252 h 743"/>
                <a:gd name="T32" fmla="*/ 768 w 3169"/>
                <a:gd name="T33" fmla="*/ 414 h 743"/>
                <a:gd name="T34" fmla="*/ 336 w 3169"/>
                <a:gd name="T35" fmla="*/ 504 h 743"/>
                <a:gd name="T36" fmla="*/ 0 w 3169"/>
                <a:gd name="T37" fmla="*/ 619 h 743"/>
                <a:gd name="T38" fmla="*/ 300 w 3169"/>
                <a:gd name="T39" fmla="*/ 540 h 743"/>
                <a:gd name="T40" fmla="*/ 738 w 3169"/>
                <a:gd name="T41" fmla="*/ 450 h 743"/>
                <a:gd name="T42" fmla="*/ 1183 w 3169"/>
                <a:gd name="T43" fmla="*/ 312 h 743"/>
                <a:gd name="T44" fmla="*/ 985 w 3169"/>
                <a:gd name="T45" fmla="*/ 492 h 743"/>
                <a:gd name="T46" fmla="*/ 871 w 3169"/>
                <a:gd name="T47" fmla="*/ 745 h 743"/>
                <a:gd name="T48" fmla="*/ 865 w 3169"/>
                <a:gd name="T49" fmla="*/ 745 h 743"/>
                <a:gd name="T50" fmla="*/ 937 w 3169"/>
                <a:gd name="T51" fmla="*/ 745 h 743"/>
                <a:gd name="T52" fmla="*/ 1026 w 3169"/>
                <a:gd name="T53" fmla="*/ 498 h 743"/>
                <a:gd name="T54" fmla="*/ 1302 w 3169"/>
                <a:gd name="T55" fmla="*/ 282 h 743"/>
                <a:gd name="T56" fmla="*/ 1537 w 3169"/>
                <a:gd name="T57" fmla="*/ 450 h 743"/>
                <a:gd name="T58" fmla="*/ 1777 w 3169"/>
                <a:gd name="T59" fmla="*/ 679 h 743"/>
                <a:gd name="T60" fmla="*/ 1862 w 3169"/>
                <a:gd name="T61" fmla="*/ 745 h 743"/>
                <a:gd name="T62" fmla="*/ 1927 w 3169"/>
                <a:gd name="T63" fmla="*/ 745 h 743"/>
                <a:gd name="T64" fmla="*/ 1699 w 3169"/>
                <a:gd name="T65" fmla="*/ 528 h 743"/>
                <a:gd name="T66" fmla="*/ 1393 w 3169"/>
                <a:gd name="T67" fmla="*/ 240 h 743"/>
                <a:gd name="T68" fmla="*/ 1393 w 3169"/>
                <a:gd name="T69" fmla="*/ 240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4" name="Rectangle 12"/>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en-US"/>
            </a:p>
          </p:txBody>
        </p:sp>
        <p:sp>
          <p:nvSpPr>
            <p:cNvPr id="15" name="Rectangle 13"/>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en-US"/>
            </a:p>
          </p:txBody>
        </p:sp>
        <p:sp>
          <p:nvSpPr>
            <p:cNvPr id="16" name="Freeform 14"/>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17" name="Freeform 15"/>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18" name="Freeform 16"/>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19"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0"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1" name="Freeform 19"/>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22" name="Freeform 20"/>
            <p:cNvSpPr>
              <a:spLocks/>
            </p:cNvSpPr>
            <p:nvPr/>
          </p:nvSpPr>
          <p:spPr bwMode="hidden">
            <a:xfrm>
              <a:off x="3160" y="1860"/>
              <a:ext cx="2162" cy="1934"/>
            </a:xfrm>
            <a:custGeom>
              <a:avLst/>
              <a:gdLst>
                <a:gd name="T0" fmla="*/ 1850 w 2153"/>
                <a:gd name="T1" fmla="*/ 853 h 1930"/>
                <a:gd name="T2" fmla="*/ 1945 w 2153"/>
                <a:gd name="T3" fmla="*/ 1021 h 1930"/>
                <a:gd name="T4" fmla="*/ 2060 w 2153"/>
                <a:gd name="T5" fmla="*/ 1170 h 1930"/>
                <a:gd name="T6" fmla="*/ 2126 w 2153"/>
                <a:gd name="T7" fmla="*/ 1249 h 1930"/>
                <a:gd name="T8" fmla="*/ 2162 w 2153"/>
                <a:gd name="T9" fmla="*/ 1297 h 1930"/>
                <a:gd name="T10" fmla="*/ 1897 w 2153"/>
                <a:gd name="T11" fmla="*/ 979 h 1930"/>
                <a:gd name="T12" fmla="*/ 1868 w 2153"/>
                <a:gd name="T13" fmla="*/ 931 h 1930"/>
                <a:gd name="T14" fmla="*/ 1789 w 2153"/>
                <a:gd name="T15" fmla="*/ 1243 h 1930"/>
                <a:gd name="T16" fmla="*/ 1777 w 2153"/>
                <a:gd name="T17" fmla="*/ 1489 h 1930"/>
                <a:gd name="T18" fmla="*/ 1826 w 2153"/>
                <a:gd name="T19" fmla="*/ 1910 h 1930"/>
                <a:gd name="T20" fmla="*/ 1795 w 2153"/>
                <a:gd name="T21" fmla="*/ 1934 h 1930"/>
                <a:gd name="T22" fmla="*/ 1753 w 2153"/>
                <a:gd name="T23" fmla="*/ 1537 h 1930"/>
                <a:gd name="T24" fmla="*/ 1735 w 2153"/>
                <a:gd name="T25" fmla="*/ 1291 h 1930"/>
                <a:gd name="T26" fmla="*/ 1771 w 2153"/>
                <a:gd name="T27" fmla="*/ 1087 h 1930"/>
                <a:gd name="T28" fmla="*/ 1777 w 2153"/>
                <a:gd name="T29" fmla="*/ 877 h 1930"/>
                <a:gd name="T30" fmla="*/ 1273 w 2153"/>
                <a:gd name="T31" fmla="*/ 1009 h 1930"/>
                <a:gd name="T32" fmla="*/ 828 w 2153"/>
                <a:gd name="T33" fmla="*/ 1134 h 1930"/>
                <a:gd name="T34" fmla="*/ 324 w 2153"/>
                <a:gd name="T35" fmla="*/ 1315 h 1930"/>
                <a:gd name="T36" fmla="*/ 18 w 2153"/>
                <a:gd name="T37" fmla="*/ 1423 h 1930"/>
                <a:gd name="T38" fmla="*/ 312 w 2153"/>
                <a:gd name="T39" fmla="*/ 1285 h 1930"/>
                <a:gd name="T40" fmla="*/ 685 w 2153"/>
                <a:gd name="T41" fmla="*/ 1146 h 1930"/>
                <a:gd name="T42" fmla="*/ 1026 w 2153"/>
                <a:gd name="T43" fmla="*/ 1039 h 1930"/>
                <a:gd name="T44" fmla="*/ 1417 w 2153"/>
                <a:gd name="T45" fmla="*/ 931 h 1930"/>
                <a:gd name="T46" fmla="*/ 1699 w 2153"/>
                <a:gd name="T47" fmla="*/ 817 h 1930"/>
                <a:gd name="T48" fmla="*/ 1339 w 2153"/>
                <a:gd name="T49" fmla="*/ 624 h 1930"/>
                <a:gd name="T50" fmla="*/ 865 w 2153"/>
                <a:gd name="T51" fmla="*/ 516 h 1930"/>
                <a:gd name="T52" fmla="*/ 228 w 2153"/>
                <a:gd name="T53" fmla="*/ 161 h 1930"/>
                <a:gd name="T54" fmla="*/ 0 w 2153"/>
                <a:gd name="T55" fmla="*/ 83 h 1930"/>
                <a:gd name="T56" fmla="*/ 330 w 2153"/>
                <a:gd name="T57" fmla="*/ 179 h 1930"/>
                <a:gd name="T58" fmla="*/ 715 w 2153"/>
                <a:gd name="T59" fmla="*/ 384 h 1930"/>
                <a:gd name="T60" fmla="*/ 937 w 2153"/>
                <a:gd name="T61" fmla="*/ 492 h 1930"/>
                <a:gd name="T62" fmla="*/ 1357 w 2153"/>
                <a:gd name="T63" fmla="*/ 594 h 1930"/>
                <a:gd name="T64" fmla="*/ 1657 w 2153"/>
                <a:gd name="T65" fmla="*/ 745 h 1930"/>
                <a:gd name="T66" fmla="*/ 1429 w 2153"/>
                <a:gd name="T67" fmla="*/ 462 h 1930"/>
                <a:gd name="T68" fmla="*/ 1291 w 2153"/>
                <a:gd name="T69" fmla="*/ 191 h 1930"/>
                <a:gd name="T70" fmla="*/ 1159 w 2153"/>
                <a:gd name="T71" fmla="*/ 0 h 1930"/>
                <a:gd name="T72" fmla="*/ 1345 w 2153"/>
                <a:gd name="T73" fmla="*/ 215 h 1930"/>
                <a:gd name="T74" fmla="*/ 1495 w 2153"/>
                <a:gd name="T75" fmla="*/ 486 h 1930"/>
                <a:gd name="T76" fmla="*/ 1753 w 2153"/>
                <a:gd name="T77" fmla="*/ 805 h 1930"/>
                <a:gd name="T78" fmla="*/ 1850 w 2153"/>
                <a:gd name="T79" fmla="*/ 853 h 1930"/>
                <a:gd name="T80" fmla="*/ 1850 w 2153"/>
                <a:gd name="T81" fmla="*/ 853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88085" name="Rectangle 21"/>
          <p:cNvSpPr>
            <a:spLocks noGrp="1" noChangeArrowheads="1"/>
          </p:cNvSpPr>
          <p:nvPr>
            <p:ph type="ctrTitle" sz="quarter"/>
          </p:nvPr>
        </p:nvSpPr>
        <p:spPr>
          <a:xfrm>
            <a:off x="685800" y="1828800"/>
            <a:ext cx="7772400" cy="1736725"/>
          </a:xfrm>
        </p:spPr>
        <p:txBody>
          <a:bodyPr/>
          <a:lstStyle>
            <a:lvl1pPr>
              <a:defRPr sz="5400"/>
            </a:lvl1pPr>
          </a:lstStyle>
          <a:p>
            <a:pPr lvl="0"/>
            <a:r>
              <a:rPr lang="en-GB" noProof="0" smtClean="0"/>
              <a:t>Click to edit Master title style</a:t>
            </a:r>
          </a:p>
        </p:txBody>
      </p:sp>
      <p:sp>
        <p:nvSpPr>
          <p:cNvPr id="88086"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noProof="0" smtClean="0"/>
              <a:t>Click to edit Master subtitle style</a:t>
            </a:r>
          </a:p>
        </p:txBody>
      </p:sp>
      <p:sp>
        <p:nvSpPr>
          <p:cNvPr id="23" name="Rectangle 23"/>
          <p:cNvSpPr>
            <a:spLocks noGrp="1" noChangeArrowheads="1"/>
          </p:cNvSpPr>
          <p:nvPr>
            <p:ph type="dt" sz="quarter" idx="10"/>
          </p:nvPr>
        </p:nvSpPr>
        <p:spPr/>
        <p:txBody>
          <a:bodyPr/>
          <a:lstStyle>
            <a:lvl1pPr>
              <a:defRPr smtClean="0"/>
            </a:lvl1pPr>
          </a:lstStyle>
          <a:p>
            <a:pPr>
              <a:defRPr/>
            </a:pPr>
            <a:endParaRPr lang="en-GB"/>
          </a:p>
        </p:txBody>
      </p:sp>
      <p:sp>
        <p:nvSpPr>
          <p:cNvPr id="24" name="Rectangle 24"/>
          <p:cNvSpPr>
            <a:spLocks noGrp="1" noChangeArrowheads="1"/>
          </p:cNvSpPr>
          <p:nvPr>
            <p:ph type="ftr" sz="quarter" idx="11"/>
          </p:nvPr>
        </p:nvSpPr>
        <p:spPr/>
        <p:txBody>
          <a:bodyPr/>
          <a:lstStyle>
            <a:lvl1pPr>
              <a:defRPr smtClean="0"/>
            </a:lvl1pPr>
          </a:lstStyle>
          <a:p>
            <a:pPr>
              <a:defRPr/>
            </a:pPr>
            <a:endParaRPr lang="en-GB"/>
          </a:p>
        </p:txBody>
      </p:sp>
      <p:sp>
        <p:nvSpPr>
          <p:cNvPr id="25" name="Rectangle 25"/>
          <p:cNvSpPr>
            <a:spLocks noGrp="1" noChangeArrowheads="1"/>
          </p:cNvSpPr>
          <p:nvPr>
            <p:ph type="sldNum" sz="quarter" idx="12"/>
          </p:nvPr>
        </p:nvSpPr>
        <p:spPr/>
        <p:txBody>
          <a:bodyPr/>
          <a:lstStyle>
            <a:lvl1pPr>
              <a:defRPr smtClean="0"/>
            </a:lvl1pPr>
          </a:lstStyle>
          <a:p>
            <a:pPr>
              <a:defRPr/>
            </a:pPr>
            <a:fld id="{F446CC22-3D2B-4D11-B065-E0890A9120C4}" type="slidenum">
              <a:rPr lang="en-GB"/>
              <a:pPr>
                <a:defRPr/>
              </a:pPr>
              <a:t>‹#›</a:t>
            </a:fld>
            <a:endParaRPr lang="en-GB"/>
          </a:p>
        </p:txBody>
      </p:sp>
    </p:spTree>
    <p:extLst>
      <p:ext uri="{BB962C8B-B14F-4D97-AF65-F5344CB8AC3E}">
        <p14:creationId xmlns:p14="http://schemas.microsoft.com/office/powerpoint/2010/main" val="1005284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3"/>
          <p:cNvSpPr>
            <a:spLocks noGrp="1" noChangeArrowheads="1"/>
          </p:cNvSpPr>
          <p:nvPr>
            <p:ph type="dt" sz="half" idx="10"/>
          </p:nvPr>
        </p:nvSpPr>
        <p:spPr>
          <a:ln/>
        </p:spPr>
        <p:txBody>
          <a:bodyPr/>
          <a:lstStyle>
            <a:lvl1pPr>
              <a:defRPr/>
            </a:lvl1pPr>
          </a:lstStyle>
          <a:p>
            <a:pPr>
              <a:defRPr/>
            </a:pPr>
            <a:endParaRPr lang="en-GB"/>
          </a:p>
        </p:txBody>
      </p:sp>
      <p:sp>
        <p:nvSpPr>
          <p:cNvPr id="5" name="Rectangle 24"/>
          <p:cNvSpPr>
            <a:spLocks noGrp="1" noChangeArrowheads="1"/>
          </p:cNvSpPr>
          <p:nvPr>
            <p:ph type="ftr" sz="quarter" idx="11"/>
          </p:nvPr>
        </p:nvSpPr>
        <p:spPr>
          <a:ln/>
        </p:spPr>
        <p:txBody>
          <a:bodyPr/>
          <a:lstStyle>
            <a:lvl1pPr>
              <a:defRPr/>
            </a:lvl1pPr>
          </a:lstStyle>
          <a:p>
            <a:pPr>
              <a:defRPr/>
            </a:pPr>
            <a:endParaRPr lang="en-GB"/>
          </a:p>
        </p:txBody>
      </p:sp>
      <p:sp>
        <p:nvSpPr>
          <p:cNvPr id="6" name="Rectangle 25"/>
          <p:cNvSpPr>
            <a:spLocks noGrp="1" noChangeArrowheads="1"/>
          </p:cNvSpPr>
          <p:nvPr>
            <p:ph type="sldNum" sz="quarter" idx="12"/>
          </p:nvPr>
        </p:nvSpPr>
        <p:spPr>
          <a:ln/>
        </p:spPr>
        <p:txBody>
          <a:bodyPr/>
          <a:lstStyle>
            <a:lvl1pPr>
              <a:defRPr/>
            </a:lvl1pPr>
          </a:lstStyle>
          <a:p>
            <a:pPr>
              <a:defRPr/>
            </a:pPr>
            <a:fld id="{57333CC4-F324-497E-B0E9-FA151823B12C}" type="slidenum">
              <a:rPr lang="en-GB"/>
              <a:pPr>
                <a:defRPr/>
              </a:pPr>
              <a:t>‹#›</a:t>
            </a:fld>
            <a:endParaRPr lang="en-GB"/>
          </a:p>
        </p:txBody>
      </p:sp>
    </p:spTree>
    <p:extLst>
      <p:ext uri="{BB962C8B-B14F-4D97-AF65-F5344CB8AC3E}">
        <p14:creationId xmlns:p14="http://schemas.microsoft.com/office/powerpoint/2010/main" val="4020638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3"/>
          <p:cNvSpPr>
            <a:spLocks noGrp="1" noChangeArrowheads="1"/>
          </p:cNvSpPr>
          <p:nvPr>
            <p:ph type="dt" sz="half" idx="10"/>
          </p:nvPr>
        </p:nvSpPr>
        <p:spPr>
          <a:ln/>
        </p:spPr>
        <p:txBody>
          <a:bodyPr/>
          <a:lstStyle>
            <a:lvl1pPr>
              <a:defRPr/>
            </a:lvl1pPr>
          </a:lstStyle>
          <a:p>
            <a:pPr>
              <a:defRPr/>
            </a:pPr>
            <a:endParaRPr lang="en-GB"/>
          </a:p>
        </p:txBody>
      </p:sp>
      <p:sp>
        <p:nvSpPr>
          <p:cNvPr id="5" name="Rectangle 24"/>
          <p:cNvSpPr>
            <a:spLocks noGrp="1" noChangeArrowheads="1"/>
          </p:cNvSpPr>
          <p:nvPr>
            <p:ph type="ftr" sz="quarter" idx="11"/>
          </p:nvPr>
        </p:nvSpPr>
        <p:spPr>
          <a:ln/>
        </p:spPr>
        <p:txBody>
          <a:bodyPr/>
          <a:lstStyle>
            <a:lvl1pPr>
              <a:defRPr/>
            </a:lvl1pPr>
          </a:lstStyle>
          <a:p>
            <a:pPr>
              <a:defRPr/>
            </a:pPr>
            <a:endParaRPr lang="en-GB"/>
          </a:p>
        </p:txBody>
      </p:sp>
      <p:sp>
        <p:nvSpPr>
          <p:cNvPr id="6" name="Rectangle 25"/>
          <p:cNvSpPr>
            <a:spLocks noGrp="1" noChangeArrowheads="1"/>
          </p:cNvSpPr>
          <p:nvPr>
            <p:ph type="sldNum" sz="quarter" idx="12"/>
          </p:nvPr>
        </p:nvSpPr>
        <p:spPr>
          <a:ln/>
        </p:spPr>
        <p:txBody>
          <a:bodyPr/>
          <a:lstStyle>
            <a:lvl1pPr>
              <a:defRPr/>
            </a:lvl1pPr>
          </a:lstStyle>
          <a:p>
            <a:pPr>
              <a:defRPr/>
            </a:pPr>
            <a:fld id="{9726184C-EFF6-41EF-ACA3-F06DD0122F7C}" type="slidenum">
              <a:rPr lang="en-GB"/>
              <a:pPr>
                <a:defRPr/>
              </a:pPr>
              <a:t>‹#›</a:t>
            </a:fld>
            <a:endParaRPr lang="en-GB"/>
          </a:p>
        </p:txBody>
      </p:sp>
    </p:spTree>
    <p:extLst>
      <p:ext uri="{BB962C8B-B14F-4D97-AF65-F5344CB8AC3E}">
        <p14:creationId xmlns:p14="http://schemas.microsoft.com/office/powerpoint/2010/main" val="1078779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23"/>
          <p:cNvSpPr>
            <a:spLocks noGrp="1" noChangeArrowheads="1"/>
          </p:cNvSpPr>
          <p:nvPr>
            <p:ph type="dt" sz="half" idx="10"/>
          </p:nvPr>
        </p:nvSpPr>
        <p:spPr>
          <a:ln/>
        </p:spPr>
        <p:txBody>
          <a:bodyPr/>
          <a:lstStyle>
            <a:lvl1pPr>
              <a:defRPr/>
            </a:lvl1pPr>
          </a:lstStyle>
          <a:p>
            <a:pPr>
              <a:defRPr/>
            </a:pPr>
            <a:endParaRPr lang="en-GB"/>
          </a:p>
        </p:txBody>
      </p:sp>
      <p:sp>
        <p:nvSpPr>
          <p:cNvPr id="5" name="Rectangle 24"/>
          <p:cNvSpPr>
            <a:spLocks noGrp="1" noChangeArrowheads="1"/>
          </p:cNvSpPr>
          <p:nvPr>
            <p:ph type="ftr" sz="quarter" idx="11"/>
          </p:nvPr>
        </p:nvSpPr>
        <p:spPr>
          <a:ln/>
        </p:spPr>
        <p:txBody>
          <a:bodyPr/>
          <a:lstStyle>
            <a:lvl1pPr>
              <a:defRPr/>
            </a:lvl1pPr>
          </a:lstStyle>
          <a:p>
            <a:pPr>
              <a:defRPr/>
            </a:pPr>
            <a:endParaRPr lang="en-GB"/>
          </a:p>
        </p:txBody>
      </p:sp>
      <p:sp>
        <p:nvSpPr>
          <p:cNvPr id="6" name="Rectangle 25"/>
          <p:cNvSpPr>
            <a:spLocks noGrp="1" noChangeArrowheads="1"/>
          </p:cNvSpPr>
          <p:nvPr>
            <p:ph type="sldNum" sz="quarter" idx="12"/>
          </p:nvPr>
        </p:nvSpPr>
        <p:spPr>
          <a:ln/>
        </p:spPr>
        <p:txBody>
          <a:bodyPr/>
          <a:lstStyle>
            <a:lvl1pPr>
              <a:defRPr/>
            </a:lvl1pPr>
          </a:lstStyle>
          <a:p>
            <a:pPr>
              <a:defRPr/>
            </a:pPr>
            <a:fld id="{ECB02A17-F3DF-4B7A-8F7F-993A85CD794C}" type="slidenum">
              <a:rPr lang="en-GB"/>
              <a:pPr>
                <a:defRPr/>
              </a:pPr>
              <a:t>‹#›</a:t>
            </a:fld>
            <a:endParaRPr lang="en-GB"/>
          </a:p>
        </p:txBody>
      </p:sp>
    </p:spTree>
    <p:extLst>
      <p:ext uri="{BB962C8B-B14F-4D97-AF65-F5344CB8AC3E}">
        <p14:creationId xmlns:p14="http://schemas.microsoft.com/office/powerpoint/2010/main" val="14000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23"/>
          <p:cNvSpPr>
            <a:spLocks noGrp="1" noChangeArrowheads="1"/>
          </p:cNvSpPr>
          <p:nvPr>
            <p:ph type="dt" sz="half" idx="10"/>
          </p:nvPr>
        </p:nvSpPr>
        <p:spPr>
          <a:ln/>
        </p:spPr>
        <p:txBody>
          <a:bodyPr/>
          <a:lstStyle>
            <a:lvl1pPr>
              <a:defRPr/>
            </a:lvl1pPr>
          </a:lstStyle>
          <a:p>
            <a:pPr>
              <a:defRPr/>
            </a:pPr>
            <a:endParaRPr lang="en-GB"/>
          </a:p>
        </p:txBody>
      </p:sp>
      <p:sp>
        <p:nvSpPr>
          <p:cNvPr id="5" name="Rectangle 24"/>
          <p:cNvSpPr>
            <a:spLocks noGrp="1" noChangeArrowheads="1"/>
          </p:cNvSpPr>
          <p:nvPr>
            <p:ph type="ftr" sz="quarter" idx="11"/>
          </p:nvPr>
        </p:nvSpPr>
        <p:spPr>
          <a:ln/>
        </p:spPr>
        <p:txBody>
          <a:bodyPr/>
          <a:lstStyle>
            <a:lvl1pPr>
              <a:defRPr/>
            </a:lvl1pPr>
          </a:lstStyle>
          <a:p>
            <a:pPr>
              <a:defRPr/>
            </a:pPr>
            <a:endParaRPr lang="en-GB"/>
          </a:p>
        </p:txBody>
      </p:sp>
      <p:sp>
        <p:nvSpPr>
          <p:cNvPr id="6" name="Rectangle 25"/>
          <p:cNvSpPr>
            <a:spLocks noGrp="1" noChangeArrowheads="1"/>
          </p:cNvSpPr>
          <p:nvPr>
            <p:ph type="sldNum" sz="quarter" idx="12"/>
          </p:nvPr>
        </p:nvSpPr>
        <p:spPr>
          <a:ln/>
        </p:spPr>
        <p:txBody>
          <a:bodyPr/>
          <a:lstStyle>
            <a:lvl1pPr>
              <a:defRPr/>
            </a:lvl1pPr>
          </a:lstStyle>
          <a:p>
            <a:pPr>
              <a:defRPr/>
            </a:pPr>
            <a:fld id="{E03F9FA5-FC2F-4924-838E-5D3DC08B9C1B}" type="slidenum">
              <a:rPr lang="en-GB"/>
              <a:pPr>
                <a:defRPr/>
              </a:pPr>
              <a:t>‹#›</a:t>
            </a:fld>
            <a:endParaRPr lang="en-GB"/>
          </a:p>
        </p:txBody>
      </p:sp>
    </p:spTree>
    <p:extLst>
      <p:ext uri="{BB962C8B-B14F-4D97-AF65-F5344CB8AC3E}">
        <p14:creationId xmlns:p14="http://schemas.microsoft.com/office/powerpoint/2010/main" val="1342420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23"/>
          <p:cNvSpPr>
            <a:spLocks noGrp="1" noChangeArrowheads="1"/>
          </p:cNvSpPr>
          <p:nvPr>
            <p:ph type="dt" sz="half" idx="10"/>
          </p:nvPr>
        </p:nvSpPr>
        <p:spPr>
          <a:ln/>
        </p:spPr>
        <p:txBody>
          <a:bodyPr/>
          <a:lstStyle>
            <a:lvl1pPr>
              <a:defRPr/>
            </a:lvl1pPr>
          </a:lstStyle>
          <a:p>
            <a:pPr>
              <a:defRPr/>
            </a:pPr>
            <a:endParaRPr lang="en-GB"/>
          </a:p>
        </p:txBody>
      </p:sp>
      <p:sp>
        <p:nvSpPr>
          <p:cNvPr id="6" name="Rectangle 24"/>
          <p:cNvSpPr>
            <a:spLocks noGrp="1" noChangeArrowheads="1"/>
          </p:cNvSpPr>
          <p:nvPr>
            <p:ph type="ftr" sz="quarter" idx="11"/>
          </p:nvPr>
        </p:nvSpPr>
        <p:spPr>
          <a:ln/>
        </p:spPr>
        <p:txBody>
          <a:bodyPr/>
          <a:lstStyle>
            <a:lvl1pPr>
              <a:defRPr/>
            </a:lvl1pPr>
          </a:lstStyle>
          <a:p>
            <a:pPr>
              <a:defRPr/>
            </a:pPr>
            <a:endParaRPr lang="en-GB"/>
          </a:p>
        </p:txBody>
      </p:sp>
      <p:sp>
        <p:nvSpPr>
          <p:cNvPr id="7" name="Rectangle 25"/>
          <p:cNvSpPr>
            <a:spLocks noGrp="1" noChangeArrowheads="1"/>
          </p:cNvSpPr>
          <p:nvPr>
            <p:ph type="sldNum" sz="quarter" idx="12"/>
          </p:nvPr>
        </p:nvSpPr>
        <p:spPr>
          <a:ln/>
        </p:spPr>
        <p:txBody>
          <a:bodyPr/>
          <a:lstStyle>
            <a:lvl1pPr>
              <a:defRPr/>
            </a:lvl1pPr>
          </a:lstStyle>
          <a:p>
            <a:pPr>
              <a:defRPr/>
            </a:pPr>
            <a:fld id="{77A98C11-B8FF-4150-B1D7-DB21B347FD23}" type="slidenum">
              <a:rPr lang="en-GB"/>
              <a:pPr>
                <a:defRPr/>
              </a:pPr>
              <a:t>‹#›</a:t>
            </a:fld>
            <a:endParaRPr lang="en-GB"/>
          </a:p>
        </p:txBody>
      </p:sp>
    </p:spTree>
    <p:extLst>
      <p:ext uri="{BB962C8B-B14F-4D97-AF65-F5344CB8AC3E}">
        <p14:creationId xmlns:p14="http://schemas.microsoft.com/office/powerpoint/2010/main" val="1262931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23"/>
          <p:cNvSpPr>
            <a:spLocks noGrp="1" noChangeArrowheads="1"/>
          </p:cNvSpPr>
          <p:nvPr>
            <p:ph type="dt" sz="half" idx="10"/>
          </p:nvPr>
        </p:nvSpPr>
        <p:spPr>
          <a:ln/>
        </p:spPr>
        <p:txBody>
          <a:bodyPr/>
          <a:lstStyle>
            <a:lvl1pPr>
              <a:defRPr/>
            </a:lvl1pPr>
          </a:lstStyle>
          <a:p>
            <a:pPr>
              <a:defRPr/>
            </a:pPr>
            <a:endParaRPr lang="en-GB"/>
          </a:p>
        </p:txBody>
      </p:sp>
      <p:sp>
        <p:nvSpPr>
          <p:cNvPr id="8" name="Rectangle 24"/>
          <p:cNvSpPr>
            <a:spLocks noGrp="1" noChangeArrowheads="1"/>
          </p:cNvSpPr>
          <p:nvPr>
            <p:ph type="ftr" sz="quarter" idx="11"/>
          </p:nvPr>
        </p:nvSpPr>
        <p:spPr>
          <a:ln/>
        </p:spPr>
        <p:txBody>
          <a:bodyPr/>
          <a:lstStyle>
            <a:lvl1pPr>
              <a:defRPr/>
            </a:lvl1pPr>
          </a:lstStyle>
          <a:p>
            <a:pPr>
              <a:defRPr/>
            </a:pPr>
            <a:endParaRPr lang="en-GB"/>
          </a:p>
        </p:txBody>
      </p:sp>
      <p:sp>
        <p:nvSpPr>
          <p:cNvPr id="9" name="Rectangle 25"/>
          <p:cNvSpPr>
            <a:spLocks noGrp="1" noChangeArrowheads="1"/>
          </p:cNvSpPr>
          <p:nvPr>
            <p:ph type="sldNum" sz="quarter" idx="12"/>
          </p:nvPr>
        </p:nvSpPr>
        <p:spPr>
          <a:ln/>
        </p:spPr>
        <p:txBody>
          <a:bodyPr/>
          <a:lstStyle>
            <a:lvl1pPr>
              <a:defRPr/>
            </a:lvl1pPr>
          </a:lstStyle>
          <a:p>
            <a:pPr>
              <a:defRPr/>
            </a:pPr>
            <a:fld id="{DA5FFF38-5A47-4E4E-86FE-FF86867E141D}" type="slidenum">
              <a:rPr lang="en-GB"/>
              <a:pPr>
                <a:defRPr/>
              </a:pPr>
              <a:t>‹#›</a:t>
            </a:fld>
            <a:endParaRPr lang="en-GB"/>
          </a:p>
        </p:txBody>
      </p:sp>
    </p:spTree>
    <p:extLst>
      <p:ext uri="{BB962C8B-B14F-4D97-AF65-F5344CB8AC3E}">
        <p14:creationId xmlns:p14="http://schemas.microsoft.com/office/powerpoint/2010/main" val="809961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23"/>
          <p:cNvSpPr>
            <a:spLocks noGrp="1" noChangeArrowheads="1"/>
          </p:cNvSpPr>
          <p:nvPr>
            <p:ph type="dt" sz="half" idx="10"/>
          </p:nvPr>
        </p:nvSpPr>
        <p:spPr>
          <a:ln/>
        </p:spPr>
        <p:txBody>
          <a:bodyPr/>
          <a:lstStyle>
            <a:lvl1pPr>
              <a:defRPr/>
            </a:lvl1pPr>
          </a:lstStyle>
          <a:p>
            <a:pPr>
              <a:defRPr/>
            </a:pPr>
            <a:endParaRPr lang="en-GB"/>
          </a:p>
        </p:txBody>
      </p:sp>
      <p:sp>
        <p:nvSpPr>
          <p:cNvPr id="4" name="Rectangle 24"/>
          <p:cNvSpPr>
            <a:spLocks noGrp="1" noChangeArrowheads="1"/>
          </p:cNvSpPr>
          <p:nvPr>
            <p:ph type="ftr" sz="quarter" idx="11"/>
          </p:nvPr>
        </p:nvSpPr>
        <p:spPr>
          <a:ln/>
        </p:spPr>
        <p:txBody>
          <a:bodyPr/>
          <a:lstStyle>
            <a:lvl1pPr>
              <a:defRPr/>
            </a:lvl1pPr>
          </a:lstStyle>
          <a:p>
            <a:pPr>
              <a:defRPr/>
            </a:pPr>
            <a:endParaRPr lang="en-GB"/>
          </a:p>
        </p:txBody>
      </p:sp>
      <p:sp>
        <p:nvSpPr>
          <p:cNvPr id="5" name="Rectangle 25"/>
          <p:cNvSpPr>
            <a:spLocks noGrp="1" noChangeArrowheads="1"/>
          </p:cNvSpPr>
          <p:nvPr>
            <p:ph type="sldNum" sz="quarter" idx="12"/>
          </p:nvPr>
        </p:nvSpPr>
        <p:spPr>
          <a:ln/>
        </p:spPr>
        <p:txBody>
          <a:bodyPr/>
          <a:lstStyle>
            <a:lvl1pPr>
              <a:defRPr/>
            </a:lvl1pPr>
          </a:lstStyle>
          <a:p>
            <a:pPr>
              <a:defRPr/>
            </a:pPr>
            <a:fld id="{F0C445DF-8E48-4378-A811-6ED3617B9C28}" type="slidenum">
              <a:rPr lang="en-GB"/>
              <a:pPr>
                <a:defRPr/>
              </a:pPr>
              <a:t>‹#›</a:t>
            </a:fld>
            <a:endParaRPr lang="en-GB"/>
          </a:p>
        </p:txBody>
      </p:sp>
    </p:spTree>
    <p:extLst>
      <p:ext uri="{BB962C8B-B14F-4D97-AF65-F5344CB8AC3E}">
        <p14:creationId xmlns:p14="http://schemas.microsoft.com/office/powerpoint/2010/main" val="2194026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en-GB"/>
          </a:p>
        </p:txBody>
      </p:sp>
      <p:sp>
        <p:nvSpPr>
          <p:cNvPr id="3" name="Rectangle 24"/>
          <p:cNvSpPr>
            <a:spLocks noGrp="1" noChangeArrowheads="1"/>
          </p:cNvSpPr>
          <p:nvPr>
            <p:ph type="ftr" sz="quarter" idx="11"/>
          </p:nvPr>
        </p:nvSpPr>
        <p:spPr>
          <a:ln/>
        </p:spPr>
        <p:txBody>
          <a:bodyPr/>
          <a:lstStyle>
            <a:lvl1pPr>
              <a:defRPr/>
            </a:lvl1pPr>
          </a:lstStyle>
          <a:p>
            <a:pPr>
              <a:defRPr/>
            </a:pPr>
            <a:endParaRPr lang="en-GB"/>
          </a:p>
        </p:txBody>
      </p:sp>
      <p:sp>
        <p:nvSpPr>
          <p:cNvPr id="4" name="Rectangle 25"/>
          <p:cNvSpPr>
            <a:spLocks noGrp="1" noChangeArrowheads="1"/>
          </p:cNvSpPr>
          <p:nvPr>
            <p:ph type="sldNum" sz="quarter" idx="12"/>
          </p:nvPr>
        </p:nvSpPr>
        <p:spPr>
          <a:ln/>
        </p:spPr>
        <p:txBody>
          <a:bodyPr/>
          <a:lstStyle>
            <a:lvl1pPr>
              <a:defRPr/>
            </a:lvl1pPr>
          </a:lstStyle>
          <a:p>
            <a:pPr>
              <a:defRPr/>
            </a:pPr>
            <a:fld id="{2DD4E963-D396-4306-814D-EFB7082298D0}" type="slidenum">
              <a:rPr lang="en-GB"/>
              <a:pPr>
                <a:defRPr/>
              </a:pPr>
              <a:t>‹#›</a:t>
            </a:fld>
            <a:endParaRPr lang="en-GB"/>
          </a:p>
        </p:txBody>
      </p:sp>
    </p:spTree>
    <p:extLst>
      <p:ext uri="{BB962C8B-B14F-4D97-AF65-F5344CB8AC3E}">
        <p14:creationId xmlns:p14="http://schemas.microsoft.com/office/powerpoint/2010/main" val="749672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GB"/>
          </a:p>
        </p:txBody>
      </p:sp>
      <p:sp>
        <p:nvSpPr>
          <p:cNvPr id="6" name="Rectangle 24"/>
          <p:cNvSpPr>
            <a:spLocks noGrp="1" noChangeArrowheads="1"/>
          </p:cNvSpPr>
          <p:nvPr>
            <p:ph type="ftr" sz="quarter" idx="11"/>
          </p:nvPr>
        </p:nvSpPr>
        <p:spPr>
          <a:ln/>
        </p:spPr>
        <p:txBody>
          <a:bodyPr/>
          <a:lstStyle>
            <a:lvl1pPr>
              <a:defRPr/>
            </a:lvl1pPr>
          </a:lstStyle>
          <a:p>
            <a:pPr>
              <a:defRPr/>
            </a:pPr>
            <a:endParaRPr lang="en-GB"/>
          </a:p>
        </p:txBody>
      </p:sp>
      <p:sp>
        <p:nvSpPr>
          <p:cNvPr id="7" name="Rectangle 25"/>
          <p:cNvSpPr>
            <a:spLocks noGrp="1" noChangeArrowheads="1"/>
          </p:cNvSpPr>
          <p:nvPr>
            <p:ph type="sldNum" sz="quarter" idx="12"/>
          </p:nvPr>
        </p:nvSpPr>
        <p:spPr>
          <a:ln/>
        </p:spPr>
        <p:txBody>
          <a:bodyPr/>
          <a:lstStyle>
            <a:lvl1pPr>
              <a:defRPr/>
            </a:lvl1pPr>
          </a:lstStyle>
          <a:p>
            <a:pPr>
              <a:defRPr/>
            </a:pPr>
            <a:fld id="{6ADE3FB1-6DE8-4DD5-AA38-8E5CD89A0B26}" type="slidenum">
              <a:rPr lang="en-GB"/>
              <a:pPr>
                <a:defRPr/>
              </a:pPr>
              <a:t>‹#›</a:t>
            </a:fld>
            <a:endParaRPr lang="en-GB"/>
          </a:p>
        </p:txBody>
      </p:sp>
    </p:spTree>
    <p:extLst>
      <p:ext uri="{BB962C8B-B14F-4D97-AF65-F5344CB8AC3E}">
        <p14:creationId xmlns:p14="http://schemas.microsoft.com/office/powerpoint/2010/main" val="2722528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GB"/>
          </a:p>
        </p:txBody>
      </p:sp>
      <p:sp>
        <p:nvSpPr>
          <p:cNvPr id="6" name="Rectangle 24"/>
          <p:cNvSpPr>
            <a:spLocks noGrp="1" noChangeArrowheads="1"/>
          </p:cNvSpPr>
          <p:nvPr>
            <p:ph type="ftr" sz="quarter" idx="11"/>
          </p:nvPr>
        </p:nvSpPr>
        <p:spPr>
          <a:ln/>
        </p:spPr>
        <p:txBody>
          <a:bodyPr/>
          <a:lstStyle>
            <a:lvl1pPr>
              <a:defRPr/>
            </a:lvl1pPr>
          </a:lstStyle>
          <a:p>
            <a:pPr>
              <a:defRPr/>
            </a:pPr>
            <a:endParaRPr lang="en-GB"/>
          </a:p>
        </p:txBody>
      </p:sp>
      <p:sp>
        <p:nvSpPr>
          <p:cNvPr id="7" name="Rectangle 25"/>
          <p:cNvSpPr>
            <a:spLocks noGrp="1" noChangeArrowheads="1"/>
          </p:cNvSpPr>
          <p:nvPr>
            <p:ph type="sldNum" sz="quarter" idx="12"/>
          </p:nvPr>
        </p:nvSpPr>
        <p:spPr>
          <a:ln/>
        </p:spPr>
        <p:txBody>
          <a:bodyPr/>
          <a:lstStyle>
            <a:lvl1pPr>
              <a:defRPr/>
            </a:lvl1pPr>
          </a:lstStyle>
          <a:p>
            <a:pPr>
              <a:defRPr/>
            </a:pPr>
            <a:fld id="{51D0B2C0-93C4-4908-B33E-4EE0A91511A8}" type="slidenum">
              <a:rPr lang="en-GB"/>
              <a:pPr>
                <a:defRPr/>
              </a:pPr>
              <a:t>‹#›</a:t>
            </a:fld>
            <a:endParaRPr lang="en-GB"/>
          </a:p>
        </p:txBody>
      </p:sp>
    </p:spTree>
    <p:extLst>
      <p:ext uri="{BB962C8B-B14F-4D97-AF65-F5344CB8AC3E}">
        <p14:creationId xmlns:p14="http://schemas.microsoft.com/office/powerpoint/2010/main" val="3875981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934200"/>
            <a:chOff x="0" y="0"/>
            <a:chExt cx="5760" cy="4368"/>
          </a:xfrm>
        </p:grpSpPr>
        <p:sp>
          <p:nvSpPr>
            <p:cNvPr id="87043" name="Freeform 3"/>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1033" name="Freeform 4"/>
            <p:cNvSpPr>
              <a:spLocks/>
            </p:cNvSpPr>
            <p:nvPr/>
          </p:nvSpPr>
          <p:spPr bwMode="hidden">
            <a:xfrm>
              <a:off x="0" y="2496"/>
              <a:ext cx="2112" cy="1604"/>
            </a:xfrm>
            <a:custGeom>
              <a:avLst/>
              <a:gdLst>
                <a:gd name="T0" fmla="*/ 577 w 2123"/>
                <a:gd name="T1" fmla="*/ 986 h 1696"/>
                <a:gd name="T2" fmla="*/ 541 w 2123"/>
                <a:gd name="T3" fmla="*/ 646 h 1696"/>
                <a:gd name="T4" fmla="*/ 667 w 2123"/>
                <a:gd name="T5" fmla="*/ 374 h 1696"/>
                <a:gd name="T6" fmla="*/ 922 w 2123"/>
                <a:gd name="T7" fmla="*/ 555 h 1696"/>
                <a:gd name="T8" fmla="*/ 1208 w 2123"/>
                <a:gd name="T9" fmla="*/ 822 h 1696"/>
                <a:gd name="T10" fmla="*/ 1475 w 2123"/>
                <a:gd name="T11" fmla="*/ 1049 h 1696"/>
                <a:gd name="T12" fmla="*/ 1791 w 2123"/>
                <a:gd name="T13" fmla="*/ 1286 h 1696"/>
                <a:gd name="T14" fmla="*/ 1873 w 2123"/>
                <a:gd name="T15" fmla="*/ 1337 h 1696"/>
                <a:gd name="T16" fmla="*/ 1826 w 2123"/>
                <a:gd name="T17" fmla="*/ 1281 h 1696"/>
                <a:gd name="T18" fmla="*/ 1404 w 2123"/>
                <a:gd name="T19" fmla="*/ 947 h 1696"/>
                <a:gd name="T20" fmla="*/ 1082 w 2123"/>
                <a:gd name="T21" fmla="*/ 646 h 1696"/>
                <a:gd name="T22" fmla="*/ 719 w 2123"/>
                <a:gd name="T23" fmla="*/ 311 h 1696"/>
                <a:gd name="T24" fmla="*/ 994 w 2123"/>
                <a:gd name="T25" fmla="*/ 294 h 1696"/>
                <a:gd name="T26" fmla="*/ 1279 w 2123"/>
                <a:gd name="T27" fmla="*/ 300 h 1696"/>
                <a:gd name="T28" fmla="*/ 1606 w 2123"/>
                <a:gd name="T29" fmla="*/ 254 h 1696"/>
                <a:gd name="T30" fmla="*/ 2112 w 2123"/>
                <a:gd name="T31" fmla="*/ 186 h 1696"/>
                <a:gd name="T32" fmla="*/ 2064 w 2123"/>
                <a:gd name="T33" fmla="*/ 164 h 1696"/>
                <a:gd name="T34" fmla="*/ 1535 w 2123"/>
                <a:gd name="T35" fmla="*/ 243 h 1696"/>
                <a:gd name="T36" fmla="*/ 1202 w 2123"/>
                <a:gd name="T37" fmla="*/ 260 h 1696"/>
                <a:gd name="T38" fmla="*/ 755 w 2123"/>
                <a:gd name="T39" fmla="*/ 243 h 1696"/>
                <a:gd name="T40" fmla="*/ 815 w 2123"/>
                <a:gd name="T41" fmla="*/ 215 h 1696"/>
                <a:gd name="T42" fmla="*/ 1136 w 2123"/>
                <a:gd name="T43" fmla="*/ 0 h 1696"/>
                <a:gd name="T44" fmla="*/ 1082 w 2123"/>
                <a:gd name="T45" fmla="*/ 28 h 1696"/>
                <a:gd name="T46" fmla="*/ 1005 w 2123"/>
                <a:gd name="T47" fmla="*/ 79 h 1696"/>
                <a:gd name="T48" fmla="*/ 851 w 2123"/>
                <a:gd name="T49" fmla="*/ 181 h 1696"/>
                <a:gd name="T50" fmla="*/ 667 w 2123"/>
                <a:gd name="T51" fmla="*/ 266 h 1696"/>
                <a:gd name="T52" fmla="*/ 631 w 2123"/>
                <a:gd name="T53" fmla="*/ 340 h 1696"/>
                <a:gd name="T54" fmla="*/ 303 w 2123"/>
                <a:gd name="T55" fmla="*/ 555 h 1696"/>
                <a:gd name="T56" fmla="*/ 0 w 2123"/>
                <a:gd name="T57" fmla="*/ 686 h 1696"/>
                <a:gd name="T58" fmla="*/ 0 w 2123"/>
                <a:gd name="T59" fmla="*/ 691 h 1696"/>
                <a:gd name="T60" fmla="*/ 0 w 2123"/>
                <a:gd name="T61" fmla="*/ 725 h 1696"/>
                <a:gd name="T62" fmla="*/ 297 w 2123"/>
                <a:gd name="T63" fmla="*/ 601 h 1696"/>
                <a:gd name="T64" fmla="*/ 589 w 2123"/>
                <a:gd name="T65" fmla="*/ 408 h 1696"/>
                <a:gd name="T66" fmla="*/ 505 w 2123"/>
                <a:gd name="T67" fmla="*/ 635 h 1696"/>
                <a:gd name="T68" fmla="*/ 523 w 2123"/>
                <a:gd name="T69" fmla="*/ 941 h 1696"/>
                <a:gd name="T70" fmla="*/ 458 w 2123"/>
                <a:gd name="T71" fmla="*/ 1105 h 1696"/>
                <a:gd name="T72" fmla="*/ 327 w 2123"/>
                <a:gd name="T73" fmla="*/ 1400 h 1696"/>
                <a:gd name="T74" fmla="*/ 321 w 2123"/>
                <a:gd name="T75" fmla="*/ 1604 h 1696"/>
                <a:gd name="T76" fmla="*/ 327 w 2123"/>
                <a:gd name="T77" fmla="*/ 1604 h 1696"/>
                <a:gd name="T78" fmla="*/ 345 w 2123"/>
                <a:gd name="T79" fmla="*/ 1468 h 1696"/>
                <a:gd name="T80" fmla="*/ 577 w 2123"/>
                <a:gd name="T81" fmla="*/ 986 h 1696"/>
                <a:gd name="T82" fmla="*/ 577 w 2123"/>
                <a:gd name="T83" fmla="*/ 986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4"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5" name="Freeform 6"/>
            <p:cNvSpPr>
              <a:spLocks/>
            </p:cNvSpPr>
            <p:nvPr/>
          </p:nvSpPr>
          <p:spPr bwMode="hidden">
            <a:xfrm>
              <a:off x="0" y="524"/>
              <a:ext cx="973" cy="1195"/>
            </a:xfrm>
            <a:custGeom>
              <a:avLst/>
              <a:gdLst>
                <a:gd name="T0" fmla="*/ 324 w 969"/>
                <a:gd name="T1" fmla="*/ 1189 h 1192"/>
                <a:gd name="T2" fmla="*/ 492 w 969"/>
                <a:gd name="T3" fmla="*/ 1195 h 1192"/>
                <a:gd name="T4" fmla="*/ 582 w 969"/>
                <a:gd name="T5" fmla="*/ 1153 h 1192"/>
                <a:gd name="T6" fmla="*/ 816 w 969"/>
                <a:gd name="T7" fmla="*/ 1088 h 1192"/>
                <a:gd name="T8" fmla="*/ 937 w 969"/>
                <a:gd name="T9" fmla="*/ 1058 h 1192"/>
                <a:gd name="T10" fmla="*/ 762 w 969"/>
                <a:gd name="T11" fmla="*/ 991 h 1192"/>
                <a:gd name="T12" fmla="*/ 558 w 969"/>
                <a:gd name="T13" fmla="*/ 955 h 1192"/>
                <a:gd name="T14" fmla="*/ 198 w 969"/>
                <a:gd name="T15" fmla="*/ 973 h 1192"/>
                <a:gd name="T16" fmla="*/ 300 w 969"/>
                <a:gd name="T17" fmla="*/ 895 h 1192"/>
                <a:gd name="T18" fmla="*/ 498 w 969"/>
                <a:gd name="T19" fmla="*/ 805 h 1192"/>
                <a:gd name="T20" fmla="*/ 697 w 969"/>
                <a:gd name="T21" fmla="*/ 673 h 1192"/>
                <a:gd name="T22" fmla="*/ 703 w 969"/>
                <a:gd name="T23" fmla="*/ 673 h 1192"/>
                <a:gd name="T24" fmla="*/ 715 w 969"/>
                <a:gd name="T25" fmla="*/ 667 h 1192"/>
                <a:gd name="T26" fmla="*/ 756 w 969"/>
                <a:gd name="T27" fmla="*/ 649 h 1192"/>
                <a:gd name="T28" fmla="*/ 780 w 969"/>
                <a:gd name="T29" fmla="*/ 643 h 1192"/>
                <a:gd name="T30" fmla="*/ 792 w 969"/>
                <a:gd name="T31" fmla="*/ 631 h 1192"/>
                <a:gd name="T32" fmla="*/ 798 w 969"/>
                <a:gd name="T33" fmla="*/ 619 h 1192"/>
                <a:gd name="T34" fmla="*/ 792 w 969"/>
                <a:gd name="T35" fmla="*/ 613 h 1192"/>
                <a:gd name="T36" fmla="*/ 786 w 969"/>
                <a:gd name="T37" fmla="*/ 601 h 1192"/>
                <a:gd name="T38" fmla="*/ 786 w 969"/>
                <a:gd name="T39" fmla="*/ 576 h 1192"/>
                <a:gd name="T40" fmla="*/ 798 w 969"/>
                <a:gd name="T41" fmla="*/ 546 h 1192"/>
                <a:gd name="T42" fmla="*/ 810 w 969"/>
                <a:gd name="T43" fmla="*/ 516 h 1192"/>
                <a:gd name="T44" fmla="*/ 828 w 969"/>
                <a:gd name="T45" fmla="*/ 486 h 1192"/>
                <a:gd name="T46" fmla="*/ 840 w 969"/>
                <a:gd name="T47" fmla="*/ 456 h 1192"/>
                <a:gd name="T48" fmla="*/ 846 w 969"/>
                <a:gd name="T49" fmla="*/ 438 h 1192"/>
                <a:gd name="T50" fmla="*/ 853 w 969"/>
                <a:gd name="T51" fmla="*/ 432 h 1192"/>
                <a:gd name="T52" fmla="*/ 853 w 969"/>
                <a:gd name="T53" fmla="*/ 348 h 1192"/>
                <a:gd name="T54" fmla="*/ 853 w 969"/>
                <a:gd name="T55" fmla="*/ 342 h 1192"/>
                <a:gd name="T56" fmla="*/ 859 w 969"/>
                <a:gd name="T57" fmla="*/ 336 h 1192"/>
                <a:gd name="T58" fmla="*/ 877 w 969"/>
                <a:gd name="T59" fmla="*/ 306 h 1192"/>
                <a:gd name="T60" fmla="*/ 889 w 969"/>
                <a:gd name="T61" fmla="*/ 270 h 1192"/>
                <a:gd name="T62" fmla="*/ 901 w 969"/>
                <a:gd name="T63" fmla="*/ 240 h 1192"/>
                <a:gd name="T64" fmla="*/ 907 w 969"/>
                <a:gd name="T65" fmla="*/ 228 h 1192"/>
                <a:gd name="T66" fmla="*/ 913 w 969"/>
                <a:gd name="T67" fmla="*/ 216 h 1192"/>
                <a:gd name="T68" fmla="*/ 931 w 969"/>
                <a:gd name="T69" fmla="*/ 173 h 1192"/>
                <a:gd name="T70" fmla="*/ 949 w 969"/>
                <a:gd name="T71" fmla="*/ 137 h 1192"/>
                <a:gd name="T72" fmla="*/ 955 w 969"/>
                <a:gd name="T73" fmla="*/ 125 h 1192"/>
                <a:gd name="T74" fmla="*/ 955 w 969"/>
                <a:gd name="T75" fmla="*/ 119 h 1192"/>
                <a:gd name="T76" fmla="*/ 973 w 969"/>
                <a:gd name="T77" fmla="*/ 0 h 1192"/>
                <a:gd name="T78" fmla="*/ 949 w 969"/>
                <a:gd name="T79" fmla="*/ 47 h 1192"/>
                <a:gd name="T80" fmla="*/ 786 w 969"/>
                <a:gd name="T81" fmla="*/ 113 h 1192"/>
                <a:gd name="T82" fmla="*/ 709 w 969"/>
                <a:gd name="T83" fmla="*/ 161 h 1192"/>
                <a:gd name="T84" fmla="*/ 462 w 969"/>
                <a:gd name="T85" fmla="*/ 234 h 1192"/>
                <a:gd name="T86" fmla="*/ 282 w 969"/>
                <a:gd name="T87" fmla="*/ 288 h 1192"/>
                <a:gd name="T88" fmla="*/ 174 w 969"/>
                <a:gd name="T89" fmla="*/ 294 h 1192"/>
                <a:gd name="T90" fmla="*/ 12 w 969"/>
                <a:gd name="T91" fmla="*/ 486 h 1192"/>
                <a:gd name="T92" fmla="*/ 0 w 969"/>
                <a:gd name="T93" fmla="*/ 510 h 1192"/>
                <a:gd name="T94" fmla="*/ 0 w 969"/>
                <a:gd name="T95" fmla="*/ 1189 h 1192"/>
                <a:gd name="T96" fmla="*/ 96 w 969"/>
                <a:gd name="T97" fmla="*/ 1183 h 1192"/>
                <a:gd name="T98" fmla="*/ 324 w 969"/>
                <a:gd name="T99" fmla="*/ 1189 h 1192"/>
                <a:gd name="T100" fmla="*/ 324 w 969"/>
                <a:gd name="T101" fmla="*/ 1189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6"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7" name="Freeform 8"/>
            <p:cNvSpPr>
              <a:spLocks/>
            </p:cNvSpPr>
            <p:nvPr/>
          </p:nvSpPr>
          <p:spPr bwMode="hidden">
            <a:xfrm>
              <a:off x="3525" y="1"/>
              <a:ext cx="2185" cy="1508"/>
            </a:xfrm>
            <a:custGeom>
              <a:avLst/>
              <a:gdLst>
                <a:gd name="T0" fmla="*/ 1038 w 2176"/>
                <a:gd name="T1" fmla="*/ 769 h 1505"/>
                <a:gd name="T2" fmla="*/ 1195 w 2176"/>
                <a:gd name="T3" fmla="*/ 1237 h 1505"/>
                <a:gd name="T4" fmla="*/ 960 w 2176"/>
                <a:gd name="T5" fmla="*/ 1195 h 1505"/>
                <a:gd name="T6" fmla="*/ 726 w 2176"/>
                <a:gd name="T7" fmla="*/ 1129 h 1505"/>
                <a:gd name="T8" fmla="*/ 444 w 2176"/>
                <a:gd name="T9" fmla="*/ 1111 h 1505"/>
                <a:gd name="T10" fmla="*/ 0 w 2176"/>
                <a:gd name="T11" fmla="*/ 1081 h 1505"/>
                <a:gd name="T12" fmla="*/ 30 w 2176"/>
                <a:gd name="T13" fmla="*/ 1117 h 1505"/>
                <a:gd name="T14" fmla="*/ 498 w 2176"/>
                <a:gd name="T15" fmla="*/ 1135 h 1505"/>
                <a:gd name="T16" fmla="*/ 780 w 2176"/>
                <a:gd name="T17" fmla="*/ 1189 h 1505"/>
                <a:gd name="T18" fmla="*/ 1135 w 2176"/>
                <a:gd name="T19" fmla="*/ 1304 h 1505"/>
                <a:gd name="T20" fmla="*/ 1074 w 2176"/>
                <a:gd name="T21" fmla="*/ 1322 h 1505"/>
                <a:gd name="T22" fmla="*/ 714 w 2176"/>
                <a:gd name="T23" fmla="*/ 1508 h 1505"/>
                <a:gd name="T24" fmla="*/ 768 w 2176"/>
                <a:gd name="T25" fmla="*/ 1484 h 1505"/>
                <a:gd name="T26" fmla="*/ 865 w 2176"/>
                <a:gd name="T27" fmla="*/ 1442 h 1505"/>
                <a:gd name="T28" fmla="*/ 1026 w 2176"/>
                <a:gd name="T29" fmla="*/ 1358 h 1505"/>
                <a:gd name="T30" fmla="*/ 1219 w 2176"/>
                <a:gd name="T31" fmla="*/ 1298 h 1505"/>
                <a:gd name="T32" fmla="*/ 1272 w 2176"/>
                <a:gd name="T33" fmla="*/ 1225 h 1505"/>
                <a:gd name="T34" fmla="*/ 1639 w 2176"/>
                <a:gd name="T35" fmla="*/ 1045 h 1505"/>
                <a:gd name="T36" fmla="*/ 1939 w 2176"/>
                <a:gd name="T37" fmla="*/ 955 h 1505"/>
                <a:gd name="T38" fmla="*/ 2185 w 2176"/>
                <a:gd name="T39" fmla="*/ 823 h 1505"/>
                <a:gd name="T40" fmla="*/ 1969 w 2176"/>
                <a:gd name="T41" fmla="*/ 913 h 1505"/>
                <a:gd name="T42" fmla="*/ 1663 w 2176"/>
                <a:gd name="T43" fmla="*/ 991 h 1505"/>
                <a:gd name="T44" fmla="*/ 1345 w 2176"/>
                <a:gd name="T45" fmla="*/ 1153 h 1505"/>
                <a:gd name="T46" fmla="*/ 1507 w 2176"/>
                <a:gd name="T47" fmla="*/ 907 h 1505"/>
                <a:gd name="T48" fmla="*/ 1627 w 2176"/>
                <a:gd name="T49" fmla="*/ 546 h 1505"/>
                <a:gd name="T50" fmla="*/ 1747 w 2176"/>
                <a:gd name="T51" fmla="*/ 373 h 1505"/>
                <a:gd name="T52" fmla="*/ 1987 w 2176"/>
                <a:gd name="T53" fmla="*/ 60 h 1505"/>
                <a:gd name="T54" fmla="*/ 2011 w 2176"/>
                <a:gd name="T55" fmla="*/ 0 h 1505"/>
                <a:gd name="T56" fmla="*/ 1981 w 2176"/>
                <a:gd name="T57" fmla="*/ 0 h 1505"/>
                <a:gd name="T58" fmla="*/ 1603 w 2176"/>
                <a:gd name="T59" fmla="*/ 481 h 1505"/>
                <a:gd name="T60" fmla="*/ 1483 w 2176"/>
                <a:gd name="T61" fmla="*/ 889 h 1505"/>
                <a:gd name="T62" fmla="*/ 1260 w 2176"/>
                <a:gd name="T63" fmla="*/ 1177 h 1505"/>
                <a:gd name="T64" fmla="*/ 1135 w 2176"/>
                <a:gd name="T65" fmla="*/ 907 h 1505"/>
                <a:gd name="T66" fmla="*/ 1014 w 2176"/>
                <a:gd name="T67" fmla="*/ 541 h 1505"/>
                <a:gd name="T68" fmla="*/ 889 w 2176"/>
                <a:gd name="T69" fmla="*/ 222 h 1505"/>
                <a:gd name="T70" fmla="*/ 792 w 2176"/>
                <a:gd name="T71" fmla="*/ 0 h 1505"/>
                <a:gd name="T72" fmla="*/ 756 w 2176"/>
                <a:gd name="T73" fmla="*/ 0 h 1505"/>
                <a:gd name="T74" fmla="*/ 907 w 2176"/>
                <a:gd name="T75" fmla="*/ 355 h 1505"/>
                <a:gd name="T76" fmla="*/ 1038 w 2176"/>
                <a:gd name="T77" fmla="*/ 769 h 1505"/>
                <a:gd name="T78" fmla="*/ 1038 w 2176"/>
                <a:gd name="T79" fmla="*/ 769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8" name="Freeform 9"/>
            <p:cNvSpPr>
              <a:spLocks/>
            </p:cNvSpPr>
            <p:nvPr/>
          </p:nvSpPr>
          <p:spPr bwMode="hidden">
            <a:xfrm>
              <a:off x="0" y="649"/>
              <a:ext cx="816" cy="806"/>
            </a:xfrm>
            <a:custGeom>
              <a:avLst/>
              <a:gdLst>
                <a:gd name="T0" fmla="*/ 162 w 813"/>
                <a:gd name="T1" fmla="*/ 565 h 804"/>
                <a:gd name="T2" fmla="*/ 330 w 813"/>
                <a:gd name="T3" fmla="*/ 439 h 804"/>
                <a:gd name="T4" fmla="*/ 648 w 813"/>
                <a:gd name="T5" fmla="*/ 217 h 804"/>
                <a:gd name="T6" fmla="*/ 816 w 813"/>
                <a:gd name="T7" fmla="*/ 0 h 804"/>
                <a:gd name="T8" fmla="*/ 678 w 813"/>
                <a:gd name="T9" fmla="*/ 150 h 804"/>
                <a:gd name="T10" fmla="*/ 145 w 813"/>
                <a:gd name="T11" fmla="*/ 505 h 804"/>
                <a:gd name="T12" fmla="*/ 0 w 813"/>
                <a:gd name="T13" fmla="*/ 734 h 804"/>
                <a:gd name="T14" fmla="*/ 0 w 813"/>
                <a:gd name="T15" fmla="*/ 806 h 804"/>
                <a:gd name="T16" fmla="*/ 162 w 813"/>
                <a:gd name="T17" fmla="*/ 565 h 804"/>
                <a:gd name="T18" fmla="*/ 162 w 813"/>
                <a:gd name="T19" fmla="*/ 565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39" name="Freeform 10"/>
            <p:cNvSpPr>
              <a:spLocks/>
            </p:cNvSpPr>
            <p:nvPr/>
          </p:nvSpPr>
          <p:spPr bwMode="hidden">
            <a:xfrm>
              <a:off x="0" y="1545"/>
              <a:ext cx="762" cy="107"/>
            </a:xfrm>
            <a:custGeom>
              <a:avLst/>
              <a:gdLst>
                <a:gd name="T0" fmla="*/ 462 w 759"/>
                <a:gd name="T1" fmla="*/ 66 h 107"/>
                <a:gd name="T2" fmla="*/ 762 w 759"/>
                <a:gd name="T3" fmla="*/ 0 h 107"/>
                <a:gd name="T4" fmla="*/ 498 w 759"/>
                <a:gd name="T5" fmla="*/ 36 h 107"/>
                <a:gd name="T6" fmla="*/ 139 w 759"/>
                <a:gd name="T7" fmla="*/ 48 h 107"/>
                <a:gd name="T8" fmla="*/ 0 w 759"/>
                <a:gd name="T9" fmla="*/ 78 h 107"/>
                <a:gd name="T10" fmla="*/ 0 w 759"/>
                <a:gd name="T11" fmla="*/ 107 h 107"/>
                <a:gd name="T12" fmla="*/ 96 w 759"/>
                <a:gd name="T13" fmla="*/ 89 h 107"/>
                <a:gd name="T14" fmla="*/ 462 w 759"/>
                <a:gd name="T15" fmla="*/ 66 h 107"/>
                <a:gd name="T16" fmla="*/ 462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40" name="Freeform 11"/>
            <p:cNvSpPr>
              <a:spLocks/>
            </p:cNvSpPr>
            <p:nvPr/>
          </p:nvSpPr>
          <p:spPr bwMode="hidden">
            <a:xfrm>
              <a:off x="2314" y="3431"/>
              <a:ext cx="3182" cy="745"/>
            </a:xfrm>
            <a:custGeom>
              <a:avLst/>
              <a:gdLst>
                <a:gd name="T0" fmla="*/ 1393 w 3169"/>
                <a:gd name="T1" fmla="*/ 240 h 743"/>
                <a:gd name="T2" fmla="*/ 1741 w 3169"/>
                <a:gd name="T3" fmla="*/ 234 h 743"/>
                <a:gd name="T4" fmla="*/ 2096 w 3169"/>
                <a:gd name="T5" fmla="*/ 252 h 743"/>
                <a:gd name="T6" fmla="*/ 2515 w 3169"/>
                <a:gd name="T7" fmla="*/ 234 h 743"/>
                <a:gd name="T8" fmla="*/ 3182 w 3169"/>
                <a:gd name="T9" fmla="*/ 205 h 743"/>
                <a:gd name="T10" fmla="*/ 3128 w 3169"/>
                <a:gd name="T11" fmla="*/ 187 h 743"/>
                <a:gd name="T12" fmla="*/ 2432 w 3169"/>
                <a:gd name="T13" fmla="*/ 222 h 743"/>
                <a:gd name="T14" fmla="*/ 2011 w 3169"/>
                <a:gd name="T15" fmla="*/ 222 h 743"/>
                <a:gd name="T16" fmla="*/ 1465 w 3169"/>
                <a:gd name="T17" fmla="*/ 187 h 743"/>
                <a:gd name="T18" fmla="*/ 1549 w 3169"/>
                <a:gd name="T19" fmla="*/ 168 h 743"/>
                <a:gd name="T20" fmla="*/ 2047 w 3169"/>
                <a:gd name="T21" fmla="*/ 0 h 743"/>
                <a:gd name="T22" fmla="*/ 1969 w 3169"/>
                <a:gd name="T23" fmla="*/ 24 h 743"/>
                <a:gd name="T24" fmla="*/ 1844 w 3169"/>
                <a:gd name="T25" fmla="*/ 66 h 743"/>
                <a:gd name="T26" fmla="*/ 1609 w 3169"/>
                <a:gd name="T27" fmla="*/ 138 h 743"/>
                <a:gd name="T28" fmla="*/ 1344 w 3169"/>
                <a:gd name="T29" fmla="*/ 199 h 743"/>
                <a:gd name="T30" fmla="*/ 1273 w 3169"/>
                <a:gd name="T31" fmla="*/ 252 h 743"/>
                <a:gd name="T32" fmla="*/ 768 w 3169"/>
                <a:gd name="T33" fmla="*/ 414 h 743"/>
                <a:gd name="T34" fmla="*/ 336 w 3169"/>
                <a:gd name="T35" fmla="*/ 504 h 743"/>
                <a:gd name="T36" fmla="*/ 0 w 3169"/>
                <a:gd name="T37" fmla="*/ 619 h 743"/>
                <a:gd name="T38" fmla="*/ 300 w 3169"/>
                <a:gd name="T39" fmla="*/ 540 h 743"/>
                <a:gd name="T40" fmla="*/ 738 w 3169"/>
                <a:gd name="T41" fmla="*/ 450 h 743"/>
                <a:gd name="T42" fmla="*/ 1183 w 3169"/>
                <a:gd name="T43" fmla="*/ 312 h 743"/>
                <a:gd name="T44" fmla="*/ 985 w 3169"/>
                <a:gd name="T45" fmla="*/ 492 h 743"/>
                <a:gd name="T46" fmla="*/ 871 w 3169"/>
                <a:gd name="T47" fmla="*/ 745 h 743"/>
                <a:gd name="T48" fmla="*/ 865 w 3169"/>
                <a:gd name="T49" fmla="*/ 745 h 743"/>
                <a:gd name="T50" fmla="*/ 937 w 3169"/>
                <a:gd name="T51" fmla="*/ 745 h 743"/>
                <a:gd name="T52" fmla="*/ 1026 w 3169"/>
                <a:gd name="T53" fmla="*/ 498 h 743"/>
                <a:gd name="T54" fmla="*/ 1302 w 3169"/>
                <a:gd name="T55" fmla="*/ 282 h 743"/>
                <a:gd name="T56" fmla="*/ 1537 w 3169"/>
                <a:gd name="T57" fmla="*/ 450 h 743"/>
                <a:gd name="T58" fmla="*/ 1777 w 3169"/>
                <a:gd name="T59" fmla="*/ 679 h 743"/>
                <a:gd name="T60" fmla="*/ 1862 w 3169"/>
                <a:gd name="T61" fmla="*/ 745 h 743"/>
                <a:gd name="T62" fmla="*/ 1927 w 3169"/>
                <a:gd name="T63" fmla="*/ 745 h 743"/>
                <a:gd name="T64" fmla="*/ 1699 w 3169"/>
                <a:gd name="T65" fmla="*/ 528 h 743"/>
                <a:gd name="T66" fmla="*/ 1393 w 3169"/>
                <a:gd name="T67" fmla="*/ 240 h 743"/>
                <a:gd name="T68" fmla="*/ 1393 w 3169"/>
                <a:gd name="T69" fmla="*/ 240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41" name="Rectangle 12"/>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en-US"/>
            </a:p>
          </p:txBody>
        </p:sp>
        <p:sp>
          <p:nvSpPr>
            <p:cNvPr id="1042" name="Rectangle 13"/>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en-US"/>
            </a:p>
          </p:txBody>
        </p:sp>
        <p:sp>
          <p:nvSpPr>
            <p:cNvPr id="87054" name="Freeform 14"/>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87055" name="Freeform 15"/>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87056" name="Freeform 16"/>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1046"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047"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87059" name="Freeform 19"/>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en-GB"/>
            </a:p>
          </p:txBody>
        </p:sp>
        <p:sp>
          <p:nvSpPr>
            <p:cNvPr id="1049" name="Freeform 20"/>
            <p:cNvSpPr>
              <a:spLocks/>
            </p:cNvSpPr>
            <p:nvPr/>
          </p:nvSpPr>
          <p:spPr bwMode="hidden">
            <a:xfrm>
              <a:off x="3160" y="1860"/>
              <a:ext cx="2162" cy="1934"/>
            </a:xfrm>
            <a:custGeom>
              <a:avLst/>
              <a:gdLst>
                <a:gd name="T0" fmla="*/ 1850 w 2153"/>
                <a:gd name="T1" fmla="*/ 853 h 1930"/>
                <a:gd name="T2" fmla="*/ 1945 w 2153"/>
                <a:gd name="T3" fmla="*/ 1021 h 1930"/>
                <a:gd name="T4" fmla="*/ 2060 w 2153"/>
                <a:gd name="T5" fmla="*/ 1170 h 1930"/>
                <a:gd name="T6" fmla="*/ 2126 w 2153"/>
                <a:gd name="T7" fmla="*/ 1249 h 1930"/>
                <a:gd name="T8" fmla="*/ 2162 w 2153"/>
                <a:gd name="T9" fmla="*/ 1297 h 1930"/>
                <a:gd name="T10" fmla="*/ 1897 w 2153"/>
                <a:gd name="T11" fmla="*/ 979 h 1930"/>
                <a:gd name="T12" fmla="*/ 1868 w 2153"/>
                <a:gd name="T13" fmla="*/ 931 h 1930"/>
                <a:gd name="T14" fmla="*/ 1789 w 2153"/>
                <a:gd name="T15" fmla="*/ 1243 h 1930"/>
                <a:gd name="T16" fmla="*/ 1777 w 2153"/>
                <a:gd name="T17" fmla="*/ 1489 h 1930"/>
                <a:gd name="T18" fmla="*/ 1826 w 2153"/>
                <a:gd name="T19" fmla="*/ 1910 h 1930"/>
                <a:gd name="T20" fmla="*/ 1795 w 2153"/>
                <a:gd name="T21" fmla="*/ 1934 h 1930"/>
                <a:gd name="T22" fmla="*/ 1753 w 2153"/>
                <a:gd name="T23" fmla="*/ 1537 h 1930"/>
                <a:gd name="T24" fmla="*/ 1735 w 2153"/>
                <a:gd name="T25" fmla="*/ 1291 h 1930"/>
                <a:gd name="T26" fmla="*/ 1771 w 2153"/>
                <a:gd name="T27" fmla="*/ 1087 h 1930"/>
                <a:gd name="T28" fmla="*/ 1777 w 2153"/>
                <a:gd name="T29" fmla="*/ 877 h 1930"/>
                <a:gd name="T30" fmla="*/ 1273 w 2153"/>
                <a:gd name="T31" fmla="*/ 1009 h 1930"/>
                <a:gd name="T32" fmla="*/ 828 w 2153"/>
                <a:gd name="T33" fmla="*/ 1134 h 1930"/>
                <a:gd name="T34" fmla="*/ 324 w 2153"/>
                <a:gd name="T35" fmla="*/ 1315 h 1930"/>
                <a:gd name="T36" fmla="*/ 18 w 2153"/>
                <a:gd name="T37" fmla="*/ 1423 h 1930"/>
                <a:gd name="T38" fmla="*/ 312 w 2153"/>
                <a:gd name="T39" fmla="*/ 1285 h 1930"/>
                <a:gd name="T40" fmla="*/ 685 w 2153"/>
                <a:gd name="T41" fmla="*/ 1146 h 1930"/>
                <a:gd name="T42" fmla="*/ 1026 w 2153"/>
                <a:gd name="T43" fmla="*/ 1039 h 1930"/>
                <a:gd name="T44" fmla="*/ 1417 w 2153"/>
                <a:gd name="T45" fmla="*/ 931 h 1930"/>
                <a:gd name="T46" fmla="*/ 1699 w 2153"/>
                <a:gd name="T47" fmla="*/ 817 h 1930"/>
                <a:gd name="T48" fmla="*/ 1339 w 2153"/>
                <a:gd name="T49" fmla="*/ 624 h 1930"/>
                <a:gd name="T50" fmla="*/ 865 w 2153"/>
                <a:gd name="T51" fmla="*/ 516 h 1930"/>
                <a:gd name="T52" fmla="*/ 228 w 2153"/>
                <a:gd name="T53" fmla="*/ 161 h 1930"/>
                <a:gd name="T54" fmla="*/ 0 w 2153"/>
                <a:gd name="T55" fmla="*/ 83 h 1930"/>
                <a:gd name="T56" fmla="*/ 330 w 2153"/>
                <a:gd name="T57" fmla="*/ 179 h 1930"/>
                <a:gd name="T58" fmla="*/ 715 w 2153"/>
                <a:gd name="T59" fmla="*/ 384 h 1930"/>
                <a:gd name="T60" fmla="*/ 937 w 2153"/>
                <a:gd name="T61" fmla="*/ 492 h 1930"/>
                <a:gd name="T62" fmla="*/ 1357 w 2153"/>
                <a:gd name="T63" fmla="*/ 594 h 1930"/>
                <a:gd name="T64" fmla="*/ 1657 w 2153"/>
                <a:gd name="T65" fmla="*/ 745 h 1930"/>
                <a:gd name="T66" fmla="*/ 1429 w 2153"/>
                <a:gd name="T67" fmla="*/ 462 h 1930"/>
                <a:gd name="T68" fmla="*/ 1291 w 2153"/>
                <a:gd name="T69" fmla="*/ 191 h 1930"/>
                <a:gd name="T70" fmla="*/ 1159 w 2153"/>
                <a:gd name="T71" fmla="*/ 0 h 1930"/>
                <a:gd name="T72" fmla="*/ 1345 w 2153"/>
                <a:gd name="T73" fmla="*/ 215 h 1930"/>
                <a:gd name="T74" fmla="*/ 1495 w 2153"/>
                <a:gd name="T75" fmla="*/ 486 h 1930"/>
                <a:gd name="T76" fmla="*/ 1753 w 2153"/>
                <a:gd name="T77" fmla="*/ 805 h 1930"/>
                <a:gd name="T78" fmla="*/ 1850 w 2153"/>
                <a:gd name="T79" fmla="*/ 853 h 1930"/>
                <a:gd name="T80" fmla="*/ 1850 w 2153"/>
                <a:gd name="T81" fmla="*/ 853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87061" name="Rectangle 21"/>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87062" name="Rectangle 22"/>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87063" name="Rectangle 23"/>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outerShdw blurRad="38100" dist="38100" dir="2700000" algn="tl">
                    <a:srgbClr val="000000"/>
                  </a:outerShdw>
                </a:effectLst>
              </a:defRPr>
            </a:lvl1pPr>
          </a:lstStyle>
          <a:p>
            <a:pPr>
              <a:defRPr/>
            </a:pPr>
            <a:endParaRPr lang="en-GB"/>
          </a:p>
        </p:txBody>
      </p:sp>
      <p:sp>
        <p:nvSpPr>
          <p:cNvPr id="87064" name="Rectangle 24"/>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outerShdw blurRad="38100" dist="38100" dir="2700000" algn="tl">
                    <a:srgbClr val="000000"/>
                  </a:outerShdw>
                </a:effectLst>
              </a:defRPr>
            </a:lvl1pPr>
          </a:lstStyle>
          <a:p>
            <a:pPr>
              <a:defRPr/>
            </a:pPr>
            <a:endParaRPr lang="en-GB"/>
          </a:p>
        </p:txBody>
      </p:sp>
      <p:sp>
        <p:nvSpPr>
          <p:cNvPr id="87065" name="Rectangle 25"/>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effectLst>
                  <a:outerShdw blurRad="38100" dist="38100" dir="2700000" algn="tl">
                    <a:srgbClr val="000000"/>
                  </a:outerShdw>
                </a:effectLst>
              </a:defRPr>
            </a:lvl1pPr>
          </a:lstStyle>
          <a:p>
            <a:pPr>
              <a:defRPr/>
            </a:pPr>
            <a:fld id="{8060760F-66C0-4B5C-9911-EBBD0A3FE78D}"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tx1"/>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8600" y="900545"/>
            <a:ext cx="8686800" cy="4966855"/>
          </a:xfrm>
        </p:spPr>
        <p:txBody>
          <a:bodyPr/>
          <a:lstStyle/>
          <a:p>
            <a:pPr eaLnBrk="1" hangingPunct="1">
              <a:defRPr/>
            </a:pPr>
            <a:r>
              <a:rPr lang="en-GB" sz="12500" b="0" dirty="0" smtClean="0"/>
              <a:t>International Innovation</a:t>
            </a:r>
            <a:endParaRPr lang="en-GB" sz="12500" b="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4053" name="Group 85"/>
          <p:cNvGraphicFramePr>
            <a:graphicFrameLocks noGrp="1"/>
          </p:cNvGraphicFramePr>
          <p:nvPr>
            <p:extLst>
              <p:ext uri="{D42A27DB-BD31-4B8C-83A1-F6EECF244321}">
                <p14:modId xmlns:p14="http://schemas.microsoft.com/office/powerpoint/2010/main" val="1086305684"/>
              </p:ext>
            </p:extLst>
          </p:nvPr>
        </p:nvGraphicFramePr>
        <p:xfrm>
          <a:off x="228600" y="304800"/>
          <a:ext cx="8915400" cy="6470651"/>
        </p:xfrm>
        <a:graphic>
          <a:graphicData uri="http://schemas.openxmlformats.org/drawingml/2006/table">
            <a:tbl>
              <a:tblPr/>
              <a:tblGrid>
                <a:gridCol w="1801813">
                  <a:extLst>
                    <a:ext uri="{9D8B030D-6E8A-4147-A177-3AD203B41FA5}">
                      <a16:colId xmlns:a16="http://schemas.microsoft.com/office/drawing/2014/main" val="20000"/>
                    </a:ext>
                  </a:extLst>
                </a:gridCol>
                <a:gridCol w="7113587">
                  <a:extLst>
                    <a:ext uri="{9D8B030D-6E8A-4147-A177-3AD203B41FA5}">
                      <a16:colId xmlns:a16="http://schemas.microsoft.com/office/drawing/2014/main" val="20001"/>
                    </a:ext>
                  </a:extLst>
                </a:gridCol>
              </a:tblGrid>
              <a:tr h="746162">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Bold" charset="0"/>
                        </a:rPr>
                        <a:t>Model </a:t>
                      </a:r>
                      <a:endParaRPr kumimoji="0" lang="en-US" sz="2400" b="0" i="0" u="none" strike="noStrike" cap="none" normalizeH="0" baseline="0" smtClean="0">
                        <a:ln>
                          <a:noFill/>
                        </a:ln>
                        <a:solidFill>
                          <a:schemeClr val="tx1"/>
                        </a:solidFill>
                        <a:effectLst/>
                        <a:latin typeface="Arial" panose="020B0604020202020204" pitchFamily="34" charset="0"/>
                        <a:ea typeface="MS Mincho" charset="-128"/>
                        <a:cs typeface="Helvetica-Bold"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Bold" charset="0"/>
                        </a:rPr>
                        <a:t>Characteristics</a:t>
                      </a:r>
                      <a:endParaRPr kumimoji="0" lang="en-US" sz="2400" b="0" i="0" u="none" strike="noStrike" cap="none" normalizeH="0" baseline="0" smtClean="0">
                        <a:ln>
                          <a:noFill/>
                        </a:ln>
                        <a:solidFill>
                          <a:schemeClr val="tx1"/>
                        </a:solidFill>
                        <a:effectLst/>
                        <a:latin typeface="Arial" panose="020B0604020202020204" pitchFamily="34" charset="0"/>
                        <a:ea typeface="MS Mincho" charset="-128"/>
                        <a:cs typeface="Helvetica-Bold"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50942">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Palatino Linotype" panose="02040502050505030304" pitchFamily="18" charset="0"/>
                          <a:ea typeface="MS Mincho" charset="-128"/>
                          <a:cs typeface="Helvetica" panose="020B0604020202020204" pitchFamily="34" charset="0"/>
                        </a:rPr>
                        <a:t>Technology</a:t>
                      </a:r>
                      <a:r>
                        <a:rPr kumimoji="0" lang="en-US" sz="2400" b="1" i="0" u="none" strike="noStrike" cap="none" normalizeH="0" baseline="0" dirty="0" smtClean="0">
                          <a:ln>
                            <a:noFill/>
                          </a:ln>
                          <a:solidFill>
                            <a:schemeClr val="tx1"/>
                          </a:solidFill>
                          <a:effectLst/>
                          <a:latin typeface="Palatino Linotype" panose="02040502050505030304" pitchFamily="18" charset="0"/>
                          <a:ea typeface="MS Mincho" charset="-128"/>
                          <a:cs typeface="Helvetica" panose="020B0604020202020204" pitchFamily="34" charset="0"/>
                        </a:rPr>
                        <a:t> push </a:t>
                      </a:r>
                      <a:endParaRPr kumimoji="0" lang="en-US" sz="2400" b="1" i="0" u="none" strike="noStrike" cap="none" normalizeH="0" baseline="0" dirty="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 panose="020B0604020202020204" pitchFamily="34" charset="0"/>
                        </a:rPr>
                        <a:t>Simple linear sequential process, emphasis on R&amp;D and science</a:t>
                      </a:r>
                      <a:endParaRPr kumimoji="0" lang="en-US" sz="2400" b="1" i="0" u="none" strike="noStrike" cap="none" normalizeH="0" baseline="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22435">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 panose="020B0604020202020204" pitchFamily="34" charset="0"/>
                        </a:rPr>
                        <a:t>Market pull </a:t>
                      </a:r>
                      <a:endParaRPr kumimoji="0" lang="en-US" sz="2400" b="1" i="0" u="none" strike="noStrike" cap="none" normalizeH="0" baseline="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 panose="020B0604020202020204" pitchFamily="34" charset="0"/>
                        </a:rPr>
                        <a:t>Simple linear sequential process, emphasis on marketing, the market is the source of new ideas for R&amp;D</a:t>
                      </a:r>
                      <a:endParaRPr kumimoji="0" lang="en-US" sz="2400" b="1" i="0" u="none" strike="noStrike" cap="none" normalizeH="0" baseline="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39899">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 panose="020B0604020202020204" pitchFamily="34" charset="0"/>
                        </a:rPr>
                        <a:t>Coupling model </a:t>
                      </a:r>
                      <a:endParaRPr kumimoji="0" lang="en-US" sz="2400" b="1" i="0" u="none" strike="noStrike" cap="none" normalizeH="0" baseline="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 panose="020B0604020202020204" pitchFamily="34" charset="0"/>
                        </a:rPr>
                        <a:t>Recognizing interaction between different elements and feedback loops between them, emphasis on integrating R&amp;D and marketing </a:t>
                      </a:r>
                      <a:endParaRPr kumimoji="0" lang="en-US" sz="2400" b="1" i="0" u="none" strike="noStrike" cap="none" normalizeH="0" baseline="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188778">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Palatino Linotype" panose="02040502050505030304" pitchFamily="18" charset="0"/>
                          <a:ea typeface="MS Mincho" charset="-128"/>
                          <a:cs typeface="Helvetica" panose="020B0604020202020204" pitchFamily="34" charset="0"/>
                        </a:rPr>
                        <a:t>Interactive</a:t>
                      </a: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 panose="020B0604020202020204" pitchFamily="34" charset="0"/>
                        </a:rPr>
                        <a:t> model </a:t>
                      </a:r>
                      <a:endParaRPr kumimoji="0" lang="en-US" sz="2400" b="1" i="0" u="none" strike="noStrike" cap="none" normalizeH="0" baseline="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 panose="020B0604020202020204" pitchFamily="34" charset="0"/>
                        </a:rPr>
                        <a:t>Combinations of push and pull models, integration within firm, emphasis on external linkages</a:t>
                      </a:r>
                      <a:endParaRPr kumimoji="0" lang="en-US" sz="2400" b="1" i="0" u="none" strike="noStrike" cap="none" normalizeH="0" baseline="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222435">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Palatino Linotype" panose="02040502050505030304" pitchFamily="18" charset="0"/>
                          <a:ea typeface="MS Mincho" charset="-128"/>
                          <a:cs typeface="Helvetica" panose="020B0604020202020204" pitchFamily="34" charset="0"/>
                        </a:rPr>
                        <a:t>Network model </a:t>
                      </a:r>
                      <a:endParaRPr kumimoji="0" lang="en-US" sz="2400" b="1" i="0" u="none" strike="noStrike" cap="none" normalizeH="0" baseline="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marL="742950" indent="-285750">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marL="1143000" indent="-228600">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marL="1600200" indent="-228600">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marL="2057400" indent="-228600">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marL="25146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marL="29718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marL="34290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marL="3886200" indent="-228600"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Palatino Linotype" panose="02040502050505030304" pitchFamily="18" charset="0"/>
                          <a:ea typeface="MS Mincho" charset="-128"/>
                          <a:cs typeface="Helvetica" panose="020B0604020202020204" pitchFamily="34" charset="0"/>
                        </a:rPr>
                        <a:t>Emphasis on knowledge accumulation and external linkages, systems integration and extensive networking</a:t>
                      </a:r>
                      <a:endParaRPr kumimoji="0" lang="en-US" sz="2400" b="1" i="0" u="none" strike="noStrike" cap="none" normalizeH="0" baseline="0" dirty="0" smtClean="0">
                        <a:ln>
                          <a:noFill/>
                        </a:ln>
                        <a:solidFill>
                          <a:schemeClr val="tx1"/>
                        </a:solidFill>
                        <a:effectLst/>
                        <a:latin typeface="Arial" panose="020B0604020202020204" pitchFamily="34" charset="0"/>
                        <a:ea typeface="MS Mincho" charset="-128"/>
                        <a:cs typeface="Helvetica" panose="020B0604020202020204" pitchFamily="34"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ChangeArrowheads="1"/>
          </p:cNvSpPr>
          <p:nvPr/>
        </p:nvSpPr>
        <p:spPr bwMode="auto">
          <a:xfrm>
            <a:off x="0" y="1714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en-US"/>
          </a:p>
        </p:txBody>
      </p:sp>
      <p:graphicFrame>
        <p:nvGraphicFramePr>
          <p:cNvPr id="10243" name="Object 5"/>
          <p:cNvGraphicFramePr>
            <a:graphicFrameLocks noChangeAspect="1"/>
          </p:cNvGraphicFramePr>
          <p:nvPr/>
        </p:nvGraphicFramePr>
        <p:xfrm>
          <a:off x="457200" y="0"/>
          <a:ext cx="8382000" cy="6629400"/>
        </p:xfrm>
        <a:graphic>
          <a:graphicData uri="http://schemas.openxmlformats.org/presentationml/2006/ole">
            <mc:AlternateContent xmlns:mc="http://schemas.openxmlformats.org/markup-compatibility/2006">
              <mc:Choice xmlns:v="urn:schemas-microsoft-com:vml" Requires="v">
                <p:oleObj spid="_x0000_s10256" name="Slide" r:id="rId3" imgW="4572042" imgH="3428869" progId="PowerPoint.Slide.8">
                  <p:embed/>
                </p:oleObj>
              </mc:Choice>
              <mc:Fallback>
                <p:oleObj name="Slide" r:id="rId3" imgW="4572042" imgH="3428869" progId="PowerPoint.Slide.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0"/>
                        <a:ext cx="8382000" cy="662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277813"/>
            <a:ext cx="8229600" cy="865187"/>
          </a:xfrm>
        </p:spPr>
        <p:txBody>
          <a:bodyPr/>
          <a:lstStyle/>
          <a:p>
            <a:pPr eaLnBrk="1" hangingPunct="1">
              <a:defRPr/>
            </a:pPr>
            <a:r>
              <a:rPr lang="en-US" smtClean="0"/>
              <a:t>Innovators’ Dilemma</a:t>
            </a:r>
            <a:endParaRPr lang="en-GB" smtClean="0"/>
          </a:p>
        </p:txBody>
      </p:sp>
      <p:sp>
        <p:nvSpPr>
          <p:cNvPr id="92163" name="Rectangle 3"/>
          <p:cNvSpPr>
            <a:spLocks noGrp="1" noChangeArrowheads="1"/>
          </p:cNvSpPr>
          <p:nvPr>
            <p:ph type="body" idx="1"/>
          </p:nvPr>
        </p:nvSpPr>
        <p:spPr>
          <a:xfrm>
            <a:off x="228600" y="1219200"/>
            <a:ext cx="8915400" cy="5410200"/>
          </a:xfrm>
        </p:spPr>
        <p:txBody>
          <a:bodyPr/>
          <a:lstStyle/>
          <a:p>
            <a:pPr eaLnBrk="1" hangingPunct="1">
              <a:buFont typeface="Wingdings" panose="05000000000000000000" pitchFamily="2" charset="2"/>
              <a:buNone/>
              <a:defRPr/>
            </a:pPr>
            <a:r>
              <a:rPr lang="en-US" sz="2800" smtClean="0"/>
              <a:t>“Well-managed companies often fail because because the very management practices that have allowed them to become industry leaders also make it extremely difficult for them to develop the disruptive technologies that ultimately steal away their markets.”</a:t>
            </a:r>
          </a:p>
          <a:p>
            <a:pPr eaLnBrk="1" hangingPunct="1">
              <a:defRPr/>
            </a:pPr>
            <a:r>
              <a:rPr lang="en-US" sz="2800" smtClean="0"/>
              <a:t>Traditional Organizations: </a:t>
            </a:r>
          </a:p>
          <a:p>
            <a:pPr lvl="1" eaLnBrk="1" hangingPunct="1">
              <a:defRPr/>
            </a:pPr>
            <a:r>
              <a:rPr lang="en-US" sz="2400" smtClean="0"/>
              <a:t>Are Designed to Produce Stable, Predictable Performance </a:t>
            </a:r>
          </a:p>
          <a:p>
            <a:pPr lvl="1" eaLnBrk="1" hangingPunct="1">
              <a:defRPr/>
            </a:pPr>
            <a:r>
              <a:rPr lang="en-US" sz="2400" smtClean="0"/>
              <a:t>Fight Unauthorized Behavior -- and Ambiguity</a:t>
            </a:r>
          </a:p>
          <a:p>
            <a:pPr lvl="1" eaLnBrk="1" hangingPunct="1">
              <a:defRPr/>
            </a:pPr>
            <a:r>
              <a:rPr lang="en-US" sz="2400" smtClean="0"/>
              <a:t>Use Specialization to Narrow Members’ Focus</a:t>
            </a:r>
          </a:p>
          <a:p>
            <a:pPr lvl="1" eaLnBrk="1" hangingPunct="1">
              <a:defRPr/>
            </a:pPr>
            <a:r>
              <a:rPr lang="en-US" sz="2400" smtClean="0"/>
              <a:t>Emphasize Control and Managerial Intent, Ignoring Other Cognitive Resources</a:t>
            </a:r>
            <a:endParaRPr lang="en-GB"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defRPr/>
            </a:pPr>
            <a:r>
              <a:rPr lang="en-US" smtClean="0"/>
              <a:t>Consequences of Innovations</a:t>
            </a:r>
          </a:p>
        </p:txBody>
      </p:sp>
      <p:sp>
        <p:nvSpPr>
          <p:cNvPr id="71683" name="Rectangle 3"/>
          <p:cNvSpPr>
            <a:spLocks noGrp="1" noChangeArrowheads="1"/>
          </p:cNvSpPr>
          <p:nvPr>
            <p:ph type="body" sz="half" idx="1"/>
          </p:nvPr>
        </p:nvSpPr>
        <p:spPr>
          <a:xfrm>
            <a:off x="457200" y="1600200"/>
            <a:ext cx="4033838" cy="4530725"/>
          </a:xfrm>
        </p:spPr>
        <p:txBody>
          <a:bodyPr/>
          <a:lstStyle/>
          <a:p>
            <a:pPr algn="ctr" eaLnBrk="1" hangingPunct="1">
              <a:buFont typeface="Wingdings" panose="05000000000000000000" pitchFamily="2" charset="2"/>
              <a:buNone/>
              <a:defRPr/>
            </a:pPr>
            <a:r>
              <a:rPr lang="en-US" b="1" u="sng" smtClean="0"/>
              <a:t>Sustaining</a:t>
            </a:r>
          </a:p>
          <a:p>
            <a:pPr eaLnBrk="1" hangingPunct="1">
              <a:defRPr/>
            </a:pPr>
            <a:r>
              <a:rPr lang="en-US" sz="2800" smtClean="0"/>
              <a:t>Improve performance of established products</a:t>
            </a:r>
          </a:p>
          <a:p>
            <a:pPr eaLnBrk="1" hangingPunct="1">
              <a:defRPr/>
            </a:pPr>
            <a:r>
              <a:rPr lang="en-US" sz="2800" smtClean="0"/>
              <a:t>Meet demands of mainstream customers in major markets</a:t>
            </a:r>
          </a:p>
          <a:p>
            <a:pPr eaLnBrk="1" hangingPunct="1">
              <a:defRPr/>
            </a:pPr>
            <a:r>
              <a:rPr lang="en-US" sz="2800" smtClean="0"/>
              <a:t>Vary in difficulty, cost, time, etc.</a:t>
            </a:r>
          </a:p>
          <a:p>
            <a:pPr eaLnBrk="1" hangingPunct="1">
              <a:defRPr/>
            </a:pPr>
            <a:r>
              <a:rPr lang="en-US" sz="2800" smtClean="0"/>
              <a:t>Established firms</a:t>
            </a:r>
          </a:p>
          <a:p>
            <a:pPr eaLnBrk="1" hangingPunct="1">
              <a:defRPr/>
            </a:pPr>
            <a:endParaRPr lang="en-US" smtClean="0"/>
          </a:p>
        </p:txBody>
      </p:sp>
      <p:sp>
        <p:nvSpPr>
          <p:cNvPr id="71684" name="Rectangle 4"/>
          <p:cNvSpPr>
            <a:spLocks noGrp="1" noChangeArrowheads="1"/>
          </p:cNvSpPr>
          <p:nvPr>
            <p:ph type="body" sz="half" idx="2"/>
          </p:nvPr>
        </p:nvSpPr>
        <p:spPr>
          <a:xfrm>
            <a:off x="4652963" y="1600200"/>
            <a:ext cx="4033837" cy="4530725"/>
          </a:xfrm>
        </p:spPr>
        <p:txBody>
          <a:bodyPr/>
          <a:lstStyle/>
          <a:p>
            <a:pPr algn="ctr" eaLnBrk="1" hangingPunct="1">
              <a:lnSpc>
                <a:spcPct val="90000"/>
              </a:lnSpc>
              <a:buFont typeface="Wingdings" panose="05000000000000000000" pitchFamily="2" charset="2"/>
              <a:buNone/>
              <a:defRPr/>
            </a:pPr>
            <a:r>
              <a:rPr lang="en-US" sz="2800" b="1" u="sng" smtClean="0"/>
              <a:t>Disruptive</a:t>
            </a:r>
          </a:p>
          <a:p>
            <a:pPr eaLnBrk="1" hangingPunct="1">
              <a:lnSpc>
                <a:spcPct val="90000"/>
              </a:lnSpc>
              <a:defRPr/>
            </a:pPr>
            <a:r>
              <a:rPr lang="en-US" sz="2800" smtClean="0"/>
              <a:t>Generally underperform established products in mainstream markets</a:t>
            </a:r>
          </a:p>
          <a:p>
            <a:pPr eaLnBrk="1" hangingPunct="1">
              <a:lnSpc>
                <a:spcPct val="90000"/>
              </a:lnSpc>
              <a:defRPr/>
            </a:pPr>
            <a:r>
              <a:rPr lang="en-US" sz="2800" smtClean="0"/>
              <a:t>Have new features that fringe / new customers value</a:t>
            </a:r>
          </a:p>
          <a:p>
            <a:pPr eaLnBrk="1" hangingPunct="1">
              <a:lnSpc>
                <a:spcPct val="90000"/>
              </a:lnSpc>
              <a:defRPr/>
            </a:pPr>
            <a:r>
              <a:rPr lang="en-US" sz="2800" smtClean="0"/>
              <a:t>Cheaper, simpler, smaller, more convenient to use</a:t>
            </a:r>
          </a:p>
          <a:p>
            <a:pPr eaLnBrk="1" hangingPunct="1">
              <a:lnSpc>
                <a:spcPct val="90000"/>
              </a:lnSpc>
              <a:defRPr/>
            </a:pPr>
            <a:r>
              <a:rPr lang="en-US" sz="2800" smtClean="0"/>
              <a:t>Entrant firms</a:t>
            </a:r>
          </a:p>
          <a:p>
            <a:pPr eaLnBrk="1" hangingPunct="1">
              <a:lnSpc>
                <a:spcPct val="90000"/>
              </a:lnSpc>
              <a:defRPr/>
            </a:pPr>
            <a:endParaRPr lang="en-US"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sz="4000" smtClean="0"/>
              <a:t>Disruptive Innovation Theory</a:t>
            </a:r>
            <a:endParaRPr lang="en-US" smtClean="0"/>
          </a:p>
        </p:txBody>
      </p:sp>
      <p:sp>
        <p:nvSpPr>
          <p:cNvPr id="6147" name="Rectangle 3"/>
          <p:cNvSpPr>
            <a:spLocks noGrp="1" noChangeArrowheads="1"/>
          </p:cNvSpPr>
          <p:nvPr>
            <p:ph type="body" idx="1"/>
          </p:nvPr>
        </p:nvSpPr>
        <p:spPr/>
        <p:txBody>
          <a:bodyPr/>
          <a:lstStyle/>
          <a:p>
            <a:pPr eaLnBrk="1" hangingPunct="1">
              <a:buClr>
                <a:schemeClr val="tx1"/>
              </a:buClr>
              <a:defRPr/>
            </a:pPr>
            <a:r>
              <a:rPr lang="en-US" sz="2800" smtClean="0"/>
              <a:t>Points to situations in which new firms can use relatively simple, convenient, low-cost innovations to create growth and triumph over powerful incumbents. </a:t>
            </a:r>
          </a:p>
          <a:p>
            <a:pPr eaLnBrk="1" hangingPunct="1">
              <a:buClr>
                <a:schemeClr val="tx1"/>
              </a:buClr>
              <a:defRPr/>
            </a:pPr>
            <a:r>
              <a:rPr lang="en-US" sz="2800" smtClean="0"/>
              <a:t>Holds that existing companies have a high probability of beating entrant attackers when the contest is about </a:t>
            </a:r>
            <a:r>
              <a:rPr lang="en-US" sz="2800" i="1" smtClean="0"/>
              <a:t>sustaining</a:t>
            </a:r>
            <a:r>
              <a:rPr lang="en-US" sz="2800" smtClean="0"/>
              <a:t> innovations.  But established companies almost always lose to attackers armed with </a:t>
            </a:r>
            <a:r>
              <a:rPr lang="en-US" sz="2800" i="1" smtClean="0"/>
              <a:t>disruptive </a:t>
            </a:r>
            <a:r>
              <a:rPr lang="en-US" sz="2800" smtClean="0"/>
              <a:t>innovations.”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defRPr/>
            </a:pPr>
            <a:r>
              <a:rPr lang="en-US" sz="4000" smtClean="0"/>
              <a:t>RPV Theory</a:t>
            </a:r>
          </a:p>
        </p:txBody>
      </p:sp>
      <p:sp>
        <p:nvSpPr>
          <p:cNvPr id="55299" name="Rectangle 3"/>
          <p:cNvSpPr>
            <a:spLocks noGrp="1" noChangeArrowheads="1"/>
          </p:cNvSpPr>
          <p:nvPr>
            <p:ph type="body" idx="1"/>
          </p:nvPr>
        </p:nvSpPr>
        <p:spPr/>
        <p:txBody>
          <a:bodyPr/>
          <a:lstStyle/>
          <a:p>
            <a:pPr eaLnBrk="1" hangingPunct="1">
              <a:defRPr/>
            </a:pPr>
            <a:r>
              <a:rPr lang="en-US" sz="2800" dirty="0" smtClean="0"/>
              <a:t>Organizations will fail when resources, processes, and values do not match the opportunity</a:t>
            </a:r>
          </a:p>
          <a:p>
            <a:pPr marL="0" indent="0" eaLnBrk="1" hangingPunct="1">
              <a:buNone/>
              <a:defRPr/>
            </a:pPr>
            <a:endParaRPr lang="en-US" sz="2800" dirty="0" smtClean="0"/>
          </a:p>
          <a:p>
            <a:pPr eaLnBrk="1" hangingPunct="1">
              <a:defRPr/>
            </a:pPr>
            <a:r>
              <a:rPr lang="en-US" sz="2800" dirty="0" smtClean="0"/>
              <a:t>“When people use a process to do the task it was designed for, it is likely to do the task effectively.  When people try to use that same process for a very different task, it often seems highly bureaucratic and inefficient.”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defRPr/>
            </a:pPr>
            <a:r>
              <a:rPr lang="en-US" sz="4000" smtClean="0"/>
              <a:t>Value Chain Evolution Theory</a:t>
            </a:r>
            <a:endParaRPr lang="en-US" smtClean="0"/>
          </a:p>
        </p:txBody>
      </p:sp>
      <p:sp>
        <p:nvSpPr>
          <p:cNvPr id="57347" name="Rectangle 3"/>
          <p:cNvSpPr>
            <a:spLocks noGrp="1" noChangeArrowheads="1"/>
          </p:cNvSpPr>
          <p:nvPr>
            <p:ph type="body" idx="1"/>
          </p:nvPr>
        </p:nvSpPr>
        <p:spPr/>
        <p:txBody>
          <a:bodyPr/>
          <a:lstStyle/>
          <a:p>
            <a:pPr eaLnBrk="1" hangingPunct="1">
              <a:defRPr/>
            </a:pPr>
            <a:r>
              <a:rPr lang="en-US" sz="2800" smtClean="0"/>
              <a:t>Attempts to assess whether a firm has made the right design decision (integrate or modularize) to compete successfully</a:t>
            </a:r>
          </a:p>
          <a:p>
            <a:pPr eaLnBrk="1" hangingPunct="1">
              <a:defRPr/>
            </a:pPr>
            <a:r>
              <a:rPr lang="en-US" sz="2800" smtClean="0"/>
              <a:t>Firms should attempt to control those aspects of the value chain that drive performance along the dimensions that matter most to customers</a:t>
            </a:r>
          </a:p>
          <a:p>
            <a:pPr eaLnBrk="1" hangingPunct="1">
              <a:defRPr/>
            </a:pPr>
            <a:r>
              <a:rPr lang="en-US" sz="2800" smtClean="0"/>
              <a:t>VCE theory’s golden rule: Integrate to improve what is “not good enough” and outsource what is “more than good enough”</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4000" smtClean="0"/>
              <a:t>Value Chain Evolution Theory</a:t>
            </a:r>
          </a:p>
        </p:txBody>
      </p:sp>
      <p:sp>
        <p:nvSpPr>
          <p:cNvPr id="63491" name="Rectangle 3"/>
          <p:cNvSpPr>
            <a:spLocks noGrp="1" noChangeArrowheads="1"/>
          </p:cNvSpPr>
          <p:nvPr>
            <p:ph type="body" idx="1"/>
          </p:nvPr>
        </p:nvSpPr>
        <p:spPr/>
        <p:txBody>
          <a:bodyPr/>
          <a:lstStyle/>
          <a:p>
            <a:pPr eaLnBrk="1" hangingPunct="1">
              <a:defRPr/>
            </a:pPr>
            <a:r>
              <a:rPr lang="en-US" dirty="0" smtClean="0"/>
              <a:t>Theory of the Conservation of Attractive Profits - The power to capture attractive profits shifts to those activities in the value chain where the immediate customer is not yet satisfied with the performance of available products</a:t>
            </a:r>
          </a:p>
          <a:p>
            <a:pPr eaLnBrk="1" hangingPunct="1">
              <a:defRPr/>
            </a:pPr>
            <a:r>
              <a:rPr lang="en-US" dirty="0" smtClean="0"/>
              <a:t>INNOVATION &amp; THE KNOWLEDGE ECONOMY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defRPr/>
            </a:pPr>
            <a:r>
              <a:rPr lang="en-US" smtClean="0"/>
              <a:t>The emerging “new economy”</a:t>
            </a:r>
          </a:p>
        </p:txBody>
      </p:sp>
      <p:sp>
        <p:nvSpPr>
          <p:cNvPr id="75779" name="Rectangle 3"/>
          <p:cNvSpPr>
            <a:spLocks noGrp="1" noChangeArrowheads="1"/>
          </p:cNvSpPr>
          <p:nvPr>
            <p:ph type="body" idx="1"/>
          </p:nvPr>
        </p:nvSpPr>
        <p:spPr>
          <a:xfrm>
            <a:off x="304800" y="1371600"/>
            <a:ext cx="8458200" cy="5181600"/>
          </a:xfrm>
        </p:spPr>
        <p:txBody>
          <a:bodyPr/>
          <a:lstStyle/>
          <a:p>
            <a:pPr marL="609600" indent="-609600" eaLnBrk="1" hangingPunct="1">
              <a:defRPr/>
            </a:pPr>
            <a:r>
              <a:rPr lang="en-US" sz="2800" smtClean="0"/>
              <a:t>A “new economy” takes hold in industrialized countries: information and knowledge are replacing capital and energy as primary wealth-creating assets;</a:t>
            </a:r>
          </a:p>
          <a:p>
            <a:pPr marL="609600" indent="-609600" eaLnBrk="1" hangingPunct="1">
              <a:defRPr/>
            </a:pPr>
            <a:r>
              <a:rPr lang="en-US" sz="2800" smtClean="0"/>
              <a:t>Characteristics of the new economy:</a:t>
            </a:r>
          </a:p>
          <a:p>
            <a:pPr marL="1752600" lvl="3" indent="-381000" eaLnBrk="1" hangingPunct="1">
              <a:buFontTx/>
              <a:buAutoNum type="alphaLcParenR"/>
              <a:defRPr/>
            </a:pPr>
            <a:r>
              <a:rPr lang="en-US" sz="1800" smtClean="0"/>
              <a:t>Networked economy; </a:t>
            </a:r>
          </a:p>
          <a:p>
            <a:pPr marL="1752600" lvl="3" indent="-381000" eaLnBrk="1" hangingPunct="1">
              <a:buFontTx/>
              <a:buAutoNum type="alphaLcParenR"/>
              <a:defRPr/>
            </a:pPr>
            <a:r>
              <a:rPr lang="en-US" sz="1800" smtClean="0"/>
              <a:t>Technological convergence;</a:t>
            </a:r>
          </a:p>
          <a:p>
            <a:pPr marL="1752600" lvl="3" indent="-381000" eaLnBrk="1" hangingPunct="1">
              <a:buFontTx/>
              <a:buAutoNum type="alphaLcParenR"/>
              <a:defRPr/>
            </a:pPr>
            <a:r>
              <a:rPr lang="en-US" sz="1800" smtClean="0"/>
              <a:t>High quality of education;</a:t>
            </a:r>
          </a:p>
          <a:p>
            <a:pPr marL="609600" indent="-609600" eaLnBrk="1" hangingPunct="1">
              <a:defRPr/>
            </a:pPr>
            <a:r>
              <a:rPr lang="en-US" sz="2800" smtClean="0"/>
              <a:t>The ultimate objective is:</a:t>
            </a:r>
          </a:p>
          <a:p>
            <a:pPr marL="990600" lvl="1" indent="-533400" eaLnBrk="1" hangingPunct="1">
              <a:defRPr/>
            </a:pPr>
            <a:r>
              <a:rPr lang="en-US" sz="2400" smtClean="0"/>
              <a:t>To build a knowledge-based society and economy endowed with the ability and capacity to generate and capture new knowledge and to access, absorb, share and use information, knowledge, and data efficiently</a:t>
            </a:r>
          </a:p>
        </p:txBody>
      </p:sp>
    </p:spTree>
    <p:extLst>
      <p:ext uri="{BB962C8B-B14F-4D97-AF65-F5344CB8AC3E}">
        <p14:creationId xmlns:p14="http://schemas.microsoft.com/office/powerpoint/2010/main" val="27248267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body" idx="1"/>
          </p:nvPr>
        </p:nvSpPr>
        <p:spPr>
          <a:xfrm>
            <a:off x="0" y="1295400"/>
            <a:ext cx="9144000" cy="5257800"/>
          </a:xfrm>
        </p:spPr>
        <p:txBody>
          <a:bodyPr/>
          <a:lstStyle/>
          <a:p>
            <a:pPr eaLnBrk="1" hangingPunct="1">
              <a:defRPr/>
            </a:pPr>
            <a:r>
              <a:rPr lang="en-US" altLang="zh-TW" sz="2800" b="1" dirty="0" smtClean="0">
                <a:solidFill>
                  <a:schemeClr val="tx2"/>
                </a:solidFill>
                <a:ea typeface="新細明體" pitchFamily="18" charset="-120"/>
              </a:rPr>
              <a:t>Is “</a:t>
            </a:r>
            <a:r>
              <a:rPr lang="en-US" altLang="zh-TW" sz="2800" b="1" i="1" dirty="0" smtClean="0">
                <a:solidFill>
                  <a:schemeClr val="tx2"/>
                </a:solidFill>
                <a:ea typeface="新細明體" pitchFamily="18" charset="-120"/>
              </a:rPr>
              <a:t>what a person </a:t>
            </a:r>
            <a:r>
              <a:rPr lang="en-US" altLang="zh-TW" sz="2800" b="1" i="1" dirty="0" smtClean="0">
                <a:solidFill>
                  <a:schemeClr val="tx2"/>
                </a:solidFill>
                <a:ea typeface="新細明體" pitchFamily="18" charset="-120"/>
              </a:rPr>
              <a:t>has grasped in his or her brain</a:t>
            </a:r>
            <a:r>
              <a:rPr lang="en-US" altLang="zh-TW" sz="2800" b="1" i="1" dirty="0" smtClean="0">
                <a:solidFill>
                  <a:schemeClr val="tx2"/>
                </a:solidFill>
                <a:ea typeface="新細明體" pitchFamily="18" charset="-120"/>
              </a:rPr>
              <a:t>, </a:t>
            </a:r>
            <a:r>
              <a:rPr lang="en-US" altLang="zh-TW" sz="2800" b="1" i="1" dirty="0" smtClean="0">
                <a:solidFill>
                  <a:schemeClr val="tx2"/>
                </a:solidFill>
                <a:ea typeface="新細明體" pitchFamily="18" charset="-120"/>
              </a:rPr>
              <a:t>the facts, information, skills and understanding </a:t>
            </a:r>
            <a:r>
              <a:rPr lang="en-US" altLang="zh-TW" sz="2900" b="1" i="1" dirty="0" smtClean="0">
                <a:solidFill>
                  <a:schemeClr val="tx2"/>
                </a:solidFill>
                <a:ea typeface="新細明體" pitchFamily="18" charset="-120"/>
              </a:rPr>
              <a:t>that one has gained, especially through learning or experience.</a:t>
            </a:r>
          </a:p>
          <a:p>
            <a:pPr eaLnBrk="1" hangingPunct="1">
              <a:defRPr/>
            </a:pPr>
            <a:r>
              <a:rPr lang="en-US" altLang="zh-TW" sz="2800" u="sng" dirty="0" smtClean="0">
                <a:ea typeface="新細明體" pitchFamily="18" charset="-120"/>
              </a:rPr>
              <a:t>Explicit knowledge</a:t>
            </a:r>
            <a:r>
              <a:rPr lang="en-US" altLang="zh-TW" sz="2800" dirty="0" smtClean="0">
                <a:ea typeface="新細明體" pitchFamily="18" charset="-120"/>
              </a:rPr>
              <a:t>:</a:t>
            </a:r>
          </a:p>
          <a:p>
            <a:pPr lvl="1" eaLnBrk="1" hangingPunct="1">
              <a:defRPr/>
            </a:pPr>
            <a:r>
              <a:rPr lang="en-US" altLang="zh-TW" sz="2400" dirty="0" smtClean="0">
                <a:ea typeface="新細明體" pitchFamily="18" charset="-120"/>
              </a:rPr>
              <a:t>can be </a:t>
            </a:r>
            <a:r>
              <a:rPr lang="en-US" altLang="zh-TW" sz="2400" u="sng" dirty="0" smtClean="0">
                <a:ea typeface="新細明體" pitchFamily="18" charset="-120"/>
              </a:rPr>
              <a:t>described, shared or communicated</a:t>
            </a:r>
            <a:r>
              <a:rPr lang="en-US" altLang="zh-TW" sz="2400" dirty="0" smtClean="0">
                <a:ea typeface="新細明體" pitchFamily="18" charset="-120"/>
              </a:rPr>
              <a:t> among individuals in the form of text, video, sound, software and so on</a:t>
            </a:r>
          </a:p>
          <a:p>
            <a:pPr eaLnBrk="1" hangingPunct="1">
              <a:defRPr/>
            </a:pPr>
            <a:r>
              <a:rPr lang="en-US" altLang="zh-TW" sz="2800" u="sng" dirty="0" smtClean="0">
                <a:ea typeface="新細明體" pitchFamily="18" charset="-120"/>
              </a:rPr>
              <a:t>Tacit knowledge</a:t>
            </a:r>
            <a:r>
              <a:rPr lang="en-US" altLang="zh-TW" sz="2800" dirty="0" smtClean="0">
                <a:ea typeface="新細明體" pitchFamily="18" charset="-120"/>
              </a:rPr>
              <a:t>: </a:t>
            </a:r>
          </a:p>
          <a:p>
            <a:pPr lvl="1" eaLnBrk="1" hangingPunct="1">
              <a:defRPr/>
            </a:pPr>
            <a:r>
              <a:rPr lang="en-US" altLang="zh-TW" sz="2400" dirty="0" smtClean="0">
                <a:ea typeface="新細明體" pitchFamily="18" charset="-120"/>
              </a:rPr>
              <a:t>comes from personal experience</a:t>
            </a:r>
          </a:p>
          <a:p>
            <a:pPr lvl="1" eaLnBrk="1" hangingPunct="1">
              <a:defRPr/>
            </a:pPr>
            <a:r>
              <a:rPr lang="en-US" altLang="zh-TW" sz="2400" dirty="0" smtClean="0">
                <a:ea typeface="新細明體" pitchFamily="18" charset="-120"/>
              </a:rPr>
              <a:t>is affected by individual’s beliefs, values and perspective</a:t>
            </a:r>
          </a:p>
          <a:p>
            <a:pPr lvl="1" eaLnBrk="1" hangingPunct="1">
              <a:defRPr/>
            </a:pPr>
            <a:r>
              <a:rPr lang="en-US" altLang="zh-TW" sz="2400" u="sng" dirty="0" smtClean="0">
                <a:ea typeface="新細明體" pitchFamily="18" charset="-120"/>
              </a:rPr>
              <a:t>cannot be easily documented or shared among individuals</a:t>
            </a:r>
          </a:p>
        </p:txBody>
      </p:sp>
      <p:pic>
        <p:nvPicPr>
          <p:cNvPr id="12291" name="Picture 4" descr="word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447800"/>
            <a:ext cx="354013" cy="427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093" name="Rectangle 5"/>
          <p:cNvSpPr>
            <a:spLocks noGrp="1" noChangeArrowheads="1"/>
          </p:cNvSpPr>
          <p:nvPr>
            <p:ph type="title"/>
          </p:nvPr>
        </p:nvSpPr>
        <p:spPr>
          <a:xfrm>
            <a:off x="457200" y="277813"/>
            <a:ext cx="8229600" cy="788987"/>
          </a:xfrm>
        </p:spPr>
        <p:txBody>
          <a:bodyPr/>
          <a:lstStyle/>
          <a:p>
            <a:pPr eaLnBrk="1" hangingPunct="1">
              <a:defRPr/>
            </a:pPr>
            <a:r>
              <a:rPr lang="en-GB" sz="5400" smtClean="0"/>
              <a:t>Knowledge</a:t>
            </a:r>
          </a:p>
        </p:txBody>
      </p:sp>
    </p:spTree>
    <p:extLst>
      <p:ext uri="{BB962C8B-B14F-4D97-AF65-F5344CB8AC3E}">
        <p14:creationId xmlns:p14="http://schemas.microsoft.com/office/powerpoint/2010/main" val="217998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defRPr/>
            </a:pPr>
            <a:r>
              <a:rPr lang="en-GB" b="0" smtClean="0"/>
              <a:t>The Innovation Concept</a:t>
            </a:r>
            <a:endParaRPr lang="en-GB" smtClean="0"/>
          </a:p>
        </p:txBody>
      </p:sp>
      <p:sp>
        <p:nvSpPr>
          <p:cNvPr id="77827" name="Rectangle 3"/>
          <p:cNvSpPr>
            <a:spLocks noGrp="1" noChangeArrowheads="1"/>
          </p:cNvSpPr>
          <p:nvPr>
            <p:ph type="body" idx="1"/>
          </p:nvPr>
        </p:nvSpPr>
        <p:spPr/>
        <p:txBody>
          <a:bodyPr/>
          <a:lstStyle/>
          <a:p>
            <a:pPr eaLnBrk="1" hangingPunct="1">
              <a:defRPr/>
            </a:pPr>
            <a:r>
              <a:rPr lang="en-GB" dirty="0" smtClean="0"/>
              <a:t>The role of innovation in attaining competitive advantage has emerged in recent years.</a:t>
            </a:r>
          </a:p>
          <a:p>
            <a:pPr eaLnBrk="1" hangingPunct="1">
              <a:defRPr/>
            </a:pPr>
            <a:r>
              <a:rPr lang="en-GB" dirty="0" smtClean="0"/>
              <a:t>Innovation may be present in various forms in organizations, such as </a:t>
            </a:r>
          </a:p>
          <a:p>
            <a:pPr lvl="1" eaLnBrk="1" hangingPunct="1">
              <a:defRPr/>
            </a:pPr>
            <a:r>
              <a:rPr lang="en-GB" dirty="0" smtClean="0"/>
              <a:t>Radical or incremental innovation, </a:t>
            </a:r>
          </a:p>
          <a:p>
            <a:pPr lvl="1" eaLnBrk="1" hangingPunct="1">
              <a:defRPr/>
            </a:pPr>
            <a:r>
              <a:rPr lang="en-GB" dirty="0" smtClean="0"/>
              <a:t>Administrative or technological innovation.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Knowledge Conversion</a:t>
            </a:r>
            <a:endParaRPr lang="en-GB" dirty="0"/>
          </a:p>
        </p:txBody>
      </p:sp>
      <p:pic>
        <p:nvPicPr>
          <p:cNvPr id="2253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3" y="1600200"/>
            <a:ext cx="8568952" cy="506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44593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idx="4294967295"/>
          </p:nvPr>
        </p:nvSpPr>
        <p:spPr>
          <a:xfrm>
            <a:off x="468313" y="260350"/>
            <a:ext cx="8280400" cy="1368425"/>
          </a:xfrm>
        </p:spPr>
        <p:txBody>
          <a:bodyPr/>
          <a:lstStyle/>
          <a:p>
            <a:pPr eaLnBrk="1" hangingPunct="1">
              <a:defRPr/>
            </a:pPr>
            <a:r>
              <a:rPr lang="en-US" sz="4000" smtClean="0">
                <a:latin typeface="Palatino Linotype" panose="02040502050505030304" pitchFamily="18" charset="0"/>
              </a:rPr>
              <a:t>Knowledge sharing</a:t>
            </a:r>
            <a:endParaRPr lang="en-US" sz="4000" smtClean="0"/>
          </a:p>
        </p:txBody>
      </p:sp>
      <p:sp>
        <p:nvSpPr>
          <p:cNvPr id="11267" name="Rectangle 3"/>
          <p:cNvSpPr>
            <a:spLocks noGrp="1" noChangeArrowheads="1"/>
          </p:cNvSpPr>
          <p:nvPr>
            <p:ph type="body" idx="4294967295"/>
          </p:nvPr>
        </p:nvSpPr>
        <p:spPr>
          <a:xfrm>
            <a:off x="468313" y="1700213"/>
            <a:ext cx="8229600" cy="4897437"/>
          </a:xfrm>
        </p:spPr>
        <p:txBody>
          <a:bodyPr/>
          <a:lstStyle/>
          <a:p>
            <a:pPr eaLnBrk="1" hangingPunct="1">
              <a:lnSpc>
                <a:spcPct val="90000"/>
              </a:lnSpc>
              <a:defRPr/>
            </a:pPr>
            <a:r>
              <a:rPr lang="en-US" dirty="0" smtClean="0">
                <a:latin typeface="Palatino Linotype" panose="02040502050505030304" pitchFamily="18" charset="0"/>
              </a:rPr>
              <a:t>People are unique holders of knowledge</a:t>
            </a:r>
          </a:p>
          <a:p>
            <a:pPr eaLnBrk="1" hangingPunct="1">
              <a:lnSpc>
                <a:spcPct val="90000"/>
              </a:lnSpc>
              <a:defRPr/>
            </a:pPr>
            <a:r>
              <a:rPr lang="en-US" dirty="0" smtClean="0">
                <a:latin typeface="Palatino Linotype" panose="02040502050505030304" pitchFamily="18" charset="0"/>
              </a:rPr>
              <a:t>The knowledge networks and groups support collaboration, and ideas.</a:t>
            </a:r>
          </a:p>
          <a:p>
            <a:pPr eaLnBrk="1" hangingPunct="1">
              <a:lnSpc>
                <a:spcPct val="90000"/>
              </a:lnSpc>
              <a:defRPr/>
            </a:pPr>
            <a:r>
              <a:rPr lang="en-US" dirty="0" smtClean="0">
                <a:latin typeface="Palatino Linotype" panose="02040502050505030304" pitchFamily="18" charset="0"/>
              </a:rPr>
              <a:t>People and projects are primary generators of new knowledge and innovations.</a:t>
            </a:r>
          </a:p>
          <a:p>
            <a:pPr eaLnBrk="1" hangingPunct="1">
              <a:lnSpc>
                <a:spcPct val="90000"/>
              </a:lnSpc>
              <a:defRPr/>
            </a:pPr>
            <a:r>
              <a:rPr lang="en-US" dirty="0" smtClean="0">
                <a:latin typeface="Palatino Linotype" panose="02040502050505030304" pitchFamily="18" charset="0"/>
              </a:rPr>
              <a:t>KS enables organization learning by:</a:t>
            </a:r>
          </a:p>
          <a:p>
            <a:pPr lvl="1" eaLnBrk="1" hangingPunct="1">
              <a:lnSpc>
                <a:spcPct val="90000"/>
              </a:lnSpc>
              <a:defRPr/>
            </a:pPr>
            <a:r>
              <a:rPr lang="en-US" dirty="0" smtClean="0">
                <a:latin typeface="Palatino Linotype" panose="02040502050505030304" pitchFamily="18" charset="0"/>
              </a:rPr>
              <a:t>prioritizing the human aspects, and </a:t>
            </a:r>
          </a:p>
          <a:p>
            <a:pPr lvl="1" eaLnBrk="1" hangingPunct="1">
              <a:lnSpc>
                <a:spcPct val="90000"/>
              </a:lnSpc>
              <a:defRPr/>
            </a:pPr>
            <a:r>
              <a:rPr lang="en-US" dirty="0" smtClean="0">
                <a:latin typeface="Palatino Linotype" panose="02040502050505030304" pitchFamily="18" charset="0"/>
              </a:rPr>
              <a:t>focusing on knowledge sharing and knowledge dissemination practices. </a:t>
            </a:r>
          </a:p>
        </p:txBody>
      </p:sp>
    </p:spTree>
    <p:extLst>
      <p:ext uri="{BB962C8B-B14F-4D97-AF65-F5344CB8AC3E}">
        <p14:creationId xmlns:p14="http://schemas.microsoft.com/office/powerpoint/2010/main" val="7041264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idx="4294967295"/>
          </p:nvPr>
        </p:nvSpPr>
        <p:spPr/>
        <p:txBody>
          <a:bodyPr/>
          <a:lstStyle/>
          <a:p>
            <a:pPr eaLnBrk="1" hangingPunct="1">
              <a:defRPr/>
            </a:pPr>
            <a:r>
              <a:rPr lang="en-US" kern="0">
                <a:latin typeface="Palatino Linotype" pitchFamily="18" charset="0"/>
              </a:rPr>
              <a:t>Learning organization</a:t>
            </a:r>
          </a:p>
        </p:txBody>
      </p:sp>
      <p:sp>
        <p:nvSpPr>
          <p:cNvPr id="15363" name="Rectangle 3"/>
          <p:cNvSpPr>
            <a:spLocks noGrp="1" noChangeArrowheads="1"/>
          </p:cNvSpPr>
          <p:nvPr>
            <p:ph type="body" idx="4294967295"/>
          </p:nvPr>
        </p:nvSpPr>
        <p:spPr/>
        <p:txBody>
          <a:bodyPr/>
          <a:lstStyle/>
          <a:p>
            <a:pPr eaLnBrk="1" hangingPunct="1">
              <a:lnSpc>
                <a:spcPct val="90000"/>
              </a:lnSpc>
              <a:defRPr/>
            </a:pPr>
            <a:r>
              <a:rPr lang="en-US" sz="2400" smtClean="0">
                <a:latin typeface="Palatino Linotype" panose="02040502050505030304" pitchFamily="18" charset="0"/>
              </a:rPr>
              <a:t>LO is not about "more training", it involves the development of higher levels of knowledge and skill. </a:t>
            </a:r>
          </a:p>
          <a:p>
            <a:pPr eaLnBrk="1" hangingPunct="1">
              <a:lnSpc>
                <a:spcPct val="90000"/>
              </a:lnSpc>
              <a:defRPr/>
            </a:pPr>
            <a:endParaRPr lang="en-US" sz="2400" smtClean="0">
              <a:latin typeface="Palatino Linotype" panose="02040502050505030304" pitchFamily="18" charset="0"/>
            </a:endParaRPr>
          </a:p>
          <a:p>
            <a:pPr eaLnBrk="1" hangingPunct="1">
              <a:lnSpc>
                <a:spcPct val="90000"/>
              </a:lnSpc>
              <a:defRPr/>
            </a:pPr>
            <a:r>
              <a:rPr lang="en-US" sz="2400" smtClean="0">
                <a:latin typeface="Palatino Linotype" panose="02040502050505030304" pitchFamily="18" charset="0"/>
              </a:rPr>
              <a:t>Management in learning organizations focuses more on how individuals think, what they truly want, and how they interact and learn with one another. </a:t>
            </a:r>
          </a:p>
          <a:p>
            <a:pPr eaLnBrk="1" hangingPunct="1">
              <a:lnSpc>
                <a:spcPct val="90000"/>
              </a:lnSpc>
              <a:buFont typeface="Wingdings" panose="05000000000000000000" pitchFamily="2" charset="2"/>
              <a:buNone/>
              <a:defRPr/>
            </a:pPr>
            <a:endParaRPr lang="en-US" sz="2400" smtClean="0">
              <a:latin typeface="Palatino Linotype" panose="02040502050505030304" pitchFamily="18" charset="0"/>
            </a:endParaRPr>
          </a:p>
          <a:p>
            <a:pPr eaLnBrk="1" hangingPunct="1">
              <a:lnSpc>
                <a:spcPct val="90000"/>
              </a:lnSpc>
              <a:defRPr/>
            </a:pPr>
            <a:r>
              <a:rPr lang="en-US" sz="2400" smtClean="0">
                <a:latin typeface="Palatino Linotype" panose="02040502050505030304" pitchFamily="18" charset="0"/>
              </a:rPr>
              <a:t>Learning provides the opportunity to create and recreate, change one's external perception of the world and relationship, and extends individual ability to be creative. </a:t>
            </a:r>
          </a:p>
        </p:txBody>
      </p:sp>
    </p:spTree>
    <p:extLst>
      <p:ext uri="{BB962C8B-B14F-4D97-AF65-F5344CB8AC3E}">
        <p14:creationId xmlns:p14="http://schemas.microsoft.com/office/powerpoint/2010/main" val="546651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defRPr/>
            </a:pPr>
            <a:r>
              <a:rPr lang="de-DE" smtClean="0"/>
              <a:t>	Knowledge Spillover Theory of Entrepreneurship</a:t>
            </a:r>
            <a:endParaRPr lang="en-US" smtClean="0"/>
          </a:p>
        </p:txBody>
      </p:sp>
      <p:sp>
        <p:nvSpPr>
          <p:cNvPr id="76803" name="Rectangle 3"/>
          <p:cNvSpPr>
            <a:spLocks noGrp="1" noChangeArrowheads="1"/>
          </p:cNvSpPr>
          <p:nvPr>
            <p:ph type="body" idx="1"/>
          </p:nvPr>
        </p:nvSpPr>
        <p:spPr/>
        <p:txBody>
          <a:bodyPr/>
          <a:lstStyle/>
          <a:p>
            <a:pPr eaLnBrk="1" hangingPunct="1">
              <a:lnSpc>
                <a:spcPct val="80000"/>
              </a:lnSpc>
              <a:buClr>
                <a:schemeClr val="tx1"/>
              </a:buClr>
              <a:buFont typeface="Wingdings" panose="05000000000000000000" pitchFamily="2" charset="2"/>
              <a:buChar char="§"/>
              <a:defRPr/>
            </a:pPr>
            <a:r>
              <a:rPr lang="en-US" sz="2400" i="1" dirty="0" smtClean="0"/>
              <a:t>Entrepreneurship is greater in the presence of higher  investments in new knowledge. </a:t>
            </a:r>
          </a:p>
          <a:p>
            <a:pPr eaLnBrk="1" hangingPunct="1">
              <a:lnSpc>
                <a:spcPct val="80000"/>
              </a:lnSpc>
              <a:buClr>
                <a:schemeClr val="tx1"/>
              </a:buClr>
              <a:buFont typeface="Wingdings" panose="05000000000000000000" pitchFamily="2" charset="2"/>
              <a:buChar char="§"/>
              <a:defRPr/>
            </a:pPr>
            <a:r>
              <a:rPr lang="en-US" sz="2400" i="1" dirty="0" smtClean="0"/>
              <a:t>Entrepreneurial activity is an endogenous response to higher investments in new knowledge, reflecting greater entrepreneurial opportunities generated by knowledge investments.</a:t>
            </a:r>
          </a:p>
          <a:p>
            <a:pPr eaLnBrk="1" hangingPunct="1">
              <a:lnSpc>
                <a:spcPct val="80000"/>
              </a:lnSpc>
              <a:buFont typeface="Wingdings" panose="05000000000000000000" pitchFamily="2" charset="2"/>
              <a:buNone/>
              <a:defRPr/>
            </a:pPr>
            <a:r>
              <a:rPr lang="en-US" sz="2400" dirty="0" smtClean="0"/>
              <a:t>Localization Hypothesis</a:t>
            </a:r>
          </a:p>
          <a:p>
            <a:pPr eaLnBrk="1" hangingPunct="1">
              <a:lnSpc>
                <a:spcPct val="80000"/>
              </a:lnSpc>
              <a:defRPr/>
            </a:pPr>
            <a:r>
              <a:rPr lang="en-GB" sz="2400" i="1" dirty="0" smtClean="0"/>
              <a:t>Knowledge </a:t>
            </a:r>
            <a:r>
              <a:rPr lang="en-GB" sz="2400" i="1" dirty="0" err="1" smtClean="0"/>
              <a:t>Spillover</a:t>
            </a:r>
            <a:r>
              <a:rPr lang="en-GB" sz="2400" i="1" dirty="0" smtClean="0"/>
              <a:t> Theory:  entrepreneurship will tend to be located within close geographic proximity to the source of knowledge producing that knowledge. </a:t>
            </a:r>
          </a:p>
          <a:p>
            <a:pPr eaLnBrk="1" hangingPunct="1">
              <a:lnSpc>
                <a:spcPct val="80000"/>
              </a:lnSpc>
              <a:defRPr/>
            </a:pPr>
            <a:r>
              <a:rPr lang="en-GB" sz="2400" i="1" dirty="0" smtClean="0"/>
              <a:t>Thus, in order to access </a:t>
            </a:r>
            <a:r>
              <a:rPr lang="en-GB" sz="2400" i="1" dirty="0" err="1" smtClean="0"/>
              <a:t>spillovers</a:t>
            </a:r>
            <a:r>
              <a:rPr lang="en-GB" sz="2400" i="1" dirty="0" smtClean="0"/>
              <a:t>, new firm start-ups will tend to locate close to knowledge sources.</a:t>
            </a:r>
            <a:endParaRPr lang="en-US" sz="2400" i="1" dirty="0" smtClean="0"/>
          </a:p>
        </p:txBody>
      </p:sp>
    </p:spTree>
    <p:extLst>
      <p:ext uri="{BB962C8B-B14F-4D97-AF65-F5344CB8AC3E}">
        <p14:creationId xmlns:p14="http://schemas.microsoft.com/office/powerpoint/2010/main" val="1510017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a:grpSpLocks/>
          </p:cNvGrpSpPr>
          <p:nvPr/>
        </p:nvGrpSpPr>
        <p:grpSpPr bwMode="auto">
          <a:xfrm>
            <a:off x="1122363" y="2243138"/>
            <a:ext cx="6681787" cy="4419600"/>
            <a:chOff x="1056" y="1056"/>
            <a:chExt cx="4560" cy="2784"/>
          </a:xfrm>
        </p:grpSpPr>
        <p:sp>
          <p:nvSpPr>
            <p:cNvPr id="4" name="AutoShape 8"/>
            <p:cNvSpPr>
              <a:spLocks noChangeArrowheads="1"/>
            </p:cNvSpPr>
            <p:nvPr/>
          </p:nvSpPr>
          <p:spPr bwMode="auto">
            <a:xfrm>
              <a:off x="1056" y="1056"/>
              <a:ext cx="4512" cy="91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4 w 21600"/>
                <a:gd name="T19" fmla="*/ 3174 h 21600"/>
                <a:gd name="T20" fmla="*/ 18436 w 21600"/>
                <a:gd name="T21" fmla="*/ 18426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cubicBezTo>
                    <a:pt x="5399" y="10843"/>
                    <a:pt x="5400" y="10887"/>
                    <a:pt x="5401" y="10931"/>
                  </a:cubicBezTo>
                  <a:lnTo>
                    <a:pt x="3" y="11063"/>
                  </a:lnTo>
                  <a:cubicBezTo>
                    <a:pt x="1" y="10975"/>
                    <a:pt x="0" y="10887"/>
                    <a:pt x="0" y="10800"/>
                  </a:cubicBezTo>
                  <a:cubicBezTo>
                    <a:pt x="0" y="4835"/>
                    <a:pt x="4835" y="0"/>
                    <a:pt x="10800" y="0"/>
                  </a:cubicBezTo>
                  <a:cubicBezTo>
                    <a:pt x="16764" y="-1"/>
                    <a:pt x="21599" y="4835"/>
                    <a:pt x="21600" y="10799"/>
                  </a:cubicBezTo>
                  <a:lnTo>
                    <a:pt x="21600" y="10800"/>
                  </a:lnTo>
                  <a:lnTo>
                    <a:pt x="24300" y="10800"/>
                  </a:lnTo>
                  <a:lnTo>
                    <a:pt x="18900" y="16200"/>
                  </a:lnTo>
                  <a:lnTo>
                    <a:pt x="13500" y="10800"/>
                  </a:lnTo>
                  <a:lnTo>
                    <a:pt x="16200" y="10800"/>
                  </a:lnTo>
                  <a:close/>
                </a:path>
              </a:pathLst>
            </a:custGeom>
            <a:solidFill>
              <a:srgbClr val="FF9966"/>
            </a:solidFill>
            <a:ln w="9525">
              <a:solidFill>
                <a:srgbClr val="000000"/>
              </a:solidFill>
              <a:miter lim="800000"/>
              <a:headEnd/>
              <a:tailEnd/>
            </a:ln>
          </p:spPr>
          <p:txBody>
            <a:bodyPr wrap="none" anchor="ctr"/>
            <a:lstStyle/>
            <a:p>
              <a:pPr eaLnBrk="1" fontAlgn="auto" hangingPunct="1">
                <a:spcBef>
                  <a:spcPts val="0"/>
                </a:spcBef>
                <a:spcAft>
                  <a:spcPts val="0"/>
                </a:spcAft>
                <a:defRPr/>
              </a:pPr>
              <a:endParaRPr lang="en-US" kern="0">
                <a:solidFill>
                  <a:sysClr val="windowText" lastClr="000000"/>
                </a:solidFill>
                <a:latin typeface="+mn-lt"/>
                <a:cs typeface="Arial" charset="0"/>
              </a:endParaRPr>
            </a:p>
          </p:txBody>
        </p:sp>
        <p:sp>
          <p:nvSpPr>
            <p:cNvPr id="5" name="Text Box 9"/>
            <p:cNvSpPr txBox="1">
              <a:spLocks noChangeArrowheads="1"/>
            </p:cNvSpPr>
            <p:nvPr/>
          </p:nvSpPr>
          <p:spPr bwMode="auto">
            <a:xfrm>
              <a:off x="2256" y="1072"/>
              <a:ext cx="241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fontAlgn="auto">
                <a:spcBef>
                  <a:spcPts val="0"/>
                </a:spcBef>
                <a:spcAft>
                  <a:spcPts val="0"/>
                </a:spcAft>
                <a:defRPr/>
              </a:pPr>
              <a:r>
                <a:rPr lang="en-US" altLang="zh-CN" sz="1800" b="1" kern="0" dirty="0" smtClean="0">
                  <a:solidFill>
                    <a:srgbClr val="000000"/>
                  </a:solidFill>
                  <a:cs typeface="Arial" charset="0"/>
                </a:rPr>
                <a:t>Latest science and technology</a:t>
              </a:r>
              <a:endParaRPr lang="en-US" altLang="zh-CN" sz="1800" b="1" kern="0" dirty="0" smtClean="0">
                <a:solidFill>
                  <a:srgbClr val="BBE0E3"/>
                </a:solidFill>
                <a:cs typeface="Arial" charset="0"/>
              </a:endParaRPr>
            </a:p>
          </p:txBody>
        </p:sp>
        <p:sp>
          <p:nvSpPr>
            <p:cNvPr id="6" name="AutoShape 10"/>
            <p:cNvSpPr>
              <a:spLocks noChangeArrowheads="1"/>
            </p:cNvSpPr>
            <p:nvPr/>
          </p:nvSpPr>
          <p:spPr bwMode="auto">
            <a:xfrm flipV="1">
              <a:off x="1056" y="2976"/>
              <a:ext cx="4560" cy="86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4 w 21600"/>
                <a:gd name="T19" fmla="*/ 3175 h 21600"/>
                <a:gd name="T20" fmla="*/ 18436 w 21600"/>
                <a:gd name="T21" fmla="*/ 18425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54" y="5399"/>
                    <a:pt x="5452" y="7760"/>
                    <a:pt x="5400" y="10705"/>
                  </a:cubicBezTo>
                  <a:lnTo>
                    <a:pt x="1" y="10611"/>
                  </a:lnTo>
                  <a:cubicBezTo>
                    <a:pt x="104" y="4721"/>
                    <a:pt x="4908"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9966"/>
            </a:solidFill>
            <a:ln w="9525">
              <a:solidFill>
                <a:srgbClr val="000000"/>
              </a:solidFill>
              <a:miter lim="800000"/>
              <a:headEnd/>
              <a:tailEnd/>
            </a:ln>
          </p:spPr>
          <p:txBody>
            <a:bodyPr rot="10800000" wrap="none" anchor="ctr"/>
            <a:lstStyle/>
            <a:p>
              <a:pPr eaLnBrk="1" fontAlgn="auto" hangingPunct="1">
                <a:spcBef>
                  <a:spcPts val="0"/>
                </a:spcBef>
                <a:spcAft>
                  <a:spcPts val="0"/>
                </a:spcAft>
                <a:defRPr/>
              </a:pPr>
              <a:endParaRPr lang="en-US" kern="0">
                <a:solidFill>
                  <a:sysClr val="windowText" lastClr="000000"/>
                </a:solidFill>
                <a:latin typeface="+mn-lt"/>
                <a:cs typeface="Arial" charset="0"/>
              </a:endParaRPr>
            </a:p>
          </p:txBody>
        </p:sp>
        <p:sp>
          <p:nvSpPr>
            <p:cNvPr id="7" name="Text Box 11"/>
            <p:cNvSpPr txBox="1">
              <a:spLocks noChangeArrowheads="1"/>
            </p:cNvSpPr>
            <p:nvPr/>
          </p:nvSpPr>
          <p:spPr bwMode="auto">
            <a:xfrm>
              <a:off x="1919" y="3552"/>
              <a:ext cx="294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fontAlgn="auto">
                <a:spcBef>
                  <a:spcPts val="0"/>
                </a:spcBef>
                <a:spcAft>
                  <a:spcPts val="0"/>
                </a:spcAft>
                <a:defRPr/>
              </a:pPr>
              <a:r>
                <a:rPr lang="en-US" altLang="zh-CN" sz="1800" b="1" kern="0" dirty="0" smtClean="0">
                  <a:solidFill>
                    <a:srgbClr val="000000"/>
                  </a:solidFill>
                  <a:cs typeface="Arial" charset="0"/>
                </a:rPr>
                <a:t>Needs in society and the marketplace</a:t>
              </a:r>
              <a:endParaRPr lang="en-US" altLang="zh-CN" sz="1800" b="1" kern="0" dirty="0" smtClean="0">
                <a:solidFill>
                  <a:srgbClr val="BBE0E3"/>
                </a:solidFill>
                <a:cs typeface="Arial" charset="0"/>
              </a:endParaRPr>
            </a:p>
          </p:txBody>
        </p:sp>
        <p:sp>
          <p:nvSpPr>
            <p:cNvPr id="8" name="AutoShape 12"/>
            <p:cNvSpPr>
              <a:spLocks noChangeArrowheads="1"/>
            </p:cNvSpPr>
            <p:nvPr/>
          </p:nvSpPr>
          <p:spPr bwMode="auto">
            <a:xfrm>
              <a:off x="3216" y="3264"/>
              <a:ext cx="236" cy="288"/>
            </a:xfrm>
            <a:prstGeom prst="upDownArrow">
              <a:avLst>
                <a:gd name="adj1" fmla="val 50000"/>
                <a:gd name="adj2" fmla="val 24000"/>
              </a:avLst>
            </a:prstGeom>
            <a:solidFill>
              <a:srgbClr val="FFCC99"/>
            </a:solidFill>
            <a:ln w="9525">
              <a:solidFill>
                <a:srgbClr val="000000"/>
              </a:solidFill>
              <a:miter lim="800000"/>
              <a:headEnd/>
              <a:tailEnd/>
            </a:ln>
          </p:spPr>
          <p:txBody>
            <a:bodyPr wrap="none" anchor="ctr"/>
            <a:lstStyle/>
            <a:p>
              <a:pPr eaLnBrk="1" fontAlgn="auto" hangingPunct="1">
                <a:spcBef>
                  <a:spcPts val="0"/>
                </a:spcBef>
                <a:spcAft>
                  <a:spcPts val="0"/>
                </a:spcAft>
                <a:defRPr/>
              </a:pPr>
              <a:endParaRPr lang="zh-CN" altLang="en-US" kern="0">
                <a:solidFill>
                  <a:sysClr val="windowText" lastClr="000000"/>
                </a:solidFill>
                <a:latin typeface="+mn-lt"/>
                <a:cs typeface="Arial" charset="0"/>
              </a:endParaRPr>
            </a:p>
          </p:txBody>
        </p:sp>
        <p:sp>
          <p:nvSpPr>
            <p:cNvPr id="9" name="AutoShape 13"/>
            <p:cNvSpPr>
              <a:spLocks noChangeArrowheads="1"/>
            </p:cNvSpPr>
            <p:nvPr/>
          </p:nvSpPr>
          <p:spPr bwMode="auto">
            <a:xfrm>
              <a:off x="3168" y="1392"/>
              <a:ext cx="245" cy="288"/>
            </a:xfrm>
            <a:prstGeom prst="upDownArrow">
              <a:avLst>
                <a:gd name="adj1" fmla="val 50000"/>
                <a:gd name="adj2" fmla="val 24000"/>
              </a:avLst>
            </a:prstGeom>
            <a:solidFill>
              <a:srgbClr val="FFCC99"/>
            </a:solidFill>
            <a:ln w="9525">
              <a:solidFill>
                <a:srgbClr val="000000"/>
              </a:solidFill>
              <a:miter lim="800000"/>
              <a:headEnd/>
              <a:tailEnd/>
            </a:ln>
          </p:spPr>
          <p:txBody>
            <a:bodyPr wrap="none" anchor="ctr"/>
            <a:lstStyle/>
            <a:p>
              <a:pPr eaLnBrk="1" fontAlgn="auto" hangingPunct="1">
                <a:spcBef>
                  <a:spcPts val="0"/>
                </a:spcBef>
                <a:spcAft>
                  <a:spcPts val="0"/>
                </a:spcAft>
                <a:defRPr/>
              </a:pPr>
              <a:endParaRPr lang="zh-CN" altLang="en-US" kern="0">
                <a:solidFill>
                  <a:sysClr val="windowText" lastClr="000000"/>
                </a:solidFill>
                <a:latin typeface="+mn-lt"/>
                <a:cs typeface="Arial" charset="0"/>
              </a:endParaRPr>
            </a:p>
          </p:txBody>
        </p:sp>
      </p:grpSp>
      <p:sp>
        <p:nvSpPr>
          <p:cNvPr id="10" name="AutoShape 6"/>
          <p:cNvSpPr>
            <a:spLocks noChangeArrowheads="1"/>
          </p:cNvSpPr>
          <p:nvPr/>
        </p:nvSpPr>
        <p:spPr bwMode="auto">
          <a:xfrm>
            <a:off x="-1" y="3375098"/>
            <a:ext cx="2244239" cy="2286000"/>
          </a:xfrm>
          <a:prstGeom prst="homePlate">
            <a:avLst>
              <a:gd name="adj" fmla="val 26927"/>
            </a:avLst>
          </a:prstGeom>
          <a:solidFill>
            <a:srgbClr val="FFFF99"/>
          </a:solidFill>
          <a:ln w="9525">
            <a:solidFill>
              <a:srgbClr val="000000"/>
            </a:solidFill>
            <a:miter lim="800000"/>
            <a:headEnd/>
            <a:tailEnd/>
          </a:ln>
        </p:spPr>
        <p:txBody>
          <a:bodyPr wrap="none" anchor="ctr"/>
          <a:lstStyle/>
          <a:p>
            <a:pPr fontAlgn="auto">
              <a:spcBef>
                <a:spcPts val="0"/>
              </a:spcBef>
              <a:spcAft>
                <a:spcPts val="0"/>
              </a:spcAft>
              <a:defRPr/>
            </a:pPr>
            <a:r>
              <a:rPr lang="en-US" altLang="zh-CN" b="1" kern="0" dirty="0">
                <a:solidFill>
                  <a:sysClr val="windowText" lastClr="000000"/>
                </a:solidFill>
                <a:latin typeface="+mn-lt"/>
                <a:cs typeface="Arial" charset="0"/>
              </a:rPr>
              <a:t>Creativity</a:t>
            </a:r>
            <a:endParaRPr lang="en-US" altLang="zh-CN" kern="0" dirty="0">
              <a:solidFill>
                <a:sysClr val="windowText" lastClr="000000"/>
              </a:solidFill>
              <a:latin typeface="+mn-lt"/>
              <a:cs typeface="Arial" charset="0"/>
            </a:endParaRPr>
          </a:p>
          <a:p>
            <a:pPr fontAlgn="auto">
              <a:spcBef>
                <a:spcPts val="0"/>
              </a:spcBef>
              <a:spcAft>
                <a:spcPts val="0"/>
              </a:spcAft>
              <a:buFontTx/>
              <a:buChar char="•"/>
              <a:defRPr/>
            </a:pPr>
            <a:r>
              <a:rPr lang="en-US" altLang="zh-CN" kern="0" dirty="0">
                <a:solidFill>
                  <a:sysClr val="windowText" lastClr="000000"/>
                </a:solidFill>
                <a:latin typeface="+mn-lt"/>
                <a:cs typeface="Arial" charset="0"/>
              </a:rPr>
              <a:t> Production of </a:t>
            </a:r>
            <a:endParaRPr lang="en-US" altLang="zh-CN" kern="0" dirty="0" smtClean="0">
              <a:solidFill>
                <a:sysClr val="windowText" lastClr="000000"/>
              </a:solidFill>
              <a:latin typeface="+mn-lt"/>
              <a:cs typeface="Arial" charset="0"/>
            </a:endParaRPr>
          </a:p>
          <a:p>
            <a:pPr fontAlgn="auto">
              <a:spcBef>
                <a:spcPts val="0"/>
              </a:spcBef>
              <a:spcAft>
                <a:spcPts val="0"/>
              </a:spcAft>
              <a:defRPr/>
            </a:pPr>
            <a:r>
              <a:rPr lang="en-US" altLang="zh-CN" kern="0" dirty="0">
                <a:solidFill>
                  <a:sysClr val="windowText" lastClr="000000"/>
                </a:solidFill>
                <a:cs typeface="Arial" charset="0"/>
              </a:rPr>
              <a:t> </a:t>
            </a:r>
            <a:r>
              <a:rPr lang="en-US" altLang="zh-CN" kern="0" dirty="0" smtClean="0">
                <a:solidFill>
                  <a:sysClr val="windowText" lastClr="000000"/>
                </a:solidFill>
                <a:cs typeface="Arial" charset="0"/>
              </a:rPr>
              <a:t>  </a:t>
            </a:r>
            <a:r>
              <a:rPr lang="en-US" altLang="zh-CN" kern="0" dirty="0" smtClean="0">
                <a:solidFill>
                  <a:sysClr val="windowText" lastClr="000000"/>
                </a:solidFill>
                <a:latin typeface="+mn-lt"/>
                <a:cs typeface="Arial" charset="0"/>
              </a:rPr>
              <a:t>novel </a:t>
            </a:r>
            <a:r>
              <a:rPr lang="en-US" altLang="zh-CN" kern="0" dirty="0">
                <a:solidFill>
                  <a:sysClr val="windowText" lastClr="000000"/>
                </a:solidFill>
                <a:latin typeface="+mn-lt"/>
                <a:cs typeface="Arial" charset="0"/>
              </a:rPr>
              <a:t>ideas</a:t>
            </a:r>
          </a:p>
          <a:p>
            <a:pPr fontAlgn="auto">
              <a:spcBef>
                <a:spcPts val="0"/>
              </a:spcBef>
              <a:spcAft>
                <a:spcPts val="0"/>
              </a:spcAft>
              <a:buFontTx/>
              <a:buChar char="•"/>
              <a:defRPr/>
            </a:pPr>
            <a:r>
              <a:rPr lang="en-US" altLang="zh-CN" kern="0" dirty="0">
                <a:solidFill>
                  <a:sysClr val="windowText" lastClr="000000"/>
                </a:solidFill>
                <a:latin typeface="+mn-lt"/>
                <a:cs typeface="Arial" charset="0"/>
              </a:rPr>
              <a:t> Discovery of</a:t>
            </a:r>
          </a:p>
          <a:p>
            <a:pPr fontAlgn="auto">
              <a:spcBef>
                <a:spcPts val="0"/>
              </a:spcBef>
              <a:spcAft>
                <a:spcPts val="0"/>
              </a:spcAft>
              <a:defRPr/>
            </a:pPr>
            <a:r>
              <a:rPr lang="en-US" altLang="zh-CN" kern="0" dirty="0">
                <a:solidFill>
                  <a:sysClr val="windowText" lastClr="000000"/>
                </a:solidFill>
                <a:latin typeface="+mn-lt"/>
                <a:cs typeface="Arial" charset="0"/>
              </a:rPr>
              <a:t>   opportunities</a:t>
            </a:r>
          </a:p>
          <a:p>
            <a:pPr fontAlgn="auto">
              <a:spcBef>
                <a:spcPts val="0"/>
              </a:spcBef>
              <a:spcAft>
                <a:spcPts val="0"/>
              </a:spcAft>
              <a:buFontTx/>
              <a:buChar char="•"/>
              <a:defRPr/>
            </a:pPr>
            <a:r>
              <a:rPr lang="en-US" altLang="zh-CN" b="1" kern="0" dirty="0">
                <a:solidFill>
                  <a:sysClr val="windowText" lastClr="000000"/>
                </a:solidFill>
                <a:latin typeface="+mn-lt"/>
                <a:cs typeface="Arial" charset="0"/>
              </a:rPr>
              <a:t> Output: </a:t>
            </a:r>
            <a:endParaRPr lang="en-US" altLang="zh-CN" b="1" kern="0" dirty="0" smtClean="0">
              <a:solidFill>
                <a:sysClr val="windowText" lastClr="000000"/>
              </a:solidFill>
              <a:latin typeface="+mn-lt"/>
              <a:cs typeface="Arial" charset="0"/>
            </a:endParaRPr>
          </a:p>
          <a:p>
            <a:pPr fontAlgn="auto">
              <a:spcBef>
                <a:spcPts val="0"/>
              </a:spcBef>
              <a:spcAft>
                <a:spcPts val="0"/>
              </a:spcAft>
              <a:defRPr/>
            </a:pPr>
            <a:r>
              <a:rPr lang="en-US" altLang="zh-CN" b="1" kern="0" dirty="0">
                <a:solidFill>
                  <a:sysClr val="windowText" lastClr="000000"/>
                </a:solidFill>
                <a:cs typeface="Arial" charset="0"/>
              </a:rPr>
              <a:t> </a:t>
            </a:r>
            <a:r>
              <a:rPr lang="en-US" altLang="zh-CN" b="1" kern="0" dirty="0" smtClean="0">
                <a:solidFill>
                  <a:sysClr val="windowText" lastClr="000000"/>
                </a:solidFill>
                <a:cs typeface="Arial" charset="0"/>
              </a:rPr>
              <a:t>     </a:t>
            </a:r>
            <a:r>
              <a:rPr lang="en-US" altLang="zh-CN" b="1" kern="0" dirty="0" smtClean="0">
                <a:solidFill>
                  <a:sysClr val="windowText" lastClr="000000"/>
                </a:solidFill>
                <a:latin typeface="+mn-lt"/>
                <a:cs typeface="Arial" charset="0"/>
              </a:rPr>
              <a:t>new ideas</a:t>
            </a:r>
            <a:endParaRPr lang="en-US" altLang="zh-CN" sz="1600" b="1" kern="0" dirty="0">
              <a:solidFill>
                <a:sysClr val="windowText" lastClr="000000"/>
              </a:solidFill>
              <a:latin typeface="+mn-lt"/>
              <a:cs typeface="Arial" charset="0"/>
            </a:endParaRPr>
          </a:p>
        </p:txBody>
      </p:sp>
      <p:sp>
        <p:nvSpPr>
          <p:cNvPr id="11" name="AutoShape 5"/>
          <p:cNvSpPr>
            <a:spLocks noChangeArrowheads="1"/>
          </p:cNvSpPr>
          <p:nvPr/>
        </p:nvSpPr>
        <p:spPr bwMode="auto">
          <a:xfrm>
            <a:off x="4441017" y="3340077"/>
            <a:ext cx="2188383" cy="2279650"/>
          </a:xfrm>
          <a:prstGeom prst="homePlate">
            <a:avLst>
              <a:gd name="adj" fmla="val 27691"/>
            </a:avLst>
          </a:prstGeom>
          <a:solidFill>
            <a:srgbClr val="FFFF99"/>
          </a:solidFill>
          <a:ln w="9525">
            <a:solidFill>
              <a:srgbClr val="000000"/>
            </a:solidFill>
            <a:miter lim="800000"/>
            <a:headEnd/>
            <a:tailEnd/>
          </a:ln>
        </p:spPr>
        <p:txBody>
          <a:bodyPr wrap="none" anchor="ctr"/>
          <a:lstStyle/>
          <a:p>
            <a:pPr fontAlgn="auto">
              <a:spcBef>
                <a:spcPts val="0"/>
              </a:spcBef>
              <a:spcAft>
                <a:spcPts val="0"/>
              </a:spcAft>
              <a:defRPr/>
            </a:pPr>
            <a:r>
              <a:rPr lang="en-US" altLang="zh-CN" b="1" kern="0" dirty="0">
                <a:solidFill>
                  <a:sysClr val="windowText" lastClr="000000"/>
                </a:solidFill>
                <a:latin typeface="+mn-lt"/>
                <a:cs typeface="Arial" charset="0"/>
              </a:rPr>
              <a:t>Innovation</a:t>
            </a:r>
            <a:endParaRPr lang="en-US" altLang="zh-CN" kern="0" dirty="0">
              <a:solidFill>
                <a:sysClr val="windowText" lastClr="000000"/>
              </a:solidFill>
              <a:latin typeface="+mn-lt"/>
              <a:cs typeface="Arial" charset="0"/>
            </a:endParaRPr>
          </a:p>
          <a:p>
            <a:pPr fontAlgn="auto">
              <a:spcBef>
                <a:spcPts val="0"/>
              </a:spcBef>
              <a:spcAft>
                <a:spcPts val="0"/>
              </a:spcAft>
              <a:buFontTx/>
              <a:buChar char="•"/>
              <a:defRPr/>
            </a:pPr>
            <a:r>
              <a:rPr lang="en-US" altLang="zh-CN" kern="0" dirty="0" smtClean="0">
                <a:solidFill>
                  <a:sysClr val="windowText" lastClr="000000"/>
                </a:solidFill>
                <a:cs typeface="Arial" charset="0"/>
              </a:rPr>
              <a:t> Creation </a:t>
            </a:r>
            <a:r>
              <a:rPr lang="en-US" altLang="zh-CN" kern="0" dirty="0">
                <a:solidFill>
                  <a:sysClr val="windowText" lastClr="000000"/>
                </a:solidFill>
                <a:cs typeface="Arial" charset="0"/>
              </a:rPr>
              <a:t>of value </a:t>
            </a:r>
            <a:endParaRPr lang="en-US" altLang="zh-CN" kern="0" dirty="0" smtClean="0">
              <a:solidFill>
                <a:sysClr val="windowText" lastClr="000000"/>
              </a:solidFill>
              <a:cs typeface="Arial" charset="0"/>
            </a:endParaRPr>
          </a:p>
          <a:p>
            <a:pPr fontAlgn="auto">
              <a:spcBef>
                <a:spcPts val="0"/>
              </a:spcBef>
              <a:spcAft>
                <a:spcPts val="0"/>
              </a:spcAft>
              <a:buFontTx/>
              <a:buChar char="•"/>
              <a:defRPr/>
            </a:pPr>
            <a:r>
              <a:rPr lang="en-US" altLang="zh-CN" kern="0" dirty="0">
                <a:solidFill>
                  <a:sysClr val="windowText" lastClr="000000"/>
                </a:solidFill>
                <a:latin typeface="+mn-lt"/>
                <a:cs typeface="Arial" charset="0"/>
              </a:rPr>
              <a:t> </a:t>
            </a:r>
            <a:r>
              <a:rPr lang="en-US" altLang="zh-CN" kern="0" dirty="0" smtClean="0">
                <a:solidFill>
                  <a:sysClr val="windowText" lastClr="000000"/>
                </a:solidFill>
                <a:latin typeface="+mn-lt"/>
                <a:cs typeface="Arial" charset="0"/>
              </a:rPr>
              <a:t>Evaluation </a:t>
            </a:r>
            <a:r>
              <a:rPr lang="en-US" altLang="zh-CN" kern="0" dirty="0">
                <a:solidFill>
                  <a:sysClr val="windowText" lastClr="000000"/>
                </a:solidFill>
                <a:latin typeface="+mn-lt"/>
                <a:cs typeface="Arial" charset="0"/>
              </a:rPr>
              <a:t>of</a:t>
            </a:r>
          </a:p>
          <a:p>
            <a:pPr fontAlgn="auto">
              <a:spcBef>
                <a:spcPts val="0"/>
              </a:spcBef>
              <a:spcAft>
                <a:spcPts val="0"/>
              </a:spcAft>
              <a:defRPr/>
            </a:pPr>
            <a:r>
              <a:rPr lang="en-US" altLang="zh-CN" kern="0" dirty="0">
                <a:solidFill>
                  <a:sysClr val="windowText" lastClr="000000"/>
                </a:solidFill>
                <a:latin typeface="+mn-lt"/>
                <a:cs typeface="Arial" charset="0"/>
              </a:rPr>
              <a:t>  opportunities</a:t>
            </a:r>
          </a:p>
          <a:p>
            <a:pPr fontAlgn="auto">
              <a:spcBef>
                <a:spcPts val="0"/>
              </a:spcBef>
              <a:spcAft>
                <a:spcPts val="0"/>
              </a:spcAft>
              <a:buFontTx/>
              <a:buChar char="•"/>
              <a:defRPr/>
            </a:pPr>
            <a:r>
              <a:rPr lang="en-US" altLang="zh-CN" kern="0" dirty="0">
                <a:solidFill>
                  <a:sysClr val="windowText" lastClr="000000"/>
                </a:solidFill>
                <a:latin typeface="+mn-lt"/>
                <a:cs typeface="Arial" charset="0"/>
              </a:rPr>
              <a:t> </a:t>
            </a:r>
            <a:r>
              <a:rPr lang="en-US" altLang="zh-CN" b="1" kern="0" dirty="0">
                <a:solidFill>
                  <a:sysClr val="windowText" lastClr="000000"/>
                </a:solidFill>
                <a:latin typeface="+mn-lt"/>
                <a:cs typeface="Arial" charset="0"/>
              </a:rPr>
              <a:t>Output: </a:t>
            </a:r>
            <a:r>
              <a:rPr lang="en-US" altLang="zh-CN" b="1" kern="0" dirty="0" smtClean="0">
                <a:solidFill>
                  <a:sysClr val="windowText" lastClr="000000"/>
                </a:solidFill>
                <a:latin typeface="+mn-lt"/>
                <a:cs typeface="Arial" charset="0"/>
              </a:rPr>
              <a:t>usable</a:t>
            </a:r>
          </a:p>
          <a:p>
            <a:pPr fontAlgn="auto">
              <a:spcBef>
                <a:spcPts val="0"/>
              </a:spcBef>
              <a:spcAft>
                <a:spcPts val="0"/>
              </a:spcAft>
              <a:defRPr/>
            </a:pPr>
            <a:r>
              <a:rPr lang="en-US" altLang="zh-CN" b="1" kern="0" dirty="0" smtClean="0">
                <a:solidFill>
                  <a:sysClr val="windowText" lastClr="000000"/>
                </a:solidFill>
                <a:cs typeface="Arial" charset="0"/>
              </a:rPr>
              <a:t>product,  service,</a:t>
            </a:r>
          </a:p>
          <a:p>
            <a:pPr fontAlgn="auto">
              <a:spcBef>
                <a:spcPts val="0"/>
              </a:spcBef>
              <a:spcAft>
                <a:spcPts val="0"/>
              </a:spcAft>
              <a:defRPr/>
            </a:pPr>
            <a:r>
              <a:rPr lang="en-US" altLang="zh-CN" b="1" kern="0" dirty="0" smtClean="0">
                <a:solidFill>
                  <a:sysClr val="windowText" lastClr="000000"/>
                </a:solidFill>
                <a:cs typeface="Arial" charset="0"/>
              </a:rPr>
              <a:t>or process</a:t>
            </a:r>
            <a:endParaRPr lang="en-US" altLang="zh-CN" b="1" kern="0" dirty="0">
              <a:solidFill>
                <a:sysClr val="windowText" lastClr="000000"/>
              </a:solidFill>
              <a:latin typeface="+mn-lt"/>
              <a:cs typeface="Arial" charset="0"/>
            </a:endParaRPr>
          </a:p>
        </p:txBody>
      </p:sp>
      <p:sp>
        <p:nvSpPr>
          <p:cNvPr id="12" name="AutoShape 4"/>
          <p:cNvSpPr>
            <a:spLocks noChangeArrowheads="1"/>
          </p:cNvSpPr>
          <p:nvPr/>
        </p:nvSpPr>
        <p:spPr bwMode="auto">
          <a:xfrm>
            <a:off x="6647607" y="3348038"/>
            <a:ext cx="2230242" cy="2286000"/>
          </a:xfrm>
          <a:prstGeom prst="homePlate">
            <a:avLst>
              <a:gd name="adj" fmla="val 28455"/>
            </a:avLst>
          </a:prstGeom>
          <a:solidFill>
            <a:srgbClr val="FFFF99"/>
          </a:solidFill>
          <a:ln w="9525">
            <a:solidFill>
              <a:srgbClr val="000000"/>
            </a:solidFill>
            <a:miter lim="800000"/>
            <a:headEnd/>
            <a:tailEnd/>
          </a:ln>
        </p:spPr>
        <p:txBody>
          <a:bodyPr wrap="none" anchor="ctr"/>
          <a:lstStyle/>
          <a:p>
            <a:pPr fontAlgn="auto">
              <a:spcBef>
                <a:spcPts val="0"/>
              </a:spcBef>
              <a:spcAft>
                <a:spcPts val="0"/>
              </a:spcAft>
              <a:defRPr/>
            </a:pPr>
            <a:r>
              <a:rPr lang="en-US" altLang="zh-CN" b="1" kern="0" dirty="0">
                <a:solidFill>
                  <a:sysClr val="windowText" lastClr="000000"/>
                </a:solidFill>
                <a:latin typeface="+mn-lt"/>
                <a:cs typeface="Arial" charset="0"/>
              </a:rPr>
              <a:t>Entrepreneurship</a:t>
            </a:r>
            <a:endParaRPr lang="en-US" altLang="zh-CN" kern="0" dirty="0">
              <a:solidFill>
                <a:sysClr val="windowText" lastClr="000000"/>
              </a:solidFill>
              <a:latin typeface="+mn-lt"/>
              <a:cs typeface="Arial" charset="0"/>
            </a:endParaRPr>
          </a:p>
          <a:p>
            <a:pPr fontAlgn="auto">
              <a:spcBef>
                <a:spcPts val="0"/>
              </a:spcBef>
              <a:spcAft>
                <a:spcPts val="0"/>
              </a:spcAft>
              <a:buFontTx/>
              <a:buChar char="•"/>
              <a:defRPr/>
            </a:pPr>
            <a:r>
              <a:rPr lang="en-US" altLang="zh-CN" kern="0" dirty="0">
                <a:solidFill>
                  <a:sysClr val="windowText" lastClr="000000"/>
                </a:solidFill>
                <a:latin typeface="+mn-lt"/>
                <a:cs typeface="Arial" charset="0"/>
              </a:rPr>
              <a:t> Creation of value</a:t>
            </a:r>
          </a:p>
          <a:p>
            <a:pPr fontAlgn="auto">
              <a:spcBef>
                <a:spcPts val="0"/>
              </a:spcBef>
              <a:spcAft>
                <a:spcPts val="0"/>
              </a:spcAft>
              <a:defRPr/>
            </a:pPr>
            <a:r>
              <a:rPr lang="en-US" altLang="zh-CN" kern="0" dirty="0">
                <a:solidFill>
                  <a:sysClr val="windowText" lastClr="000000"/>
                </a:solidFill>
                <a:latin typeface="+mn-lt"/>
                <a:cs typeface="Arial" charset="0"/>
              </a:rPr>
              <a:t>  in the marketplace</a:t>
            </a:r>
          </a:p>
          <a:p>
            <a:pPr fontAlgn="auto">
              <a:spcBef>
                <a:spcPts val="0"/>
              </a:spcBef>
              <a:spcAft>
                <a:spcPts val="0"/>
              </a:spcAft>
              <a:buFontTx/>
              <a:buChar char="•"/>
              <a:defRPr/>
            </a:pPr>
            <a:r>
              <a:rPr lang="en-US" altLang="zh-CN" kern="0" dirty="0">
                <a:solidFill>
                  <a:sysClr val="windowText" lastClr="000000"/>
                </a:solidFill>
                <a:latin typeface="+mn-lt"/>
                <a:cs typeface="Arial" charset="0"/>
              </a:rPr>
              <a:t> Exploitation of</a:t>
            </a:r>
          </a:p>
          <a:p>
            <a:pPr fontAlgn="auto">
              <a:spcBef>
                <a:spcPts val="0"/>
              </a:spcBef>
              <a:spcAft>
                <a:spcPts val="0"/>
              </a:spcAft>
              <a:defRPr/>
            </a:pPr>
            <a:r>
              <a:rPr lang="en-US" altLang="zh-CN" kern="0" dirty="0">
                <a:solidFill>
                  <a:sysClr val="windowText" lastClr="000000"/>
                </a:solidFill>
                <a:latin typeface="+mn-lt"/>
                <a:cs typeface="Arial" charset="0"/>
              </a:rPr>
              <a:t>  opportunities</a:t>
            </a:r>
          </a:p>
          <a:p>
            <a:pPr fontAlgn="auto">
              <a:spcBef>
                <a:spcPts val="0"/>
              </a:spcBef>
              <a:spcAft>
                <a:spcPts val="0"/>
              </a:spcAft>
              <a:buFontTx/>
              <a:buChar char="•"/>
              <a:defRPr/>
            </a:pPr>
            <a:r>
              <a:rPr lang="en-US" altLang="zh-CN" kern="0" dirty="0">
                <a:solidFill>
                  <a:sysClr val="windowText" lastClr="000000"/>
                </a:solidFill>
                <a:latin typeface="+mn-lt"/>
                <a:cs typeface="Arial" charset="0"/>
              </a:rPr>
              <a:t> </a:t>
            </a:r>
            <a:r>
              <a:rPr lang="en-US" altLang="zh-CN" b="1" kern="0" dirty="0">
                <a:solidFill>
                  <a:sysClr val="windowText" lastClr="000000"/>
                </a:solidFill>
                <a:latin typeface="+mn-lt"/>
                <a:cs typeface="Arial" charset="0"/>
              </a:rPr>
              <a:t>Output</a:t>
            </a:r>
            <a:r>
              <a:rPr lang="en-US" altLang="zh-CN" b="1" kern="0" dirty="0" smtClean="0">
                <a:solidFill>
                  <a:sysClr val="windowText" lastClr="000000"/>
                </a:solidFill>
                <a:latin typeface="+mn-lt"/>
                <a:cs typeface="Arial" charset="0"/>
              </a:rPr>
              <a:t>: </a:t>
            </a:r>
          </a:p>
          <a:p>
            <a:pPr fontAlgn="auto">
              <a:spcBef>
                <a:spcPts val="0"/>
              </a:spcBef>
              <a:spcAft>
                <a:spcPts val="0"/>
              </a:spcAft>
              <a:defRPr/>
            </a:pPr>
            <a:r>
              <a:rPr lang="en-US" altLang="zh-CN" b="1" kern="0" dirty="0">
                <a:solidFill>
                  <a:sysClr val="windowText" lastClr="000000"/>
                </a:solidFill>
                <a:latin typeface="+mn-lt"/>
                <a:cs typeface="Arial" charset="0"/>
              </a:rPr>
              <a:t> </a:t>
            </a:r>
            <a:r>
              <a:rPr lang="en-US" altLang="zh-CN" b="1" kern="0" dirty="0" smtClean="0">
                <a:solidFill>
                  <a:sysClr val="windowText" lastClr="000000"/>
                </a:solidFill>
                <a:latin typeface="+mn-lt"/>
                <a:cs typeface="Arial" charset="0"/>
              </a:rPr>
              <a:t>       Markets</a:t>
            </a:r>
            <a:endParaRPr lang="en-US" altLang="zh-CN" b="1" kern="0" dirty="0">
              <a:solidFill>
                <a:sysClr val="windowText" lastClr="000000"/>
              </a:solidFill>
              <a:latin typeface="+mn-lt"/>
              <a:cs typeface="Arial" charset="0"/>
            </a:endParaRPr>
          </a:p>
        </p:txBody>
      </p:sp>
      <p:sp>
        <p:nvSpPr>
          <p:cNvPr id="52231" name="Rectangle 2"/>
          <p:cNvSpPr>
            <a:spLocks noGrp="1" noChangeArrowheads="1"/>
          </p:cNvSpPr>
          <p:nvPr>
            <p:ph type="title"/>
          </p:nvPr>
        </p:nvSpPr>
        <p:spPr>
          <a:xfrm>
            <a:off x="512763" y="1093788"/>
            <a:ext cx="8229600" cy="1143000"/>
          </a:xfrm>
        </p:spPr>
        <p:txBody>
          <a:bodyPr/>
          <a:lstStyle/>
          <a:p>
            <a:pPr eaLnBrk="1" hangingPunct="1"/>
            <a:r>
              <a:rPr lang="de-CH" altLang="zh-CN" sz="2800" b="1" smtClean="0"/>
              <a:t>The Creativity-Innovation-Entrepreneurship Chain</a:t>
            </a:r>
          </a:p>
        </p:txBody>
      </p:sp>
      <p:sp>
        <p:nvSpPr>
          <p:cNvPr id="14" name="AutoShape 6"/>
          <p:cNvSpPr>
            <a:spLocks noChangeArrowheads="1"/>
          </p:cNvSpPr>
          <p:nvPr/>
        </p:nvSpPr>
        <p:spPr bwMode="auto">
          <a:xfrm>
            <a:off x="2266397" y="3375879"/>
            <a:ext cx="2130188" cy="2286000"/>
          </a:xfrm>
          <a:prstGeom prst="homePlate">
            <a:avLst>
              <a:gd name="adj" fmla="val 26927"/>
            </a:avLst>
          </a:prstGeom>
          <a:solidFill>
            <a:srgbClr val="FFFF99"/>
          </a:solidFill>
          <a:ln w="9525">
            <a:solidFill>
              <a:srgbClr val="000000"/>
            </a:solidFill>
            <a:miter lim="800000"/>
            <a:headEnd/>
            <a:tailEnd/>
          </a:ln>
        </p:spPr>
        <p:txBody>
          <a:bodyPr wrap="none" anchor="ctr"/>
          <a:lstStyle/>
          <a:p>
            <a:pPr fontAlgn="auto">
              <a:spcBef>
                <a:spcPts val="0"/>
              </a:spcBef>
              <a:spcAft>
                <a:spcPts val="0"/>
              </a:spcAft>
              <a:defRPr/>
            </a:pPr>
            <a:r>
              <a:rPr lang="en-US" altLang="zh-CN" b="1" kern="0" dirty="0" smtClean="0">
                <a:solidFill>
                  <a:sysClr val="windowText" lastClr="000000"/>
                </a:solidFill>
                <a:latin typeface="+mn-lt"/>
                <a:cs typeface="Arial" charset="0"/>
              </a:rPr>
              <a:t>Invention</a:t>
            </a:r>
            <a:endParaRPr lang="en-US" altLang="zh-CN" kern="0" dirty="0">
              <a:solidFill>
                <a:sysClr val="windowText" lastClr="000000"/>
              </a:solidFill>
              <a:latin typeface="+mn-lt"/>
              <a:cs typeface="Arial" charset="0"/>
            </a:endParaRPr>
          </a:p>
          <a:p>
            <a:pPr fontAlgn="auto">
              <a:spcBef>
                <a:spcPts val="0"/>
              </a:spcBef>
              <a:spcAft>
                <a:spcPts val="0"/>
              </a:spcAft>
              <a:buFontTx/>
              <a:buChar char="•"/>
              <a:defRPr/>
            </a:pPr>
            <a:r>
              <a:rPr lang="en-US" altLang="zh-CN" kern="0" dirty="0">
                <a:solidFill>
                  <a:sysClr val="windowText" lastClr="000000"/>
                </a:solidFill>
                <a:latin typeface="+mn-lt"/>
                <a:cs typeface="Arial" charset="0"/>
              </a:rPr>
              <a:t> </a:t>
            </a:r>
            <a:r>
              <a:rPr lang="en-US" altLang="zh-CN" kern="0" dirty="0">
                <a:solidFill>
                  <a:sysClr val="windowText" lastClr="000000"/>
                </a:solidFill>
                <a:cs typeface="Arial" charset="0"/>
              </a:rPr>
              <a:t>Refining, </a:t>
            </a:r>
            <a:endParaRPr lang="en-US" altLang="zh-CN" kern="0" dirty="0" smtClean="0">
              <a:solidFill>
                <a:sysClr val="windowText" lastClr="000000"/>
              </a:solidFill>
              <a:cs typeface="Arial" charset="0"/>
            </a:endParaRPr>
          </a:p>
          <a:p>
            <a:pPr fontAlgn="auto">
              <a:spcBef>
                <a:spcPts val="0"/>
              </a:spcBef>
              <a:spcAft>
                <a:spcPts val="0"/>
              </a:spcAft>
              <a:buFontTx/>
              <a:buChar char="•"/>
              <a:defRPr/>
            </a:pPr>
            <a:r>
              <a:rPr lang="en-US" altLang="zh-CN" kern="0" dirty="0">
                <a:solidFill>
                  <a:sysClr val="windowText" lastClr="000000"/>
                </a:solidFill>
                <a:cs typeface="Arial" charset="0"/>
              </a:rPr>
              <a:t> </a:t>
            </a:r>
            <a:r>
              <a:rPr lang="en-US" altLang="zh-CN" kern="0" dirty="0" smtClean="0">
                <a:solidFill>
                  <a:sysClr val="windowText" lastClr="000000"/>
                </a:solidFill>
                <a:cs typeface="Arial" charset="0"/>
              </a:rPr>
              <a:t>evaluation and </a:t>
            </a:r>
          </a:p>
          <a:p>
            <a:pPr fontAlgn="auto">
              <a:spcBef>
                <a:spcPts val="0"/>
              </a:spcBef>
              <a:spcAft>
                <a:spcPts val="0"/>
              </a:spcAft>
              <a:buFontTx/>
              <a:buChar char="•"/>
              <a:defRPr/>
            </a:pPr>
            <a:r>
              <a:rPr lang="en-US" altLang="zh-CN" kern="0" dirty="0">
                <a:solidFill>
                  <a:sysClr val="windowText" lastClr="000000"/>
                </a:solidFill>
                <a:cs typeface="Arial" charset="0"/>
              </a:rPr>
              <a:t> </a:t>
            </a:r>
            <a:r>
              <a:rPr lang="en-US" altLang="zh-CN" kern="0" dirty="0" smtClean="0">
                <a:solidFill>
                  <a:sysClr val="windowText" lastClr="000000"/>
                </a:solidFill>
                <a:cs typeface="Arial" charset="0"/>
              </a:rPr>
              <a:t>first  </a:t>
            </a:r>
            <a:r>
              <a:rPr lang="en-US" altLang="zh-CN" kern="0" dirty="0">
                <a:solidFill>
                  <a:sysClr val="windowText" lastClr="000000"/>
                </a:solidFill>
                <a:cs typeface="Arial" charset="0"/>
              </a:rPr>
              <a:t>prototypes</a:t>
            </a:r>
          </a:p>
          <a:p>
            <a:pPr fontAlgn="auto">
              <a:spcBef>
                <a:spcPts val="0"/>
              </a:spcBef>
              <a:spcAft>
                <a:spcPts val="0"/>
              </a:spcAft>
              <a:defRPr/>
            </a:pPr>
            <a:r>
              <a:rPr lang="en-US" altLang="zh-CN" kern="0" dirty="0">
                <a:solidFill>
                  <a:sysClr val="windowText" lastClr="000000"/>
                </a:solidFill>
                <a:cs typeface="Arial" charset="0"/>
              </a:rPr>
              <a:t>  of the new ideas</a:t>
            </a:r>
          </a:p>
          <a:p>
            <a:pPr fontAlgn="auto">
              <a:spcBef>
                <a:spcPts val="0"/>
              </a:spcBef>
              <a:spcAft>
                <a:spcPts val="0"/>
              </a:spcAft>
              <a:buFontTx/>
              <a:buChar char="•"/>
              <a:defRPr/>
            </a:pPr>
            <a:r>
              <a:rPr lang="en-US" altLang="zh-CN" b="1" kern="0" dirty="0" smtClean="0">
                <a:solidFill>
                  <a:sysClr val="windowText" lastClr="000000"/>
                </a:solidFill>
                <a:latin typeface="+mn-lt"/>
                <a:cs typeface="Arial" charset="0"/>
              </a:rPr>
              <a:t> </a:t>
            </a:r>
            <a:r>
              <a:rPr lang="en-US" altLang="zh-CN" b="1" kern="0" dirty="0">
                <a:solidFill>
                  <a:sysClr val="windowText" lastClr="000000"/>
                </a:solidFill>
                <a:latin typeface="+mn-lt"/>
                <a:cs typeface="Arial" charset="0"/>
              </a:rPr>
              <a:t>Output: </a:t>
            </a:r>
            <a:endParaRPr lang="en-US" altLang="zh-CN" b="1" kern="0" dirty="0" smtClean="0">
              <a:solidFill>
                <a:sysClr val="windowText" lastClr="000000"/>
              </a:solidFill>
              <a:latin typeface="+mn-lt"/>
              <a:cs typeface="Arial" charset="0"/>
            </a:endParaRPr>
          </a:p>
          <a:p>
            <a:pPr fontAlgn="auto">
              <a:spcBef>
                <a:spcPts val="0"/>
              </a:spcBef>
              <a:spcAft>
                <a:spcPts val="0"/>
              </a:spcAft>
              <a:buFontTx/>
              <a:buChar char="•"/>
              <a:defRPr/>
            </a:pPr>
            <a:r>
              <a:rPr lang="en-US" altLang="zh-CN" b="1" kern="0" dirty="0" smtClean="0">
                <a:solidFill>
                  <a:sysClr val="windowText" lastClr="000000"/>
                </a:solidFill>
                <a:latin typeface="+mn-lt"/>
                <a:cs typeface="Arial" charset="0"/>
              </a:rPr>
              <a:t>prototype</a:t>
            </a:r>
            <a:endParaRPr lang="en-US" altLang="zh-CN" sz="1600" b="1" kern="0" dirty="0">
              <a:solidFill>
                <a:sysClr val="windowText" lastClr="000000"/>
              </a:solidFill>
              <a:latin typeface="+mn-lt"/>
              <a:cs typeface="Arial" charset="0"/>
            </a:endParaRPr>
          </a:p>
          <a:p>
            <a:pPr fontAlgn="auto">
              <a:spcBef>
                <a:spcPts val="0"/>
              </a:spcBef>
              <a:spcAft>
                <a:spcPts val="0"/>
              </a:spcAft>
              <a:buFontTx/>
              <a:buChar char="•"/>
              <a:defRPr/>
            </a:pPr>
            <a:endParaRPr lang="zh-CN" altLang="en-US" sz="1600" kern="0" dirty="0">
              <a:solidFill>
                <a:sysClr val="windowText" lastClr="000000"/>
              </a:solidFill>
              <a:latin typeface="+mn-lt"/>
              <a:cs typeface="Arial" charset="0"/>
            </a:endParaRPr>
          </a:p>
        </p:txBody>
      </p:sp>
    </p:spTree>
    <p:extLst>
      <p:ext uri="{BB962C8B-B14F-4D97-AF65-F5344CB8AC3E}">
        <p14:creationId xmlns:p14="http://schemas.microsoft.com/office/powerpoint/2010/main" val="38909224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6000" dirty="0"/>
              <a:t>Issues in innovation:</a:t>
            </a:r>
          </a:p>
        </p:txBody>
      </p:sp>
      <p:sp>
        <p:nvSpPr>
          <p:cNvPr id="3" name="Content Placeholder 2"/>
          <p:cNvSpPr>
            <a:spLocks noGrp="1"/>
          </p:cNvSpPr>
          <p:nvPr>
            <p:ph idx="1"/>
          </p:nvPr>
        </p:nvSpPr>
        <p:spPr>
          <a:xfrm>
            <a:off x="457200" y="1600200"/>
            <a:ext cx="8229600" cy="4530725"/>
          </a:xfrm>
        </p:spPr>
        <p:txBody>
          <a:bodyPr/>
          <a:lstStyle/>
          <a:p>
            <a:r>
              <a:rPr lang="en-US" sz="2800" dirty="0" smtClean="0"/>
              <a:t>Technical, organizational, </a:t>
            </a:r>
            <a:r>
              <a:rPr lang="en-US" sz="2800" dirty="0"/>
              <a:t>branding, marketing, etc.</a:t>
            </a:r>
          </a:p>
          <a:p>
            <a:r>
              <a:rPr lang="en-US" sz="2800" dirty="0"/>
              <a:t>The impact of innovation, either:</a:t>
            </a:r>
          </a:p>
          <a:p>
            <a:pPr lvl="1"/>
            <a:r>
              <a:rPr lang="en-US" sz="2400" dirty="0" smtClean="0"/>
              <a:t>Radical</a:t>
            </a:r>
            <a:r>
              <a:rPr lang="en-US" sz="2400" dirty="0"/>
              <a:t>? </a:t>
            </a:r>
          </a:p>
          <a:p>
            <a:pPr lvl="1"/>
            <a:r>
              <a:rPr lang="en-US" sz="2400" dirty="0"/>
              <a:t>Or Incremental?</a:t>
            </a:r>
          </a:p>
          <a:p>
            <a:r>
              <a:rPr lang="en-US" sz="2800" dirty="0" smtClean="0"/>
              <a:t>Commercializing innovation</a:t>
            </a:r>
          </a:p>
          <a:p>
            <a:pPr lvl="1"/>
            <a:r>
              <a:rPr lang="en-US" sz="2400" dirty="0" smtClean="0"/>
              <a:t>translating </a:t>
            </a:r>
            <a:r>
              <a:rPr lang="en-US" sz="2400" dirty="0"/>
              <a:t>knowledge into economic </a:t>
            </a:r>
            <a:r>
              <a:rPr lang="en-US" sz="2400" dirty="0" smtClean="0"/>
              <a:t>value</a:t>
            </a:r>
            <a:endParaRPr lang="en-US" sz="2400" dirty="0"/>
          </a:p>
          <a:p>
            <a:r>
              <a:rPr lang="en-US" sz="2800" dirty="0" smtClean="0"/>
              <a:t>The </a:t>
            </a:r>
            <a:r>
              <a:rPr lang="en-US" sz="2800" dirty="0"/>
              <a:t>diffusion of </a:t>
            </a:r>
            <a:r>
              <a:rPr lang="en-US" sz="2800" dirty="0" smtClean="0"/>
              <a:t>innovation</a:t>
            </a:r>
          </a:p>
          <a:p>
            <a:pPr lvl="1"/>
            <a:r>
              <a:rPr lang="en-US" sz="2400" dirty="0" smtClean="0"/>
              <a:t>how </a:t>
            </a:r>
            <a:r>
              <a:rPr lang="en-US" sz="2400" dirty="0"/>
              <a:t>new innovations are adopted by users and spread between people and </a:t>
            </a:r>
            <a:r>
              <a:rPr lang="en-US" sz="2400" dirty="0" smtClean="0"/>
              <a:t>firms</a:t>
            </a:r>
            <a:endParaRPr lang="en-US" sz="2400" dirty="0"/>
          </a:p>
          <a:p>
            <a:endParaRPr lang="en-GB" sz="2800" dirty="0"/>
          </a:p>
        </p:txBody>
      </p:sp>
    </p:spTree>
    <p:extLst>
      <p:ext uri="{BB962C8B-B14F-4D97-AF65-F5344CB8AC3E}">
        <p14:creationId xmlns:p14="http://schemas.microsoft.com/office/powerpoint/2010/main" val="462158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76200" y="76200"/>
            <a:ext cx="8915400" cy="6781800"/>
          </a:xfrm>
        </p:spPr>
        <p:txBody>
          <a:bodyPr/>
          <a:lstStyle/>
          <a:p>
            <a:pPr marL="0" indent="0" eaLnBrk="1" hangingPunct="1">
              <a:lnSpc>
                <a:spcPct val="80000"/>
              </a:lnSpc>
              <a:buNone/>
              <a:defRPr/>
            </a:pPr>
            <a:r>
              <a:rPr lang="en-GB" dirty="0"/>
              <a:t>5</a:t>
            </a:r>
            <a:r>
              <a:rPr lang="en-GB" dirty="0" smtClean="0"/>
              <a:t> Main Areas Determine Firms’ Overall Innovation</a:t>
            </a:r>
          </a:p>
          <a:p>
            <a:pPr lvl="1" eaLnBrk="1" hangingPunct="1">
              <a:lnSpc>
                <a:spcPct val="80000"/>
              </a:lnSpc>
              <a:defRPr/>
            </a:pPr>
            <a:r>
              <a:rPr lang="en-GB" sz="2400" b="1" dirty="0" smtClean="0"/>
              <a:t>Product Innovation</a:t>
            </a:r>
            <a:r>
              <a:rPr lang="en-GB" sz="2400" dirty="0" smtClean="0"/>
              <a:t> </a:t>
            </a:r>
          </a:p>
          <a:p>
            <a:pPr lvl="2" eaLnBrk="1" hangingPunct="1">
              <a:lnSpc>
                <a:spcPct val="80000"/>
              </a:lnSpc>
              <a:defRPr/>
            </a:pPr>
            <a:r>
              <a:rPr lang="en-GB" dirty="0" smtClean="0"/>
              <a:t>new products introduced to the market </a:t>
            </a:r>
          </a:p>
          <a:p>
            <a:pPr lvl="1" eaLnBrk="1" hangingPunct="1">
              <a:lnSpc>
                <a:spcPct val="80000"/>
              </a:lnSpc>
              <a:defRPr/>
            </a:pPr>
            <a:r>
              <a:rPr lang="en-GB" sz="2400" b="1" dirty="0" smtClean="0"/>
              <a:t>Service innovation</a:t>
            </a:r>
            <a:r>
              <a:rPr lang="en-GB" sz="2400" dirty="0" smtClean="0"/>
              <a:t> </a:t>
            </a:r>
          </a:p>
          <a:p>
            <a:pPr lvl="2" eaLnBrk="1" hangingPunct="1">
              <a:lnSpc>
                <a:spcPct val="80000"/>
              </a:lnSpc>
              <a:defRPr/>
            </a:pPr>
            <a:r>
              <a:rPr lang="en-GB" dirty="0" smtClean="0"/>
              <a:t>new services introduced to the market</a:t>
            </a:r>
          </a:p>
          <a:p>
            <a:pPr lvl="1" eaLnBrk="1" hangingPunct="1">
              <a:lnSpc>
                <a:spcPct val="80000"/>
              </a:lnSpc>
              <a:defRPr/>
            </a:pPr>
            <a:r>
              <a:rPr lang="en-GB" sz="2400" b="1" dirty="0" smtClean="0"/>
              <a:t>Market Innovation</a:t>
            </a:r>
            <a:r>
              <a:rPr lang="en-GB" sz="2400" dirty="0" smtClean="0"/>
              <a:t> </a:t>
            </a:r>
          </a:p>
          <a:p>
            <a:pPr lvl="2" eaLnBrk="1" hangingPunct="1">
              <a:lnSpc>
                <a:spcPct val="80000"/>
              </a:lnSpc>
              <a:defRPr/>
            </a:pPr>
            <a:r>
              <a:rPr lang="en-GB" dirty="0" smtClean="0"/>
              <a:t>new ways to enter &amp; exploit targeted market. </a:t>
            </a:r>
          </a:p>
          <a:p>
            <a:pPr lvl="1" eaLnBrk="1" hangingPunct="1">
              <a:lnSpc>
                <a:spcPct val="80000"/>
              </a:lnSpc>
              <a:defRPr/>
            </a:pPr>
            <a:r>
              <a:rPr lang="en-GB" sz="2400" b="1" dirty="0" smtClean="0"/>
              <a:t>Process Innovation</a:t>
            </a:r>
            <a:r>
              <a:rPr lang="en-GB" sz="2400" dirty="0" smtClean="0"/>
              <a:t> </a:t>
            </a:r>
          </a:p>
          <a:p>
            <a:pPr lvl="2" eaLnBrk="1" hangingPunct="1">
              <a:lnSpc>
                <a:spcPct val="80000"/>
              </a:lnSpc>
              <a:defRPr/>
            </a:pPr>
            <a:r>
              <a:rPr lang="en-GB" dirty="0" smtClean="0"/>
              <a:t>new production methods, approaches, and  technologies used to improve productivity.</a:t>
            </a:r>
          </a:p>
          <a:p>
            <a:pPr lvl="1" eaLnBrk="1" hangingPunct="1">
              <a:lnSpc>
                <a:spcPct val="80000"/>
              </a:lnSpc>
              <a:defRPr/>
            </a:pPr>
            <a:r>
              <a:rPr lang="en-GB" sz="2400" b="1" dirty="0" smtClean="0"/>
              <a:t>Business Model Innovation</a:t>
            </a:r>
            <a:r>
              <a:rPr lang="en-GB" sz="2400" dirty="0" smtClean="0"/>
              <a:t> </a:t>
            </a:r>
          </a:p>
          <a:p>
            <a:pPr lvl="2" eaLnBrk="1" hangingPunct="1">
              <a:lnSpc>
                <a:spcPct val="80000"/>
              </a:lnSpc>
              <a:defRPr/>
            </a:pPr>
            <a:r>
              <a:rPr lang="en-GB" dirty="0" smtClean="0"/>
              <a:t>a fundamental re-conceptualisation of what the business is all about, leading to a dramatically different way of playing the game in an existing business. </a:t>
            </a:r>
          </a:p>
          <a:p>
            <a:pPr lvl="1" eaLnBrk="1" hangingPunct="1">
              <a:lnSpc>
                <a:spcPct val="80000"/>
              </a:lnSpc>
              <a:defRPr/>
            </a:pPr>
            <a:r>
              <a:rPr lang="en-GB" sz="2400" b="1" dirty="0"/>
              <a:t>O</a:t>
            </a:r>
            <a:r>
              <a:rPr lang="en-GB" sz="2400" b="1" dirty="0" smtClean="0"/>
              <a:t>rganizational Innovation</a:t>
            </a:r>
            <a:r>
              <a:rPr lang="en-GB" sz="2400" dirty="0" smtClean="0"/>
              <a:t> </a:t>
            </a:r>
          </a:p>
          <a:p>
            <a:pPr lvl="2" eaLnBrk="1" hangingPunct="1">
              <a:lnSpc>
                <a:spcPct val="80000"/>
              </a:lnSpc>
              <a:defRPr/>
            </a:pPr>
            <a:r>
              <a:rPr lang="en-GB" dirty="0" smtClean="0"/>
              <a:t>an organization’s overall innovative capability through combining strategic orientation with innovative behaviour and process.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371600" y="228600"/>
            <a:ext cx="6096000" cy="466725"/>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spcBef>
                <a:spcPct val="50000"/>
              </a:spcBef>
            </a:pPr>
            <a:r>
              <a:rPr lang="en-GB" sz="2400" b="1">
                <a:solidFill>
                  <a:srgbClr val="000000"/>
                </a:solidFill>
              </a:rPr>
              <a:t>INNOVATION DRIVERS</a:t>
            </a:r>
          </a:p>
        </p:txBody>
      </p:sp>
      <p:sp>
        <p:nvSpPr>
          <p:cNvPr id="84995" name="Text Box 3"/>
          <p:cNvSpPr txBox="1">
            <a:spLocks noChangeArrowheads="1"/>
          </p:cNvSpPr>
          <p:nvPr/>
        </p:nvSpPr>
        <p:spPr bwMode="auto">
          <a:xfrm>
            <a:off x="228600" y="1127125"/>
            <a:ext cx="5410200" cy="531495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90500" indent="-190500">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spcBef>
                <a:spcPct val="50000"/>
              </a:spcBef>
            </a:pPr>
            <a:r>
              <a:rPr lang="en-GB" sz="2000" b="1" u="sng">
                <a:solidFill>
                  <a:srgbClr val="000000"/>
                </a:solidFill>
              </a:rPr>
              <a:t>INTERNAL</a:t>
            </a:r>
            <a:endParaRPr lang="en-GB" sz="2000">
              <a:solidFill>
                <a:srgbClr val="000000"/>
              </a:solidFill>
            </a:endParaRPr>
          </a:p>
          <a:p>
            <a:pPr>
              <a:spcBef>
                <a:spcPct val="50000"/>
              </a:spcBef>
              <a:buFontTx/>
              <a:buChar char="•"/>
            </a:pPr>
            <a:r>
              <a:rPr lang="en-GB" sz="2000" b="1">
                <a:solidFill>
                  <a:srgbClr val="000000"/>
                </a:solidFill>
              </a:rPr>
              <a:t>Structure</a:t>
            </a:r>
            <a:r>
              <a:rPr lang="en-GB" sz="2000">
                <a:solidFill>
                  <a:srgbClr val="000000"/>
                </a:solidFill>
              </a:rPr>
              <a:t> (e.g. little hierarchy)</a:t>
            </a:r>
          </a:p>
          <a:p>
            <a:pPr>
              <a:spcBef>
                <a:spcPct val="50000"/>
              </a:spcBef>
              <a:buFontTx/>
              <a:buChar char="•"/>
            </a:pPr>
            <a:r>
              <a:rPr lang="en-GB" sz="2000" b="1">
                <a:solidFill>
                  <a:srgbClr val="000000"/>
                </a:solidFill>
              </a:rPr>
              <a:t>Culture/climate</a:t>
            </a:r>
            <a:r>
              <a:rPr lang="en-GB" sz="2000">
                <a:solidFill>
                  <a:srgbClr val="000000"/>
                </a:solidFill>
              </a:rPr>
              <a:t> (e.g. trust, risk-taking)</a:t>
            </a:r>
          </a:p>
          <a:p>
            <a:pPr>
              <a:spcBef>
                <a:spcPct val="50000"/>
              </a:spcBef>
              <a:buFontTx/>
              <a:buChar char="•"/>
            </a:pPr>
            <a:r>
              <a:rPr lang="en-GB" sz="2000" b="1">
                <a:solidFill>
                  <a:srgbClr val="000000"/>
                </a:solidFill>
              </a:rPr>
              <a:t>Strategy</a:t>
            </a:r>
            <a:r>
              <a:rPr lang="en-GB" sz="2000">
                <a:solidFill>
                  <a:srgbClr val="000000"/>
                </a:solidFill>
              </a:rPr>
              <a:t> (e.g. vision, differentiation)</a:t>
            </a:r>
          </a:p>
          <a:p>
            <a:pPr>
              <a:spcBef>
                <a:spcPct val="50000"/>
              </a:spcBef>
              <a:buFontTx/>
              <a:buChar char="•"/>
            </a:pPr>
            <a:r>
              <a:rPr lang="en-GB" sz="2000" b="1">
                <a:solidFill>
                  <a:srgbClr val="000000"/>
                </a:solidFill>
              </a:rPr>
              <a:t>Work design</a:t>
            </a:r>
            <a:r>
              <a:rPr lang="en-GB" sz="2000">
                <a:solidFill>
                  <a:srgbClr val="000000"/>
                </a:solidFill>
              </a:rPr>
              <a:t> (e.g. teamworking, autonomy)</a:t>
            </a:r>
          </a:p>
          <a:p>
            <a:pPr>
              <a:spcBef>
                <a:spcPct val="50000"/>
              </a:spcBef>
              <a:buFontTx/>
              <a:buChar char="•"/>
            </a:pPr>
            <a:r>
              <a:rPr lang="en-GB" sz="2000" b="1">
                <a:solidFill>
                  <a:srgbClr val="000000"/>
                </a:solidFill>
              </a:rPr>
              <a:t>Management characteristics</a:t>
            </a:r>
            <a:r>
              <a:rPr lang="en-GB" sz="2000">
                <a:solidFill>
                  <a:srgbClr val="000000"/>
                </a:solidFill>
              </a:rPr>
              <a:t> (e.g. support for ideas)</a:t>
            </a:r>
          </a:p>
          <a:p>
            <a:pPr>
              <a:spcBef>
                <a:spcPct val="50000"/>
              </a:spcBef>
              <a:buFontTx/>
              <a:buChar char="•"/>
            </a:pPr>
            <a:r>
              <a:rPr lang="en-GB" sz="2000" b="1">
                <a:solidFill>
                  <a:srgbClr val="000000"/>
                </a:solidFill>
              </a:rPr>
              <a:t>HRM practices</a:t>
            </a:r>
            <a:r>
              <a:rPr lang="en-GB" sz="2000">
                <a:solidFill>
                  <a:srgbClr val="000000"/>
                </a:solidFill>
              </a:rPr>
              <a:t> (e.g. rewards, selection, training for creativity)</a:t>
            </a:r>
          </a:p>
          <a:p>
            <a:pPr>
              <a:spcBef>
                <a:spcPct val="50000"/>
              </a:spcBef>
              <a:buFontTx/>
              <a:buChar char="•"/>
            </a:pPr>
            <a:r>
              <a:rPr lang="en-GB" sz="2000" b="1">
                <a:solidFill>
                  <a:srgbClr val="000000"/>
                </a:solidFill>
              </a:rPr>
              <a:t>Technology</a:t>
            </a:r>
            <a:endParaRPr lang="en-GB" sz="2000">
              <a:solidFill>
                <a:srgbClr val="000000"/>
              </a:solidFill>
            </a:endParaRPr>
          </a:p>
          <a:p>
            <a:pPr>
              <a:spcBef>
                <a:spcPct val="50000"/>
              </a:spcBef>
              <a:buFontTx/>
              <a:buChar char="•"/>
            </a:pPr>
            <a:r>
              <a:rPr lang="en-GB" sz="2000" b="1">
                <a:solidFill>
                  <a:srgbClr val="000000"/>
                </a:solidFill>
              </a:rPr>
              <a:t>Collaboration</a:t>
            </a:r>
            <a:r>
              <a:rPr lang="en-GB" sz="2000">
                <a:solidFill>
                  <a:srgbClr val="000000"/>
                </a:solidFill>
              </a:rPr>
              <a:t> (e.g. projects with suppliers)*</a:t>
            </a:r>
          </a:p>
          <a:p>
            <a:pPr>
              <a:spcBef>
                <a:spcPct val="50000"/>
              </a:spcBef>
              <a:buFontTx/>
              <a:buChar char="•"/>
            </a:pPr>
            <a:r>
              <a:rPr lang="en-GB" sz="2000" b="1">
                <a:solidFill>
                  <a:srgbClr val="000000"/>
                </a:solidFill>
              </a:rPr>
              <a:t>Research and Development aspects</a:t>
            </a:r>
          </a:p>
          <a:p>
            <a:pPr>
              <a:spcBef>
                <a:spcPct val="50000"/>
              </a:spcBef>
              <a:buFontTx/>
              <a:buChar char="•"/>
            </a:pPr>
            <a:endParaRPr lang="en-GB" sz="800">
              <a:solidFill>
                <a:srgbClr val="000000"/>
              </a:solidFill>
            </a:endParaRPr>
          </a:p>
        </p:txBody>
      </p:sp>
      <p:sp>
        <p:nvSpPr>
          <p:cNvPr id="84996" name="Text Box 4"/>
          <p:cNvSpPr txBox="1">
            <a:spLocks noChangeArrowheads="1"/>
          </p:cNvSpPr>
          <p:nvPr/>
        </p:nvSpPr>
        <p:spPr bwMode="auto">
          <a:xfrm>
            <a:off x="5791200" y="1127125"/>
            <a:ext cx="3124200" cy="29972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90500" indent="-190500">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algn="ctr">
              <a:spcBef>
                <a:spcPct val="50000"/>
              </a:spcBef>
            </a:pPr>
            <a:r>
              <a:rPr lang="en-GB" sz="2000" b="1" u="sng">
                <a:solidFill>
                  <a:srgbClr val="000000"/>
                </a:solidFill>
              </a:rPr>
              <a:t>EXTERNAL</a:t>
            </a:r>
            <a:endParaRPr lang="en-GB" sz="2000">
              <a:solidFill>
                <a:srgbClr val="000000"/>
              </a:solidFill>
            </a:endParaRPr>
          </a:p>
          <a:p>
            <a:pPr>
              <a:spcBef>
                <a:spcPct val="50000"/>
              </a:spcBef>
              <a:buFontTx/>
              <a:buChar char="•"/>
            </a:pPr>
            <a:r>
              <a:rPr lang="en-GB" sz="2000" b="1">
                <a:solidFill>
                  <a:srgbClr val="000000"/>
                </a:solidFill>
              </a:rPr>
              <a:t>Customer expectations</a:t>
            </a:r>
          </a:p>
          <a:p>
            <a:pPr>
              <a:spcBef>
                <a:spcPct val="50000"/>
              </a:spcBef>
              <a:buFontTx/>
              <a:buChar char="•"/>
            </a:pPr>
            <a:r>
              <a:rPr lang="en-GB" sz="2000" b="1">
                <a:solidFill>
                  <a:srgbClr val="000000"/>
                </a:solidFill>
              </a:rPr>
              <a:t>Competitor pressures</a:t>
            </a:r>
          </a:p>
          <a:p>
            <a:pPr>
              <a:spcBef>
                <a:spcPct val="50000"/>
              </a:spcBef>
              <a:buFontTx/>
              <a:buChar char="•"/>
            </a:pPr>
            <a:r>
              <a:rPr lang="en-GB" sz="2000" b="1">
                <a:solidFill>
                  <a:srgbClr val="000000"/>
                </a:solidFill>
              </a:rPr>
              <a:t>Market structure</a:t>
            </a:r>
          </a:p>
          <a:p>
            <a:pPr>
              <a:spcBef>
                <a:spcPct val="50000"/>
              </a:spcBef>
              <a:buFontTx/>
              <a:buChar char="•"/>
            </a:pPr>
            <a:r>
              <a:rPr lang="en-GB" sz="2000" b="1">
                <a:solidFill>
                  <a:srgbClr val="000000"/>
                </a:solidFill>
              </a:rPr>
              <a:t>Shareholder expectations</a:t>
            </a:r>
          </a:p>
          <a:p>
            <a:pPr>
              <a:spcBef>
                <a:spcPct val="50000"/>
              </a:spcBef>
              <a:buFontTx/>
              <a:buChar char="•"/>
            </a:pPr>
            <a:r>
              <a:rPr lang="en-GB" sz="2000" b="1">
                <a:solidFill>
                  <a:srgbClr val="000000"/>
                </a:solidFill>
              </a:rPr>
              <a:t>Government legislation</a:t>
            </a:r>
          </a:p>
        </p:txBody>
      </p:sp>
      <p:graphicFrame>
        <p:nvGraphicFramePr>
          <p:cNvPr id="6149" name="Object 5">
            <a:hlinkClick r:id="" action="ppaction://ole?verb=0"/>
          </p:cNvPr>
          <p:cNvGraphicFramePr>
            <a:graphicFrameLocks/>
          </p:cNvGraphicFramePr>
          <p:nvPr/>
        </p:nvGraphicFramePr>
        <p:xfrm>
          <a:off x="6324600" y="4800600"/>
          <a:ext cx="1981200" cy="1295400"/>
        </p:xfrm>
        <a:graphic>
          <a:graphicData uri="http://schemas.openxmlformats.org/presentationml/2006/ole">
            <mc:AlternateContent xmlns:mc="http://schemas.openxmlformats.org/markup-compatibility/2006">
              <mc:Choice xmlns:v="urn:schemas-microsoft-com:vml" Requires="v">
                <p:oleObj spid="_x0000_s6162" name="Microsoft ClipArt Gallery" r:id="rId3" imgW="5807075" imgH="3009900" progId="MS_ClipArt_Gallery">
                  <p:embed/>
                </p:oleObj>
              </mc:Choice>
              <mc:Fallback>
                <p:oleObj name="Microsoft ClipArt Gallery" r:id="rId3" imgW="5807075" imgH="3009900" progId="MS_ClipArt_Gallery">
                  <p:embed/>
                  <p:pic>
                    <p:nvPicPr>
                      <p:cNvPr id="0" name="Object 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4800600"/>
                        <a:ext cx="19812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4995"/>
                                        </p:tgtEl>
                                        <p:attrNameLst>
                                          <p:attrName>style.visibility</p:attrName>
                                        </p:attrNameLst>
                                      </p:cBhvr>
                                      <p:to>
                                        <p:strVal val="visible"/>
                                      </p:to>
                                    </p:set>
                                    <p:animEffect transition="in" filter="randombar(horizontal)">
                                      <p:cBhvr>
                                        <p:cTn id="7" dur="500"/>
                                        <p:tgtEl>
                                          <p:spTgt spid="849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4996"/>
                                        </p:tgtEl>
                                        <p:attrNameLst>
                                          <p:attrName>style.visibility</p:attrName>
                                        </p:attrNameLst>
                                      </p:cBhvr>
                                      <p:to>
                                        <p:strVal val="visible"/>
                                      </p:to>
                                    </p:set>
                                    <p:animEffect transition="in" filter="randombar(horizontal)">
                                      <p:cBhvr>
                                        <p:cTn id="12" dur="500"/>
                                        <p:tgtEl>
                                          <p:spTgt spid="84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animBg="1" autoUpdateAnimBg="0"/>
      <p:bldP spid="84996"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a:xfrm>
            <a:off x="457200" y="1219200"/>
            <a:ext cx="8229600" cy="1447800"/>
          </a:xfrm>
        </p:spPr>
        <p:txBody>
          <a:bodyPr/>
          <a:lstStyle/>
          <a:p>
            <a:pPr eaLnBrk="1" hangingPunct="1"/>
            <a:r>
              <a:rPr lang="en-US" altLang="zh-CN" b="1" smtClean="0"/>
              <a:t>Continuum of Innovation</a:t>
            </a:r>
          </a:p>
        </p:txBody>
      </p:sp>
      <p:sp>
        <p:nvSpPr>
          <p:cNvPr id="4" name="Line 5"/>
          <p:cNvSpPr>
            <a:spLocks noChangeShapeType="1"/>
          </p:cNvSpPr>
          <p:nvPr/>
        </p:nvSpPr>
        <p:spPr bwMode="auto">
          <a:xfrm>
            <a:off x="533400" y="2779713"/>
            <a:ext cx="8153400" cy="0"/>
          </a:xfrm>
          <a:prstGeom prst="line">
            <a:avLst/>
          </a:prstGeom>
          <a:noFill/>
          <a:ln w="9525">
            <a:solidFill>
              <a:srgbClr val="000000"/>
            </a:solidFill>
            <a:round/>
            <a:headEnd/>
            <a:tailEnd/>
          </a:ln>
          <a:effectLst>
            <a:glow rad="101600">
              <a:schemeClr val="tx1">
                <a:alpha val="60000"/>
              </a:schemeClr>
            </a:glow>
          </a:effectLst>
          <a:extLst>
            <a:ext uri="{909E8E84-426E-40DD-AFC4-6F175D3DCCD1}">
              <a14:hiddenFill xmlns:a14="http://schemas.microsoft.com/office/drawing/2010/main">
                <a:noFill/>
              </a14:hiddenFill>
            </a:ext>
          </a:extLst>
        </p:spPr>
        <p:txBody>
          <a:bodyPr/>
          <a:lstStyle/>
          <a:p>
            <a:pPr eaLnBrk="1" fontAlgn="auto" hangingPunct="1">
              <a:spcBef>
                <a:spcPts val="0"/>
              </a:spcBef>
              <a:spcAft>
                <a:spcPts val="0"/>
              </a:spcAft>
              <a:defRPr/>
            </a:pPr>
            <a:endParaRPr lang="en-US" kern="0">
              <a:solidFill>
                <a:sysClr val="windowText" lastClr="000000"/>
              </a:solidFill>
              <a:latin typeface="+mn-lt"/>
              <a:cs typeface="Arial" charset="0"/>
            </a:endParaRPr>
          </a:p>
        </p:txBody>
      </p:sp>
      <p:sp>
        <p:nvSpPr>
          <p:cNvPr id="48135" name="Text Box 12"/>
          <p:cNvSpPr txBox="1">
            <a:spLocks noChangeArrowheads="1"/>
          </p:cNvSpPr>
          <p:nvPr/>
        </p:nvSpPr>
        <p:spPr bwMode="auto">
          <a:xfrm>
            <a:off x="152400" y="4267200"/>
            <a:ext cx="8991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zh-CN" sz="2000" b="1" dirty="0">
                <a:latin typeface="Arial" panose="020B0604020202020204" pitchFamily="34" charset="0"/>
              </a:rPr>
              <a:t>Imitative       Incremental      Evolutionary          Radical        Revolutionary</a:t>
            </a:r>
          </a:p>
        </p:txBody>
      </p:sp>
      <p:sp>
        <p:nvSpPr>
          <p:cNvPr id="48136" name="TextBox 11"/>
          <p:cNvSpPr txBox="1">
            <a:spLocks noChangeArrowheads="1"/>
          </p:cNvSpPr>
          <p:nvPr/>
        </p:nvSpPr>
        <p:spPr bwMode="auto">
          <a:xfrm>
            <a:off x="152400" y="5486400"/>
            <a:ext cx="8839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zh-CN" sz="2400" b="1" dirty="0">
                <a:latin typeface="Arial" panose="020B0604020202020204" pitchFamily="34" charset="0"/>
              </a:rPr>
              <a:t>The secret to </a:t>
            </a:r>
            <a:r>
              <a:rPr lang="en-US" altLang="zh-CN" sz="2400" b="1" dirty="0" smtClean="0">
                <a:latin typeface="Arial" panose="020B0604020202020204" pitchFamily="34" charset="0"/>
              </a:rPr>
              <a:t>entrepreneurship </a:t>
            </a:r>
            <a:r>
              <a:rPr lang="en-US" altLang="zh-CN" sz="2400" b="1" dirty="0">
                <a:latin typeface="Arial" panose="020B0604020202020204" pitchFamily="34" charset="0"/>
              </a:rPr>
              <a:t>is </a:t>
            </a:r>
            <a:r>
              <a:rPr lang="en-US" altLang="zh-CN" sz="2400" b="1" dirty="0" smtClean="0">
                <a:latin typeface="Arial" panose="020B0604020202020204" pitchFamily="34" charset="0"/>
              </a:rPr>
              <a:t>discovering </a:t>
            </a:r>
            <a:r>
              <a:rPr lang="en-US" altLang="zh-CN" sz="2400" b="1" dirty="0">
                <a:latin typeface="Arial" panose="020B0604020202020204" pitchFamily="34" charset="0"/>
              </a:rPr>
              <a:t>an unmet consumer need and </a:t>
            </a:r>
            <a:r>
              <a:rPr lang="en-US" altLang="zh-CN" sz="2400" b="1" dirty="0" smtClean="0">
                <a:latin typeface="Arial" panose="020B0604020202020204" pitchFamily="34" charset="0"/>
              </a:rPr>
              <a:t>providing </a:t>
            </a:r>
            <a:r>
              <a:rPr lang="en-US" altLang="zh-CN" sz="2400" b="1" dirty="0">
                <a:latin typeface="Arial" panose="020B0604020202020204" pitchFamily="34" charset="0"/>
              </a:rPr>
              <a:t>it in an innovative, creative way.</a:t>
            </a:r>
          </a:p>
        </p:txBody>
      </p:sp>
      <p:cxnSp>
        <p:nvCxnSpPr>
          <p:cNvPr id="7" name="Straight Connector 6"/>
          <p:cNvCxnSpPr/>
          <p:nvPr/>
        </p:nvCxnSpPr>
        <p:spPr>
          <a:xfrm>
            <a:off x="371475" y="3039686"/>
            <a:ext cx="0" cy="609600"/>
          </a:xfrm>
          <a:prstGeom prst="line">
            <a:avLst/>
          </a:prstGeom>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931988" y="3024188"/>
            <a:ext cx="0" cy="609600"/>
          </a:xfrm>
          <a:prstGeom prst="line">
            <a:avLst/>
          </a:prstGeom>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833813" y="3042834"/>
            <a:ext cx="0" cy="609600"/>
          </a:xfrm>
          <a:prstGeom prst="line">
            <a:avLst/>
          </a:prstGeom>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662613" y="3076414"/>
            <a:ext cx="0" cy="609600"/>
          </a:xfrm>
          <a:prstGeom prst="line">
            <a:avLst/>
          </a:prstGeom>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491413" y="3076414"/>
            <a:ext cx="0" cy="609600"/>
          </a:xfrm>
          <a:prstGeom prst="line">
            <a:avLst/>
          </a:prstGeom>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71046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28600" y="373634"/>
            <a:ext cx="8763000" cy="1073150"/>
          </a:xfrm>
          <a:prstGeom prst="rect">
            <a:avLst/>
          </a:prstGeom>
        </p:spPr>
        <p:txBody>
          <a:bodyPr vert="horz" wrap="square" lIns="0" tIns="0" rIns="0" bIns="0" rtlCol="0">
            <a:noAutofit/>
          </a:bodyPr>
          <a:lstStyle/>
          <a:p>
            <a:pPr marL="12700">
              <a:lnSpc>
                <a:spcPct val="100000"/>
              </a:lnSpc>
            </a:pPr>
            <a:r>
              <a:rPr lang="en-US" sz="6600" dirty="0" smtClean="0">
                <a:solidFill>
                  <a:srgbClr val="93C500"/>
                </a:solidFill>
                <a:latin typeface="Chiller"/>
                <a:cs typeface="Chiller"/>
              </a:rPr>
              <a:t>World belongs to the Innovative</a:t>
            </a:r>
            <a:r>
              <a:rPr sz="6600" spc="0" dirty="0" smtClean="0">
                <a:solidFill>
                  <a:srgbClr val="93C500"/>
                </a:solidFill>
                <a:latin typeface="Chiller"/>
                <a:cs typeface="Chiller"/>
              </a:rPr>
              <a:t>?</a:t>
            </a:r>
            <a:endParaRPr sz="6600" dirty="0">
              <a:latin typeface="Chiller"/>
              <a:cs typeface="Chiller"/>
            </a:endParaRPr>
          </a:p>
        </p:txBody>
      </p:sp>
      <p:sp>
        <p:nvSpPr>
          <p:cNvPr id="3" name="object 3"/>
          <p:cNvSpPr txBox="1"/>
          <p:nvPr/>
        </p:nvSpPr>
        <p:spPr>
          <a:xfrm>
            <a:off x="228600" y="1595373"/>
            <a:ext cx="8763000" cy="4758690"/>
          </a:xfrm>
          <a:prstGeom prst="rect">
            <a:avLst/>
          </a:prstGeom>
        </p:spPr>
        <p:txBody>
          <a:bodyPr vert="horz" wrap="square" lIns="0" tIns="0" rIns="0" bIns="0" rtlCol="0">
            <a:noAutofit/>
          </a:bodyPr>
          <a:lstStyle/>
          <a:p>
            <a:pPr>
              <a:lnSpc>
                <a:spcPts val="700"/>
              </a:lnSpc>
              <a:spcBef>
                <a:spcPts val="32"/>
              </a:spcBef>
            </a:pPr>
            <a:endParaRPr sz="700" dirty="0"/>
          </a:p>
          <a:p>
            <a:pPr marL="584200" marR="12700" indent="-274320">
              <a:lnSpc>
                <a:spcPct val="90900"/>
              </a:lnSpc>
            </a:pPr>
            <a:r>
              <a:rPr sz="2400" spc="5" dirty="0" smtClean="0">
                <a:solidFill>
                  <a:srgbClr val="93C500"/>
                </a:solidFill>
                <a:latin typeface="Wingdings 2"/>
                <a:cs typeface="Wingdings 2"/>
              </a:rPr>
              <a:t></a:t>
            </a:r>
            <a:r>
              <a:rPr lang="en-US" sz="3200" dirty="0" smtClean="0">
                <a:solidFill>
                  <a:srgbClr val="92D050"/>
                </a:solidFill>
                <a:latin typeface="Century Gothic"/>
                <a:cs typeface="Wingdings 2"/>
              </a:rPr>
              <a:t>INNOVA</a:t>
            </a:r>
            <a:r>
              <a:rPr sz="3200" spc="5" dirty="0" smtClean="0">
                <a:solidFill>
                  <a:srgbClr val="92D050"/>
                </a:solidFill>
                <a:latin typeface="Century Gothic"/>
                <a:cs typeface="Century Gothic"/>
              </a:rPr>
              <a:t>T</a:t>
            </a:r>
            <a:r>
              <a:rPr sz="3200" spc="0" dirty="0" smtClean="0">
                <a:solidFill>
                  <a:srgbClr val="92D050"/>
                </a:solidFill>
                <a:latin typeface="Century Gothic"/>
                <a:cs typeface="Century Gothic"/>
              </a:rPr>
              <a:t>IVES</a:t>
            </a:r>
            <a:r>
              <a:rPr sz="3200" spc="-325" dirty="0" smtClean="0">
                <a:solidFill>
                  <a:srgbClr val="E68200"/>
                </a:solidFill>
                <a:latin typeface="Century Gothic"/>
                <a:cs typeface="Century Gothic"/>
              </a:rPr>
              <a:t> </a:t>
            </a:r>
            <a:r>
              <a:rPr sz="2200" spc="-15" dirty="0" smtClean="0">
                <a:latin typeface="Century Gothic"/>
                <a:cs typeface="Century Gothic"/>
              </a:rPr>
              <a:t>are preocc</a:t>
            </a:r>
            <a:r>
              <a:rPr sz="2200" spc="-25" dirty="0" smtClean="0">
                <a:latin typeface="Century Gothic"/>
                <a:cs typeface="Century Gothic"/>
              </a:rPr>
              <a:t>u</a:t>
            </a:r>
            <a:r>
              <a:rPr sz="2200" spc="-15" dirty="0" smtClean="0">
                <a:latin typeface="Century Gothic"/>
                <a:cs typeface="Century Gothic"/>
              </a:rPr>
              <a:t>p</a:t>
            </a:r>
            <a:r>
              <a:rPr sz="2200" spc="10" dirty="0" smtClean="0">
                <a:latin typeface="Century Gothic"/>
                <a:cs typeface="Century Gothic"/>
              </a:rPr>
              <a:t>i</a:t>
            </a:r>
            <a:r>
              <a:rPr sz="2200" spc="-15" dirty="0" smtClean="0">
                <a:latin typeface="Century Gothic"/>
                <a:cs typeface="Century Gothic"/>
              </a:rPr>
              <a:t>ed</a:t>
            </a:r>
            <a:r>
              <a:rPr sz="2200" spc="10" dirty="0" smtClean="0">
                <a:latin typeface="Century Gothic"/>
                <a:cs typeface="Century Gothic"/>
              </a:rPr>
              <a:t> </a:t>
            </a:r>
            <a:r>
              <a:rPr sz="2200" spc="-20" dirty="0" smtClean="0">
                <a:latin typeface="Century Gothic"/>
                <a:cs typeface="Century Gothic"/>
              </a:rPr>
              <a:t>w</a:t>
            </a:r>
            <a:r>
              <a:rPr sz="2200" spc="5" dirty="0" smtClean="0">
                <a:latin typeface="Century Gothic"/>
                <a:cs typeface="Century Gothic"/>
              </a:rPr>
              <a:t>i</a:t>
            </a:r>
            <a:r>
              <a:rPr sz="2200" spc="-5" dirty="0" smtClean="0">
                <a:latin typeface="Century Gothic"/>
                <a:cs typeface="Century Gothic"/>
              </a:rPr>
              <a:t>t</a:t>
            </a:r>
            <a:r>
              <a:rPr sz="2200" spc="-15" dirty="0" smtClean="0">
                <a:latin typeface="Century Gothic"/>
                <a:cs typeface="Century Gothic"/>
              </a:rPr>
              <a:t>h</a:t>
            </a:r>
            <a:r>
              <a:rPr sz="2200" spc="-20" dirty="0" smtClean="0">
                <a:latin typeface="Century Gothic"/>
                <a:cs typeface="Century Gothic"/>
              </a:rPr>
              <a:t> </a:t>
            </a:r>
            <a:r>
              <a:rPr sz="2200" spc="-15" dirty="0" smtClean="0">
                <a:latin typeface="Century Gothic"/>
                <a:cs typeface="Century Gothic"/>
              </a:rPr>
              <a:t>poss</a:t>
            </a:r>
            <a:r>
              <a:rPr sz="2200" spc="10" dirty="0" smtClean="0">
                <a:latin typeface="Century Gothic"/>
                <a:cs typeface="Century Gothic"/>
              </a:rPr>
              <a:t>i</a:t>
            </a:r>
            <a:r>
              <a:rPr sz="2200" spc="-10" dirty="0" smtClean="0">
                <a:latin typeface="Century Gothic"/>
                <a:cs typeface="Century Gothic"/>
              </a:rPr>
              <a:t>bilities of</a:t>
            </a:r>
            <a:r>
              <a:rPr sz="2200" spc="-5" dirty="0" smtClean="0">
                <a:latin typeface="Century Gothic"/>
                <a:cs typeface="Century Gothic"/>
              </a:rPr>
              <a:t> </a:t>
            </a:r>
            <a:r>
              <a:rPr sz="2200" spc="-10" dirty="0" smtClean="0">
                <a:latin typeface="Century Gothic"/>
                <a:cs typeface="Century Gothic"/>
              </a:rPr>
              <a:t>n</a:t>
            </a:r>
            <a:r>
              <a:rPr sz="2200" spc="-20" dirty="0" smtClean="0">
                <a:latin typeface="Century Gothic"/>
                <a:cs typeface="Century Gothic"/>
              </a:rPr>
              <a:t>ew</a:t>
            </a:r>
            <a:r>
              <a:rPr sz="2200" spc="-5" dirty="0" smtClean="0">
                <a:latin typeface="Century Gothic"/>
                <a:cs typeface="Century Gothic"/>
              </a:rPr>
              <a:t> </a:t>
            </a:r>
            <a:r>
              <a:rPr sz="2200" spc="-20" dirty="0" smtClean="0">
                <a:latin typeface="Century Gothic"/>
                <a:cs typeface="Century Gothic"/>
              </a:rPr>
              <a:t>com</a:t>
            </a:r>
            <a:r>
              <a:rPr sz="2200" spc="-10" dirty="0" smtClean="0">
                <a:latin typeface="Century Gothic"/>
                <a:cs typeface="Century Gothic"/>
              </a:rPr>
              <a:t>b</a:t>
            </a:r>
            <a:r>
              <a:rPr sz="2200" spc="10" dirty="0" smtClean="0">
                <a:latin typeface="Century Gothic"/>
                <a:cs typeface="Century Gothic"/>
              </a:rPr>
              <a:t>i</a:t>
            </a:r>
            <a:r>
              <a:rPr sz="2200" spc="-15" dirty="0" smtClean="0">
                <a:latin typeface="Century Gothic"/>
                <a:cs typeface="Century Gothic"/>
              </a:rPr>
              <a:t>na</a:t>
            </a:r>
            <a:r>
              <a:rPr sz="2200" spc="0" dirty="0" smtClean="0">
                <a:latin typeface="Century Gothic"/>
                <a:cs typeface="Century Gothic"/>
              </a:rPr>
              <a:t>t</a:t>
            </a:r>
            <a:r>
              <a:rPr sz="2200" spc="10" dirty="0" smtClean="0">
                <a:latin typeface="Century Gothic"/>
                <a:cs typeface="Century Gothic"/>
              </a:rPr>
              <a:t>i</a:t>
            </a:r>
            <a:r>
              <a:rPr sz="2200" spc="-15" dirty="0" smtClean="0">
                <a:latin typeface="Century Gothic"/>
                <a:cs typeface="Century Gothic"/>
              </a:rPr>
              <a:t>ons;</a:t>
            </a:r>
            <a:r>
              <a:rPr sz="2200" spc="-35" dirty="0" smtClean="0">
                <a:latin typeface="Century Gothic"/>
                <a:cs typeface="Century Gothic"/>
              </a:rPr>
              <a:t> </a:t>
            </a:r>
            <a:r>
              <a:rPr sz="2200" spc="-15" dirty="0" smtClean="0">
                <a:latin typeface="Century Gothic"/>
                <a:cs typeface="Century Gothic"/>
              </a:rPr>
              <a:t>are</a:t>
            </a:r>
            <a:r>
              <a:rPr sz="2200" spc="5" dirty="0" smtClean="0">
                <a:latin typeface="Century Gothic"/>
                <a:cs typeface="Century Gothic"/>
              </a:rPr>
              <a:t> </a:t>
            </a:r>
            <a:r>
              <a:rPr sz="2200" spc="-10" dirty="0" smtClean="0">
                <a:latin typeface="Century Gothic"/>
                <a:cs typeface="Century Gothic"/>
              </a:rPr>
              <a:t>n</a:t>
            </a:r>
            <a:r>
              <a:rPr sz="2200" spc="-15" dirty="0" smtClean="0">
                <a:latin typeface="Century Gothic"/>
                <a:cs typeface="Century Gothic"/>
              </a:rPr>
              <a:t>ot co</a:t>
            </a:r>
            <a:r>
              <a:rPr sz="2200" spc="-10" dirty="0" smtClean="0">
                <a:latin typeface="Century Gothic"/>
                <a:cs typeface="Century Gothic"/>
              </a:rPr>
              <a:t>nt</a:t>
            </a:r>
            <a:r>
              <a:rPr sz="2200" spc="-15" dirty="0" smtClean="0">
                <a:latin typeface="Century Gothic"/>
                <a:cs typeface="Century Gothic"/>
              </a:rPr>
              <a:t>e</a:t>
            </a:r>
            <a:r>
              <a:rPr sz="2200" spc="-10" dirty="0" smtClean="0">
                <a:latin typeface="Century Gothic"/>
                <a:cs typeface="Century Gothic"/>
              </a:rPr>
              <a:t>nt</a:t>
            </a:r>
            <a:r>
              <a:rPr sz="2200" spc="-15" dirty="0" smtClean="0">
                <a:latin typeface="Century Gothic"/>
                <a:cs typeface="Century Gothic"/>
              </a:rPr>
              <a:t> </a:t>
            </a:r>
            <a:r>
              <a:rPr sz="2200" spc="-5" dirty="0" smtClean="0">
                <a:latin typeface="Century Gothic"/>
                <a:cs typeface="Century Gothic"/>
              </a:rPr>
              <a:t>l</a:t>
            </a:r>
            <a:r>
              <a:rPr sz="2200" spc="-10" dirty="0" smtClean="0">
                <a:latin typeface="Century Gothic"/>
                <a:cs typeface="Century Gothic"/>
              </a:rPr>
              <a:t>e</a:t>
            </a:r>
            <a:r>
              <a:rPr sz="2200" spc="-15" dirty="0" smtClean="0">
                <a:latin typeface="Century Gothic"/>
                <a:cs typeface="Century Gothic"/>
              </a:rPr>
              <a:t>a</a:t>
            </a:r>
            <a:r>
              <a:rPr sz="2200" spc="5" dirty="0" smtClean="0">
                <a:latin typeface="Century Gothic"/>
                <a:cs typeface="Century Gothic"/>
              </a:rPr>
              <a:t>v</a:t>
            </a:r>
            <a:r>
              <a:rPr sz="2200" spc="10" dirty="0" smtClean="0">
                <a:latin typeface="Century Gothic"/>
                <a:cs typeface="Century Gothic"/>
              </a:rPr>
              <a:t>i</a:t>
            </a:r>
            <a:r>
              <a:rPr sz="2200" spc="-15" dirty="0" smtClean="0">
                <a:latin typeface="Century Gothic"/>
                <a:cs typeface="Century Gothic"/>
              </a:rPr>
              <a:t>ng</a:t>
            </a:r>
            <a:r>
              <a:rPr sz="2200" spc="-40" dirty="0" smtClean="0">
                <a:latin typeface="Century Gothic"/>
                <a:cs typeface="Century Gothic"/>
              </a:rPr>
              <a:t> </a:t>
            </a:r>
            <a:r>
              <a:rPr sz="2200" spc="-20" dirty="0" smtClean="0">
                <a:latin typeface="Century Gothic"/>
                <a:cs typeface="Century Gothic"/>
              </a:rPr>
              <a:t>we</a:t>
            </a:r>
            <a:r>
              <a:rPr sz="2200" spc="0" dirty="0" smtClean="0">
                <a:latin typeface="Century Gothic"/>
                <a:cs typeface="Century Gothic"/>
              </a:rPr>
              <a:t>l</a:t>
            </a:r>
            <a:r>
              <a:rPr sz="2200" spc="-5" dirty="0" smtClean="0">
                <a:latin typeface="Century Gothic"/>
                <a:cs typeface="Century Gothic"/>
              </a:rPr>
              <a:t>l</a:t>
            </a:r>
            <a:r>
              <a:rPr sz="2200" spc="-15" dirty="0" smtClean="0">
                <a:latin typeface="Century Gothic"/>
                <a:cs typeface="Century Gothic"/>
              </a:rPr>
              <a:t> e</a:t>
            </a:r>
            <a:r>
              <a:rPr sz="2200" spc="-10" dirty="0" smtClean="0">
                <a:latin typeface="Century Gothic"/>
                <a:cs typeface="Century Gothic"/>
              </a:rPr>
              <a:t>n</a:t>
            </a:r>
            <a:r>
              <a:rPr sz="2200" spc="-15" dirty="0" smtClean="0">
                <a:latin typeface="Century Gothic"/>
                <a:cs typeface="Century Gothic"/>
              </a:rPr>
              <a:t>oug</a:t>
            </a:r>
            <a:r>
              <a:rPr sz="2200" spc="-5" dirty="0" smtClean="0">
                <a:latin typeface="Century Gothic"/>
                <a:cs typeface="Century Gothic"/>
              </a:rPr>
              <a:t>h</a:t>
            </a:r>
            <a:r>
              <a:rPr sz="2200" spc="-10" dirty="0" smtClean="0">
                <a:latin typeface="Century Gothic"/>
                <a:cs typeface="Century Gothic"/>
              </a:rPr>
              <a:t>, </a:t>
            </a:r>
            <a:r>
              <a:rPr sz="2200" spc="-15" dirty="0" smtClean="0">
                <a:latin typeface="Century Gothic"/>
                <a:cs typeface="Century Gothic"/>
              </a:rPr>
              <a:t>a</a:t>
            </a:r>
            <a:r>
              <a:rPr sz="2200" spc="-10" dirty="0" smtClean="0">
                <a:latin typeface="Century Gothic"/>
                <a:cs typeface="Century Gothic"/>
              </a:rPr>
              <a:t>n</a:t>
            </a:r>
            <a:r>
              <a:rPr sz="2200" spc="-15" dirty="0" smtClean="0">
                <a:latin typeface="Century Gothic"/>
                <a:cs typeface="Century Gothic"/>
              </a:rPr>
              <a:t>d</a:t>
            </a:r>
            <a:r>
              <a:rPr sz="2200" spc="-5" dirty="0" smtClean="0">
                <a:latin typeface="Century Gothic"/>
                <a:cs typeface="Century Gothic"/>
              </a:rPr>
              <a:t> </a:t>
            </a:r>
            <a:r>
              <a:rPr sz="2200" spc="-15" dirty="0" smtClean="0">
                <a:latin typeface="Century Gothic"/>
                <a:cs typeface="Century Gothic"/>
              </a:rPr>
              <a:t>a</a:t>
            </a:r>
            <a:r>
              <a:rPr sz="2200" spc="0" dirty="0" smtClean="0">
                <a:latin typeface="Century Gothic"/>
                <a:cs typeface="Century Gothic"/>
              </a:rPr>
              <a:t>l</a:t>
            </a:r>
            <a:r>
              <a:rPr sz="2200" spc="-20" dirty="0" smtClean="0">
                <a:latin typeface="Century Gothic"/>
                <a:cs typeface="Century Gothic"/>
              </a:rPr>
              <a:t>wa</a:t>
            </a:r>
            <a:r>
              <a:rPr sz="2200" spc="-25" dirty="0" smtClean="0">
                <a:latin typeface="Century Gothic"/>
                <a:cs typeface="Century Gothic"/>
              </a:rPr>
              <a:t>y</a:t>
            </a:r>
            <a:r>
              <a:rPr sz="2200" spc="-10" dirty="0" smtClean="0">
                <a:latin typeface="Century Gothic"/>
                <a:cs typeface="Century Gothic"/>
              </a:rPr>
              <a:t>s</a:t>
            </a:r>
            <a:r>
              <a:rPr sz="2200" spc="10" dirty="0" smtClean="0">
                <a:latin typeface="Century Gothic"/>
                <a:cs typeface="Century Gothic"/>
              </a:rPr>
              <a:t> </a:t>
            </a:r>
            <a:r>
              <a:rPr sz="2200" spc="-20" dirty="0" smtClean="0">
                <a:latin typeface="Century Gothic"/>
                <a:cs typeface="Century Gothic"/>
              </a:rPr>
              <a:t>wo</a:t>
            </a:r>
            <a:r>
              <a:rPr sz="2200" spc="-5" dirty="0" smtClean="0">
                <a:latin typeface="Century Gothic"/>
                <a:cs typeface="Century Gothic"/>
              </a:rPr>
              <a:t>n</a:t>
            </a:r>
            <a:r>
              <a:rPr sz="2200" spc="-15" dirty="0" smtClean="0">
                <a:latin typeface="Century Gothic"/>
                <a:cs typeface="Century Gothic"/>
              </a:rPr>
              <a:t>der</a:t>
            </a:r>
            <a:r>
              <a:rPr sz="2200" spc="10" dirty="0" smtClean="0">
                <a:latin typeface="Century Gothic"/>
                <a:cs typeface="Century Gothic"/>
              </a:rPr>
              <a:t>i</a:t>
            </a:r>
            <a:r>
              <a:rPr sz="2200" spc="-15" dirty="0" smtClean="0">
                <a:latin typeface="Century Gothic"/>
                <a:cs typeface="Century Gothic"/>
              </a:rPr>
              <a:t>ng</a:t>
            </a:r>
            <a:r>
              <a:rPr sz="2200" spc="-25" dirty="0" smtClean="0">
                <a:latin typeface="Century Gothic"/>
                <a:cs typeface="Century Gothic"/>
              </a:rPr>
              <a:t> </a:t>
            </a:r>
            <a:r>
              <a:rPr sz="2200" spc="-20" dirty="0" smtClean="0">
                <a:latin typeface="Century Gothic"/>
                <a:cs typeface="Century Gothic"/>
              </a:rPr>
              <a:t>how</a:t>
            </a:r>
            <a:r>
              <a:rPr sz="2200" spc="-5" dirty="0" smtClean="0">
                <a:latin typeface="Century Gothic"/>
                <a:cs typeface="Century Gothic"/>
              </a:rPr>
              <a:t> t</a:t>
            </a:r>
            <a:r>
              <a:rPr sz="2200" spc="-15" dirty="0" smtClean="0">
                <a:latin typeface="Century Gothic"/>
                <a:cs typeface="Century Gothic"/>
              </a:rPr>
              <a:t>o</a:t>
            </a:r>
            <a:r>
              <a:rPr sz="2200" spc="5" dirty="0" smtClean="0">
                <a:latin typeface="Century Gothic"/>
                <a:cs typeface="Century Gothic"/>
              </a:rPr>
              <a:t> </a:t>
            </a:r>
            <a:r>
              <a:rPr sz="2200" spc="-15" dirty="0" smtClean="0">
                <a:latin typeface="Century Gothic"/>
                <a:cs typeface="Century Gothic"/>
              </a:rPr>
              <a:t>change</a:t>
            </a:r>
            <a:r>
              <a:rPr sz="2200" spc="-10" dirty="0" smtClean="0">
                <a:latin typeface="Century Gothic"/>
                <a:cs typeface="Century Gothic"/>
              </a:rPr>
              <a:t> </a:t>
            </a:r>
            <a:r>
              <a:rPr sz="2200" spc="-5" dirty="0" smtClean="0">
                <a:latin typeface="Century Gothic"/>
                <a:cs typeface="Century Gothic"/>
              </a:rPr>
              <a:t>t</a:t>
            </a:r>
            <a:r>
              <a:rPr sz="2200" spc="-15" dirty="0" smtClean="0">
                <a:latin typeface="Century Gothic"/>
                <a:cs typeface="Century Gothic"/>
              </a:rPr>
              <a:t>h</a:t>
            </a:r>
            <a:r>
              <a:rPr sz="2200" spc="10" dirty="0" smtClean="0">
                <a:latin typeface="Century Gothic"/>
                <a:cs typeface="Century Gothic"/>
              </a:rPr>
              <a:t>i</a:t>
            </a:r>
            <a:r>
              <a:rPr sz="2200" spc="-15" dirty="0" smtClean="0">
                <a:latin typeface="Century Gothic"/>
                <a:cs typeface="Century Gothic"/>
              </a:rPr>
              <a:t>ngs</a:t>
            </a:r>
            <a:r>
              <a:rPr sz="2200" spc="-35" dirty="0" smtClean="0">
                <a:latin typeface="Century Gothic"/>
                <a:cs typeface="Century Gothic"/>
              </a:rPr>
              <a:t> </a:t>
            </a:r>
            <a:r>
              <a:rPr sz="2200" spc="-10" dirty="0" smtClean="0">
                <a:latin typeface="Century Gothic"/>
                <a:cs typeface="Century Gothic"/>
              </a:rPr>
              <a:t>for </a:t>
            </a:r>
            <a:r>
              <a:rPr sz="2200" spc="0" dirty="0" smtClean="0">
                <a:latin typeface="Century Gothic"/>
                <a:cs typeface="Century Gothic"/>
              </a:rPr>
              <a:t>t</a:t>
            </a:r>
            <a:r>
              <a:rPr sz="2200" spc="-15" dirty="0" smtClean="0">
                <a:latin typeface="Century Gothic"/>
                <a:cs typeface="Century Gothic"/>
              </a:rPr>
              <a:t>he</a:t>
            </a:r>
            <a:r>
              <a:rPr sz="2200" spc="-5" dirty="0" smtClean="0">
                <a:latin typeface="Century Gothic"/>
                <a:cs typeface="Century Gothic"/>
              </a:rPr>
              <a:t> </a:t>
            </a:r>
            <a:r>
              <a:rPr sz="2200" spc="-15" dirty="0" smtClean="0">
                <a:latin typeface="Century Gothic"/>
                <a:cs typeface="Century Gothic"/>
              </a:rPr>
              <a:t>be</a:t>
            </a:r>
            <a:r>
              <a:rPr sz="2200" spc="0" dirty="0" smtClean="0">
                <a:latin typeface="Century Gothic"/>
                <a:cs typeface="Century Gothic"/>
              </a:rPr>
              <a:t>t</a:t>
            </a:r>
            <a:r>
              <a:rPr sz="2200" spc="-5" dirty="0" smtClean="0">
                <a:latin typeface="Century Gothic"/>
                <a:cs typeface="Century Gothic"/>
              </a:rPr>
              <a:t>t</a:t>
            </a:r>
            <a:r>
              <a:rPr sz="2200" spc="-15" dirty="0" smtClean="0">
                <a:latin typeface="Century Gothic"/>
                <a:cs typeface="Century Gothic"/>
              </a:rPr>
              <a:t>er</a:t>
            </a:r>
            <a:r>
              <a:rPr sz="2200" spc="40" dirty="0" smtClean="0">
                <a:latin typeface="Century Gothic"/>
                <a:cs typeface="Century Gothic"/>
              </a:rPr>
              <a:t> </a:t>
            </a:r>
            <a:r>
              <a:rPr sz="2400" spc="-30" dirty="0" smtClean="0">
                <a:latin typeface="Century Gothic"/>
                <a:cs typeface="Century Gothic"/>
              </a:rPr>
              <a:t>...</a:t>
            </a:r>
            <a:endParaRPr sz="2400" dirty="0">
              <a:latin typeface="Century Gothic"/>
              <a:cs typeface="Century Gothic"/>
            </a:endParaRPr>
          </a:p>
          <a:p>
            <a:pPr>
              <a:lnSpc>
                <a:spcPts val="750"/>
              </a:lnSpc>
              <a:spcBef>
                <a:spcPts val="49"/>
              </a:spcBef>
            </a:pPr>
            <a:endParaRPr sz="750" dirty="0"/>
          </a:p>
          <a:p>
            <a:pPr marL="584200" marR="512445" indent="-274320">
              <a:lnSpc>
                <a:spcPct val="90700"/>
              </a:lnSpc>
            </a:pPr>
            <a:r>
              <a:rPr sz="2700" spc="15" dirty="0" smtClean="0">
                <a:solidFill>
                  <a:srgbClr val="93C500"/>
                </a:solidFill>
                <a:latin typeface="Wingdings 2"/>
                <a:cs typeface="Wingdings 2"/>
              </a:rPr>
              <a:t></a:t>
            </a:r>
            <a:r>
              <a:rPr sz="3600" spc="-25" dirty="0" smtClean="0">
                <a:solidFill>
                  <a:srgbClr val="92D050"/>
                </a:solidFill>
                <a:latin typeface="Century Gothic"/>
                <a:cs typeface="Century Gothic"/>
              </a:rPr>
              <a:t>FOL</a:t>
            </a:r>
            <a:r>
              <a:rPr sz="3600" spc="-5" dirty="0" smtClean="0">
                <a:solidFill>
                  <a:srgbClr val="92D050"/>
                </a:solidFill>
                <a:latin typeface="Century Gothic"/>
                <a:cs typeface="Century Gothic"/>
              </a:rPr>
              <a:t>L</a:t>
            </a:r>
            <a:r>
              <a:rPr sz="3600" spc="0" dirty="0" smtClean="0">
                <a:solidFill>
                  <a:srgbClr val="92D050"/>
                </a:solidFill>
                <a:latin typeface="Century Gothic"/>
                <a:cs typeface="Century Gothic"/>
              </a:rPr>
              <a:t>OW</a:t>
            </a:r>
            <a:r>
              <a:rPr sz="3600" spc="10" dirty="0" smtClean="0">
                <a:solidFill>
                  <a:srgbClr val="92D050"/>
                </a:solidFill>
                <a:latin typeface="Century Gothic"/>
                <a:cs typeface="Century Gothic"/>
              </a:rPr>
              <a:t>E</a:t>
            </a:r>
            <a:r>
              <a:rPr sz="3600" spc="-20" dirty="0" smtClean="0">
                <a:solidFill>
                  <a:srgbClr val="92D050"/>
                </a:solidFill>
                <a:latin typeface="Century Gothic"/>
                <a:cs typeface="Century Gothic"/>
              </a:rPr>
              <a:t>RS</a:t>
            </a:r>
            <a:r>
              <a:rPr sz="3600" spc="-380" dirty="0" smtClean="0">
                <a:solidFill>
                  <a:srgbClr val="E68200"/>
                </a:solidFill>
                <a:latin typeface="Century Gothic"/>
                <a:cs typeface="Century Gothic"/>
              </a:rPr>
              <a:t> </a:t>
            </a:r>
            <a:r>
              <a:rPr sz="2400" spc="0" dirty="0" smtClean="0">
                <a:latin typeface="Century Gothic"/>
                <a:cs typeface="Century Gothic"/>
              </a:rPr>
              <a:t>a</a:t>
            </a:r>
            <a:r>
              <a:rPr sz="2400" spc="-15" dirty="0" smtClean="0">
                <a:latin typeface="Century Gothic"/>
                <a:cs typeface="Century Gothic"/>
              </a:rPr>
              <a:t>re</a:t>
            </a:r>
            <a:r>
              <a:rPr sz="2400" spc="-5" dirty="0" smtClean="0">
                <a:latin typeface="Century Gothic"/>
                <a:cs typeface="Century Gothic"/>
              </a:rPr>
              <a:t> </a:t>
            </a:r>
            <a:r>
              <a:rPr sz="2400" spc="0" dirty="0" smtClean="0">
                <a:latin typeface="Century Gothic"/>
                <a:cs typeface="Century Gothic"/>
              </a:rPr>
              <a:t>always</a:t>
            </a:r>
            <a:r>
              <a:rPr sz="2400" spc="-5" dirty="0" smtClean="0">
                <a:latin typeface="Century Gothic"/>
                <a:cs typeface="Century Gothic"/>
              </a:rPr>
              <a:t> </a:t>
            </a:r>
            <a:r>
              <a:rPr sz="2400" spc="-15" dirty="0" smtClean="0">
                <a:latin typeface="Century Gothic"/>
                <a:cs typeface="Century Gothic"/>
              </a:rPr>
              <a:t>rea</a:t>
            </a:r>
            <a:r>
              <a:rPr sz="2400" spc="0" dirty="0" smtClean="0">
                <a:latin typeface="Century Gothic"/>
                <a:cs typeface="Century Gothic"/>
              </a:rPr>
              <a:t>dy</a:t>
            </a:r>
            <a:r>
              <a:rPr sz="2400" spc="5" dirty="0" smtClean="0">
                <a:latin typeface="Century Gothic"/>
                <a:cs typeface="Century Gothic"/>
              </a:rPr>
              <a:t> </a:t>
            </a:r>
            <a:r>
              <a:rPr sz="2400" spc="0" dirty="0" smtClean="0">
                <a:latin typeface="Century Gothic"/>
                <a:cs typeface="Century Gothic"/>
              </a:rPr>
              <a:t>ad</a:t>
            </a:r>
            <a:r>
              <a:rPr sz="2400" spc="5" dirty="0" smtClean="0">
                <a:latin typeface="Century Gothic"/>
                <a:cs typeface="Century Gothic"/>
              </a:rPr>
              <a:t>a</a:t>
            </a:r>
            <a:r>
              <a:rPr sz="2400" spc="-15" dirty="0" smtClean="0">
                <a:latin typeface="Century Gothic"/>
                <a:cs typeface="Century Gothic"/>
              </a:rPr>
              <a:t>pt</a:t>
            </a:r>
            <a:r>
              <a:rPr sz="2400" spc="-10" dirty="0" smtClean="0">
                <a:latin typeface="Century Gothic"/>
                <a:cs typeface="Century Gothic"/>
              </a:rPr>
              <a:t> a</a:t>
            </a:r>
            <a:r>
              <a:rPr sz="2400" spc="-20" dirty="0" smtClean="0">
                <a:latin typeface="Century Gothic"/>
                <a:cs typeface="Century Gothic"/>
              </a:rPr>
              <a:t>nd a</a:t>
            </a:r>
            <a:r>
              <a:rPr sz="2400" spc="-15" dirty="0" smtClean="0">
                <a:latin typeface="Century Gothic"/>
                <a:cs typeface="Century Gothic"/>
              </a:rPr>
              <a:t>dopt</a:t>
            </a:r>
            <a:r>
              <a:rPr sz="2400" spc="10" dirty="0" smtClean="0">
                <a:latin typeface="Century Gothic"/>
                <a:cs typeface="Century Gothic"/>
              </a:rPr>
              <a:t> </a:t>
            </a:r>
            <a:r>
              <a:rPr sz="2400" spc="-20" dirty="0" smtClean="0">
                <a:latin typeface="Century Gothic"/>
                <a:cs typeface="Century Gothic"/>
              </a:rPr>
              <a:t>prom</a:t>
            </a:r>
            <a:r>
              <a:rPr sz="2400" spc="20" dirty="0" smtClean="0">
                <a:latin typeface="Century Gothic"/>
                <a:cs typeface="Century Gothic"/>
              </a:rPr>
              <a:t>i</a:t>
            </a:r>
            <a:r>
              <a:rPr sz="2400" spc="0" dirty="0" smtClean="0">
                <a:latin typeface="Century Gothic"/>
                <a:cs typeface="Century Gothic"/>
              </a:rPr>
              <a:t>s</a:t>
            </a:r>
            <a:r>
              <a:rPr sz="2400" spc="15" dirty="0" smtClean="0">
                <a:latin typeface="Century Gothic"/>
                <a:cs typeface="Century Gothic"/>
              </a:rPr>
              <a:t>i</a:t>
            </a:r>
            <a:r>
              <a:rPr sz="2400" spc="-25" dirty="0" smtClean="0">
                <a:latin typeface="Century Gothic"/>
                <a:cs typeface="Century Gothic"/>
              </a:rPr>
              <a:t>n</a:t>
            </a:r>
            <a:r>
              <a:rPr sz="2400" spc="-20" dirty="0" smtClean="0">
                <a:latin typeface="Century Gothic"/>
                <a:cs typeface="Century Gothic"/>
              </a:rPr>
              <a:t>g</a:t>
            </a:r>
            <a:r>
              <a:rPr sz="2400" spc="-50" dirty="0" smtClean="0">
                <a:latin typeface="Century Gothic"/>
                <a:cs typeface="Century Gothic"/>
              </a:rPr>
              <a:t> </a:t>
            </a:r>
            <a:r>
              <a:rPr sz="2400" spc="-20" dirty="0" smtClean="0">
                <a:latin typeface="Century Gothic"/>
                <a:cs typeface="Century Gothic"/>
              </a:rPr>
              <a:t>new</a:t>
            </a:r>
            <a:r>
              <a:rPr sz="2400" spc="5" dirty="0" smtClean="0">
                <a:latin typeface="Century Gothic"/>
                <a:cs typeface="Century Gothic"/>
              </a:rPr>
              <a:t> </a:t>
            </a:r>
            <a:r>
              <a:rPr sz="2400" spc="-20" dirty="0" smtClean="0">
                <a:latin typeface="Century Gothic"/>
                <a:cs typeface="Century Gothic"/>
              </a:rPr>
              <a:t>com</a:t>
            </a:r>
            <a:r>
              <a:rPr sz="2400" spc="0" dirty="0" smtClean="0">
                <a:latin typeface="Century Gothic"/>
                <a:cs typeface="Century Gothic"/>
              </a:rPr>
              <a:t>b</a:t>
            </a:r>
            <a:r>
              <a:rPr sz="2400" spc="15" dirty="0" smtClean="0">
                <a:latin typeface="Century Gothic"/>
                <a:cs typeface="Century Gothic"/>
              </a:rPr>
              <a:t>i</a:t>
            </a:r>
            <a:r>
              <a:rPr sz="2400" spc="-15" dirty="0" smtClean="0">
                <a:latin typeface="Century Gothic"/>
                <a:cs typeface="Century Gothic"/>
              </a:rPr>
              <a:t>na</a:t>
            </a:r>
            <a:r>
              <a:rPr sz="2400" spc="-20" dirty="0" smtClean="0">
                <a:latin typeface="Century Gothic"/>
                <a:cs typeface="Century Gothic"/>
              </a:rPr>
              <a:t>t</a:t>
            </a:r>
            <a:r>
              <a:rPr sz="2400" spc="5" dirty="0" smtClean="0">
                <a:latin typeface="Century Gothic"/>
                <a:cs typeface="Century Gothic"/>
              </a:rPr>
              <a:t>i</a:t>
            </a:r>
            <a:r>
              <a:rPr sz="2400" spc="-15" dirty="0" smtClean="0">
                <a:latin typeface="Century Gothic"/>
                <a:cs typeface="Century Gothic"/>
              </a:rPr>
              <a:t>ons</a:t>
            </a:r>
            <a:r>
              <a:rPr sz="2400" spc="-10" dirty="0" smtClean="0">
                <a:latin typeface="Century Gothic"/>
                <a:cs typeface="Century Gothic"/>
              </a:rPr>
              <a:t> ad</a:t>
            </a:r>
            <a:r>
              <a:rPr sz="2400" spc="25" dirty="0" smtClean="0">
                <a:latin typeface="Century Gothic"/>
                <a:cs typeface="Century Gothic"/>
              </a:rPr>
              <a:t>v</a:t>
            </a:r>
            <a:r>
              <a:rPr sz="2400" spc="0" dirty="0" smtClean="0">
                <a:latin typeface="Century Gothic"/>
                <a:cs typeface="Century Gothic"/>
              </a:rPr>
              <a:t>a</a:t>
            </a:r>
            <a:r>
              <a:rPr sz="2400" spc="-20" dirty="0" smtClean="0">
                <a:latin typeface="Century Gothic"/>
                <a:cs typeface="Century Gothic"/>
              </a:rPr>
              <a:t>nced</a:t>
            </a:r>
            <a:r>
              <a:rPr sz="2400" spc="-25" dirty="0" smtClean="0">
                <a:latin typeface="Century Gothic"/>
                <a:cs typeface="Century Gothic"/>
              </a:rPr>
              <a:t> </a:t>
            </a:r>
            <a:r>
              <a:rPr sz="2400" spc="0" dirty="0" smtClean="0">
                <a:latin typeface="Century Gothic"/>
                <a:cs typeface="Century Gothic"/>
              </a:rPr>
              <a:t>by</a:t>
            </a:r>
            <a:r>
              <a:rPr sz="2400" spc="-5" dirty="0" smtClean="0">
                <a:latin typeface="Century Gothic"/>
                <a:cs typeface="Century Gothic"/>
              </a:rPr>
              <a:t> t</a:t>
            </a:r>
            <a:r>
              <a:rPr sz="2400" spc="-15" dirty="0" smtClean="0">
                <a:latin typeface="Century Gothic"/>
                <a:cs typeface="Century Gothic"/>
              </a:rPr>
              <a:t>he creat</a:t>
            </a:r>
            <a:r>
              <a:rPr sz="2400" spc="10" dirty="0" smtClean="0">
                <a:latin typeface="Century Gothic"/>
                <a:cs typeface="Century Gothic"/>
              </a:rPr>
              <a:t>iv</a:t>
            </a:r>
            <a:r>
              <a:rPr sz="2400" spc="0" dirty="0" smtClean="0">
                <a:latin typeface="Century Gothic"/>
                <a:cs typeface="Century Gothic"/>
              </a:rPr>
              <a:t>e</a:t>
            </a:r>
            <a:r>
              <a:rPr sz="2400" spc="5" dirty="0" smtClean="0">
                <a:latin typeface="Century Gothic"/>
                <a:cs typeface="Century Gothic"/>
              </a:rPr>
              <a:t>s</a:t>
            </a:r>
            <a:r>
              <a:rPr sz="2400" spc="-10" dirty="0" smtClean="0">
                <a:latin typeface="Century Gothic"/>
                <a:cs typeface="Century Gothic"/>
              </a:rPr>
              <a:t>;</a:t>
            </a:r>
            <a:r>
              <a:rPr sz="2400" spc="-50" dirty="0" smtClean="0">
                <a:latin typeface="Century Gothic"/>
                <a:cs typeface="Century Gothic"/>
              </a:rPr>
              <a:t> </a:t>
            </a:r>
            <a:r>
              <a:rPr sz="2400" spc="0" dirty="0" smtClean="0">
                <a:latin typeface="Century Gothic"/>
                <a:cs typeface="Century Gothic"/>
              </a:rPr>
              <a:t>alway</a:t>
            </a:r>
            <a:r>
              <a:rPr sz="2400" spc="-5" dirty="0" smtClean="0">
                <a:latin typeface="Century Gothic"/>
                <a:cs typeface="Century Gothic"/>
              </a:rPr>
              <a:t> </a:t>
            </a:r>
            <a:r>
              <a:rPr sz="2400" spc="-20" dirty="0" smtClean="0">
                <a:latin typeface="Century Gothic"/>
                <a:cs typeface="Century Gothic"/>
              </a:rPr>
              <a:t>on a lookout for prom</a:t>
            </a:r>
            <a:r>
              <a:rPr sz="2400" spc="25" dirty="0" smtClean="0">
                <a:latin typeface="Century Gothic"/>
                <a:cs typeface="Century Gothic"/>
              </a:rPr>
              <a:t>i</a:t>
            </a:r>
            <a:r>
              <a:rPr sz="2400" spc="0" dirty="0" smtClean="0">
                <a:latin typeface="Century Gothic"/>
                <a:cs typeface="Century Gothic"/>
              </a:rPr>
              <a:t>sing</a:t>
            </a:r>
            <a:r>
              <a:rPr sz="2400" spc="-35" dirty="0" smtClean="0">
                <a:latin typeface="Century Gothic"/>
                <a:cs typeface="Century Gothic"/>
              </a:rPr>
              <a:t> </a:t>
            </a:r>
            <a:r>
              <a:rPr sz="2400" spc="0" dirty="0" smtClean="0">
                <a:latin typeface="Century Gothic"/>
                <a:cs typeface="Century Gothic"/>
              </a:rPr>
              <a:t>technolog</a:t>
            </a:r>
            <a:r>
              <a:rPr sz="2400" spc="30" dirty="0" smtClean="0">
                <a:latin typeface="Century Gothic"/>
                <a:cs typeface="Century Gothic"/>
              </a:rPr>
              <a:t>i</a:t>
            </a:r>
            <a:r>
              <a:rPr sz="2400" spc="0" dirty="0" smtClean="0">
                <a:latin typeface="Century Gothic"/>
                <a:cs typeface="Century Gothic"/>
              </a:rPr>
              <a:t>es</a:t>
            </a:r>
            <a:r>
              <a:rPr sz="2400" spc="45" dirty="0" smtClean="0">
                <a:latin typeface="Century Gothic"/>
                <a:cs typeface="Century Gothic"/>
              </a:rPr>
              <a:t> </a:t>
            </a:r>
            <a:r>
              <a:rPr sz="2800" spc="-30" dirty="0" smtClean="0">
                <a:latin typeface="Century Gothic"/>
                <a:cs typeface="Century Gothic"/>
              </a:rPr>
              <a:t>...</a:t>
            </a:r>
            <a:endParaRPr sz="2800" dirty="0">
              <a:latin typeface="Century Gothic"/>
              <a:cs typeface="Century Gothic"/>
            </a:endParaRPr>
          </a:p>
          <a:p>
            <a:pPr>
              <a:lnSpc>
                <a:spcPts val="700"/>
              </a:lnSpc>
              <a:spcBef>
                <a:spcPts val="44"/>
              </a:spcBef>
            </a:pPr>
            <a:endParaRPr sz="700" dirty="0"/>
          </a:p>
          <a:p>
            <a:pPr marL="584200" marR="673100" indent="-274320">
              <a:lnSpc>
                <a:spcPct val="92300"/>
              </a:lnSpc>
            </a:pPr>
            <a:r>
              <a:rPr sz="2700" spc="15" dirty="0" smtClean="0">
                <a:solidFill>
                  <a:srgbClr val="93C500"/>
                </a:solidFill>
                <a:latin typeface="Wingdings 2"/>
                <a:cs typeface="Wingdings 2"/>
              </a:rPr>
              <a:t></a:t>
            </a:r>
            <a:r>
              <a:rPr sz="3600" spc="-25" dirty="0" smtClean="0">
                <a:solidFill>
                  <a:srgbClr val="92D050"/>
                </a:solidFill>
                <a:latin typeface="Century Gothic"/>
                <a:cs typeface="Century Gothic"/>
              </a:rPr>
              <a:t>REN</a:t>
            </a:r>
            <a:r>
              <a:rPr sz="3600" spc="-10" dirty="0" smtClean="0">
                <a:solidFill>
                  <a:srgbClr val="92D050"/>
                </a:solidFill>
                <a:latin typeface="Century Gothic"/>
                <a:cs typeface="Century Gothic"/>
              </a:rPr>
              <a:t>T</a:t>
            </a:r>
            <a:r>
              <a:rPr sz="3600" spc="0" dirty="0" smtClean="0">
                <a:solidFill>
                  <a:srgbClr val="92D050"/>
                </a:solidFill>
                <a:latin typeface="Century Gothic"/>
                <a:cs typeface="Century Gothic"/>
              </a:rPr>
              <a:t>IERS</a:t>
            </a:r>
            <a:r>
              <a:rPr sz="3600" spc="-20" dirty="0" smtClean="0">
                <a:solidFill>
                  <a:srgbClr val="E68200"/>
                </a:solidFill>
                <a:latin typeface="Century Gothic"/>
                <a:cs typeface="Century Gothic"/>
              </a:rPr>
              <a:t> </a:t>
            </a:r>
            <a:r>
              <a:rPr sz="2200" spc="-15" dirty="0" smtClean="0">
                <a:latin typeface="Century Gothic"/>
                <a:cs typeface="Century Gothic"/>
              </a:rPr>
              <a:t>are</a:t>
            </a:r>
            <a:r>
              <a:rPr sz="2200" spc="5" dirty="0" smtClean="0">
                <a:latin typeface="Century Gothic"/>
                <a:cs typeface="Century Gothic"/>
              </a:rPr>
              <a:t> </a:t>
            </a:r>
            <a:r>
              <a:rPr sz="2200" spc="-15" dirty="0" smtClean="0">
                <a:latin typeface="Century Gothic"/>
                <a:cs typeface="Century Gothic"/>
              </a:rPr>
              <a:t>rou</a:t>
            </a:r>
            <a:r>
              <a:rPr sz="2200" spc="0" dirty="0" smtClean="0">
                <a:latin typeface="Century Gothic"/>
                <a:cs typeface="Century Gothic"/>
              </a:rPr>
              <a:t>t</a:t>
            </a:r>
            <a:r>
              <a:rPr sz="2200" spc="10" dirty="0" smtClean="0">
                <a:latin typeface="Century Gothic"/>
                <a:cs typeface="Century Gothic"/>
              </a:rPr>
              <a:t>i</a:t>
            </a:r>
            <a:r>
              <a:rPr sz="2200" spc="-15" dirty="0" smtClean="0">
                <a:latin typeface="Century Gothic"/>
                <a:cs typeface="Century Gothic"/>
              </a:rPr>
              <a:t>ne,</a:t>
            </a:r>
            <a:r>
              <a:rPr sz="2200" spc="-20" dirty="0" smtClean="0">
                <a:latin typeface="Century Gothic"/>
                <a:cs typeface="Century Gothic"/>
              </a:rPr>
              <a:t> </a:t>
            </a:r>
            <a:r>
              <a:rPr sz="2200" spc="-10" dirty="0" smtClean="0">
                <a:latin typeface="Century Gothic"/>
                <a:cs typeface="Century Gothic"/>
              </a:rPr>
              <a:t>s</a:t>
            </a:r>
            <a:r>
              <a:rPr sz="2200" spc="-5" dirty="0" smtClean="0">
                <a:latin typeface="Century Gothic"/>
                <a:cs typeface="Century Gothic"/>
              </a:rPr>
              <a:t>t</a:t>
            </a:r>
            <a:r>
              <a:rPr sz="2200" spc="-15" dirty="0" smtClean="0">
                <a:latin typeface="Century Gothic"/>
                <a:cs typeface="Century Gothic"/>
              </a:rPr>
              <a:t>ead</a:t>
            </a:r>
            <a:r>
              <a:rPr sz="2200" spc="-35" dirty="0" smtClean="0">
                <a:latin typeface="Century Gothic"/>
                <a:cs typeface="Century Gothic"/>
              </a:rPr>
              <a:t>y</a:t>
            </a:r>
            <a:r>
              <a:rPr sz="2200" spc="-15" dirty="0" smtClean="0">
                <a:latin typeface="Century Gothic"/>
                <a:cs typeface="Century Gothic"/>
              </a:rPr>
              <a:t>-go</a:t>
            </a:r>
            <a:r>
              <a:rPr sz="2200" spc="15" dirty="0" smtClean="0">
                <a:latin typeface="Century Gothic"/>
                <a:cs typeface="Century Gothic"/>
              </a:rPr>
              <a:t>i</a:t>
            </a:r>
            <a:r>
              <a:rPr sz="2200" spc="-15" dirty="0" smtClean="0">
                <a:latin typeface="Century Gothic"/>
                <a:cs typeface="Century Gothic"/>
              </a:rPr>
              <a:t>ng, un</a:t>
            </a:r>
            <a:r>
              <a:rPr sz="2200" spc="10" dirty="0" smtClean="0">
                <a:latin typeface="Century Gothic"/>
                <a:cs typeface="Century Gothic"/>
              </a:rPr>
              <a:t>i</a:t>
            </a:r>
            <a:r>
              <a:rPr sz="2200" spc="-25" dirty="0" smtClean="0">
                <a:latin typeface="Century Gothic"/>
                <a:cs typeface="Century Gothic"/>
              </a:rPr>
              <a:t>m</a:t>
            </a:r>
            <a:r>
              <a:rPr sz="2200" spc="-10" dirty="0" smtClean="0">
                <a:latin typeface="Century Gothic"/>
                <a:cs typeface="Century Gothic"/>
              </a:rPr>
              <a:t>a</a:t>
            </a:r>
            <a:r>
              <a:rPr sz="2200" spc="-15" dirty="0" smtClean="0">
                <a:latin typeface="Century Gothic"/>
                <a:cs typeface="Century Gothic"/>
              </a:rPr>
              <a:t>g</a:t>
            </a:r>
            <a:r>
              <a:rPr sz="2200" spc="10" dirty="0" smtClean="0">
                <a:latin typeface="Century Gothic"/>
                <a:cs typeface="Century Gothic"/>
              </a:rPr>
              <a:t>i</a:t>
            </a:r>
            <a:r>
              <a:rPr sz="2200" spc="-10" dirty="0" smtClean="0">
                <a:latin typeface="Century Gothic"/>
                <a:cs typeface="Century Gothic"/>
              </a:rPr>
              <a:t>nativ</a:t>
            </a:r>
            <a:r>
              <a:rPr sz="2200" spc="-15" dirty="0" smtClean="0">
                <a:latin typeface="Century Gothic"/>
                <a:cs typeface="Century Gothic"/>
              </a:rPr>
              <a:t>e,</a:t>
            </a:r>
            <a:r>
              <a:rPr sz="2200" spc="-30" dirty="0" smtClean="0">
                <a:latin typeface="Century Gothic"/>
                <a:cs typeface="Century Gothic"/>
              </a:rPr>
              <a:t> </a:t>
            </a:r>
            <a:r>
              <a:rPr sz="2200" spc="-15" dirty="0" smtClean="0">
                <a:latin typeface="Century Gothic"/>
                <a:cs typeface="Century Gothic"/>
              </a:rPr>
              <a:t>co</a:t>
            </a:r>
            <a:r>
              <a:rPr sz="2200" spc="-5" dirty="0" smtClean="0">
                <a:latin typeface="Century Gothic"/>
                <a:cs typeface="Century Gothic"/>
              </a:rPr>
              <a:t>n</a:t>
            </a:r>
            <a:r>
              <a:rPr sz="2200" spc="-10" dirty="0" smtClean="0">
                <a:latin typeface="Century Gothic"/>
                <a:cs typeface="Century Gothic"/>
              </a:rPr>
              <a:t>ser</a:t>
            </a:r>
            <a:r>
              <a:rPr sz="2200" spc="5" dirty="0" smtClean="0">
                <a:latin typeface="Century Gothic"/>
                <a:cs typeface="Century Gothic"/>
              </a:rPr>
              <a:t>v</a:t>
            </a:r>
            <a:r>
              <a:rPr sz="2200" spc="10" dirty="0" smtClean="0">
                <a:latin typeface="Century Gothic"/>
                <a:cs typeface="Century Gothic"/>
              </a:rPr>
              <a:t>i</a:t>
            </a:r>
            <a:r>
              <a:rPr sz="2200" spc="-15" dirty="0" smtClean="0">
                <a:latin typeface="Century Gothic"/>
                <a:cs typeface="Century Gothic"/>
              </a:rPr>
              <a:t>ng</a:t>
            </a:r>
            <a:r>
              <a:rPr sz="2200" spc="-35" dirty="0" smtClean="0">
                <a:latin typeface="Century Gothic"/>
                <a:cs typeface="Century Gothic"/>
              </a:rPr>
              <a:t> </a:t>
            </a:r>
            <a:r>
              <a:rPr sz="2200" spc="-15" dirty="0" smtClean="0">
                <a:latin typeface="Century Gothic"/>
                <a:cs typeface="Century Gothic"/>
              </a:rPr>
              <a:t>p</a:t>
            </a:r>
            <a:r>
              <a:rPr sz="2200" spc="-10" dirty="0" smtClean="0">
                <a:latin typeface="Century Gothic"/>
                <a:cs typeface="Century Gothic"/>
              </a:rPr>
              <a:t>e</a:t>
            </a:r>
            <a:r>
              <a:rPr sz="2200" spc="-15" dirty="0" smtClean="0">
                <a:latin typeface="Century Gothic"/>
                <a:cs typeface="Century Gothic"/>
              </a:rPr>
              <a:t>o</a:t>
            </a:r>
            <a:r>
              <a:rPr sz="2200" spc="-10" dirty="0" smtClean="0">
                <a:latin typeface="Century Gothic"/>
                <a:cs typeface="Century Gothic"/>
              </a:rPr>
              <a:t>p</a:t>
            </a:r>
            <a:r>
              <a:rPr sz="2200" spc="-5" dirty="0" smtClean="0">
                <a:latin typeface="Century Gothic"/>
                <a:cs typeface="Century Gothic"/>
              </a:rPr>
              <a:t>l</a:t>
            </a:r>
            <a:r>
              <a:rPr sz="2200" spc="-10" dirty="0" smtClean="0">
                <a:latin typeface="Century Gothic"/>
                <a:cs typeface="Century Gothic"/>
              </a:rPr>
              <a:t>e, </a:t>
            </a:r>
            <a:r>
              <a:rPr sz="2200" spc="-20" dirty="0" smtClean="0">
                <a:latin typeface="Century Gothic"/>
                <a:cs typeface="Century Gothic"/>
              </a:rPr>
              <a:t>w</a:t>
            </a:r>
            <a:r>
              <a:rPr sz="2200" spc="-10" dirty="0" smtClean="0">
                <a:latin typeface="Century Gothic"/>
                <a:cs typeface="Century Gothic"/>
              </a:rPr>
              <a:t>h</a:t>
            </a:r>
            <a:r>
              <a:rPr sz="2200" spc="-20" dirty="0" smtClean="0">
                <a:latin typeface="Century Gothic"/>
                <a:cs typeface="Century Gothic"/>
              </a:rPr>
              <a:t>om</a:t>
            </a:r>
            <a:r>
              <a:rPr sz="2200" spc="-5" dirty="0" smtClean="0">
                <a:latin typeface="Century Gothic"/>
                <a:cs typeface="Century Gothic"/>
              </a:rPr>
              <a:t> t</a:t>
            </a:r>
            <a:r>
              <a:rPr sz="2200" spc="-15" dirty="0" smtClean="0">
                <a:latin typeface="Century Gothic"/>
                <a:cs typeface="Century Gothic"/>
              </a:rPr>
              <a:t>he crea</a:t>
            </a:r>
            <a:r>
              <a:rPr sz="2200" spc="-5" dirty="0" smtClean="0">
                <a:latin typeface="Century Gothic"/>
                <a:cs typeface="Century Gothic"/>
              </a:rPr>
              <a:t>t</a:t>
            </a:r>
            <a:r>
              <a:rPr sz="2200" spc="10" dirty="0" smtClean="0">
                <a:latin typeface="Century Gothic"/>
                <a:cs typeface="Century Gothic"/>
              </a:rPr>
              <a:t>i</a:t>
            </a:r>
            <a:r>
              <a:rPr sz="2200" spc="0" dirty="0" smtClean="0">
                <a:latin typeface="Century Gothic"/>
                <a:cs typeface="Century Gothic"/>
              </a:rPr>
              <a:t>v</a:t>
            </a:r>
            <a:r>
              <a:rPr sz="2200" spc="-15" dirty="0" smtClean="0">
                <a:latin typeface="Century Gothic"/>
                <a:cs typeface="Century Gothic"/>
              </a:rPr>
              <a:t>es</a:t>
            </a:r>
            <a:r>
              <a:rPr sz="2200" spc="-35" dirty="0" smtClean="0">
                <a:latin typeface="Century Gothic"/>
                <a:cs typeface="Century Gothic"/>
              </a:rPr>
              <a:t> </a:t>
            </a:r>
            <a:r>
              <a:rPr sz="2200" spc="-20" dirty="0" smtClean="0">
                <a:latin typeface="Century Gothic"/>
                <a:cs typeface="Century Gothic"/>
              </a:rPr>
              <a:t>ma</a:t>
            </a:r>
            <a:r>
              <a:rPr sz="2200" spc="-10" dirty="0" smtClean="0">
                <a:latin typeface="Century Gothic"/>
                <a:cs typeface="Century Gothic"/>
              </a:rPr>
              <a:t>n</a:t>
            </a:r>
            <a:r>
              <a:rPr sz="2200" spc="10" dirty="0" smtClean="0">
                <a:latin typeface="Century Gothic"/>
                <a:cs typeface="Century Gothic"/>
              </a:rPr>
              <a:t>i</a:t>
            </a:r>
            <a:r>
              <a:rPr sz="2200" spc="-15" dirty="0" smtClean="0">
                <a:latin typeface="Century Gothic"/>
                <a:cs typeface="Century Gothic"/>
              </a:rPr>
              <a:t>pula</a:t>
            </a:r>
            <a:r>
              <a:rPr sz="2200" spc="5" dirty="0" smtClean="0">
                <a:latin typeface="Century Gothic"/>
                <a:cs typeface="Century Gothic"/>
              </a:rPr>
              <a:t>t</a:t>
            </a:r>
            <a:r>
              <a:rPr sz="2200" spc="-15" dirty="0" smtClean="0">
                <a:latin typeface="Century Gothic"/>
                <a:cs typeface="Century Gothic"/>
              </a:rPr>
              <a:t>es</a:t>
            </a:r>
            <a:endParaRPr sz="2200" dirty="0">
              <a:latin typeface="Century Gothic"/>
              <a:cs typeface="Century Gothic"/>
            </a:endParaRPr>
          </a:p>
        </p:txBody>
      </p:sp>
    </p:spTree>
    <p:extLst>
      <p:ext uri="{BB962C8B-B14F-4D97-AF65-F5344CB8AC3E}">
        <p14:creationId xmlns:p14="http://schemas.microsoft.com/office/powerpoint/2010/main" val="1795564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4"/>
          <p:cNvSpPr>
            <a:spLocks noGrp="1" noChangeArrowheads="1"/>
          </p:cNvSpPr>
          <p:nvPr>
            <p:ph type="title"/>
          </p:nvPr>
        </p:nvSpPr>
        <p:spPr>
          <a:xfrm>
            <a:off x="457200" y="277813"/>
            <a:ext cx="8229600" cy="1143000"/>
          </a:xfrm>
        </p:spPr>
        <p:txBody>
          <a:bodyPr/>
          <a:lstStyle/>
          <a:p>
            <a:pPr eaLnBrk="1" hangingPunct="1">
              <a:defRPr/>
            </a:pPr>
            <a:r>
              <a:rPr lang="en-US" u="sng" dirty="0" smtClean="0">
                <a:solidFill>
                  <a:schemeClr val="tx1"/>
                </a:solidFill>
                <a:effectLst>
                  <a:outerShdw blurRad="38100" dist="38100" dir="2700000" algn="tl">
                    <a:srgbClr val="FFFFFF"/>
                  </a:outerShdw>
                </a:effectLst>
              </a:rPr>
              <a:t>Linear models of innovation</a:t>
            </a:r>
            <a:endParaRPr lang="en-GB" u="sng" dirty="0" smtClean="0">
              <a:solidFill>
                <a:schemeClr val="tx1"/>
              </a:solidFill>
              <a:effectLst>
                <a:outerShdw blurRad="38100" dist="38100" dir="2700000" algn="tl">
                  <a:srgbClr val="FFFFFF"/>
                </a:outerShdw>
              </a:effectLst>
            </a:endParaRPr>
          </a:p>
        </p:txBody>
      </p:sp>
      <p:sp>
        <p:nvSpPr>
          <p:cNvPr id="7171" name="Rectangle 18"/>
          <p:cNvSpPr>
            <a:spLocks noChangeArrowheads="1"/>
          </p:cNvSpPr>
          <p:nvPr/>
        </p:nvSpPr>
        <p:spPr bwMode="auto">
          <a:xfrm>
            <a:off x="0" y="2155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endParaRPr lang="en-US">
              <a:latin typeface="Arial" panose="020B0604020202020204" pitchFamily="34" charset="0"/>
            </a:endParaRPr>
          </a:p>
        </p:txBody>
      </p:sp>
      <p:grpSp>
        <p:nvGrpSpPr>
          <p:cNvPr id="7172" name="Group 5"/>
          <p:cNvGrpSpPr>
            <a:grpSpLocks noChangeAspect="1"/>
          </p:cNvGrpSpPr>
          <p:nvPr/>
        </p:nvGrpSpPr>
        <p:grpSpPr bwMode="auto">
          <a:xfrm>
            <a:off x="0" y="1447800"/>
            <a:ext cx="8686800" cy="5029200"/>
            <a:chOff x="3135" y="8070"/>
            <a:chExt cx="7200" cy="3085"/>
          </a:xfrm>
        </p:grpSpPr>
        <p:sp>
          <p:nvSpPr>
            <p:cNvPr id="7174" name="AutoShape 17"/>
            <p:cNvSpPr>
              <a:spLocks noChangeAspect="1" noChangeArrowheads="1" noTextEdit="1"/>
            </p:cNvSpPr>
            <p:nvPr/>
          </p:nvSpPr>
          <p:spPr bwMode="auto">
            <a:xfrm>
              <a:off x="3135" y="8070"/>
              <a:ext cx="7200" cy="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7175" name="Text Box 16"/>
            <p:cNvSpPr txBox="1">
              <a:spLocks noChangeArrowheads="1"/>
            </p:cNvSpPr>
            <p:nvPr/>
          </p:nvSpPr>
          <p:spPr bwMode="auto">
            <a:xfrm>
              <a:off x="3435" y="8224"/>
              <a:ext cx="1650" cy="463"/>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sz="2000" b="1" i="1">
                  <a:solidFill>
                    <a:srgbClr val="000000"/>
                  </a:solidFill>
                  <a:latin typeface="Palatino Linotype" panose="02040502050505030304" pitchFamily="18" charset="0"/>
                  <a:ea typeface="MS Mincho" charset="-128"/>
                  <a:cs typeface="Helvetica-BoldOblique"/>
                </a:rPr>
                <a:t>Technology Push</a:t>
              </a:r>
              <a:endParaRPr lang="en-US" sz="2000">
                <a:latin typeface="Arial" panose="020B0604020202020204" pitchFamily="34" charset="0"/>
                <a:ea typeface="MS Mincho" charset="-128"/>
                <a:cs typeface="Helvetica-BoldOblique"/>
              </a:endParaRPr>
            </a:p>
          </p:txBody>
        </p:sp>
        <p:sp>
          <p:nvSpPr>
            <p:cNvPr id="7176" name="Text Box 15"/>
            <p:cNvSpPr txBox="1">
              <a:spLocks noChangeArrowheads="1"/>
            </p:cNvSpPr>
            <p:nvPr/>
          </p:nvSpPr>
          <p:spPr bwMode="auto">
            <a:xfrm>
              <a:off x="3435" y="8841"/>
              <a:ext cx="900" cy="400"/>
            </a:xfrm>
            <a:prstGeom prst="rect">
              <a:avLst/>
            </a:prstGeom>
            <a:solidFill>
              <a:srgbClr val="FFFFFF"/>
            </a:solidFill>
            <a:ln w="9525">
              <a:solidFill>
                <a:srgbClr val="000000"/>
              </a:solidFill>
              <a:miter lim="800000"/>
              <a:headEnd/>
              <a:tailEnd/>
            </a:ln>
          </p:spPr>
          <p:txBody>
            <a:bodyP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b="1">
                  <a:solidFill>
                    <a:srgbClr val="000000"/>
                  </a:solidFill>
                  <a:ea typeface="MS Mincho" charset="-128"/>
                  <a:cs typeface="Times New Roman" panose="02020603050405020304" pitchFamily="18" charset="0"/>
                </a:rPr>
                <a:t>Basic Science</a:t>
              </a:r>
              <a:endParaRPr lang="en-US" b="1">
                <a:solidFill>
                  <a:srgbClr val="000000"/>
                </a:solidFill>
                <a:latin typeface="Arial" panose="020B0604020202020204" pitchFamily="34" charset="0"/>
                <a:ea typeface="MS Mincho" charset="-128"/>
                <a:cs typeface="Times New Roman" panose="02020603050405020304" pitchFamily="18" charset="0"/>
              </a:endParaRPr>
            </a:p>
          </p:txBody>
        </p:sp>
        <p:sp>
          <p:nvSpPr>
            <p:cNvPr id="7177" name="Text Box 14"/>
            <p:cNvSpPr txBox="1">
              <a:spLocks noChangeArrowheads="1"/>
            </p:cNvSpPr>
            <p:nvPr/>
          </p:nvSpPr>
          <p:spPr bwMode="auto">
            <a:xfrm>
              <a:off x="4485" y="8841"/>
              <a:ext cx="1500" cy="618"/>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b="1">
                  <a:solidFill>
                    <a:srgbClr val="000000"/>
                  </a:solidFill>
                  <a:latin typeface="Palatino Linotype" panose="02040502050505030304" pitchFamily="18" charset="0"/>
                  <a:ea typeface="MS Mincho" charset="-128"/>
                  <a:cs typeface="Helvetica-Bold" charset="0"/>
                </a:rPr>
                <a:t>Technological Development</a:t>
              </a:r>
              <a:endParaRPr lang="en-US">
                <a:latin typeface="Arial" panose="020B0604020202020204" pitchFamily="34" charset="0"/>
                <a:ea typeface="MS Mincho" charset="-128"/>
                <a:cs typeface="Helvetica-Bold" charset="0"/>
              </a:endParaRPr>
            </a:p>
          </p:txBody>
        </p:sp>
        <p:sp>
          <p:nvSpPr>
            <p:cNvPr id="7178" name="Text Box 13"/>
            <p:cNvSpPr txBox="1">
              <a:spLocks noChangeArrowheads="1"/>
            </p:cNvSpPr>
            <p:nvPr/>
          </p:nvSpPr>
          <p:spPr bwMode="auto">
            <a:xfrm>
              <a:off x="6135" y="8996"/>
              <a:ext cx="1650" cy="462"/>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b="1">
                  <a:solidFill>
                    <a:srgbClr val="000000"/>
                  </a:solidFill>
                  <a:latin typeface="Palatino Linotype" panose="02040502050505030304" pitchFamily="18" charset="0"/>
                  <a:ea typeface="MS Mincho" charset="-128"/>
                  <a:cs typeface="Helvetica-Bold" charset="0"/>
                </a:rPr>
                <a:t>Manufacturing</a:t>
              </a:r>
              <a:endParaRPr lang="en-US">
                <a:latin typeface="Arial" panose="020B0604020202020204" pitchFamily="34" charset="0"/>
                <a:ea typeface="MS Mincho" charset="-128"/>
                <a:cs typeface="Helvetica-Bold" charset="0"/>
              </a:endParaRPr>
            </a:p>
          </p:txBody>
        </p:sp>
        <p:sp>
          <p:nvSpPr>
            <p:cNvPr id="7179" name="Text Box 12"/>
            <p:cNvSpPr txBox="1">
              <a:spLocks noChangeArrowheads="1"/>
            </p:cNvSpPr>
            <p:nvPr/>
          </p:nvSpPr>
          <p:spPr bwMode="auto">
            <a:xfrm>
              <a:off x="7935" y="8996"/>
              <a:ext cx="1200" cy="462"/>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b="1">
                  <a:solidFill>
                    <a:srgbClr val="000000"/>
                  </a:solidFill>
                  <a:latin typeface="Palatino Linotype" panose="02040502050505030304" pitchFamily="18" charset="0"/>
                  <a:ea typeface="MS Mincho" charset="-128"/>
                  <a:cs typeface="Helvetica-Bold" charset="0"/>
                </a:rPr>
                <a:t>Marketing</a:t>
              </a:r>
              <a:endParaRPr lang="en-US">
                <a:latin typeface="Arial" panose="020B0604020202020204" pitchFamily="34" charset="0"/>
                <a:ea typeface="MS Mincho" charset="-128"/>
                <a:cs typeface="Helvetica-Bold" charset="0"/>
              </a:endParaRPr>
            </a:p>
          </p:txBody>
        </p:sp>
        <p:sp>
          <p:nvSpPr>
            <p:cNvPr id="7180" name="Text Box 11"/>
            <p:cNvSpPr txBox="1">
              <a:spLocks noChangeArrowheads="1"/>
            </p:cNvSpPr>
            <p:nvPr/>
          </p:nvSpPr>
          <p:spPr bwMode="auto">
            <a:xfrm>
              <a:off x="3435" y="9767"/>
              <a:ext cx="1650" cy="463"/>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sz="2000" b="1" i="1">
                  <a:solidFill>
                    <a:srgbClr val="000000"/>
                  </a:solidFill>
                  <a:latin typeface="Palatino Linotype" panose="02040502050505030304" pitchFamily="18" charset="0"/>
                  <a:ea typeface="MS Mincho" charset="-128"/>
                  <a:cs typeface="Helvetica-BoldOblique"/>
                </a:rPr>
                <a:t>Demand Pull</a:t>
              </a:r>
              <a:endParaRPr lang="en-GB" sz="2000">
                <a:latin typeface="Arial" panose="020B0604020202020204" pitchFamily="34" charset="0"/>
                <a:ea typeface="MS Mincho" charset="-128"/>
                <a:cs typeface="Helvetica-BoldOblique"/>
              </a:endParaRPr>
            </a:p>
            <a:p>
              <a:endParaRPr lang="en-GB" sz="2000">
                <a:latin typeface="Arial" panose="020B0604020202020204" pitchFamily="34" charset="0"/>
                <a:ea typeface="MS Mincho" charset="-128"/>
                <a:cs typeface="Helvetica-BoldOblique"/>
              </a:endParaRPr>
            </a:p>
          </p:txBody>
        </p:sp>
        <p:sp>
          <p:nvSpPr>
            <p:cNvPr id="7181" name="Text Box 10"/>
            <p:cNvSpPr txBox="1">
              <a:spLocks noChangeArrowheads="1"/>
            </p:cNvSpPr>
            <p:nvPr/>
          </p:nvSpPr>
          <p:spPr bwMode="auto">
            <a:xfrm>
              <a:off x="3435" y="10384"/>
              <a:ext cx="1350" cy="616"/>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b="1">
                  <a:solidFill>
                    <a:srgbClr val="000000"/>
                  </a:solidFill>
                  <a:latin typeface="Palatino Linotype" panose="02040502050505030304" pitchFamily="18" charset="0"/>
                  <a:ea typeface="MS Mincho" charset="-128"/>
                  <a:cs typeface="Helvetica-Bold" charset="0"/>
                </a:rPr>
                <a:t>Market Needs</a:t>
              </a:r>
              <a:endParaRPr lang="en-GB">
                <a:latin typeface="Arial" panose="020B0604020202020204" pitchFamily="34" charset="0"/>
                <a:ea typeface="MS Mincho" charset="-128"/>
                <a:cs typeface="Helvetica-Bold" charset="0"/>
              </a:endParaRPr>
            </a:p>
            <a:p>
              <a:endParaRPr lang="en-GB">
                <a:latin typeface="Arial" panose="020B0604020202020204" pitchFamily="34" charset="0"/>
                <a:ea typeface="MS Mincho" charset="-128"/>
                <a:cs typeface="Helvetica-Bold" charset="0"/>
              </a:endParaRPr>
            </a:p>
          </p:txBody>
        </p:sp>
        <p:sp>
          <p:nvSpPr>
            <p:cNvPr id="7182" name="Text Box 9"/>
            <p:cNvSpPr txBox="1">
              <a:spLocks noChangeArrowheads="1"/>
            </p:cNvSpPr>
            <p:nvPr/>
          </p:nvSpPr>
          <p:spPr bwMode="auto">
            <a:xfrm>
              <a:off x="4935" y="10538"/>
              <a:ext cx="1500" cy="463"/>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b="1">
                  <a:solidFill>
                    <a:srgbClr val="000000"/>
                  </a:solidFill>
                  <a:latin typeface="Palatino Linotype" panose="02040502050505030304" pitchFamily="18" charset="0"/>
                  <a:ea typeface="MS Mincho" charset="-128"/>
                  <a:cs typeface="Helvetica-Bold" charset="0"/>
                </a:rPr>
                <a:t>Development</a:t>
              </a:r>
              <a:endParaRPr lang="en-US">
                <a:latin typeface="Arial" panose="020B0604020202020204" pitchFamily="34" charset="0"/>
                <a:ea typeface="MS Mincho" charset="-128"/>
                <a:cs typeface="Helvetica-Bold" charset="0"/>
              </a:endParaRPr>
            </a:p>
          </p:txBody>
        </p:sp>
        <p:sp>
          <p:nvSpPr>
            <p:cNvPr id="7183" name="Text Box 8"/>
            <p:cNvSpPr txBox="1">
              <a:spLocks noChangeArrowheads="1"/>
            </p:cNvSpPr>
            <p:nvPr/>
          </p:nvSpPr>
          <p:spPr bwMode="auto">
            <a:xfrm>
              <a:off x="6585" y="10538"/>
              <a:ext cx="1650" cy="463"/>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b="1">
                  <a:solidFill>
                    <a:srgbClr val="000000"/>
                  </a:solidFill>
                  <a:latin typeface="Palatino Linotype" panose="02040502050505030304" pitchFamily="18" charset="0"/>
                  <a:ea typeface="MS Mincho" charset="-128"/>
                  <a:cs typeface="Helvetica-Bold" charset="0"/>
                </a:rPr>
                <a:t>Manufacturing</a:t>
              </a:r>
              <a:endParaRPr lang="en-US">
                <a:latin typeface="Arial" panose="020B0604020202020204" pitchFamily="34" charset="0"/>
                <a:ea typeface="MS Mincho" charset="-128"/>
                <a:cs typeface="Helvetica-Bold" charset="0"/>
              </a:endParaRPr>
            </a:p>
          </p:txBody>
        </p:sp>
        <p:sp>
          <p:nvSpPr>
            <p:cNvPr id="7184" name="Text Box 7"/>
            <p:cNvSpPr txBox="1">
              <a:spLocks noChangeArrowheads="1"/>
            </p:cNvSpPr>
            <p:nvPr/>
          </p:nvSpPr>
          <p:spPr bwMode="auto">
            <a:xfrm>
              <a:off x="8385" y="10538"/>
              <a:ext cx="1350" cy="463"/>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b="1">
                  <a:solidFill>
                    <a:srgbClr val="000000"/>
                  </a:solidFill>
                  <a:latin typeface="Palatino Linotype" panose="02040502050505030304" pitchFamily="18" charset="0"/>
                  <a:ea typeface="MS Mincho" charset="-128"/>
                  <a:cs typeface="Helvetica-Bold" charset="0"/>
                </a:rPr>
                <a:t>Sales</a:t>
              </a:r>
              <a:endParaRPr lang="en-US">
                <a:latin typeface="Arial" panose="020B0604020202020204" pitchFamily="34" charset="0"/>
                <a:ea typeface="MS Mincho" charset="-128"/>
                <a:cs typeface="Helvetica-Bold" charset="0"/>
              </a:endParaRPr>
            </a:p>
          </p:txBody>
        </p:sp>
        <p:sp>
          <p:nvSpPr>
            <p:cNvPr id="7185" name="Text Box 6"/>
            <p:cNvSpPr txBox="1">
              <a:spLocks noChangeArrowheads="1"/>
            </p:cNvSpPr>
            <p:nvPr/>
          </p:nvSpPr>
          <p:spPr bwMode="auto">
            <a:xfrm>
              <a:off x="9285" y="8996"/>
              <a:ext cx="800" cy="462"/>
            </a:xfrm>
            <a:prstGeom prst="rect">
              <a:avLst/>
            </a:prstGeom>
            <a:solidFill>
              <a:srgbClr val="FFFFFF"/>
            </a:solidFill>
            <a:ln w="9525">
              <a:solidFill>
                <a:srgbClr val="000000"/>
              </a:solidFill>
              <a:miter lim="800000"/>
              <a:headEnd/>
              <a:tailEnd/>
            </a:ln>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b="1">
                  <a:solidFill>
                    <a:srgbClr val="000000"/>
                  </a:solidFill>
                  <a:latin typeface="Palatino Linotype" panose="02040502050505030304" pitchFamily="18" charset="0"/>
                  <a:ea typeface="MS Mincho" charset="-128"/>
                  <a:cs typeface="Helvetica-Bold" charset="0"/>
                </a:rPr>
                <a:t>Sales</a:t>
              </a:r>
              <a:endParaRPr lang="en-US">
                <a:latin typeface="Arial" panose="020B0604020202020204" pitchFamily="34" charset="0"/>
                <a:ea typeface="MS Mincho" charset="-128"/>
                <a:cs typeface="Helvetica-Bold" charset="0"/>
              </a:endParaRPr>
            </a:p>
          </p:txBody>
        </p:sp>
      </p:grpSp>
      <p:sp>
        <p:nvSpPr>
          <p:cNvPr id="7173" name="Rectangle 30"/>
          <p:cNvSpPr>
            <a:spLocks noChangeArrowheads="1"/>
          </p:cNvSpPr>
          <p:nvPr/>
        </p:nvSpPr>
        <p:spPr bwMode="auto">
          <a:xfrm>
            <a:off x="0" y="4441825"/>
            <a:ext cx="219075"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pPr eaLnBrk="1" hangingPunct="1"/>
            <a:r>
              <a:rPr lang="en-US" sz="1100" b="1" u="sng">
                <a:solidFill>
                  <a:srgbClr val="000000"/>
                </a:solidFill>
                <a:latin typeface="Palatino Linotype" panose="02040502050505030304" pitchFamily="18" charset="0"/>
                <a:ea typeface="MS Mincho" charset="-128"/>
                <a:cs typeface="Helvetica-Bold" charset="0"/>
              </a:rPr>
              <a:t> </a:t>
            </a:r>
            <a:endParaRPr lang="en-US">
              <a:latin typeface="Arial" panose="020B0604020202020204" pitchFamily="34" charset="0"/>
              <a:ea typeface="MS Mincho" charset="-128"/>
              <a:cs typeface="Helvetica-Bold" charset="0"/>
            </a:endParaRPr>
          </a:p>
        </p:txBody>
      </p:sp>
      <p:sp>
        <p:nvSpPr>
          <p:cNvPr id="3" name="Right Arrow 2"/>
          <p:cNvSpPr/>
          <p:nvPr/>
        </p:nvSpPr>
        <p:spPr>
          <a:xfrm>
            <a:off x="1143000" y="3710532"/>
            <a:ext cx="7242175" cy="503736"/>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0" name="Right Arrow 19"/>
          <p:cNvSpPr/>
          <p:nvPr/>
        </p:nvSpPr>
        <p:spPr>
          <a:xfrm>
            <a:off x="360362" y="6316487"/>
            <a:ext cx="7242175" cy="503736"/>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Maple</Template>
  <TotalTime>2575</TotalTime>
  <Words>1557</Words>
  <Application>Microsoft Office PowerPoint</Application>
  <PresentationFormat>On-screen Show (4:3)</PresentationFormat>
  <Paragraphs>194</Paragraphs>
  <Slides>23</Slides>
  <Notes>7</Notes>
  <HiddenSlides>0</HiddenSlides>
  <MMClips>0</MMClips>
  <ScaleCrop>false</ScaleCrop>
  <HeadingPairs>
    <vt:vector size="8" baseType="variant">
      <vt:variant>
        <vt:lpstr>Fonts Used</vt:lpstr>
      </vt:variant>
      <vt:variant>
        <vt:i4>15</vt:i4>
      </vt:variant>
      <vt:variant>
        <vt:lpstr>Theme</vt:lpstr>
      </vt:variant>
      <vt:variant>
        <vt:i4>1</vt:i4>
      </vt:variant>
      <vt:variant>
        <vt:lpstr>Embedded OLE Servers</vt:lpstr>
      </vt:variant>
      <vt:variant>
        <vt:i4>2</vt:i4>
      </vt:variant>
      <vt:variant>
        <vt:lpstr>Slide Titles</vt:lpstr>
      </vt:variant>
      <vt:variant>
        <vt:i4>23</vt:i4>
      </vt:variant>
    </vt:vector>
  </HeadingPairs>
  <TitlesOfParts>
    <vt:vector size="41" baseType="lpstr">
      <vt:lpstr>宋体</vt:lpstr>
      <vt:lpstr>Arial</vt:lpstr>
      <vt:lpstr>Calibri</vt:lpstr>
      <vt:lpstr>Century Gothic</vt:lpstr>
      <vt:lpstr>Chiller</vt:lpstr>
      <vt:lpstr>Gill Sans</vt:lpstr>
      <vt:lpstr>Helvetica</vt:lpstr>
      <vt:lpstr>Helvetica-Bold</vt:lpstr>
      <vt:lpstr>Helvetica-BoldOblique</vt:lpstr>
      <vt:lpstr>MS Mincho</vt:lpstr>
      <vt:lpstr>Palatino Linotype</vt:lpstr>
      <vt:lpstr>新細明體</vt:lpstr>
      <vt:lpstr>Times New Roman</vt:lpstr>
      <vt:lpstr>Wingdings</vt:lpstr>
      <vt:lpstr>Wingdings 2</vt:lpstr>
      <vt:lpstr>Maple</vt:lpstr>
      <vt:lpstr>Microsoft ClipArt Gallery</vt:lpstr>
      <vt:lpstr>Slide</vt:lpstr>
      <vt:lpstr>International Innovation</vt:lpstr>
      <vt:lpstr>The Innovation Concept</vt:lpstr>
      <vt:lpstr>The Creativity-Innovation-Entrepreneurship Chain</vt:lpstr>
      <vt:lpstr>Issues in innovation:</vt:lpstr>
      <vt:lpstr>PowerPoint Presentation</vt:lpstr>
      <vt:lpstr>PowerPoint Presentation</vt:lpstr>
      <vt:lpstr>Continuum of Innovation</vt:lpstr>
      <vt:lpstr>PowerPoint Presentation</vt:lpstr>
      <vt:lpstr>Linear models of innovation</vt:lpstr>
      <vt:lpstr>PowerPoint Presentation</vt:lpstr>
      <vt:lpstr>PowerPoint Presentation</vt:lpstr>
      <vt:lpstr>Innovators’ Dilemma</vt:lpstr>
      <vt:lpstr>Consequences of Innovations</vt:lpstr>
      <vt:lpstr>Disruptive Innovation Theory</vt:lpstr>
      <vt:lpstr>RPV Theory</vt:lpstr>
      <vt:lpstr>Value Chain Evolution Theory</vt:lpstr>
      <vt:lpstr>Value Chain Evolution Theory</vt:lpstr>
      <vt:lpstr>The emerging “new economy”</vt:lpstr>
      <vt:lpstr>Knowledge</vt:lpstr>
      <vt:lpstr>Knowledge Conversion</vt:lpstr>
      <vt:lpstr>Knowledge sharing</vt:lpstr>
      <vt:lpstr>Learning organization</vt:lpstr>
      <vt:lpstr> Knowledge Spillover Theory of Entrepreneurship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Theories of Innovation</dc:title>
  <dc:creator>TIM</dc:creator>
  <cp:lastModifiedBy>Admin</cp:lastModifiedBy>
  <cp:revision>21</cp:revision>
  <dcterms:created xsi:type="dcterms:W3CDTF">2009-12-26T20:41:23Z</dcterms:created>
  <dcterms:modified xsi:type="dcterms:W3CDTF">2022-05-14T07:10:27Z</dcterms:modified>
</cp:coreProperties>
</file>