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9" r:id="rId18"/>
    <p:sldId id="275" r:id="rId19"/>
    <p:sldId id="277" r:id="rId20"/>
    <p:sldId id="278" r:id="rId21"/>
    <p:sldId id="276" r:id="rId22"/>
  </p:sldIdLst>
  <p:sldSz cx="12192000" cy="6858000"/>
  <p:notesSz cx="6858000" cy="9144000"/>
  <p:defaultText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90" d="100"/>
          <a:sy n="90" d="100"/>
        </p:scale>
        <p:origin x="232"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F"/>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4A1654-5476-C744-96FC-9AD03F8835F3}" type="datetimeFigureOut">
              <a:rPr lang="en-AF" smtClean="0"/>
              <a:t>24/08/2024 R</a:t>
            </a:fld>
            <a:endParaRPr lang="en-AF"/>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F"/>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F"/>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A061C-DD61-2544-B6A6-F2A51606319D}" type="slidenum">
              <a:rPr lang="en-AF" smtClean="0"/>
              <a:t>‹#›</a:t>
            </a:fld>
            <a:endParaRPr lang="en-AF"/>
          </a:p>
        </p:txBody>
      </p:sp>
    </p:spTree>
    <p:extLst>
      <p:ext uri="{BB962C8B-B14F-4D97-AF65-F5344CB8AC3E}">
        <p14:creationId xmlns:p14="http://schemas.microsoft.com/office/powerpoint/2010/main" val="3373886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677A061C-DD61-2544-B6A6-F2A51606319D}" type="slidenum">
              <a:rPr lang="en-AF" smtClean="0"/>
              <a:t>16</a:t>
            </a:fld>
            <a:endParaRPr lang="en-AF"/>
          </a:p>
        </p:txBody>
      </p:sp>
    </p:spTree>
    <p:extLst>
      <p:ext uri="{BB962C8B-B14F-4D97-AF65-F5344CB8AC3E}">
        <p14:creationId xmlns:p14="http://schemas.microsoft.com/office/powerpoint/2010/main" val="2054032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361DB-80C4-BBD1-CD63-D1832EA7AE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F"/>
          </a:p>
        </p:txBody>
      </p:sp>
      <p:sp>
        <p:nvSpPr>
          <p:cNvPr id="3" name="Subtitle 2">
            <a:extLst>
              <a:ext uri="{FF2B5EF4-FFF2-40B4-BE49-F238E27FC236}">
                <a16:creationId xmlns:a16="http://schemas.microsoft.com/office/drawing/2014/main" id="{A5C48904-4883-F61D-2C8A-602580344F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F"/>
          </a:p>
        </p:txBody>
      </p:sp>
      <p:sp>
        <p:nvSpPr>
          <p:cNvPr id="4" name="Date Placeholder 3">
            <a:extLst>
              <a:ext uri="{FF2B5EF4-FFF2-40B4-BE49-F238E27FC236}">
                <a16:creationId xmlns:a16="http://schemas.microsoft.com/office/drawing/2014/main" id="{CC07BC53-FF1D-EE63-D102-2EBD27B98555}"/>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16F0D44B-5B61-3121-093F-9D2CE7525964}"/>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867A7753-8802-650A-5AAC-AF2A75169235}"/>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283493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8C753-DAC3-9678-8DF7-2056F5D84ED0}"/>
              </a:ext>
            </a:extLst>
          </p:cNvPr>
          <p:cNvSpPr>
            <a:spLocks noGrp="1"/>
          </p:cNvSpPr>
          <p:nvPr>
            <p:ph type="title"/>
          </p:nvPr>
        </p:nvSpPr>
        <p:spPr/>
        <p:txBody>
          <a:bodyPr/>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ABFD5AED-FFAC-3BAD-A78E-05A0DC337D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7D6AE852-969C-FFAD-2DC2-CF122E6D5A39}"/>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EB1070E2-C979-2FFD-559A-062EDF2CAA72}"/>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0A4B4174-DAB2-1D2E-518C-147AE788D93C}"/>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4230962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C02E94-CABA-C332-8A14-F9FC075A72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B6BEFB9D-82D7-9107-82FA-AD922972AE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95BC3637-76D5-42D8-5203-F2126CD482F7}"/>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E8B2FD3A-72CB-FD67-C926-1FCEB992491B}"/>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D8CD50BF-BFA9-BFB0-F172-5EF0FC9CD920}"/>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4259871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F051B-2362-3D4C-8106-9621F61E55FB}"/>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CC9BE2F6-AB62-4815-3085-FEBA7D04F6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20254716-8C14-AB09-9CF4-6F13F3E6214C}"/>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626CD796-07DC-C496-4687-379D1336C7DE}"/>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19C4C35D-EFF6-F531-49F3-8826779AE076}"/>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90438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EF6C-A958-9BC6-FC68-B4A7043E0E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F"/>
          </a:p>
        </p:txBody>
      </p:sp>
      <p:sp>
        <p:nvSpPr>
          <p:cNvPr id="3" name="Text Placeholder 2">
            <a:extLst>
              <a:ext uri="{FF2B5EF4-FFF2-40B4-BE49-F238E27FC236}">
                <a16:creationId xmlns:a16="http://schemas.microsoft.com/office/drawing/2014/main" id="{B4566449-9EF3-4A0D-5B39-E061667B7C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1F2072-197C-165A-37E2-4AF87E72C5C4}"/>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E648D136-603B-EADD-14D5-3B224D79B25A}"/>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A0CCBBE1-B9BC-38CF-8B1A-2AA8A9F9530E}"/>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1871280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C17CF-F8CA-D94B-A314-7AC7B4E2A90D}"/>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CD0CA7E5-1DA5-E8BB-1C42-7680D51B80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Content Placeholder 3">
            <a:extLst>
              <a:ext uri="{FF2B5EF4-FFF2-40B4-BE49-F238E27FC236}">
                <a16:creationId xmlns:a16="http://schemas.microsoft.com/office/drawing/2014/main" id="{B68AA35A-9673-0E0F-EA34-7A9FC987E9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Date Placeholder 4">
            <a:extLst>
              <a:ext uri="{FF2B5EF4-FFF2-40B4-BE49-F238E27FC236}">
                <a16:creationId xmlns:a16="http://schemas.microsoft.com/office/drawing/2014/main" id="{3E86B75C-95A4-3C18-B71E-1460D0777C06}"/>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6" name="Footer Placeholder 5">
            <a:extLst>
              <a:ext uri="{FF2B5EF4-FFF2-40B4-BE49-F238E27FC236}">
                <a16:creationId xmlns:a16="http://schemas.microsoft.com/office/drawing/2014/main" id="{181B9DA2-AAB2-97CF-6412-AC40E1E88467}"/>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14765995-EEE8-638F-B39A-A9CEEEE59289}"/>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3581949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FE8E5-9293-E115-FBDD-F8F8D33ABA0F}"/>
              </a:ext>
            </a:extLst>
          </p:cNvPr>
          <p:cNvSpPr>
            <a:spLocks noGrp="1"/>
          </p:cNvSpPr>
          <p:nvPr>
            <p:ph type="title"/>
          </p:nvPr>
        </p:nvSpPr>
        <p:spPr>
          <a:xfrm>
            <a:off x="839788" y="365125"/>
            <a:ext cx="10515600" cy="1325563"/>
          </a:xfrm>
        </p:spPr>
        <p:txBody>
          <a:bodyPr/>
          <a:lstStyle/>
          <a:p>
            <a:r>
              <a:rPr lang="en-US"/>
              <a:t>Click to edit Master title style</a:t>
            </a:r>
            <a:endParaRPr lang="en-AF"/>
          </a:p>
        </p:txBody>
      </p:sp>
      <p:sp>
        <p:nvSpPr>
          <p:cNvPr id="3" name="Text Placeholder 2">
            <a:extLst>
              <a:ext uri="{FF2B5EF4-FFF2-40B4-BE49-F238E27FC236}">
                <a16:creationId xmlns:a16="http://schemas.microsoft.com/office/drawing/2014/main" id="{333DD902-1E8C-C1F0-FFD9-13E2BD490A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7FED91-0681-F9FB-AD8E-5967BBE1B7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Text Placeholder 4">
            <a:extLst>
              <a:ext uri="{FF2B5EF4-FFF2-40B4-BE49-F238E27FC236}">
                <a16:creationId xmlns:a16="http://schemas.microsoft.com/office/drawing/2014/main" id="{D0FB8D75-3A38-8D16-2916-3F4E9F4659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B0B7A0-0CCA-5890-E6DF-66D7DD4ABC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7" name="Date Placeholder 6">
            <a:extLst>
              <a:ext uri="{FF2B5EF4-FFF2-40B4-BE49-F238E27FC236}">
                <a16:creationId xmlns:a16="http://schemas.microsoft.com/office/drawing/2014/main" id="{13D2E57E-3E7F-0F47-DD8D-EED6D0E86D1A}"/>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8" name="Footer Placeholder 7">
            <a:extLst>
              <a:ext uri="{FF2B5EF4-FFF2-40B4-BE49-F238E27FC236}">
                <a16:creationId xmlns:a16="http://schemas.microsoft.com/office/drawing/2014/main" id="{2FD7A4F8-CA48-498B-8C59-A826DC8CC69D}"/>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87A97B7C-7113-C324-DBC5-9AD2773FCFF1}"/>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1886796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53083-1BCA-E24B-323D-F0B6E7845E55}"/>
              </a:ext>
            </a:extLst>
          </p:cNvPr>
          <p:cNvSpPr>
            <a:spLocks noGrp="1"/>
          </p:cNvSpPr>
          <p:nvPr>
            <p:ph type="title"/>
          </p:nvPr>
        </p:nvSpPr>
        <p:spPr/>
        <p:txBody>
          <a:bodyPr/>
          <a:lstStyle/>
          <a:p>
            <a:r>
              <a:rPr lang="en-US"/>
              <a:t>Click to edit Master title style</a:t>
            </a:r>
            <a:endParaRPr lang="en-AF"/>
          </a:p>
        </p:txBody>
      </p:sp>
      <p:sp>
        <p:nvSpPr>
          <p:cNvPr id="3" name="Date Placeholder 2">
            <a:extLst>
              <a:ext uri="{FF2B5EF4-FFF2-40B4-BE49-F238E27FC236}">
                <a16:creationId xmlns:a16="http://schemas.microsoft.com/office/drawing/2014/main" id="{EEE59C5E-AE5F-234C-2543-1940F58D69B4}"/>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4" name="Footer Placeholder 3">
            <a:extLst>
              <a:ext uri="{FF2B5EF4-FFF2-40B4-BE49-F238E27FC236}">
                <a16:creationId xmlns:a16="http://schemas.microsoft.com/office/drawing/2014/main" id="{65C0A919-3945-A1A1-2A7A-C039860CF873}"/>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AB0C51A1-6677-ADEE-4F34-44ECF44F805F}"/>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354989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1F1565-88B2-544C-B99B-B30B8861F09D}"/>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3" name="Footer Placeholder 2">
            <a:extLst>
              <a:ext uri="{FF2B5EF4-FFF2-40B4-BE49-F238E27FC236}">
                <a16:creationId xmlns:a16="http://schemas.microsoft.com/office/drawing/2014/main" id="{FA56FDD4-6910-1DA9-98FA-74C9769ABE40}"/>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4785A1FE-5565-09ED-05DB-A830E4167177}"/>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2188335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1062-F521-A29D-989C-635AC4183B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Content Placeholder 2">
            <a:extLst>
              <a:ext uri="{FF2B5EF4-FFF2-40B4-BE49-F238E27FC236}">
                <a16:creationId xmlns:a16="http://schemas.microsoft.com/office/drawing/2014/main" id="{3267B428-77E2-38DE-20EF-DBD2199305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Text Placeholder 3">
            <a:extLst>
              <a:ext uri="{FF2B5EF4-FFF2-40B4-BE49-F238E27FC236}">
                <a16:creationId xmlns:a16="http://schemas.microsoft.com/office/drawing/2014/main" id="{EBB30279-4532-1DE2-6194-581798690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A5A22D-584E-7054-BB0E-4C9FD6F1E6F3}"/>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6" name="Footer Placeholder 5">
            <a:extLst>
              <a:ext uri="{FF2B5EF4-FFF2-40B4-BE49-F238E27FC236}">
                <a16:creationId xmlns:a16="http://schemas.microsoft.com/office/drawing/2014/main" id="{D407D065-6BC4-35FF-F495-051F89A3D27C}"/>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6C92713F-D6AA-D8B2-A9AE-DE25E728296A}"/>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4278976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CF822-CC83-F8C8-5122-632B4DB7E6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Picture Placeholder 2">
            <a:extLst>
              <a:ext uri="{FF2B5EF4-FFF2-40B4-BE49-F238E27FC236}">
                <a16:creationId xmlns:a16="http://schemas.microsoft.com/office/drawing/2014/main" id="{3844DB43-D873-16B6-02A7-F9C2B5FBFC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F"/>
          </a:p>
        </p:txBody>
      </p:sp>
      <p:sp>
        <p:nvSpPr>
          <p:cNvPr id="4" name="Text Placeholder 3">
            <a:extLst>
              <a:ext uri="{FF2B5EF4-FFF2-40B4-BE49-F238E27FC236}">
                <a16:creationId xmlns:a16="http://schemas.microsoft.com/office/drawing/2014/main" id="{032ADAEB-2206-ABCB-A4EE-D5D11B0D4F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5B5356-6BC4-F45E-B346-D880FE6F0800}"/>
              </a:ext>
            </a:extLst>
          </p:cNvPr>
          <p:cNvSpPr>
            <a:spLocks noGrp="1"/>
          </p:cNvSpPr>
          <p:nvPr>
            <p:ph type="dt" sz="half" idx="10"/>
          </p:nvPr>
        </p:nvSpPr>
        <p:spPr/>
        <p:txBody>
          <a:bodyPr/>
          <a:lstStyle/>
          <a:p>
            <a:fld id="{C49A94A8-8FF4-E242-B6FE-36D6D763B8FA}" type="datetimeFigureOut">
              <a:rPr lang="en-AF" smtClean="0"/>
              <a:t>24/08/2024 R</a:t>
            </a:fld>
            <a:endParaRPr lang="en-AF"/>
          </a:p>
        </p:txBody>
      </p:sp>
      <p:sp>
        <p:nvSpPr>
          <p:cNvPr id="6" name="Footer Placeholder 5">
            <a:extLst>
              <a:ext uri="{FF2B5EF4-FFF2-40B4-BE49-F238E27FC236}">
                <a16:creationId xmlns:a16="http://schemas.microsoft.com/office/drawing/2014/main" id="{4A6FDEE7-F46D-1E90-83E7-C7E238196E9E}"/>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F0B43D34-74A9-7870-16C6-32598658246E}"/>
              </a:ext>
            </a:extLst>
          </p:cNvPr>
          <p:cNvSpPr>
            <a:spLocks noGrp="1"/>
          </p:cNvSpPr>
          <p:nvPr>
            <p:ph type="sldNum" sz="quarter" idx="12"/>
          </p:nvPr>
        </p:nvSpPr>
        <p:spPr/>
        <p:txBody>
          <a:bodyPr/>
          <a:lstStyle/>
          <a:p>
            <a:fld id="{3ADE0F3C-A8E3-0D48-90FA-644C7AA6AB0A}" type="slidenum">
              <a:rPr lang="en-AF" smtClean="0"/>
              <a:t>‹#›</a:t>
            </a:fld>
            <a:endParaRPr lang="en-AF"/>
          </a:p>
        </p:txBody>
      </p:sp>
    </p:spTree>
    <p:extLst>
      <p:ext uri="{BB962C8B-B14F-4D97-AF65-F5344CB8AC3E}">
        <p14:creationId xmlns:p14="http://schemas.microsoft.com/office/powerpoint/2010/main" val="1993673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92432-4860-E2B7-5C37-C6C5FB942B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F"/>
          </a:p>
        </p:txBody>
      </p:sp>
      <p:sp>
        <p:nvSpPr>
          <p:cNvPr id="3" name="Text Placeholder 2">
            <a:extLst>
              <a:ext uri="{FF2B5EF4-FFF2-40B4-BE49-F238E27FC236}">
                <a16:creationId xmlns:a16="http://schemas.microsoft.com/office/drawing/2014/main" id="{27D551F1-F47D-FF09-E20E-C2FD262B12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854442AE-581A-2ED2-B02D-2C0095A1CE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9A94A8-8FF4-E242-B6FE-36D6D763B8FA}" type="datetimeFigureOut">
              <a:rPr lang="en-AF" smtClean="0"/>
              <a:t>24/08/2024 R</a:t>
            </a:fld>
            <a:endParaRPr lang="en-AF"/>
          </a:p>
        </p:txBody>
      </p:sp>
      <p:sp>
        <p:nvSpPr>
          <p:cNvPr id="5" name="Footer Placeholder 4">
            <a:extLst>
              <a:ext uri="{FF2B5EF4-FFF2-40B4-BE49-F238E27FC236}">
                <a16:creationId xmlns:a16="http://schemas.microsoft.com/office/drawing/2014/main" id="{5630A781-5291-F88B-FA61-389BF0CB07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8201C589-C85D-90C2-9D1C-854E019294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E0F3C-A8E3-0D48-90FA-644C7AA6AB0A}" type="slidenum">
              <a:rPr lang="en-AF" smtClean="0"/>
              <a:t>‹#›</a:t>
            </a:fld>
            <a:endParaRPr lang="en-AF"/>
          </a:p>
        </p:txBody>
      </p:sp>
    </p:spTree>
    <p:extLst>
      <p:ext uri="{BB962C8B-B14F-4D97-AF65-F5344CB8AC3E}">
        <p14:creationId xmlns:p14="http://schemas.microsoft.com/office/powerpoint/2010/main" val="3021155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252565D-695D-C339-508E-83F20A2DE41D}"/>
              </a:ext>
            </a:extLst>
          </p:cNvPr>
          <p:cNvSpPr>
            <a:spLocks noGrp="1"/>
          </p:cNvSpPr>
          <p:nvPr>
            <p:ph type="subTitle" idx="1"/>
          </p:nvPr>
        </p:nvSpPr>
        <p:spPr>
          <a:xfrm>
            <a:off x="1524000" y="2030681"/>
            <a:ext cx="9144000" cy="3227119"/>
          </a:xfrm>
        </p:spPr>
        <p:txBody>
          <a:bodyPr>
            <a:normAutofit/>
          </a:bodyPr>
          <a:lstStyle/>
          <a:p>
            <a:r>
              <a:rPr lang="en-AF" sz="3600" b="1" dirty="0">
                <a:latin typeface="American Typewriter" panose="02090604020004020304" pitchFamily="18" charset="77"/>
              </a:rPr>
              <a:t>GREEN SUPPLY CHAIN MANAGEMENT</a:t>
            </a:r>
          </a:p>
        </p:txBody>
      </p:sp>
    </p:spTree>
    <p:extLst>
      <p:ext uri="{BB962C8B-B14F-4D97-AF65-F5344CB8AC3E}">
        <p14:creationId xmlns:p14="http://schemas.microsoft.com/office/powerpoint/2010/main" val="283506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E7F5-3BBB-D9D1-14AD-6E2FA27735F5}"/>
              </a:ext>
            </a:extLst>
          </p:cNvPr>
          <p:cNvSpPr>
            <a:spLocks noGrp="1"/>
          </p:cNvSpPr>
          <p:nvPr>
            <p:ph type="title"/>
          </p:nvPr>
        </p:nvSpPr>
        <p:spPr/>
        <p:txBody>
          <a:bodyPr/>
          <a:lstStyle/>
          <a:p>
            <a:r>
              <a:rPr lang="en-AF" b="1" dirty="0">
                <a:latin typeface="American Typewriter" panose="02090604020004020304" pitchFamily="18" charset="77"/>
              </a:rPr>
              <a:t>Challenges discussion continued</a:t>
            </a:r>
          </a:p>
        </p:txBody>
      </p:sp>
      <p:sp>
        <p:nvSpPr>
          <p:cNvPr id="3" name="Content Placeholder 2">
            <a:extLst>
              <a:ext uri="{FF2B5EF4-FFF2-40B4-BE49-F238E27FC236}">
                <a16:creationId xmlns:a16="http://schemas.microsoft.com/office/drawing/2014/main" id="{B1808E69-BD3B-348C-5646-6C78FD02BA7E}"/>
              </a:ext>
            </a:extLst>
          </p:cNvPr>
          <p:cNvSpPr>
            <a:spLocks noGrp="1"/>
          </p:cNvSpPr>
          <p:nvPr>
            <p:ph idx="1"/>
          </p:nvPr>
        </p:nvSpPr>
        <p:spPr/>
        <p:txBody>
          <a:bodyPr>
            <a:normAutofit fontScale="92500" lnSpcReduction="20000"/>
          </a:bodyPr>
          <a:lstStyle/>
          <a:p>
            <a:pPr algn="just"/>
            <a:r>
              <a:rPr lang="en-AF" b="1" dirty="0">
                <a:latin typeface="American Typewriter" panose="02090604020004020304" pitchFamily="18" charset="77"/>
              </a:rPr>
              <a:t>Poor alignment of responsibilities</a:t>
            </a:r>
            <a:r>
              <a:rPr lang="en-AF" dirty="0">
                <a:latin typeface="American Typewriter" panose="02090604020004020304" pitchFamily="18" charset="77"/>
              </a:rPr>
              <a:t>:-requires alignment of the supplier and manufacturers responsibilities with other supply chain partners. </a:t>
            </a:r>
          </a:p>
          <a:p>
            <a:pPr algn="just"/>
            <a:endParaRPr lang="en-AF" dirty="0">
              <a:latin typeface="American Typewriter" panose="02090604020004020304" pitchFamily="18" charset="77"/>
            </a:endParaRPr>
          </a:p>
          <a:p>
            <a:pPr algn="just"/>
            <a:r>
              <a:rPr lang="en-AF" b="1" dirty="0">
                <a:latin typeface="American Typewriter" panose="02090604020004020304" pitchFamily="18" charset="77"/>
              </a:rPr>
              <a:t>Increased costs:-</a:t>
            </a:r>
            <a:r>
              <a:rPr lang="en-AF" dirty="0">
                <a:latin typeface="American Typewriter" panose="02090604020004020304" pitchFamily="18" charset="77"/>
              </a:rPr>
              <a:t>greening the supply chain requires more investment.</a:t>
            </a:r>
            <a:r>
              <a:rPr lang="en-US" b="0" i="0" u="none" strike="noStrike" dirty="0">
                <a:solidFill>
                  <a:srgbClr val="000000"/>
                </a:solidFill>
                <a:effectLst/>
                <a:latin typeface="Montserrat" pitchFamily="2" charset="77"/>
              </a:rPr>
              <a:t> </a:t>
            </a:r>
            <a:r>
              <a:rPr lang="en-US" b="0" i="0" u="none" strike="noStrike" dirty="0">
                <a:solidFill>
                  <a:srgbClr val="000000"/>
                </a:solidFill>
                <a:effectLst/>
                <a:latin typeface="American Typewriter" panose="02090604020004020304" pitchFamily="18" charset="77"/>
              </a:rPr>
              <a:t>The cost of revamping the infrastructure is higher; therefore, green supply chain development may seem costly initially.</a:t>
            </a:r>
          </a:p>
          <a:p>
            <a:pPr algn="just"/>
            <a:endParaRPr lang="en-US" b="0" i="0" u="none" strike="noStrike" dirty="0">
              <a:solidFill>
                <a:srgbClr val="000000"/>
              </a:solidFill>
              <a:effectLst/>
              <a:latin typeface="American Typewriter" panose="02090604020004020304" pitchFamily="18" charset="77"/>
            </a:endParaRPr>
          </a:p>
          <a:p>
            <a:pPr algn="just"/>
            <a:r>
              <a:rPr lang="en-US" b="1" dirty="0" err="1">
                <a:solidFill>
                  <a:srgbClr val="000000"/>
                </a:solidFill>
                <a:latin typeface="American Typewriter" panose="02090604020004020304" pitchFamily="18" charset="77"/>
              </a:rPr>
              <a:t>Organisational</a:t>
            </a:r>
            <a:r>
              <a:rPr lang="en-US" b="1" dirty="0">
                <a:solidFill>
                  <a:srgbClr val="000000"/>
                </a:solidFill>
                <a:latin typeface="American Typewriter" panose="02090604020004020304" pitchFamily="18" charset="77"/>
              </a:rPr>
              <a:t> culture</a:t>
            </a:r>
            <a:r>
              <a:rPr lang="en-US" dirty="0">
                <a:solidFill>
                  <a:srgbClr val="000000"/>
                </a:solidFill>
                <a:latin typeface="American Typewriter" panose="02090604020004020304" pitchFamily="18" charset="77"/>
              </a:rPr>
              <a:t>:-</a:t>
            </a:r>
            <a:r>
              <a:rPr lang="en-US" b="0" i="0" u="none" strike="noStrike" dirty="0">
                <a:solidFill>
                  <a:srgbClr val="000000"/>
                </a:solidFill>
                <a:effectLst/>
                <a:latin typeface="American Typewriter" panose="02090604020004020304" pitchFamily="18" charset="77"/>
              </a:rPr>
              <a:t>Green practices throughout the supply chain become seamless when the company and its culture support these initiatives. When company culture does not support green initiatives, it adversely impacts success. </a:t>
            </a:r>
            <a:endParaRPr lang="en-AF" dirty="0">
              <a:latin typeface="American Typewriter" panose="02090604020004020304" pitchFamily="18" charset="77"/>
            </a:endParaRPr>
          </a:p>
        </p:txBody>
      </p:sp>
    </p:spTree>
    <p:extLst>
      <p:ext uri="{BB962C8B-B14F-4D97-AF65-F5344CB8AC3E}">
        <p14:creationId xmlns:p14="http://schemas.microsoft.com/office/powerpoint/2010/main" val="313740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DB2EB-5C19-EC70-5764-1104EC798D31}"/>
              </a:ext>
            </a:extLst>
          </p:cNvPr>
          <p:cNvSpPr>
            <a:spLocks noGrp="1"/>
          </p:cNvSpPr>
          <p:nvPr>
            <p:ph idx="1"/>
          </p:nvPr>
        </p:nvSpPr>
        <p:spPr>
          <a:xfrm>
            <a:off x="838200" y="831273"/>
            <a:ext cx="10515600" cy="5345690"/>
          </a:xfrm>
        </p:spPr>
        <p:txBody>
          <a:bodyPr>
            <a:normAutofit/>
          </a:bodyPr>
          <a:lstStyle/>
          <a:p>
            <a:pPr algn="just"/>
            <a:r>
              <a:rPr lang="en-US" b="1" i="0" u="none" strike="noStrike" dirty="0">
                <a:solidFill>
                  <a:srgbClr val="000000"/>
                </a:solidFill>
                <a:effectLst/>
                <a:latin typeface="Montserrat" pitchFamily="2" charset="77"/>
              </a:rPr>
              <a:t>Technology challenges:-</a:t>
            </a:r>
            <a:r>
              <a:rPr lang="en-US" b="0" i="0" u="none" strike="noStrike" dirty="0">
                <a:solidFill>
                  <a:srgbClr val="000000"/>
                </a:solidFill>
                <a:effectLst/>
                <a:latin typeface="American Typewriter" panose="02090604020004020304" pitchFamily="18" charset="77"/>
              </a:rPr>
              <a:t>any software applications and advanced technology can support GSCM at different process steps. These could be warehouse management systems (WMS) that boost warehouse efficiency. It could also refer to the latest manufacturing tech that makes products using less energy.</a:t>
            </a:r>
          </a:p>
          <a:p>
            <a:pPr algn="just"/>
            <a:endParaRPr lang="en-US" dirty="0">
              <a:solidFill>
                <a:srgbClr val="000000"/>
              </a:solidFill>
              <a:latin typeface="American Typewriter" panose="02090604020004020304" pitchFamily="18" charset="77"/>
            </a:endParaRPr>
          </a:p>
          <a:p>
            <a:pPr algn="just"/>
            <a:r>
              <a:rPr lang="en-US" b="1" i="0" u="none" strike="noStrike" dirty="0">
                <a:solidFill>
                  <a:srgbClr val="000000"/>
                </a:solidFill>
                <a:effectLst/>
                <a:latin typeface="Montserrat" pitchFamily="2" charset="77"/>
              </a:rPr>
              <a:t>Leadership Commitment:-</a:t>
            </a:r>
            <a:r>
              <a:rPr lang="en-US" b="0" i="0" u="none" strike="noStrike" dirty="0">
                <a:solidFill>
                  <a:srgbClr val="000000"/>
                </a:solidFill>
                <a:effectLst/>
                <a:latin typeface="American Typewriter" panose="02090604020004020304" pitchFamily="18" charset="77"/>
              </a:rPr>
              <a:t>When decision-makers are onboard, developing a unified approach to creating a green supply chain strategy is simple. But, when decision-makers disagree, there can be contradictions throughout the supply chain. </a:t>
            </a:r>
            <a:endParaRPr lang="en-US" b="0" i="0" u="none" strike="noStrike" dirty="0">
              <a:solidFill>
                <a:srgbClr val="000000"/>
              </a:solidFill>
              <a:effectLst/>
              <a:latin typeface="Montserrat" pitchFamily="2" charset="77"/>
            </a:endParaRPr>
          </a:p>
          <a:p>
            <a:pPr algn="just"/>
            <a:endParaRPr lang="en-US" b="0" i="0" u="none" strike="noStrike" dirty="0">
              <a:solidFill>
                <a:srgbClr val="000000"/>
              </a:solidFill>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263481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E4C78-FC8E-5745-5428-3BC3C1A73E9E}"/>
              </a:ext>
            </a:extLst>
          </p:cNvPr>
          <p:cNvSpPr>
            <a:spLocks noGrp="1"/>
          </p:cNvSpPr>
          <p:nvPr>
            <p:ph type="title"/>
          </p:nvPr>
        </p:nvSpPr>
        <p:spPr/>
        <p:txBody>
          <a:bodyPr/>
          <a:lstStyle/>
          <a:p>
            <a:pPr algn="ctr"/>
            <a:r>
              <a:rPr lang="en-AF" b="1" dirty="0">
                <a:latin typeface="American Typewriter" panose="02090604020004020304" pitchFamily="18" charset="77"/>
              </a:rPr>
              <a:t>Green purchasing </a:t>
            </a:r>
          </a:p>
        </p:txBody>
      </p:sp>
      <p:sp>
        <p:nvSpPr>
          <p:cNvPr id="3" name="Content Placeholder 2">
            <a:extLst>
              <a:ext uri="{FF2B5EF4-FFF2-40B4-BE49-F238E27FC236}">
                <a16:creationId xmlns:a16="http://schemas.microsoft.com/office/drawing/2014/main" id="{26768DF6-B48E-B63A-BA1B-B8C8937EFCB7}"/>
              </a:ext>
            </a:extLst>
          </p:cNvPr>
          <p:cNvSpPr>
            <a:spLocks noGrp="1"/>
          </p:cNvSpPr>
          <p:nvPr>
            <p:ph idx="1"/>
          </p:nvPr>
        </p:nvSpPr>
        <p:spPr>
          <a:xfrm>
            <a:off x="838200" y="1825625"/>
            <a:ext cx="4624449" cy="4351338"/>
          </a:xfrm>
        </p:spPr>
        <p:txBody>
          <a:bodyPr/>
          <a:lstStyle/>
          <a:p>
            <a:pPr algn="just">
              <a:lnSpc>
                <a:spcPct val="150000"/>
              </a:lnSpc>
            </a:pPr>
            <a:r>
              <a:rPr lang="en-US" dirty="0">
                <a:latin typeface="American Typewriter" panose="02090604020004020304" pitchFamily="18" charset="77"/>
              </a:rPr>
              <a:t>Environmentally Preferable Purchasing (EPP)</a:t>
            </a:r>
          </a:p>
        </p:txBody>
      </p:sp>
      <p:pic>
        <p:nvPicPr>
          <p:cNvPr id="4" name="Picture 3">
            <a:extLst>
              <a:ext uri="{FF2B5EF4-FFF2-40B4-BE49-F238E27FC236}">
                <a16:creationId xmlns:a16="http://schemas.microsoft.com/office/drawing/2014/main" id="{B91F3ECB-CC6D-2B60-B16F-4BA574E2D1F0}"/>
              </a:ext>
            </a:extLst>
          </p:cNvPr>
          <p:cNvPicPr>
            <a:picLocks noChangeAspect="1"/>
          </p:cNvPicPr>
          <p:nvPr/>
        </p:nvPicPr>
        <p:blipFill>
          <a:blip r:embed="rId2"/>
          <a:stretch>
            <a:fillRect/>
          </a:stretch>
        </p:blipFill>
        <p:spPr>
          <a:xfrm>
            <a:off x="6517655" y="1825625"/>
            <a:ext cx="4930157" cy="4765180"/>
          </a:xfrm>
          <a:prstGeom prst="rect">
            <a:avLst/>
          </a:prstGeom>
        </p:spPr>
      </p:pic>
    </p:spTree>
    <p:extLst>
      <p:ext uri="{BB962C8B-B14F-4D97-AF65-F5344CB8AC3E}">
        <p14:creationId xmlns:p14="http://schemas.microsoft.com/office/powerpoint/2010/main" val="249549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37D27-B57B-B0A1-7CB2-5EEADD34CFF6}"/>
              </a:ext>
            </a:extLst>
          </p:cNvPr>
          <p:cNvSpPr>
            <a:spLocks noGrp="1"/>
          </p:cNvSpPr>
          <p:nvPr>
            <p:ph type="title"/>
          </p:nvPr>
        </p:nvSpPr>
        <p:spPr/>
        <p:txBody>
          <a:bodyPr/>
          <a:lstStyle/>
          <a:p>
            <a:pPr algn="just"/>
            <a:r>
              <a:rPr lang="en-US" b="1" dirty="0">
                <a:latin typeface="American Typewriter" panose="02090604020004020304" pitchFamily="18" charset="77"/>
              </a:rPr>
              <a:t>Basic Principles of Green purchasing</a:t>
            </a:r>
            <a:endParaRPr lang="en-AF" b="1"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E4BD2D1A-9BD4-1867-82BD-732DB4962DD6}"/>
              </a:ext>
            </a:extLst>
          </p:cNvPr>
          <p:cNvSpPr>
            <a:spLocks noGrp="1"/>
          </p:cNvSpPr>
          <p:nvPr>
            <p:ph idx="1"/>
          </p:nvPr>
        </p:nvSpPr>
        <p:spPr>
          <a:xfrm>
            <a:off x="838200" y="1825625"/>
            <a:ext cx="10657114" cy="4351338"/>
          </a:xfrm>
        </p:spPr>
        <p:txBody>
          <a:bodyPr>
            <a:normAutofit/>
          </a:bodyPr>
          <a:lstStyle/>
          <a:p>
            <a:pPr algn="just"/>
            <a:r>
              <a:rPr lang="en-US" dirty="0">
                <a:latin typeface="American Typewriter" panose="02090604020004020304" pitchFamily="18" charset="77"/>
              </a:rPr>
              <a:t>Consider whether a product is needed before purchasing it or not.</a:t>
            </a:r>
          </a:p>
          <a:p>
            <a:pPr algn="just"/>
            <a:r>
              <a:rPr lang="en-US" dirty="0">
                <a:latin typeface="American Typewriter" panose="02090604020004020304" pitchFamily="18" charset="77"/>
              </a:rPr>
              <a:t>Purchase a product considering the various environmental impacts over its life cycle from extraction of raw material to disposal.</a:t>
            </a:r>
          </a:p>
          <a:p>
            <a:pPr algn="just"/>
            <a:r>
              <a:rPr lang="en-US" dirty="0">
                <a:latin typeface="American Typewriter" panose="02090604020004020304" pitchFamily="18" charset="77"/>
              </a:rPr>
              <a:t>select suppliers who make conscious efforts to take care of the environment.</a:t>
            </a:r>
          </a:p>
          <a:p>
            <a:pPr algn="just"/>
            <a:r>
              <a:rPr lang="en-US" dirty="0">
                <a:latin typeface="American Typewriter" panose="02090604020004020304" pitchFamily="18" charset="77"/>
              </a:rPr>
              <a:t>Collect environmental information on products and services</a:t>
            </a:r>
          </a:p>
          <a:p>
            <a:pPr algn="just"/>
            <a:r>
              <a:rPr lang="en-US" dirty="0">
                <a:latin typeface="American Typewriter" panose="02090604020004020304" pitchFamily="18" charset="77"/>
              </a:rPr>
              <a:t>Support greening of your supply chain</a:t>
            </a:r>
            <a:endParaRPr lang="en-AF" dirty="0">
              <a:latin typeface="American Typewriter" panose="02090604020004020304" pitchFamily="18" charset="77"/>
            </a:endParaRPr>
          </a:p>
        </p:txBody>
      </p:sp>
    </p:spTree>
    <p:extLst>
      <p:ext uri="{BB962C8B-B14F-4D97-AF65-F5344CB8AC3E}">
        <p14:creationId xmlns:p14="http://schemas.microsoft.com/office/powerpoint/2010/main" val="2525448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03F7D-CE8E-1AAF-BD48-DCD248691981}"/>
              </a:ext>
            </a:extLst>
          </p:cNvPr>
          <p:cNvSpPr>
            <a:spLocks noGrp="1"/>
          </p:cNvSpPr>
          <p:nvPr>
            <p:ph type="title"/>
          </p:nvPr>
        </p:nvSpPr>
        <p:spPr/>
        <p:txBody>
          <a:bodyPr/>
          <a:lstStyle/>
          <a:p>
            <a:r>
              <a:rPr lang="en-US" b="1" dirty="0">
                <a:latin typeface="American Typewriter" panose="02090604020004020304" pitchFamily="18" charset="77"/>
              </a:rPr>
              <a:t>Environmental issues to consider</a:t>
            </a:r>
            <a:endParaRPr lang="en-AF" b="1" dirty="0">
              <a:latin typeface="American Typewriter" panose="02090604020004020304" pitchFamily="18" charset="77"/>
            </a:endParaRPr>
          </a:p>
        </p:txBody>
      </p:sp>
      <p:sp>
        <p:nvSpPr>
          <p:cNvPr id="4" name="Content Placeholder 3">
            <a:extLst>
              <a:ext uri="{FF2B5EF4-FFF2-40B4-BE49-F238E27FC236}">
                <a16:creationId xmlns:a16="http://schemas.microsoft.com/office/drawing/2014/main" id="{F7A549B6-EC57-686D-7CAC-882EEED0EB89}"/>
              </a:ext>
            </a:extLst>
          </p:cNvPr>
          <p:cNvSpPr txBox="1">
            <a:spLocks noGrp="1"/>
          </p:cNvSpPr>
          <p:nvPr>
            <p:ph idx="1"/>
          </p:nvPr>
        </p:nvSpPr>
        <p:spPr>
          <a:xfrm>
            <a:off x="838200" y="1825625"/>
            <a:ext cx="10515600" cy="2932085"/>
          </a:xfrm>
          <a:prstGeom prst="rect">
            <a:avLst/>
          </a:prstGeom>
          <a:noFill/>
        </p:spPr>
        <p:txBody>
          <a:bodyPr wrap="square">
            <a:spAutoFit/>
          </a:bodyPr>
          <a:lstStyle/>
          <a:p>
            <a:r>
              <a:rPr lang="en-AF" dirty="0">
                <a:latin typeface="American Typewriter" panose="02090604020004020304" pitchFamily="18" charset="77"/>
              </a:rPr>
              <a:t>Energy saving</a:t>
            </a:r>
          </a:p>
          <a:p>
            <a:pPr algn="just"/>
            <a:r>
              <a:rPr lang="en-US" sz="2800" dirty="0">
                <a:effectLst/>
                <a:latin typeface="American Typewriter" panose="02090604020004020304" pitchFamily="18" charset="77"/>
              </a:rPr>
              <a:t>Waste minimization</a:t>
            </a:r>
            <a:r>
              <a:rPr lang="en-US" dirty="0">
                <a:latin typeface="American Typewriter" panose="02090604020004020304" pitchFamily="18" charset="77"/>
              </a:rPr>
              <a:t>(</a:t>
            </a:r>
            <a:r>
              <a:rPr lang="en-US" dirty="0" err="1">
                <a:latin typeface="American Typewriter" panose="02090604020004020304" pitchFamily="18" charset="77"/>
              </a:rPr>
              <a:t>e.g</a:t>
            </a:r>
            <a:r>
              <a:rPr lang="en-US" dirty="0">
                <a:latin typeface="American Typewriter" panose="02090604020004020304" pitchFamily="18" charset="77"/>
              </a:rPr>
              <a:t> </a:t>
            </a:r>
            <a:r>
              <a:rPr lang="en-AF" dirty="0">
                <a:latin typeface="American Typewriter" panose="02090604020004020304" pitchFamily="18" charset="77"/>
              </a:rPr>
              <a:t>Longer life, Recycled contents,</a:t>
            </a:r>
            <a:r>
              <a:rPr lang="en-AF" sz="2800" dirty="0">
                <a:latin typeface="American Typewriter" panose="02090604020004020304" pitchFamily="18" charset="77"/>
              </a:rPr>
              <a:t> Packaging</a:t>
            </a:r>
            <a:r>
              <a:rPr lang="en-AF" dirty="0">
                <a:latin typeface="American Typewriter" panose="02090604020004020304" pitchFamily="18" charset="77"/>
              </a:rPr>
              <a:t>)</a:t>
            </a:r>
            <a:endParaRPr lang="en-US" sz="2800" dirty="0">
              <a:effectLst/>
              <a:latin typeface="American Typewriter" panose="02090604020004020304" pitchFamily="18" charset="77"/>
            </a:endParaRPr>
          </a:p>
          <a:p>
            <a:r>
              <a:rPr lang="en-US" sz="2800" dirty="0">
                <a:effectLst/>
                <a:latin typeface="American Typewriter" panose="02090604020004020304" pitchFamily="18" charset="77"/>
              </a:rPr>
              <a:t>Water saving </a:t>
            </a:r>
            <a:endParaRPr lang="en-AF" dirty="0">
              <a:latin typeface="American Typewriter" panose="02090604020004020304" pitchFamily="18" charset="77"/>
            </a:endParaRPr>
          </a:p>
          <a:p>
            <a:r>
              <a:rPr lang="en-AF" dirty="0">
                <a:latin typeface="American Typewriter" panose="02090604020004020304" pitchFamily="18" charset="77"/>
              </a:rPr>
              <a:t>Pollution Prevention</a:t>
            </a:r>
          </a:p>
          <a:p>
            <a:endParaRPr lang="en-AF" dirty="0">
              <a:latin typeface="American Typewriter" panose="02090604020004020304" pitchFamily="18" charset="77"/>
            </a:endParaRPr>
          </a:p>
        </p:txBody>
      </p:sp>
    </p:spTree>
    <p:extLst>
      <p:ext uri="{BB962C8B-B14F-4D97-AF65-F5344CB8AC3E}">
        <p14:creationId xmlns:p14="http://schemas.microsoft.com/office/powerpoint/2010/main" val="3860658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E57DB4-4791-7EB9-BD23-B556CBCB8FA9}"/>
              </a:ext>
            </a:extLst>
          </p:cNvPr>
          <p:cNvSpPr>
            <a:spLocks noGrp="1"/>
          </p:cNvSpPr>
          <p:nvPr>
            <p:ph idx="1"/>
          </p:nvPr>
        </p:nvSpPr>
        <p:spPr>
          <a:xfrm>
            <a:off x="838200" y="771896"/>
            <a:ext cx="4960172" cy="5405067"/>
          </a:xfrm>
        </p:spPr>
        <p:txBody>
          <a:bodyPr/>
          <a:lstStyle/>
          <a:p>
            <a:pPr marL="0" indent="0">
              <a:buNone/>
            </a:pPr>
            <a:r>
              <a:rPr lang="en-AF" sz="3200" b="1" dirty="0">
                <a:latin typeface="American Typewriter" panose="02090604020004020304" pitchFamily="18" charset="77"/>
              </a:rPr>
              <a:t>Water saving</a:t>
            </a:r>
          </a:p>
          <a:p>
            <a:pPr algn="just">
              <a:buFont typeface="Wingdings" pitchFamily="2" charset="2"/>
              <a:buChar char="Ø"/>
            </a:pPr>
            <a:r>
              <a:rPr lang="en-US" sz="2400" dirty="0">
                <a:effectLst/>
                <a:latin typeface="American Typewriter" panose="02090604020004020304" pitchFamily="18" charset="77"/>
              </a:rPr>
              <a:t>Choose products that are water efficient, with a high water efficiency rating if available.</a:t>
            </a:r>
          </a:p>
          <a:p>
            <a:pPr marL="0" indent="0" algn="just">
              <a:buNone/>
            </a:pP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 If possible, choose products that are produced through water efficient processes.</a:t>
            </a:r>
            <a:br>
              <a:rPr lang="en-US" sz="2400" dirty="0">
                <a:effectLst/>
                <a:latin typeface="American Typewriter" panose="02090604020004020304" pitchFamily="18" charset="77"/>
              </a:rPr>
            </a:b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Harvest and reuse rainwater and stormwater where possible. </a:t>
            </a:r>
          </a:p>
          <a:p>
            <a:endParaRPr lang="en-AF" dirty="0"/>
          </a:p>
        </p:txBody>
      </p:sp>
      <p:pic>
        <p:nvPicPr>
          <p:cNvPr id="2" name="Picture 1">
            <a:extLst>
              <a:ext uri="{FF2B5EF4-FFF2-40B4-BE49-F238E27FC236}">
                <a16:creationId xmlns:a16="http://schemas.microsoft.com/office/drawing/2014/main" id="{E801FE5A-B74C-407C-1927-020FC78DC153}"/>
              </a:ext>
            </a:extLst>
          </p:cNvPr>
          <p:cNvPicPr>
            <a:picLocks noChangeAspect="1"/>
          </p:cNvPicPr>
          <p:nvPr/>
        </p:nvPicPr>
        <p:blipFill>
          <a:blip r:embed="rId2"/>
          <a:stretch>
            <a:fillRect/>
          </a:stretch>
        </p:blipFill>
        <p:spPr>
          <a:xfrm>
            <a:off x="5082092" y="888701"/>
            <a:ext cx="7772400" cy="4318000"/>
          </a:xfrm>
          <a:prstGeom prst="rect">
            <a:avLst/>
          </a:prstGeom>
        </p:spPr>
      </p:pic>
    </p:spTree>
    <p:extLst>
      <p:ext uri="{BB962C8B-B14F-4D97-AF65-F5344CB8AC3E}">
        <p14:creationId xmlns:p14="http://schemas.microsoft.com/office/powerpoint/2010/main" val="1167147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4BA6EB-D4DC-6988-40F3-27735139D683}"/>
              </a:ext>
            </a:extLst>
          </p:cNvPr>
          <p:cNvSpPr>
            <a:spLocks noGrp="1"/>
          </p:cNvSpPr>
          <p:nvPr>
            <p:ph idx="1"/>
          </p:nvPr>
        </p:nvSpPr>
        <p:spPr>
          <a:xfrm>
            <a:off x="838200" y="926275"/>
            <a:ext cx="7154732" cy="5250688"/>
          </a:xfrm>
        </p:spPr>
        <p:txBody>
          <a:bodyPr>
            <a:normAutofit lnSpcReduction="10000"/>
          </a:bodyPr>
          <a:lstStyle/>
          <a:p>
            <a:pPr marL="0" indent="0">
              <a:buNone/>
            </a:pPr>
            <a:r>
              <a:rPr lang="en-US" sz="2400" b="1" dirty="0">
                <a:latin typeface="American Typewriter" panose="02090604020004020304" pitchFamily="18" charset="77"/>
              </a:rPr>
              <a:t>E</a:t>
            </a:r>
            <a:r>
              <a:rPr lang="en-US" sz="2400" b="1" dirty="0">
                <a:effectLst/>
                <a:latin typeface="American Typewriter" panose="02090604020004020304" pitchFamily="18" charset="77"/>
              </a:rPr>
              <a:t>nergy saving</a:t>
            </a:r>
          </a:p>
          <a:p>
            <a:pPr algn="just">
              <a:buFont typeface="Wingdings" pitchFamily="2" charset="2"/>
              <a:buChar char="Ø"/>
            </a:pPr>
            <a:r>
              <a:rPr lang="en-US" sz="2400" dirty="0">
                <a:effectLst/>
                <a:latin typeface="American Typewriter" panose="02090604020004020304" pitchFamily="18" charset="77"/>
              </a:rPr>
              <a:t>Choose products that are energy efficient, with a high energy star rating if available and appropriately sized to suit the task </a:t>
            </a:r>
          </a:p>
          <a:p>
            <a:pPr marL="0" indent="0" algn="just">
              <a:buNone/>
            </a:pP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If possible, choose products that are produced through energy efficient processes </a:t>
            </a:r>
          </a:p>
          <a:p>
            <a:pPr marL="0" indent="0" algn="just">
              <a:buNone/>
            </a:pP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Purchase green power from an accredited supplier </a:t>
            </a:r>
          </a:p>
          <a:p>
            <a:pPr marL="0" indent="0" algn="just">
              <a:buNone/>
            </a:pP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 Services can also be selected on the basis of </a:t>
            </a:r>
            <a:r>
              <a:rPr lang="en-US" sz="2400" dirty="0" err="1">
                <a:effectLst/>
                <a:latin typeface="American Typewriter" panose="02090604020004020304" pitchFamily="18" charset="77"/>
              </a:rPr>
              <a:t>minimising</a:t>
            </a:r>
            <a:r>
              <a:rPr lang="en-US" sz="2400" dirty="0">
                <a:effectLst/>
                <a:latin typeface="American Typewriter" panose="02090604020004020304" pitchFamily="18" charset="77"/>
              </a:rPr>
              <a:t> energy consumption </a:t>
            </a:r>
          </a:p>
          <a:p>
            <a:pPr marL="0" indent="0">
              <a:buNone/>
            </a:pPr>
            <a:endParaRPr lang="en-US" sz="2400" dirty="0">
              <a:effectLst/>
              <a:latin typeface="American Typewriter" panose="02090604020004020304" pitchFamily="18" charset="77"/>
            </a:endParaRPr>
          </a:p>
          <a:p>
            <a:endParaRPr lang="en-US" sz="2400" dirty="0">
              <a:effectLst/>
              <a:latin typeface="American Typewriter" panose="02090604020004020304" pitchFamily="18" charset="77"/>
            </a:endParaRPr>
          </a:p>
          <a:p>
            <a:endParaRPr lang="en-AF" dirty="0"/>
          </a:p>
        </p:txBody>
      </p:sp>
      <p:pic>
        <p:nvPicPr>
          <p:cNvPr id="2" name="Picture 1">
            <a:extLst>
              <a:ext uri="{FF2B5EF4-FFF2-40B4-BE49-F238E27FC236}">
                <a16:creationId xmlns:a16="http://schemas.microsoft.com/office/drawing/2014/main" id="{AF594CB1-CCCE-9ADA-576A-5590003762D0}"/>
              </a:ext>
            </a:extLst>
          </p:cNvPr>
          <p:cNvPicPr>
            <a:picLocks noChangeAspect="1"/>
          </p:cNvPicPr>
          <p:nvPr/>
        </p:nvPicPr>
        <p:blipFill>
          <a:blip r:embed="rId3"/>
          <a:stretch>
            <a:fillRect/>
          </a:stretch>
        </p:blipFill>
        <p:spPr>
          <a:xfrm>
            <a:off x="7992931" y="926275"/>
            <a:ext cx="3958815" cy="5005449"/>
          </a:xfrm>
          <a:prstGeom prst="rect">
            <a:avLst/>
          </a:prstGeom>
        </p:spPr>
      </p:pic>
    </p:spTree>
    <p:extLst>
      <p:ext uri="{BB962C8B-B14F-4D97-AF65-F5344CB8AC3E}">
        <p14:creationId xmlns:p14="http://schemas.microsoft.com/office/powerpoint/2010/main" val="1432730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42D1FEB-3EF5-F1A5-6BA8-0D79F974EE03}"/>
              </a:ext>
            </a:extLst>
          </p:cNvPr>
          <p:cNvPicPr>
            <a:picLocks noGrp="1" noChangeAspect="1"/>
          </p:cNvPicPr>
          <p:nvPr>
            <p:ph idx="1"/>
          </p:nvPr>
        </p:nvPicPr>
        <p:blipFill>
          <a:blip r:embed="rId2"/>
          <a:stretch>
            <a:fillRect/>
          </a:stretch>
        </p:blipFill>
        <p:spPr>
          <a:xfrm>
            <a:off x="0" y="642937"/>
            <a:ext cx="6786562" cy="5272088"/>
          </a:xfrm>
        </p:spPr>
      </p:pic>
      <p:sp>
        <p:nvSpPr>
          <p:cNvPr id="5" name="TextBox 4">
            <a:extLst>
              <a:ext uri="{FF2B5EF4-FFF2-40B4-BE49-F238E27FC236}">
                <a16:creationId xmlns:a16="http://schemas.microsoft.com/office/drawing/2014/main" id="{6734BC9F-B638-7D14-26D2-31CEF099A5E9}"/>
              </a:ext>
            </a:extLst>
          </p:cNvPr>
          <p:cNvSpPr txBox="1"/>
          <p:nvPr/>
        </p:nvSpPr>
        <p:spPr>
          <a:xfrm>
            <a:off x="2586038" y="6400800"/>
            <a:ext cx="8486875" cy="369332"/>
          </a:xfrm>
          <a:prstGeom prst="rect">
            <a:avLst/>
          </a:prstGeom>
          <a:noFill/>
        </p:spPr>
        <p:txBody>
          <a:bodyPr wrap="none" rtlCol="0">
            <a:spAutoFit/>
          </a:bodyPr>
          <a:lstStyle/>
          <a:p>
            <a:r>
              <a:rPr lang="en-AF" dirty="0">
                <a:latin typeface="American Typewriter" panose="02090604020004020304" pitchFamily="18" charset="77"/>
              </a:rPr>
              <a:t>This energy rating applies to  equipments like Air conditioning equipments </a:t>
            </a:r>
          </a:p>
        </p:txBody>
      </p:sp>
      <p:sp>
        <p:nvSpPr>
          <p:cNvPr id="8" name="TextBox 7">
            <a:extLst>
              <a:ext uri="{FF2B5EF4-FFF2-40B4-BE49-F238E27FC236}">
                <a16:creationId xmlns:a16="http://schemas.microsoft.com/office/drawing/2014/main" id="{57D8543C-3EF1-22CA-2D78-BC6E4C8631EC}"/>
              </a:ext>
            </a:extLst>
          </p:cNvPr>
          <p:cNvSpPr txBox="1"/>
          <p:nvPr/>
        </p:nvSpPr>
        <p:spPr>
          <a:xfrm>
            <a:off x="6786562" y="969502"/>
            <a:ext cx="5186363" cy="4618957"/>
          </a:xfrm>
          <a:prstGeom prst="rect">
            <a:avLst/>
          </a:prstGeom>
          <a:noFill/>
        </p:spPr>
        <p:txBody>
          <a:bodyPr wrap="square">
            <a:spAutoFit/>
          </a:bodyPr>
          <a:lstStyle/>
          <a:p>
            <a:pPr algn="just">
              <a:lnSpc>
                <a:spcPct val="150000"/>
              </a:lnSpc>
            </a:pPr>
            <a:r>
              <a:rPr lang="en-US" dirty="0" err="1">
                <a:latin typeface="American Typewriter" panose="02090604020004020304" pitchFamily="18" charset="77"/>
              </a:rPr>
              <a:t>NB:Ratings</a:t>
            </a:r>
            <a:r>
              <a:rPr lang="en-US" dirty="0">
                <a:latin typeface="American Typewriter" panose="02090604020004020304" pitchFamily="18" charset="77"/>
              </a:rPr>
              <a:t> are different for each type of heating and cooling equipment, simply because of the energy source used to power it. In other words, you can’t use the same rating to compare a gas furnace to an electric heat pump, because they don’t use the same type of fuel. However, when you understand the numbers behind the ratings, you can get a good idea of how much money you’ll spend to run your equipment, whether it uses gas, electricity, or both</a:t>
            </a:r>
            <a:endParaRPr lang="en-AF" dirty="0">
              <a:latin typeface="American Typewriter" panose="02090604020004020304" pitchFamily="18" charset="77"/>
            </a:endParaRPr>
          </a:p>
        </p:txBody>
      </p:sp>
    </p:spTree>
    <p:extLst>
      <p:ext uri="{BB962C8B-B14F-4D97-AF65-F5344CB8AC3E}">
        <p14:creationId xmlns:p14="http://schemas.microsoft.com/office/powerpoint/2010/main" val="4152490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89EB0D-58A2-1F34-1401-A15FC496F843}"/>
              </a:ext>
            </a:extLst>
          </p:cNvPr>
          <p:cNvSpPr>
            <a:spLocks noGrp="1"/>
          </p:cNvSpPr>
          <p:nvPr>
            <p:ph idx="1"/>
          </p:nvPr>
        </p:nvSpPr>
        <p:spPr>
          <a:xfrm>
            <a:off x="838200" y="855023"/>
            <a:ext cx="7213270" cy="5321940"/>
          </a:xfrm>
        </p:spPr>
        <p:txBody>
          <a:bodyPr/>
          <a:lstStyle/>
          <a:p>
            <a:pPr marL="0" indent="0">
              <a:buNone/>
            </a:pPr>
            <a:r>
              <a:rPr lang="en-US" sz="2400" b="1" dirty="0">
                <a:effectLst/>
                <a:latin typeface="American Typewriter" panose="02090604020004020304" pitchFamily="18" charset="77"/>
              </a:rPr>
              <a:t>Waste </a:t>
            </a:r>
            <a:r>
              <a:rPr lang="en-US" sz="2400" b="1" dirty="0" err="1">
                <a:effectLst/>
                <a:latin typeface="American Typewriter" panose="02090604020004020304" pitchFamily="18" charset="77"/>
              </a:rPr>
              <a:t>minimisation</a:t>
            </a:r>
            <a:r>
              <a:rPr lang="en-US" sz="2400" b="1" dirty="0">
                <a:effectLst/>
                <a:latin typeface="American Typewriter" panose="02090604020004020304" pitchFamily="18" charset="77"/>
              </a:rPr>
              <a:t> </a:t>
            </a:r>
          </a:p>
          <a:p>
            <a:pPr algn="just">
              <a:buFont typeface="Wingdings" pitchFamily="2" charset="2"/>
              <a:buChar char="Ø"/>
            </a:pPr>
            <a:r>
              <a:rPr lang="en-US" sz="2400" dirty="0">
                <a:effectLst/>
                <a:latin typeface="American Typewriter" panose="02090604020004020304" pitchFamily="18" charset="77"/>
              </a:rPr>
              <a:t>Follow the waste hierarchy – avoid, reduce, reuse, recycle</a:t>
            </a:r>
            <a:br>
              <a:rPr lang="en-US" sz="2400" dirty="0">
                <a:effectLst/>
                <a:latin typeface="American Typewriter" panose="02090604020004020304" pitchFamily="18" charset="77"/>
              </a:rPr>
            </a:b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Choose products that are made from re-used </a:t>
            </a:r>
            <a:r>
              <a:rPr lang="en-US" sz="2400" dirty="0" err="1">
                <a:effectLst/>
                <a:latin typeface="American Typewriter" panose="02090604020004020304" pitchFamily="18" charset="77"/>
              </a:rPr>
              <a:t>e.g</a:t>
            </a:r>
            <a:r>
              <a:rPr lang="en-US" sz="2400" dirty="0">
                <a:effectLst/>
                <a:latin typeface="American Typewriter" panose="02090604020004020304" pitchFamily="18" charset="77"/>
              </a:rPr>
              <a:t> </a:t>
            </a:r>
            <a:r>
              <a:rPr lang="en-US" sz="2400" b="1" dirty="0">
                <a:solidFill>
                  <a:srgbClr val="FF0000"/>
                </a:solidFill>
                <a:effectLst/>
                <a:latin typeface="American Typewriter" panose="02090604020004020304" pitchFamily="18" charset="77"/>
              </a:rPr>
              <a:t>paper bags </a:t>
            </a:r>
            <a:r>
              <a:rPr lang="en-US" sz="2400" dirty="0">
                <a:effectLst/>
                <a:latin typeface="American Typewriter" panose="02090604020004020304" pitchFamily="18" charset="77"/>
              </a:rPr>
              <a:t>or recycled products </a:t>
            </a:r>
            <a:r>
              <a:rPr lang="en-US" sz="2400" b="1" dirty="0" err="1">
                <a:solidFill>
                  <a:srgbClr val="7030A0"/>
                </a:solidFill>
                <a:effectLst/>
                <a:latin typeface="American Typewriter" panose="02090604020004020304" pitchFamily="18" charset="77"/>
              </a:rPr>
              <a:t>e.g</a:t>
            </a:r>
            <a:r>
              <a:rPr lang="en-US" sz="2400" b="1" dirty="0">
                <a:solidFill>
                  <a:srgbClr val="7030A0"/>
                </a:solidFill>
                <a:effectLst/>
                <a:latin typeface="American Typewriter" panose="02090604020004020304" pitchFamily="18" charset="77"/>
              </a:rPr>
              <a:t> recycled toilet rolls from office paper</a:t>
            </a:r>
            <a:br>
              <a:rPr lang="en-US" sz="2400" dirty="0">
                <a:effectLst/>
                <a:latin typeface="American Typewriter" panose="02090604020004020304" pitchFamily="18" charset="77"/>
              </a:rPr>
            </a:br>
            <a:r>
              <a:rPr lang="en-US" sz="2400" dirty="0">
                <a:effectLst/>
                <a:latin typeface="American Typewriter" panose="02090604020004020304" pitchFamily="18" charset="77"/>
              </a:rPr>
              <a:t> </a:t>
            </a:r>
          </a:p>
          <a:p>
            <a:pPr algn="just">
              <a:buFont typeface="Wingdings" pitchFamily="2" charset="2"/>
              <a:buChar char="Ø"/>
            </a:pPr>
            <a:r>
              <a:rPr lang="en-US" sz="2400" dirty="0">
                <a:effectLst/>
                <a:latin typeface="American Typewriter" panose="02090604020004020304" pitchFamily="18" charset="77"/>
              </a:rPr>
              <a:t>Choose products that can be easily re-used or recycled.</a:t>
            </a:r>
            <a:br>
              <a:rPr lang="en-US" sz="2400" dirty="0">
                <a:effectLst/>
                <a:latin typeface="American Typewriter" panose="02090604020004020304" pitchFamily="18" charset="77"/>
              </a:rPr>
            </a:br>
            <a:endParaRPr lang="en-US" sz="2400" dirty="0">
              <a:effectLst/>
              <a:latin typeface="American Typewriter" panose="02090604020004020304" pitchFamily="18" charset="77"/>
            </a:endParaRPr>
          </a:p>
          <a:p>
            <a:pPr algn="just">
              <a:buFont typeface="Wingdings" pitchFamily="2" charset="2"/>
              <a:buChar char="Ø"/>
            </a:pPr>
            <a:r>
              <a:rPr lang="en-US" sz="2400" dirty="0">
                <a:effectLst/>
                <a:latin typeface="American Typewriter" panose="02090604020004020304" pitchFamily="18" charset="77"/>
              </a:rPr>
              <a:t>Choose products and services that are durable, long-lasting and produce minimal waste </a:t>
            </a:r>
          </a:p>
          <a:p>
            <a:pPr marL="0" indent="0">
              <a:buNone/>
            </a:pPr>
            <a:endParaRPr lang="en-US" sz="2400" dirty="0">
              <a:effectLst/>
              <a:latin typeface="American Typewriter" panose="02090604020004020304" pitchFamily="18" charset="77"/>
            </a:endParaRPr>
          </a:p>
          <a:p>
            <a:endParaRPr lang="en-AF" dirty="0"/>
          </a:p>
        </p:txBody>
      </p:sp>
      <p:pic>
        <p:nvPicPr>
          <p:cNvPr id="5" name="Picture 4">
            <a:extLst>
              <a:ext uri="{FF2B5EF4-FFF2-40B4-BE49-F238E27FC236}">
                <a16:creationId xmlns:a16="http://schemas.microsoft.com/office/drawing/2014/main" id="{D73D2625-3E36-D930-2CAC-2704A068E3D9}"/>
              </a:ext>
            </a:extLst>
          </p:cNvPr>
          <p:cNvPicPr>
            <a:picLocks noChangeAspect="1"/>
          </p:cNvPicPr>
          <p:nvPr/>
        </p:nvPicPr>
        <p:blipFill>
          <a:blip r:embed="rId2"/>
          <a:stretch>
            <a:fillRect/>
          </a:stretch>
        </p:blipFill>
        <p:spPr>
          <a:xfrm>
            <a:off x="8523889" y="3817182"/>
            <a:ext cx="3337579" cy="2857500"/>
          </a:xfrm>
          <a:prstGeom prst="rect">
            <a:avLst/>
          </a:prstGeom>
        </p:spPr>
      </p:pic>
      <p:pic>
        <p:nvPicPr>
          <p:cNvPr id="6" name="Picture 5">
            <a:extLst>
              <a:ext uri="{FF2B5EF4-FFF2-40B4-BE49-F238E27FC236}">
                <a16:creationId xmlns:a16="http://schemas.microsoft.com/office/drawing/2014/main" id="{F69FEC2F-A0EC-3929-45AA-66C3044A630D}"/>
              </a:ext>
            </a:extLst>
          </p:cNvPr>
          <p:cNvPicPr>
            <a:picLocks noChangeAspect="1"/>
          </p:cNvPicPr>
          <p:nvPr/>
        </p:nvPicPr>
        <p:blipFill>
          <a:blip r:embed="rId3"/>
          <a:stretch>
            <a:fillRect/>
          </a:stretch>
        </p:blipFill>
        <p:spPr>
          <a:xfrm>
            <a:off x="8523890" y="1295400"/>
            <a:ext cx="3337580" cy="2133600"/>
          </a:xfrm>
          <a:prstGeom prst="rect">
            <a:avLst/>
          </a:prstGeom>
        </p:spPr>
      </p:pic>
    </p:spTree>
    <p:extLst>
      <p:ext uri="{BB962C8B-B14F-4D97-AF65-F5344CB8AC3E}">
        <p14:creationId xmlns:p14="http://schemas.microsoft.com/office/powerpoint/2010/main" val="1146510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54332-36D9-C8D1-E189-7DFD97DB2A33}"/>
              </a:ext>
            </a:extLst>
          </p:cNvPr>
          <p:cNvSpPr>
            <a:spLocks noGrp="1"/>
          </p:cNvSpPr>
          <p:nvPr>
            <p:ph idx="1"/>
          </p:nvPr>
        </p:nvSpPr>
        <p:spPr>
          <a:xfrm>
            <a:off x="838200" y="700644"/>
            <a:ext cx="10515600" cy="5476319"/>
          </a:xfrm>
        </p:spPr>
        <p:txBody>
          <a:bodyPr>
            <a:normAutofit fontScale="85000" lnSpcReduction="20000"/>
          </a:bodyPr>
          <a:lstStyle/>
          <a:p>
            <a:pPr marL="0" indent="0">
              <a:buNone/>
            </a:pPr>
            <a:r>
              <a:rPr lang="en-US" b="1" dirty="0">
                <a:effectLst/>
                <a:latin typeface="American Typewriter" panose="02090604020004020304" pitchFamily="18" charset="77"/>
              </a:rPr>
              <a:t>Pollution and human health</a:t>
            </a:r>
          </a:p>
          <a:p>
            <a:pPr algn="just">
              <a:buFont typeface="Wingdings" pitchFamily="2" charset="2"/>
              <a:buChar char="Ø"/>
            </a:pPr>
            <a:r>
              <a:rPr lang="en-US" dirty="0">
                <a:effectLst/>
                <a:latin typeface="American Typewriter" panose="02090604020004020304" pitchFamily="18" charset="77"/>
              </a:rPr>
              <a:t>Use products that  have minimal toxicity – </a:t>
            </a:r>
            <a:r>
              <a:rPr lang="en-US" dirty="0" err="1">
                <a:effectLst/>
                <a:latin typeface="American Typewriter" panose="02090604020004020304" pitchFamily="18" charset="77"/>
              </a:rPr>
              <a:t>eg</a:t>
            </a:r>
            <a:r>
              <a:rPr lang="en-US" dirty="0">
                <a:effectLst/>
                <a:latin typeface="American Typewriter" panose="02090604020004020304" pitchFamily="18" charset="77"/>
              </a:rPr>
              <a:t>, pesticides, sun screen, skin </a:t>
            </a:r>
            <a:r>
              <a:rPr lang="en-US" dirty="0" err="1">
                <a:effectLst/>
                <a:latin typeface="American Typewriter" panose="02090604020004020304" pitchFamily="18" charset="77"/>
              </a:rPr>
              <a:t>ligteners</a:t>
            </a:r>
            <a:r>
              <a:rPr lang="en-US" dirty="0">
                <a:effectLst/>
                <a:latin typeface="American Typewriter" panose="02090604020004020304" pitchFamily="18" charset="77"/>
              </a:rPr>
              <a:t>, shampoo, conditioners, hair color(dye),color cosmetics </a:t>
            </a:r>
            <a:r>
              <a:rPr lang="en-US" dirty="0" err="1">
                <a:effectLst/>
                <a:latin typeface="American Typewriter" panose="02090604020004020304" pitchFamily="18" charset="77"/>
              </a:rPr>
              <a:t>e.g</a:t>
            </a:r>
            <a:r>
              <a:rPr lang="en-US" dirty="0">
                <a:effectLst/>
                <a:latin typeface="American Typewriter" panose="02090604020004020304" pitchFamily="18" charset="77"/>
              </a:rPr>
              <a:t> lip stick </a:t>
            </a:r>
            <a:r>
              <a:rPr lang="en-US" dirty="0" err="1">
                <a:effectLst/>
                <a:latin typeface="American Typewriter" panose="02090604020004020304" pitchFamily="18" charset="77"/>
              </a:rPr>
              <a:t>e.t.c</a:t>
            </a:r>
            <a:r>
              <a:rPr lang="en-US" dirty="0">
                <a:effectLst/>
                <a:latin typeface="American Typewriter" panose="02090604020004020304" pitchFamily="18" charset="77"/>
              </a:rPr>
              <a:t> are graded as toxic</a:t>
            </a:r>
          </a:p>
          <a:p>
            <a:pPr>
              <a:buFont typeface="Wingdings" pitchFamily="2" charset="2"/>
              <a:buChar char="Ø"/>
            </a:pPr>
            <a:endParaRPr lang="en-US" dirty="0">
              <a:latin typeface="American Typewriter" panose="02090604020004020304" pitchFamily="18" charset="77"/>
            </a:endParaRPr>
          </a:p>
          <a:p>
            <a:pPr algn="just">
              <a:lnSpc>
                <a:spcPct val="120000"/>
              </a:lnSpc>
              <a:buFont typeface="Wingdings" pitchFamily="2" charset="2"/>
              <a:buChar char="Ø"/>
            </a:pPr>
            <a:r>
              <a:rPr lang="en-US" dirty="0">
                <a:effectLst/>
                <a:latin typeface="American Typewriter" panose="02090604020004020304" pitchFamily="18" charset="77"/>
              </a:rPr>
              <a:t>Avoid products that create pollution </a:t>
            </a:r>
            <a:r>
              <a:rPr lang="en-US" dirty="0" err="1">
                <a:effectLst/>
                <a:latin typeface="American Typewriter" panose="02090604020004020304" pitchFamily="18" charset="77"/>
              </a:rPr>
              <a:t>e.g</a:t>
            </a:r>
            <a:r>
              <a:rPr lang="en-US" dirty="0">
                <a:effectLst/>
                <a:latin typeface="American Typewriter" panose="02090604020004020304" pitchFamily="18" charset="77"/>
              </a:rPr>
              <a:t> vehicles that have  high level of fuel consumption, vehicles that use non-clean fuels </a:t>
            </a:r>
            <a:r>
              <a:rPr lang="en-US" dirty="0" err="1">
                <a:effectLst/>
                <a:latin typeface="American Typewriter" panose="02090604020004020304" pitchFamily="18" charset="77"/>
              </a:rPr>
              <a:t>e.t.c</a:t>
            </a:r>
            <a:r>
              <a:rPr lang="en-US" dirty="0">
                <a:effectLst/>
                <a:latin typeface="American Typewriter" panose="02090604020004020304" pitchFamily="18" charset="77"/>
              </a:rPr>
              <a:t>. Also, buyers may purchase from firms with </a:t>
            </a:r>
            <a:r>
              <a:rPr lang="en-US" b="0" i="0" u="none" strike="noStrike" dirty="0">
                <a:effectLst/>
                <a:latin typeface="American Typewriter" panose="02090604020004020304" pitchFamily="18" charset="77"/>
              </a:rPr>
              <a:t>emission controls or cleaner production techniques,</a:t>
            </a:r>
            <a:endParaRPr lang="en-US" dirty="0">
              <a:effectLst/>
              <a:latin typeface="American Typewriter" panose="02090604020004020304" pitchFamily="18" charset="77"/>
            </a:endParaRPr>
          </a:p>
          <a:p>
            <a:pPr marL="0" indent="0">
              <a:buNone/>
            </a:pPr>
            <a:endParaRPr lang="en-US" dirty="0">
              <a:effectLst/>
              <a:latin typeface="American Typewriter" panose="02090604020004020304" pitchFamily="18" charset="77"/>
            </a:endParaRPr>
          </a:p>
          <a:p>
            <a:pPr algn="just">
              <a:lnSpc>
                <a:spcPct val="150000"/>
              </a:lnSpc>
              <a:buFont typeface="Wingdings" pitchFamily="2" charset="2"/>
              <a:buChar char="Ø"/>
            </a:pPr>
            <a:r>
              <a:rPr lang="en-US" dirty="0">
                <a:latin typeface="American Typewriter" panose="02090604020004020304" pitchFamily="18" charset="77"/>
              </a:rPr>
              <a:t>Reduce </a:t>
            </a:r>
            <a:r>
              <a:rPr lang="en-US" dirty="0" err="1">
                <a:latin typeface="American Typewriter" panose="02090604020004020304" pitchFamily="18" charset="77"/>
              </a:rPr>
              <a:t>hazadeous</a:t>
            </a:r>
            <a:r>
              <a:rPr lang="en-US" dirty="0">
                <a:latin typeface="American Typewriter" panose="02090604020004020304" pitchFamily="18" charset="77"/>
              </a:rPr>
              <a:t> waste </a:t>
            </a:r>
            <a:r>
              <a:rPr lang="en-US" dirty="0" err="1">
                <a:latin typeface="American Typewriter" panose="02090604020004020304" pitchFamily="18" charset="77"/>
              </a:rPr>
              <a:t>e.</a:t>
            </a:r>
            <a:r>
              <a:rPr lang="en-US" err="1">
                <a:latin typeface="American Typewriter" panose="02090604020004020304" pitchFamily="18" charset="77"/>
              </a:rPr>
              <a:t>g</a:t>
            </a:r>
            <a:r>
              <a:rPr lang="en-US">
                <a:latin typeface="American Typewriter" panose="02090604020004020304" pitchFamily="18" charset="77"/>
              </a:rPr>
              <a:t>. paint</a:t>
            </a:r>
            <a:r>
              <a:rPr lang="en-US" dirty="0">
                <a:latin typeface="American Typewriter" panose="02090604020004020304" pitchFamily="18" charset="77"/>
              </a:rPr>
              <a:t>,</a:t>
            </a:r>
            <a:r>
              <a:rPr lang="en-US" b="0" i="0" u="none" strike="noStrike" dirty="0">
                <a:solidFill>
                  <a:srgbClr val="242424"/>
                </a:solidFill>
                <a:effectLst/>
                <a:latin typeface="Lato" panose="020F0502020204030203" pitchFamily="34" charset="0"/>
              </a:rPr>
              <a:t> </a:t>
            </a:r>
            <a:r>
              <a:rPr lang="en-US" b="0" i="0" u="none" strike="noStrike" dirty="0">
                <a:solidFill>
                  <a:srgbClr val="242424"/>
                </a:solidFill>
                <a:effectLst/>
                <a:latin typeface="American Typewriter" panose="02090604020004020304" pitchFamily="18" charset="77"/>
              </a:rPr>
              <a:t>refrigerant </a:t>
            </a:r>
            <a:r>
              <a:rPr lang="en-US" b="0" i="0" u="none" strike="noStrike" dirty="0" err="1">
                <a:solidFill>
                  <a:srgbClr val="242424"/>
                </a:solidFill>
                <a:effectLst/>
                <a:latin typeface="American Typewriter" panose="02090604020004020304" pitchFamily="18" charset="77"/>
              </a:rPr>
              <a:t>gases,</a:t>
            </a:r>
            <a:r>
              <a:rPr lang="en-US" dirty="0" err="1">
                <a:latin typeface="American Typewriter" panose="02090604020004020304" pitchFamily="18" charset="77"/>
              </a:rPr>
              <a:t>laboratory</a:t>
            </a:r>
            <a:r>
              <a:rPr lang="en-US" dirty="0">
                <a:latin typeface="American Typewriter" panose="02090604020004020304" pitchFamily="18" charset="77"/>
              </a:rPr>
              <a:t> chemicals and reagents, cleaning and disinfecting(</a:t>
            </a:r>
            <a:r>
              <a:rPr lang="en-US" dirty="0" err="1">
                <a:latin typeface="American Typewriter" panose="02090604020004020304" pitchFamily="18" charset="77"/>
              </a:rPr>
              <a:t>sterilants</a:t>
            </a:r>
            <a:r>
              <a:rPr lang="en-US" dirty="0">
                <a:latin typeface="American Typewriter" panose="02090604020004020304" pitchFamily="18" charset="77"/>
              </a:rPr>
              <a:t>) agents </a:t>
            </a:r>
            <a:r>
              <a:rPr lang="en-US" dirty="0" err="1">
                <a:latin typeface="American Typewriter" panose="02090604020004020304" pitchFamily="18" charset="77"/>
              </a:rPr>
              <a:t>e.t.c</a:t>
            </a:r>
            <a:r>
              <a:rPr lang="en-US" b="0" i="0" u="none" strike="noStrike" dirty="0">
                <a:solidFill>
                  <a:srgbClr val="FFFFFF"/>
                </a:solidFill>
                <a:effectLst/>
                <a:latin typeface="Noto Sans" panose="020B0502040504020204" pitchFamily="34" charset="0"/>
              </a:rPr>
              <a:t>, latex and laboratory chemicals and reagents.</a:t>
            </a:r>
            <a:endParaRPr lang="en-US" dirty="0">
              <a:effectLst/>
              <a:latin typeface="American Typewriter" panose="02090604020004020304" pitchFamily="18" charset="77"/>
            </a:endParaRPr>
          </a:p>
          <a:p>
            <a:pPr>
              <a:lnSpc>
                <a:spcPct val="150000"/>
              </a:lnSpc>
              <a:buFont typeface="Wingdings" pitchFamily="2" charset="2"/>
              <a:buChar char="Ø"/>
            </a:pPr>
            <a:endParaRPr lang="en-US" dirty="0">
              <a:effectLst/>
              <a:latin typeface="American Typewriter" panose="02090604020004020304" pitchFamily="18" charset="77"/>
            </a:endParaRPr>
          </a:p>
          <a:p>
            <a:endParaRPr lang="en-AF" dirty="0"/>
          </a:p>
        </p:txBody>
      </p:sp>
    </p:spTree>
    <p:extLst>
      <p:ext uri="{BB962C8B-B14F-4D97-AF65-F5344CB8AC3E}">
        <p14:creationId xmlns:p14="http://schemas.microsoft.com/office/powerpoint/2010/main" val="1833886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B3A5-C5C8-B70E-92DD-B78336E5DAA8}"/>
              </a:ext>
            </a:extLst>
          </p:cNvPr>
          <p:cNvSpPr>
            <a:spLocks noGrp="1"/>
          </p:cNvSpPr>
          <p:nvPr>
            <p:ph type="title"/>
          </p:nvPr>
        </p:nvSpPr>
        <p:spPr/>
        <p:txBody>
          <a:bodyPr>
            <a:normAutofit fontScale="90000"/>
          </a:bodyPr>
          <a:lstStyle/>
          <a:p>
            <a:br>
              <a:rPr lang="en-US" dirty="0"/>
            </a:br>
            <a:r>
              <a:rPr lang="en-US" b="1" dirty="0">
                <a:latin typeface="American Typewriter" panose="02090604020004020304" pitchFamily="18" charset="77"/>
              </a:rPr>
              <a:t>What is Supply Chain management?</a:t>
            </a:r>
            <a:br>
              <a:rPr lang="en-US" dirty="0"/>
            </a:br>
            <a:endParaRPr lang="en-AF" dirty="0"/>
          </a:p>
        </p:txBody>
      </p:sp>
      <p:sp>
        <p:nvSpPr>
          <p:cNvPr id="3" name="Content Placeholder 2">
            <a:extLst>
              <a:ext uri="{FF2B5EF4-FFF2-40B4-BE49-F238E27FC236}">
                <a16:creationId xmlns:a16="http://schemas.microsoft.com/office/drawing/2014/main" id="{0C001BAE-29AC-A4FA-A82E-B041C1B159FC}"/>
              </a:ext>
            </a:extLst>
          </p:cNvPr>
          <p:cNvSpPr>
            <a:spLocks noGrp="1"/>
          </p:cNvSpPr>
          <p:nvPr>
            <p:ph idx="1"/>
          </p:nvPr>
        </p:nvSpPr>
        <p:spPr/>
        <p:txBody>
          <a:bodyPr/>
          <a:lstStyle/>
          <a:p>
            <a:pPr marL="0" indent="0" algn="just">
              <a:lnSpc>
                <a:spcPct val="150000"/>
              </a:lnSpc>
              <a:buNone/>
            </a:pPr>
            <a:r>
              <a:rPr lang="en-US" dirty="0">
                <a:latin typeface="American Typewriter" panose="02090604020004020304" pitchFamily="18" charset="77"/>
              </a:rPr>
              <a:t>Supply chain management (SCM) is the oversight of materials, information, and finances as they move in a process from supplier to manufacturer to wholesaler to retailer to consumer.</a:t>
            </a:r>
            <a:br>
              <a:rPr lang="en-AF" dirty="0">
                <a:latin typeface="American Typewriter" panose="02090604020004020304" pitchFamily="18" charset="77"/>
              </a:rPr>
            </a:br>
            <a:endParaRPr lang="en-AF" dirty="0">
              <a:latin typeface="American Typewriter" panose="02090604020004020304" pitchFamily="18" charset="77"/>
            </a:endParaRPr>
          </a:p>
        </p:txBody>
      </p:sp>
    </p:spTree>
    <p:extLst>
      <p:ext uri="{BB962C8B-B14F-4D97-AF65-F5344CB8AC3E}">
        <p14:creationId xmlns:p14="http://schemas.microsoft.com/office/powerpoint/2010/main" val="793515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D13AFA-0F40-1971-AB57-0632E5FFAA6F}"/>
              </a:ext>
            </a:extLst>
          </p:cNvPr>
          <p:cNvSpPr>
            <a:spLocks noGrp="1"/>
          </p:cNvSpPr>
          <p:nvPr>
            <p:ph idx="1"/>
          </p:nvPr>
        </p:nvSpPr>
        <p:spPr>
          <a:xfrm>
            <a:off x="838200" y="961901"/>
            <a:ext cx="10515600" cy="5215062"/>
          </a:xfrm>
        </p:spPr>
        <p:txBody>
          <a:bodyPr/>
          <a:lstStyle/>
          <a:p>
            <a:pPr marL="0" indent="0">
              <a:buNone/>
            </a:pPr>
            <a:r>
              <a:rPr lang="en-US" b="1" dirty="0" err="1">
                <a:latin typeface="American Typewriter" panose="02090604020004020304" pitchFamily="18" charset="77"/>
              </a:rPr>
              <a:t>M</a:t>
            </a:r>
            <a:r>
              <a:rPr lang="en-US" b="1" dirty="0" err="1">
                <a:effectLst/>
                <a:latin typeface="American Typewriter" panose="02090604020004020304" pitchFamily="18" charset="77"/>
              </a:rPr>
              <a:t>inimise</a:t>
            </a:r>
            <a:r>
              <a:rPr lang="en-US" b="1" dirty="0">
                <a:effectLst/>
                <a:latin typeface="American Typewriter" panose="02090604020004020304" pitchFamily="18" charset="77"/>
              </a:rPr>
              <a:t> materials use </a:t>
            </a:r>
          </a:p>
          <a:p>
            <a:pPr marL="0" indent="0" algn="just">
              <a:buNone/>
            </a:pPr>
            <a:r>
              <a:rPr lang="en-US" dirty="0" err="1">
                <a:effectLst/>
                <a:latin typeface="American Typewriter" panose="02090604020004020304" pitchFamily="18" charset="77"/>
              </a:rPr>
              <a:t>Minimise</a:t>
            </a:r>
            <a:r>
              <a:rPr lang="en-US" dirty="0">
                <a:effectLst/>
                <a:latin typeface="American Typewriter" panose="02090604020004020304" pitchFamily="18" charset="77"/>
              </a:rPr>
              <a:t> the amount of material consumed wherever possible. </a:t>
            </a:r>
          </a:p>
          <a:p>
            <a:pPr marL="0" indent="0" algn="just">
              <a:buNone/>
            </a:pPr>
            <a:r>
              <a:rPr lang="en-US" dirty="0">
                <a:effectLst/>
                <a:latin typeface="American Typewriter" panose="02090604020004020304" pitchFamily="18" charset="77"/>
              </a:rPr>
              <a:t>Maintain &amp; repair equipment to extend its life(</a:t>
            </a:r>
            <a:r>
              <a:rPr lang="en-US" dirty="0" err="1">
                <a:effectLst/>
                <a:latin typeface="American Typewriter" panose="02090604020004020304" pitchFamily="18" charset="77"/>
              </a:rPr>
              <a:t>ie</a:t>
            </a:r>
            <a:r>
              <a:rPr lang="en-US" dirty="0">
                <a:effectLst/>
                <a:latin typeface="American Typewriter" panose="02090604020004020304" pitchFamily="18" charset="77"/>
              </a:rPr>
              <a:t> choosing products that are repairable rather than disposable). </a:t>
            </a:r>
          </a:p>
          <a:p>
            <a:pPr marL="0" indent="0">
              <a:buNone/>
            </a:pPr>
            <a:endParaRPr lang="en-US" sz="2400" dirty="0">
              <a:latin typeface="American Typewriter" panose="02090604020004020304" pitchFamily="18" charset="77"/>
            </a:endParaRPr>
          </a:p>
          <a:p>
            <a:endParaRPr lang="en-AF" dirty="0"/>
          </a:p>
        </p:txBody>
      </p:sp>
    </p:spTree>
    <p:extLst>
      <p:ext uri="{BB962C8B-B14F-4D97-AF65-F5344CB8AC3E}">
        <p14:creationId xmlns:p14="http://schemas.microsoft.com/office/powerpoint/2010/main" val="3368252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F81EE-E136-9A03-DA3E-DC45F68F6120}"/>
              </a:ext>
            </a:extLst>
          </p:cNvPr>
          <p:cNvSpPr>
            <a:spLocks noGrp="1"/>
          </p:cNvSpPr>
          <p:nvPr>
            <p:ph type="title"/>
          </p:nvPr>
        </p:nvSpPr>
        <p:spPr>
          <a:xfrm>
            <a:off x="838200" y="365125"/>
            <a:ext cx="10515600" cy="6071301"/>
          </a:xfrm>
        </p:spPr>
        <p:txBody>
          <a:bodyPr/>
          <a:lstStyle/>
          <a:p>
            <a:pPr algn="ctr"/>
            <a:r>
              <a:rPr lang="en-AF" b="1" dirty="0">
                <a:latin typeface="American Typewriter" panose="02090604020004020304" pitchFamily="18" charset="77"/>
              </a:rPr>
              <a:t>THE END </a:t>
            </a:r>
          </a:p>
        </p:txBody>
      </p:sp>
    </p:spTree>
    <p:extLst>
      <p:ext uri="{BB962C8B-B14F-4D97-AF65-F5344CB8AC3E}">
        <p14:creationId xmlns:p14="http://schemas.microsoft.com/office/powerpoint/2010/main" val="310884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1E346-D3B9-24E2-E7D5-C449BABE7DC7}"/>
              </a:ext>
            </a:extLst>
          </p:cNvPr>
          <p:cNvSpPr>
            <a:spLocks noGrp="1"/>
          </p:cNvSpPr>
          <p:nvPr>
            <p:ph type="title"/>
          </p:nvPr>
        </p:nvSpPr>
        <p:spPr/>
        <p:txBody>
          <a:bodyPr/>
          <a:lstStyle/>
          <a:p>
            <a:pPr algn="just"/>
            <a:r>
              <a:rPr lang="en-US" dirty="0">
                <a:latin typeface="American Typewriter" panose="02090604020004020304" pitchFamily="18" charset="77"/>
              </a:rPr>
              <a:t>What Is Green Supply Chain Management?</a:t>
            </a:r>
            <a:endParaRPr lang="en-AF"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93FBBA88-2EEB-94E2-4562-90ACB6FB6563}"/>
              </a:ext>
            </a:extLst>
          </p:cNvPr>
          <p:cNvSpPr>
            <a:spLocks noGrp="1"/>
          </p:cNvSpPr>
          <p:nvPr>
            <p:ph idx="1"/>
          </p:nvPr>
        </p:nvSpPr>
        <p:spPr/>
        <p:txBody>
          <a:bodyPr/>
          <a:lstStyle/>
          <a:p>
            <a:pPr marL="0" indent="0" algn="just">
              <a:lnSpc>
                <a:spcPct val="150000"/>
              </a:lnSpc>
              <a:buNone/>
            </a:pPr>
            <a:r>
              <a:rPr lang="en-US" dirty="0">
                <a:latin typeface="American Typewriter" panose="02090604020004020304" pitchFamily="18" charset="77"/>
              </a:rPr>
              <a:t>"Integrating environment thinking into supply chain management, including product design, material sourcing and selection, manufacturing processes, delivery of the final product to the consumers, and end-of-life management of the product after its useful life"</a:t>
            </a:r>
            <a:endParaRPr lang="en-AF" dirty="0">
              <a:latin typeface="American Typewriter" panose="02090604020004020304" pitchFamily="18" charset="77"/>
            </a:endParaRPr>
          </a:p>
        </p:txBody>
      </p:sp>
    </p:spTree>
    <p:extLst>
      <p:ext uri="{BB962C8B-B14F-4D97-AF65-F5344CB8AC3E}">
        <p14:creationId xmlns:p14="http://schemas.microsoft.com/office/powerpoint/2010/main" val="44017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AA08B-FE07-C945-F538-754A95BA9B9F}"/>
              </a:ext>
            </a:extLst>
          </p:cNvPr>
          <p:cNvSpPr>
            <a:spLocks noGrp="1"/>
          </p:cNvSpPr>
          <p:nvPr>
            <p:ph type="title"/>
          </p:nvPr>
        </p:nvSpPr>
        <p:spPr/>
        <p:txBody>
          <a:bodyPr/>
          <a:lstStyle/>
          <a:p>
            <a:r>
              <a:rPr lang="en-US" dirty="0">
                <a:latin typeface="American Typewriter" panose="02090604020004020304" pitchFamily="18" charset="77"/>
              </a:rPr>
              <a:t>Areas to Green the Supply Chain</a:t>
            </a:r>
            <a:endParaRPr lang="en-AF" dirty="0">
              <a:latin typeface="American Typewriter" panose="02090604020004020304" pitchFamily="18" charset="77"/>
            </a:endParaRPr>
          </a:p>
        </p:txBody>
      </p:sp>
      <p:sp>
        <p:nvSpPr>
          <p:cNvPr id="3" name="Content Placeholder 2">
            <a:extLst>
              <a:ext uri="{FF2B5EF4-FFF2-40B4-BE49-F238E27FC236}">
                <a16:creationId xmlns:a16="http://schemas.microsoft.com/office/drawing/2014/main" id="{914C421C-241D-5712-BEFA-8CF08C47BFAD}"/>
              </a:ext>
            </a:extLst>
          </p:cNvPr>
          <p:cNvSpPr>
            <a:spLocks noGrp="1"/>
          </p:cNvSpPr>
          <p:nvPr>
            <p:ph idx="1"/>
          </p:nvPr>
        </p:nvSpPr>
        <p:spPr/>
        <p:txBody>
          <a:bodyPr/>
          <a:lstStyle/>
          <a:p>
            <a:r>
              <a:rPr lang="en-US" dirty="0">
                <a:latin typeface="American Typewriter" panose="02090604020004020304" pitchFamily="18" charset="77"/>
              </a:rPr>
              <a:t>Designing Of Products</a:t>
            </a:r>
          </a:p>
          <a:p>
            <a:r>
              <a:rPr lang="en-US" dirty="0">
                <a:latin typeface="American Typewriter" panose="02090604020004020304" pitchFamily="18" charset="77"/>
              </a:rPr>
              <a:t> Production</a:t>
            </a:r>
          </a:p>
          <a:p>
            <a:r>
              <a:rPr lang="en-US" dirty="0">
                <a:latin typeface="American Typewriter" panose="02090604020004020304" pitchFamily="18" charset="77"/>
              </a:rPr>
              <a:t>Material Purchase</a:t>
            </a:r>
          </a:p>
          <a:p>
            <a:r>
              <a:rPr lang="en-US" dirty="0">
                <a:latin typeface="American Typewriter" panose="02090604020004020304" pitchFamily="18" charset="77"/>
              </a:rPr>
              <a:t>Packaging</a:t>
            </a:r>
          </a:p>
          <a:p>
            <a:r>
              <a:rPr lang="en-US" dirty="0">
                <a:latin typeface="American Typewriter" panose="02090604020004020304" pitchFamily="18" charset="77"/>
              </a:rPr>
              <a:t>Warehousing</a:t>
            </a:r>
          </a:p>
          <a:p>
            <a:r>
              <a:rPr lang="en-US" dirty="0">
                <a:latin typeface="American Typewriter" panose="02090604020004020304" pitchFamily="18" charset="77"/>
              </a:rPr>
              <a:t> Logistics &amp; Reverse Logistics</a:t>
            </a:r>
            <a:endParaRPr lang="en-AF" dirty="0">
              <a:latin typeface="American Typewriter" panose="02090604020004020304" pitchFamily="18" charset="77"/>
            </a:endParaRPr>
          </a:p>
        </p:txBody>
      </p:sp>
    </p:spTree>
    <p:extLst>
      <p:ext uri="{BB962C8B-B14F-4D97-AF65-F5344CB8AC3E}">
        <p14:creationId xmlns:p14="http://schemas.microsoft.com/office/powerpoint/2010/main" val="242335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54BCE17-09FE-97BF-081D-597204D67CC4}"/>
              </a:ext>
            </a:extLst>
          </p:cNvPr>
          <p:cNvSpPr>
            <a:spLocks noGrp="1"/>
          </p:cNvSpPr>
          <p:nvPr>
            <p:ph idx="1"/>
          </p:nvPr>
        </p:nvSpPr>
        <p:spPr/>
        <p:txBody>
          <a:bodyPr>
            <a:normAutofit/>
          </a:bodyPr>
          <a:lstStyle/>
          <a:p>
            <a:pPr algn="just"/>
            <a:r>
              <a:rPr lang="en-US" b="1" dirty="0">
                <a:latin typeface="American Typewriter" panose="02090604020004020304" pitchFamily="18" charset="77"/>
              </a:rPr>
              <a:t>Designing Of Products</a:t>
            </a:r>
            <a:r>
              <a:rPr lang="en-US" dirty="0">
                <a:latin typeface="American Typewriter" panose="02090604020004020304" pitchFamily="18" charset="77"/>
              </a:rPr>
              <a:t>:-An eco friendly design approach leads less material usage </a:t>
            </a:r>
            <a:r>
              <a:rPr lang="en-US" dirty="0" err="1">
                <a:latin typeface="American Typewriter" panose="02090604020004020304" pitchFamily="18" charset="77"/>
              </a:rPr>
              <a:t>e.g</a:t>
            </a:r>
            <a:r>
              <a:rPr lang="en-US" dirty="0">
                <a:latin typeface="American Typewriter" panose="02090604020004020304" pitchFamily="18" charset="77"/>
              </a:rPr>
              <a:t> less energy consumption, emits less noise, less heat </a:t>
            </a:r>
            <a:r>
              <a:rPr lang="en-US" dirty="0" err="1">
                <a:latin typeface="American Typewriter" panose="02090604020004020304" pitchFamily="18" charset="77"/>
              </a:rPr>
              <a:t>e.t.c</a:t>
            </a:r>
            <a:endParaRPr lang="en-US" dirty="0">
              <a:latin typeface="American Typewriter" panose="02090604020004020304" pitchFamily="18" charset="77"/>
            </a:endParaRPr>
          </a:p>
          <a:p>
            <a:pPr algn="just"/>
            <a:endParaRPr lang="en-US" dirty="0">
              <a:latin typeface="American Typewriter" panose="02090604020004020304" pitchFamily="18" charset="77"/>
            </a:endParaRPr>
          </a:p>
          <a:p>
            <a:pPr algn="just"/>
            <a:r>
              <a:rPr lang="en-US" b="1" dirty="0">
                <a:latin typeface="American Typewriter" panose="02090604020004020304" pitchFamily="18" charset="77"/>
              </a:rPr>
              <a:t>Production</a:t>
            </a:r>
            <a:r>
              <a:rPr lang="en-US" dirty="0">
                <a:latin typeface="American Typewriter" panose="02090604020004020304" pitchFamily="18" charset="77"/>
              </a:rPr>
              <a:t>:-involves achieving Economies of scale in production, Lean manufacturing approach, Fuel efficient tools and machines, Selecting less carbon intensive energy sources</a:t>
            </a:r>
          </a:p>
        </p:txBody>
      </p:sp>
    </p:spTree>
    <p:extLst>
      <p:ext uri="{BB962C8B-B14F-4D97-AF65-F5344CB8AC3E}">
        <p14:creationId xmlns:p14="http://schemas.microsoft.com/office/powerpoint/2010/main" val="3151333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E67513-C413-C06C-DC35-D9909DBD6F36}"/>
              </a:ext>
            </a:extLst>
          </p:cNvPr>
          <p:cNvSpPr>
            <a:spLocks noGrp="1"/>
          </p:cNvSpPr>
          <p:nvPr>
            <p:ph idx="1"/>
          </p:nvPr>
        </p:nvSpPr>
        <p:spPr>
          <a:xfrm>
            <a:off x="838200" y="643339"/>
            <a:ext cx="4541322" cy="5571321"/>
          </a:xfrm>
        </p:spPr>
        <p:txBody>
          <a:bodyPr/>
          <a:lstStyle/>
          <a:p>
            <a:pPr algn="just">
              <a:lnSpc>
                <a:spcPct val="150000"/>
              </a:lnSpc>
            </a:pPr>
            <a:r>
              <a:rPr lang="en-US" b="1" dirty="0">
                <a:latin typeface="American Typewriter" panose="02090604020004020304" pitchFamily="18" charset="77"/>
              </a:rPr>
              <a:t>Packaging:- </a:t>
            </a:r>
            <a:r>
              <a:rPr lang="en-US" dirty="0">
                <a:latin typeface="American Typewriter" panose="02090604020004020304" pitchFamily="18" charset="77"/>
              </a:rPr>
              <a:t>involves using reusable, recyclable, biodegradable, re-</a:t>
            </a:r>
            <a:r>
              <a:rPr lang="en-US" dirty="0" err="1">
                <a:latin typeface="American Typewriter" panose="02090604020004020304" pitchFamily="18" charset="77"/>
              </a:rPr>
              <a:t>furbishable</a:t>
            </a:r>
            <a:r>
              <a:rPr lang="en-US" dirty="0">
                <a:latin typeface="American Typewriter" panose="02090604020004020304" pitchFamily="18" charset="77"/>
              </a:rPr>
              <a:t> packaging, energy efficient and mercury free packaging.</a:t>
            </a:r>
            <a:endParaRPr lang="en-AF" dirty="0">
              <a:latin typeface="American Typewriter" panose="02090604020004020304" pitchFamily="18" charset="77"/>
            </a:endParaRPr>
          </a:p>
        </p:txBody>
      </p:sp>
      <p:pic>
        <p:nvPicPr>
          <p:cNvPr id="5122" name="Picture 2" descr=" ">
            <a:extLst>
              <a:ext uri="{FF2B5EF4-FFF2-40B4-BE49-F238E27FC236}">
                <a16:creationId xmlns:a16="http://schemas.microsoft.com/office/drawing/2014/main" id="{7EAA3D80-8A3F-C54E-EB27-6D78CF232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95003"/>
            <a:ext cx="5529943" cy="4252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423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F24818-6E3C-F145-C48A-50EC874D3AD0}"/>
              </a:ext>
            </a:extLst>
          </p:cNvPr>
          <p:cNvSpPr>
            <a:spLocks noGrp="1"/>
          </p:cNvSpPr>
          <p:nvPr>
            <p:ph idx="1"/>
          </p:nvPr>
        </p:nvSpPr>
        <p:spPr/>
        <p:txBody>
          <a:bodyPr/>
          <a:lstStyle/>
          <a:p>
            <a:pPr algn="just"/>
            <a:r>
              <a:rPr lang="en-US" b="1" dirty="0">
                <a:latin typeface="American Typewriter" panose="02090604020004020304" pitchFamily="18" charset="77"/>
              </a:rPr>
              <a:t>Logistics</a:t>
            </a:r>
            <a:r>
              <a:rPr lang="en-US" dirty="0">
                <a:latin typeface="American Typewriter" panose="02090604020004020304" pitchFamily="18" charset="77"/>
              </a:rPr>
              <a:t>:-Optimized Truck loads(consolidation of loads, use of full truckloads), Direct shipment to the customer(</a:t>
            </a:r>
            <a:r>
              <a:rPr lang="en-US" dirty="0" err="1">
                <a:latin typeface="American Typewriter" panose="02090604020004020304" pitchFamily="18" charset="77"/>
              </a:rPr>
              <a:t>Dellmodel</a:t>
            </a:r>
            <a:r>
              <a:rPr lang="en-US" dirty="0">
                <a:latin typeface="American Typewriter" panose="02090604020004020304" pitchFamily="18" charset="77"/>
              </a:rPr>
              <a:t>), Routing of distribution(choosing the most cost effective routes and routes that minimize fuel consumption), Reverse Logistics.</a:t>
            </a:r>
            <a:endParaRPr lang="en-AF" dirty="0">
              <a:latin typeface="American Typewriter" panose="02090604020004020304" pitchFamily="18" charset="77"/>
            </a:endParaRPr>
          </a:p>
        </p:txBody>
      </p:sp>
    </p:spTree>
    <p:extLst>
      <p:ext uri="{BB962C8B-B14F-4D97-AF65-F5344CB8AC3E}">
        <p14:creationId xmlns:p14="http://schemas.microsoft.com/office/powerpoint/2010/main" val="146315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DC9767-456B-3B31-887E-02746CA15CE1}"/>
              </a:ext>
            </a:extLst>
          </p:cNvPr>
          <p:cNvSpPr>
            <a:spLocks noGrp="1"/>
          </p:cNvSpPr>
          <p:nvPr>
            <p:ph idx="1"/>
          </p:nvPr>
        </p:nvSpPr>
        <p:spPr>
          <a:xfrm>
            <a:off x="838200" y="451262"/>
            <a:ext cx="10515600" cy="5725701"/>
          </a:xfrm>
        </p:spPr>
        <p:txBody>
          <a:bodyPr/>
          <a:lstStyle/>
          <a:p>
            <a:pPr algn="just"/>
            <a:r>
              <a:rPr lang="en-AF" b="1" dirty="0">
                <a:latin typeface="American Typewriter" panose="02090604020004020304" pitchFamily="18" charset="77"/>
              </a:rPr>
              <a:t>Green purchasing:-</a:t>
            </a:r>
            <a:r>
              <a:rPr lang="en-AF" dirty="0">
                <a:latin typeface="American Typewriter" panose="02090604020004020304" pitchFamily="18" charset="77"/>
              </a:rPr>
              <a:t>involves </a:t>
            </a:r>
            <a:r>
              <a:rPr lang="en-US" dirty="0">
                <a:latin typeface="American Typewriter" panose="02090604020004020304" pitchFamily="18" charset="77"/>
              </a:rPr>
              <a:t>implementing Green purchasing policies, providing technical support to vendors to reduce the emissions(buyer-supplier involvement), developing Guidelines for usage of less hazardous materials.</a:t>
            </a:r>
            <a:endParaRPr lang="en-AF" dirty="0">
              <a:latin typeface="American Typewriter" panose="02090604020004020304" pitchFamily="18" charset="77"/>
            </a:endParaRPr>
          </a:p>
        </p:txBody>
      </p:sp>
    </p:spTree>
    <p:extLst>
      <p:ext uri="{BB962C8B-B14F-4D97-AF65-F5344CB8AC3E}">
        <p14:creationId xmlns:p14="http://schemas.microsoft.com/office/powerpoint/2010/main" val="2575932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A927B-A21E-980B-80C5-3523E9FDA09D}"/>
              </a:ext>
            </a:extLst>
          </p:cNvPr>
          <p:cNvSpPr>
            <a:spLocks noGrp="1"/>
          </p:cNvSpPr>
          <p:nvPr>
            <p:ph type="title"/>
          </p:nvPr>
        </p:nvSpPr>
        <p:spPr>
          <a:xfrm>
            <a:off x="838200" y="365125"/>
            <a:ext cx="10515600" cy="727405"/>
          </a:xfrm>
        </p:spPr>
        <p:txBody>
          <a:bodyPr>
            <a:normAutofit fontScale="90000"/>
          </a:bodyPr>
          <a:lstStyle/>
          <a:p>
            <a:pPr algn="just"/>
            <a:r>
              <a:rPr lang="en-AF" b="1" dirty="0">
                <a:latin typeface="American Typewriter" panose="02090604020004020304" pitchFamily="18" charset="77"/>
              </a:rPr>
              <a:t>Green supply chain management challenges</a:t>
            </a:r>
          </a:p>
        </p:txBody>
      </p:sp>
      <p:sp>
        <p:nvSpPr>
          <p:cNvPr id="3" name="Content Placeholder 2">
            <a:extLst>
              <a:ext uri="{FF2B5EF4-FFF2-40B4-BE49-F238E27FC236}">
                <a16:creationId xmlns:a16="http://schemas.microsoft.com/office/drawing/2014/main" id="{3042B6C9-4A65-290B-2146-521ECBECE9E5}"/>
              </a:ext>
            </a:extLst>
          </p:cNvPr>
          <p:cNvSpPr>
            <a:spLocks noGrp="1"/>
          </p:cNvSpPr>
          <p:nvPr>
            <p:ph idx="1"/>
          </p:nvPr>
        </p:nvSpPr>
        <p:spPr>
          <a:xfrm>
            <a:off x="838200" y="1825625"/>
            <a:ext cx="10515600" cy="4667250"/>
          </a:xfrm>
        </p:spPr>
        <p:txBody>
          <a:bodyPr>
            <a:normAutofit fontScale="47500" lnSpcReduction="20000"/>
          </a:bodyPr>
          <a:lstStyle/>
          <a:p>
            <a:pPr algn="just"/>
            <a:r>
              <a:rPr lang="en-AF" sz="5000" b="1" dirty="0">
                <a:latin typeface="American Typewriter" panose="02090604020004020304" pitchFamily="18" charset="77"/>
              </a:rPr>
              <a:t>Lack of knowledge:- </a:t>
            </a:r>
            <a:r>
              <a:rPr lang="en-AF" sz="5000" dirty="0">
                <a:latin typeface="American Typewriter" panose="02090604020004020304" pitchFamily="18" charset="77"/>
              </a:rPr>
              <a:t>people to implement the green supply chain activities lack the knowledge on what should be done to green the various activities in the supply chain.</a:t>
            </a:r>
          </a:p>
          <a:p>
            <a:pPr marL="0" indent="0" algn="just">
              <a:buNone/>
            </a:pPr>
            <a:endParaRPr lang="en-AF" sz="5000" dirty="0">
              <a:latin typeface="American Typewriter" panose="02090604020004020304" pitchFamily="18" charset="77"/>
            </a:endParaRPr>
          </a:p>
          <a:p>
            <a:pPr algn="just"/>
            <a:r>
              <a:rPr lang="en-US" sz="5000" b="1" i="0" u="none" strike="noStrike" dirty="0">
                <a:solidFill>
                  <a:srgbClr val="1D1D1F"/>
                </a:solidFill>
                <a:effectLst/>
                <a:latin typeface="American Typewriter" panose="02090604020004020304" pitchFamily="18" charset="77"/>
              </a:rPr>
              <a:t>Lack of standardized metrics </a:t>
            </a:r>
            <a:r>
              <a:rPr lang="en-US" sz="5000" b="0" i="0" u="none" strike="noStrike" dirty="0">
                <a:solidFill>
                  <a:srgbClr val="1D1D1F"/>
                </a:solidFill>
                <a:effectLst/>
                <a:latin typeface="American Typewriter" panose="02090604020004020304" pitchFamily="18" charset="77"/>
              </a:rPr>
              <a:t>for measuring sustainability across the supply chain.</a:t>
            </a:r>
          </a:p>
          <a:p>
            <a:pPr algn="just"/>
            <a:endParaRPr lang="en-US" sz="5000" b="0" i="0" u="none" strike="noStrike" dirty="0">
              <a:solidFill>
                <a:srgbClr val="1D1D1F"/>
              </a:solidFill>
              <a:effectLst/>
              <a:latin typeface="American Typewriter" panose="02090604020004020304" pitchFamily="18" charset="77"/>
            </a:endParaRPr>
          </a:p>
          <a:p>
            <a:pPr algn="just"/>
            <a:r>
              <a:rPr lang="en-AF" sz="5000" b="1" dirty="0">
                <a:latin typeface="American Typewriter" panose="02090604020004020304" pitchFamily="18" charset="77"/>
              </a:rPr>
              <a:t>Complicated</a:t>
            </a:r>
            <a:r>
              <a:rPr lang="en-AF" sz="5000" dirty="0">
                <a:latin typeface="American Typewriter" panose="02090604020004020304" pitchFamily="18" charset="77"/>
              </a:rPr>
              <a:t> </a:t>
            </a:r>
            <a:r>
              <a:rPr lang="en-AF" sz="5000" b="1" dirty="0">
                <a:latin typeface="American Typewriter" panose="02090604020004020304" pitchFamily="18" charset="77"/>
              </a:rPr>
              <a:t>process:- </a:t>
            </a:r>
            <a:r>
              <a:rPr lang="en-AF" sz="5000" dirty="0">
                <a:latin typeface="American Typewriter" panose="02090604020004020304" pitchFamily="18" charset="77"/>
              </a:rPr>
              <a:t>it is difficult to monitor sustainability measures. Any little modification in any green supply chain element hampers the entire process</a:t>
            </a:r>
            <a:r>
              <a:rPr lang="en-AF" sz="5000" b="1" dirty="0">
                <a:latin typeface="American Typewriter" panose="02090604020004020304" pitchFamily="18" charset="77"/>
              </a:rPr>
              <a:t>.</a:t>
            </a:r>
          </a:p>
          <a:p>
            <a:pPr algn="just"/>
            <a:endParaRPr lang="en-AF" sz="5000" b="1" dirty="0">
              <a:latin typeface="American Typewriter" panose="02090604020004020304" pitchFamily="18" charset="77"/>
            </a:endParaRPr>
          </a:p>
          <a:p>
            <a:pPr algn="just"/>
            <a:r>
              <a:rPr lang="en-AF" sz="5000" b="1" dirty="0">
                <a:latin typeface="American Typewriter" panose="02090604020004020304" pitchFamily="18" charset="77"/>
              </a:rPr>
              <a:t>Lack of reliability</a:t>
            </a:r>
            <a:r>
              <a:rPr lang="en-AF" sz="5000" dirty="0">
                <a:latin typeface="American Typewriter" panose="02090604020004020304" pitchFamily="18" charset="77"/>
              </a:rPr>
              <a:t>:-There are possibilities of sharing innacurate information and total dependency on the information shared.</a:t>
            </a:r>
          </a:p>
          <a:p>
            <a:endParaRPr lang="en-AF" dirty="0"/>
          </a:p>
        </p:txBody>
      </p:sp>
    </p:spTree>
    <p:extLst>
      <p:ext uri="{BB962C8B-B14F-4D97-AF65-F5344CB8AC3E}">
        <p14:creationId xmlns:p14="http://schemas.microsoft.com/office/powerpoint/2010/main" val="4259319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1049</Words>
  <Application>Microsoft Macintosh PowerPoint</Application>
  <PresentationFormat>Widescreen</PresentationFormat>
  <Paragraphs>80</Paragraphs>
  <Slides>21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American Typewriter</vt:lpstr>
      <vt:lpstr>Arial</vt:lpstr>
      <vt:lpstr>Calibri</vt:lpstr>
      <vt:lpstr>Calibri Light</vt:lpstr>
      <vt:lpstr>Lato</vt:lpstr>
      <vt:lpstr>Montserrat</vt:lpstr>
      <vt:lpstr>Noto Sans</vt:lpstr>
      <vt:lpstr>Wingdings</vt:lpstr>
      <vt:lpstr>Office Theme</vt:lpstr>
      <vt:lpstr>PowerPoint Presentation</vt:lpstr>
      <vt:lpstr> What is Supply Chain management? </vt:lpstr>
      <vt:lpstr>What Is Green Supply Chain Management?</vt:lpstr>
      <vt:lpstr>Areas to Green the Supply Chain</vt:lpstr>
      <vt:lpstr>PowerPoint Presentation</vt:lpstr>
      <vt:lpstr>PowerPoint Presentation</vt:lpstr>
      <vt:lpstr>PowerPoint Presentation</vt:lpstr>
      <vt:lpstr>PowerPoint Presentation</vt:lpstr>
      <vt:lpstr>Green supply chain management challenges</vt:lpstr>
      <vt:lpstr>Challenges discussion continued</vt:lpstr>
      <vt:lpstr>PowerPoint Presentation</vt:lpstr>
      <vt:lpstr>Green purchasing </vt:lpstr>
      <vt:lpstr>Basic Principles of Green purchasing</vt:lpstr>
      <vt:lpstr>Environmental issues to consider</vt:lpstr>
      <vt:lpstr>PowerPoint Presentation</vt:lpstr>
      <vt:lpstr>PowerPoint Presentation</vt:lpstr>
      <vt:lpstr>PowerPoint Presentation</vt:lpstr>
      <vt:lpstr>PowerPoint Presentation</vt:lpstr>
      <vt:lpstr>PowerPoint Presentation</vt:lpstr>
      <vt:lpstr>PowerPoint Presentation</vt:lpstr>
      <vt:lpstr>THE END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sheila namagembe</dc:creator>
  <cp:lastModifiedBy>sheila namagembe</cp:lastModifiedBy>
  <cp:revision>74</cp:revision>
  <dcterms:created xsi:type="dcterms:W3CDTF">2024-08-18T10:49:40Z</dcterms:created>
  <dcterms:modified xsi:type="dcterms:W3CDTF">2024-08-24T09:15:24Z</dcterms:modified>
</cp:coreProperties>
</file>