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8" r:id="rId2"/>
    <p:sldId id="333" r:id="rId3"/>
    <p:sldId id="287" r:id="rId4"/>
    <p:sldId id="289" r:id="rId5"/>
    <p:sldId id="294" r:id="rId6"/>
    <p:sldId id="281" r:id="rId7"/>
    <p:sldId id="292" r:id="rId8"/>
    <p:sldId id="288" r:id="rId9"/>
    <p:sldId id="278" r:id="rId10"/>
    <p:sldId id="290" r:id="rId11"/>
    <p:sldId id="291" r:id="rId12"/>
    <p:sldId id="337" r:id="rId13"/>
    <p:sldId id="334" r:id="rId14"/>
    <p:sldId id="335" r:id="rId15"/>
    <p:sldId id="336" r:id="rId16"/>
    <p:sldId id="338" r:id="rId17"/>
    <p:sldId id="339" r:id="rId18"/>
    <p:sldId id="340" r:id="rId19"/>
    <p:sldId id="279" r:id="rId20"/>
    <p:sldId id="262" r:id="rId21"/>
    <p:sldId id="342" r:id="rId22"/>
    <p:sldId id="343" r:id="rId23"/>
    <p:sldId id="344" r:id="rId24"/>
    <p:sldId id="341" r:id="rId25"/>
    <p:sldId id="345" r:id="rId26"/>
    <p:sldId id="295" r:id="rId27"/>
    <p:sldId id="296" r:id="rId28"/>
    <p:sldId id="298" r:id="rId29"/>
    <p:sldId id="261" r:id="rId30"/>
  </p:sldIdLst>
  <p:sldSz cx="18288000" cy="10287000"/>
  <p:notesSz cx="6858000" cy="9144000"/>
  <p:embeddedFontLst>
    <p:embeddedFont>
      <p:font typeface="Georgia" panose="02040502050405020303" pitchFamily="18" charset="0"/>
      <p:regular r:id="rId32"/>
      <p:bold r:id="rId33"/>
      <p:italic r:id="rId34"/>
      <p:boldItalic r:id="rId35"/>
    </p:embeddedFont>
    <p:embeddedFont>
      <p:font typeface="Gill Sans MT" panose="020B0502020104020203" pitchFamily="34" charset="0"/>
      <p:regular r:id="rId36"/>
      <p:bold r:id="rId37"/>
      <p:italic r:id="rId38"/>
      <p:boldItalic r:id="rId39"/>
    </p:embeddedFont>
    <p:embeddedFont>
      <p:font typeface="Proxima Nova Bold"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22" autoAdjust="0"/>
  </p:normalViewPr>
  <p:slideViewPr>
    <p:cSldViewPr>
      <p:cViewPr varScale="1">
        <p:scale>
          <a:sx n="63" d="100"/>
          <a:sy n="63" d="100"/>
        </p:scale>
        <p:origin x="120"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4092F-8448-4F91-8CAA-17CC3E49072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E8818C2-AA1F-4D40-8A99-9B5FF18FAA0B}">
      <dgm:prSet phldrT="[Text]" custT="1"/>
      <dgm:spPr/>
      <dgm:t>
        <a:bodyPr/>
        <a:lstStyle/>
        <a:p>
          <a:r>
            <a:rPr lang="en-US" sz="3200" dirty="0"/>
            <a:t>Personal Innovation</a:t>
          </a:r>
        </a:p>
      </dgm:t>
    </dgm:pt>
    <dgm:pt modelId="{5BA7F3A2-2AB5-4D4C-89A6-B4A36215A3F1}" type="parTrans" cxnId="{C2FAD3D7-5421-4CC8-98FD-4AA97E36FF93}">
      <dgm:prSet/>
      <dgm:spPr/>
      <dgm:t>
        <a:bodyPr/>
        <a:lstStyle/>
        <a:p>
          <a:endParaRPr lang="en-US"/>
        </a:p>
      </dgm:t>
    </dgm:pt>
    <dgm:pt modelId="{C6F37BA5-6B2D-4A73-BE4E-7FD52675CA94}" type="sibTrans" cxnId="{C2FAD3D7-5421-4CC8-98FD-4AA97E36FF93}">
      <dgm:prSet/>
      <dgm:spPr/>
      <dgm:t>
        <a:bodyPr/>
        <a:lstStyle/>
        <a:p>
          <a:endParaRPr lang="en-US"/>
        </a:p>
      </dgm:t>
    </dgm:pt>
    <dgm:pt modelId="{C239B730-3B38-43D1-B34C-180616D22209}">
      <dgm:prSet phldrT="[Text]" custT="1"/>
      <dgm:spPr/>
      <dgm:t>
        <a:bodyPr/>
        <a:lstStyle/>
        <a:p>
          <a:r>
            <a:rPr lang="en-US" sz="3200" dirty="0"/>
            <a:t>Product   Innovation</a:t>
          </a:r>
        </a:p>
      </dgm:t>
    </dgm:pt>
    <dgm:pt modelId="{3F285141-553C-4E7B-BD5B-5AE3A8A3470C}" type="parTrans" cxnId="{72F92ED0-11D9-4993-B198-CF72EED348F7}">
      <dgm:prSet/>
      <dgm:spPr/>
      <dgm:t>
        <a:bodyPr/>
        <a:lstStyle/>
        <a:p>
          <a:endParaRPr lang="en-US"/>
        </a:p>
      </dgm:t>
    </dgm:pt>
    <dgm:pt modelId="{C306E795-E5E9-46C9-880E-8D05F87780B9}" type="sibTrans" cxnId="{72F92ED0-11D9-4993-B198-CF72EED348F7}">
      <dgm:prSet/>
      <dgm:spPr/>
      <dgm:t>
        <a:bodyPr/>
        <a:lstStyle/>
        <a:p>
          <a:endParaRPr lang="en-US"/>
        </a:p>
      </dgm:t>
    </dgm:pt>
    <dgm:pt modelId="{C6FA7A4C-AD3E-43E0-9FDA-1D87718BAAB2}">
      <dgm:prSet phldrT="[Text]" custT="1"/>
      <dgm:spPr/>
      <dgm:t>
        <a:bodyPr/>
        <a:lstStyle/>
        <a:p>
          <a:r>
            <a:rPr lang="en-US" sz="3200" dirty="0"/>
            <a:t>Marketing Innovation</a:t>
          </a:r>
        </a:p>
      </dgm:t>
    </dgm:pt>
    <dgm:pt modelId="{FB5ACB50-9021-47FB-9C76-8875934F2640}" type="parTrans" cxnId="{06D31F18-B026-48BD-BBC2-93BCE9FF6EF6}">
      <dgm:prSet/>
      <dgm:spPr/>
      <dgm:t>
        <a:bodyPr/>
        <a:lstStyle/>
        <a:p>
          <a:endParaRPr lang="en-US"/>
        </a:p>
      </dgm:t>
    </dgm:pt>
    <dgm:pt modelId="{5FA9E67A-6E93-4343-BA62-57E4BC646743}" type="sibTrans" cxnId="{06D31F18-B026-48BD-BBC2-93BCE9FF6EF6}">
      <dgm:prSet/>
      <dgm:spPr/>
      <dgm:t>
        <a:bodyPr/>
        <a:lstStyle/>
        <a:p>
          <a:endParaRPr lang="en-US"/>
        </a:p>
      </dgm:t>
    </dgm:pt>
    <dgm:pt modelId="{D6E3E8FB-8D83-4419-8A1D-D571DE252793}">
      <dgm:prSet phldrT="[Text]" custT="1"/>
      <dgm:spPr/>
      <dgm:t>
        <a:bodyPr/>
        <a:lstStyle/>
        <a:p>
          <a:r>
            <a:rPr lang="en-US" sz="3200" dirty="0"/>
            <a:t>Organization Innovation</a:t>
          </a:r>
        </a:p>
      </dgm:t>
    </dgm:pt>
    <dgm:pt modelId="{4FE0D087-30E7-4C71-A01D-EFF270A49231}" type="parTrans" cxnId="{AC8D5D2B-E377-436D-BCFD-D255251F16BE}">
      <dgm:prSet/>
      <dgm:spPr/>
      <dgm:t>
        <a:bodyPr/>
        <a:lstStyle/>
        <a:p>
          <a:endParaRPr lang="en-US"/>
        </a:p>
      </dgm:t>
    </dgm:pt>
    <dgm:pt modelId="{CED41431-BBBA-4FA0-9D83-E765603475D1}" type="sibTrans" cxnId="{AC8D5D2B-E377-436D-BCFD-D255251F16BE}">
      <dgm:prSet/>
      <dgm:spPr/>
      <dgm:t>
        <a:bodyPr/>
        <a:lstStyle/>
        <a:p>
          <a:endParaRPr lang="en-US"/>
        </a:p>
      </dgm:t>
    </dgm:pt>
    <dgm:pt modelId="{BAAA45F2-EDED-4249-863B-FE833E5F88CA}">
      <dgm:prSet phldrT="[Text]" custT="1"/>
      <dgm:spPr/>
      <dgm:t>
        <a:bodyPr/>
        <a:lstStyle/>
        <a:p>
          <a:r>
            <a:rPr lang="en-US" sz="3200" dirty="0"/>
            <a:t>Service Innovation</a:t>
          </a:r>
        </a:p>
      </dgm:t>
    </dgm:pt>
    <dgm:pt modelId="{FBDD76AA-1EC0-413E-9270-B09E30A1148C}" type="parTrans" cxnId="{D6B5200F-61A5-421E-B5AB-470B848A4285}">
      <dgm:prSet/>
      <dgm:spPr/>
      <dgm:t>
        <a:bodyPr/>
        <a:lstStyle/>
        <a:p>
          <a:endParaRPr lang="en-US"/>
        </a:p>
      </dgm:t>
    </dgm:pt>
    <dgm:pt modelId="{D3087324-274B-4F4B-BF5B-18D597F1D47F}" type="sibTrans" cxnId="{D6B5200F-61A5-421E-B5AB-470B848A4285}">
      <dgm:prSet/>
      <dgm:spPr/>
      <dgm:t>
        <a:bodyPr/>
        <a:lstStyle/>
        <a:p>
          <a:endParaRPr lang="en-US"/>
        </a:p>
      </dgm:t>
    </dgm:pt>
    <dgm:pt modelId="{EA5A9D29-7625-429E-9FA2-9BB2CBBC4D45}">
      <dgm:prSet phldrT="[Text]" custT="1"/>
      <dgm:spPr/>
      <dgm:t>
        <a:bodyPr/>
        <a:lstStyle/>
        <a:p>
          <a:r>
            <a:rPr lang="en-US" sz="3200" dirty="0"/>
            <a:t>Process   Innovation</a:t>
          </a:r>
        </a:p>
      </dgm:t>
    </dgm:pt>
    <dgm:pt modelId="{7613AEE0-BD40-44A0-B0B8-F970AE4430BD}" type="parTrans" cxnId="{A970704C-C312-43E5-9CAB-49272C652E93}">
      <dgm:prSet/>
      <dgm:spPr/>
      <dgm:t>
        <a:bodyPr/>
        <a:lstStyle/>
        <a:p>
          <a:endParaRPr lang="en-US"/>
        </a:p>
      </dgm:t>
    </dgm:pt>
    <dgm:pt modelId="{7199B3C1-67BD-4CCE-AC01-D4337BEC4649}" type="sibTrans" cxnId="{A970704C-C312-43E5-9CAB-49272C652E93}">
      <dgm:prSet/>
      <dgm:spPr/>
      <dgm:t>
        <a:bodyPr/>
        <a:lstStyle/>
        <a:p>
          <a:endParaRPr lang="en-US"/>
        </a:p>
      </dgm:t>
    </dgm:pt>
    <dgm:pt modelId="{E3670E73-C576-4A53-812F-79A638B18E1D}">
      <dgm:prSet phldrT="[Text]" custT="1"/>
      <dgm:spPr/>
      <dgm:t>
        <a:bodyPr/>
        <a:lstStyle/>
        <a:p>
          <a:r>
            <a:rPr lang="en-US" sz="3200" dirty="0"/>
            <a:t>Business model Innovations</a:t>
          </a:r>
        </a:p>
      </dgm:t>
    </dgm:pt>
    <dgm:pt modelId="{505ED7C3-EF8C-42C6-B9BA-D99872EFFD19}" type="parTrans" cxnId="{0A82632A-447B-4EEC-818D-02B5651F19E8}">
      <dgm:prSet/>
      <dgm:spPr/>
      <dgm:t>
        <a:bodyPr/>
        <a:lstStyle/>
        <a:p>
          <a:endParaRPr lang="en-UG"/>
        </a:p>
      </dgm:t>
    </dgm:pt>
    <dgm:pt modelId="{14D14DBE-0791-4F34-9CB7-FF14F04FFE7C}" type="sibTrans" cxnId="{0A82632A-447B-4EEC-818D-02B5651F19E8}">
      <dgm:prSet/>
      <dgm:spPr/>
      <dgm:t>
        <a:bodyPr/>
        <a:lstStyle/>
        <a:p>
          <a:endParaRPr lang="en-UG"/>
        </a:p>
      </dgm:t>
    </dgm:pt>
    <dgm:pt modelId="{73B99A36-8D72-46A8-AF26-BC7748C31C0C}" type="pres">
      <dgm:prSet presAssocID="{14A4092F-8448-4F91-8CAA-17CC3E49072F}" presName="linear" presStyleCnt="0">
        <dgm:presLayoutVars>
          <dgm:dir/>
          <dgm:animLvl val="lvl"/>
          <dgm:resizeHandles val="exact"/>
        </dgm:presLayoutVars>
      </dgm:prSet>
      <dgm:spPr/>
    </dgm:pt>
    <dgm:pt modelId="{4BEFFC06-B56E-4FCC-BD67-0902CE924CA9}" type="pres">
      <dgm:prSet presAssocID="{2E8818C2-AA1F-4D40-8A99-9B5FF18FAA0B}" presName="parentLin" presStyleCnt="0"/>
      <dgm:spPr/>
    </dgm:pt>
    <dgm:pt modelId="{B8DBC241-A63A-4740-AE32-95D19EB20392}" type="pres">
      <dgm:prSet presAssocID="{2E8818C2-AA1F-4D40-8A99-9B5FF18FAA0B}" presName="parentLeftMargin" presStyleLbl="node1" presStyleIdx="0" presStyleCnt="7"/>
      <dgm:spPr/>
    </dgm:pt>
    <dgm:pt modelId="{2E729100-D57D-44B1-B5EC-F6D471C86C81}" type="pres">
      <dgm:prSet presAssocID="{2E8818C2-AA1F-4D40-8A99-9B5FF18FAA0B}" presName="parentText" presStyleLbl="node1" presStyleIdx="0" presStyleCnt="7">
        <dgm:presLayoutVars>
          <dgm:chMax val="0"/>
          <dgm:bulletEnabled val="1"/>
        </dgm:presLayoutVars>
      </dgm:prSet>
      <dgm:spPr/>
    </dgm:pt>
    <dgm:pt modelId="{80F07A16-49CD-499B-A124-3B00B71530DE}" type="pres">
      <dgm:prSet presAssocID="{2E8818C2-AA1F-4D40-8A99-9B5FF18FAA0B}" presName="negativeSpace" presStyleCnt="0"/>
      <dgm:spPr/>
    </dgm:pt>
    <dgm:pt modelId="{2FEE13AA-1D71-403B-86D3-7F440B1C2314}" type="pres">
      <dgm:prSet presAssocID="{2E8818C2-AA1F-4D40-8A99-9B5FF18FAA0B}" presName="childText" presStyleLbl="conFgAcc1" presStyleIdx="0" presStyleCnt="7">
        <dgm:presLayoutVars>
          <dgm:bulletEnabled val="1"/>
        </dgm:presLayoutVars>
      </dgm:prSet>
      <dgm:spPr/>
    </dgm:pt>
    <dgm:pt modelId="{96E9CEA3-9B38-4D18-9944-EF65C4F0AFB4}" type="pres">
      <dgm:prSet presAssocID="{C6F37BA5-6B2D-4A73-BE4E-7FD52675CA94}" presName="spaceBetweenRectangles" presStyleCnt="0"/>
      <dgm:spPr/>
    </dgm:pt>
    <dgm:pt modelId="{810953E6-3BAB-4F4B-AD9D-D26D31C5344E}" type="pres">
      <dgm:prSet presAssocID="{C239B730-3B38-43D1-B34C-180616D22209}" presName="parentLin" presStyleCnt="0"/>
      <dgm:spPr/>
    </dgm:pt>
    <dgm:pt modelId="{94C3192C-BE60-48AF-9513-7224ED837E2E}" type="pres">
      <dgm:prSet presAssocID="{C239B730-3B38-43D1-B34C-180616D22209}" presName="parentLeftMargin" presStyleLbl="node1" presStyleIdx="0" presStyleCnt="7"/>
      <dgm:spPr/>
    </dgm:pt>
    <dgm:pt modelId="{D823D23D-7E20-4C8F-B668-C7AC1FE6D743}" type="pres">
      <dgm:prSet presAssocID="{C239B730-3B38-43D1-B34C-180616D22209}" presName="parentText" presStyleLbl="node1" presStyleIdx="1" presStyleCnt="7">
        <dgm:presLayoutVars>
          <dgm:chMax val="0"/>
          <dgm:bulletEnabled val="1"/>
        </dgm:presLayoutVars>
      </dgm:prSet>
      <dgm:spPr/>
    </dgm:pt>
    <dgm:pt modelId="{4B736D42-7C6A-44A2-BEFD-92BB47B52215}" type="pres">
      <dgm:prSet presAssocID="{C239B730-3B38-43D1-B34C-180616D22209}" presName="negativeSpace" presStyleCnt="0"/>
      <dgm:spPr/>
    </dgm:pt>
    <dgm:pt modelId="{72258899-C603-446A-BBF8-B141AAC84546}" type="pres">
      <dgm:prSet presAssocID="{C239B730-3B38-43D1-B34C-180616D22209}" presName="childText" presStyleLbl="conFgAcc1" presStyleIdx="1" presStyleCnt="7">
        <dgm:presLayoutVars>
          <dgm:bulletEnabled val="1"/>
        </dgm:presLayoutVars>
      </dgm:prSet>
      <dgm:spPr/>
    </dgm:pt>
    <dgm:pt modelId="{2F8CACA9-663C-4B5F-B3F0-7A183831E8EC}" type="pres">
      <dgm:prSet presAssocID="{C306E795-E5E9-46C9-880E-8D05F87780B9}" presName="spaceBetweenRectangles" presStyleCnt="0"/>
      <dgm:spPr/>
    </dgm:pt>
    <dgm:pt modelId="{96B17FE4-E094-4AD1-A2DB-514C6A059064}" type="pres">
      <dgm:prSet presAssocID="{C6FA7A4C-AD3E-43E0-9FDA-1D87718BAAB2}" presName="parentLin" presStyleCnt="0"/>
      <dgm:spPr/>
    </dgm:pt>
    <dgm:pt modelId="{F9807CE9-0D24-4370-9198-8D2071AF1020}" type="pres">
      <dgm:prSet presAssocID="{C6FA7A4C-AD3E-43E0-9FDA-1D87718BAAB2}" presName="parentLeftMargin" presStyleLbl="node1" presStyleIdx="1" presStyleCnt="7"/>
      <dgm:spPr/>
    </dgm:pt>
    <dgm:pt modelId="{DCB0847A-8D9D-4994-B3A8-D6699B59AE7A}" type="pres">
      <dgm:prSet presAssocID="{C6FA7A4C-AD3E-43E0-9FDA-1D87718BAAB2}" presName="parentText" presStyleLbl="node1" presStyleIdx="2" presStyleCnt="7">
        <dgm:presLayoutVars>
          <dgm:chMax val="0"/>
          <dgm:bulletEnabled val="1"/>
        </dgm:presLayoutVars>
      </dgm:prSet>
      <dgm:spPr/>
    </dgm:pt>
    <dgm:pt modelId="{C79E2480-9AB9-4FBD-9A04-9244B81D9876}" type="pres">
      <dgm:prSet presAssocID="{C6FA7A4C-AD3E-43E0-9FDA-1D87718BAAB2}" presName="negativeSpace" presStyleCnt="0"/>
      <dgm:spPr/>
    </dgm:pt>
    <dgm:pt modelId="{737642C9-1ABA-457F-8775-AF97D8ABBC19}" type="pres">
      <dgm:prSet presAssocID="{C6FA7A4C-AD3E-43E0-9FDA-1D87718BAAB2}" presName="childText" presStyleLbl="conFgAcc1" presStyleIdx="2" presStyleCnt="7">
        <dgm:presLayoutVars>
          <dgm:bulletEnabled val="1"/>
        </dgm:presLayoutVars>
      </dgm:prSet>
      <dgm:spPr/>
    </dgm:pt>
    <dgm:pt modelId="{E866C856-8F68-4A88-B82E-58CB26B4AAB8}" type="pres">
      <dgm:prSet presAssocID="{5FA9E67A-6E93-4343-BA62-57E4BC646743}" presName="spaceBetweenRectangles" presStyleCnt="0"/>
      <dgm:spPr/>
    </dgm:pt>
    <dgm:pt modelId="{71CC118F-C6F0-4572-A443-98B20DAB5768}" type="pres">
      <dgm:prSet presAssocID="{D6E3E8FB-8D83-4419-8A1D-D571DE252793}" presName="parentLin" presStyleCnt="0"/>
      <dgm:spPr/>
    </dgm:pt>
    <dgm:pt modelId="{52459632-02C0-49CB-8E29-F036BC1A5437}" type="pres">
      <dgm:prSet presAssocID="{D6E3E8FB-8D83-4419-8A1D-D571DE252793}" presName="parentLeftMargin" presStyleLbl="node1" presStyleIdx="2" presStyleCnt="7"/>
      <dgm:spPr/>
    </dgm:pt>
    <dgm:pt modelId="{58239E93-45CE-4822-986A-BB0E2F844E57}" type="pres">
      <dgm:prSet presAssocID="{D6E3E8FB-8D83-4419-8A1D-D571DE252793}" presName="parentText" presStyleLbl="node1" presStyleIdx="3" presStyleCnt="7">
        <dgm:presLayoutVars>
          <dgm:chMax val="0"/>
          <dgm:bulletEnabled val="1"/>
        </dgm:presLayoutVars>
      </dgm:prSet>
      <dgm:spPr/>
    </dgm:pt>
    <dgm:pt modelId="{19FE644B-0534-4ADB-A08D-925EEA38F948}" type="pres">
      <dgm:prSet presAssocID="{D6E3E8FB-8D83-4419-8A1D-D571DE252793}" presName="negativeSpace" presStyleCnt="0"/>
      <dgm:spPr/>
    </dgm:pt>
    <dgm:pt modelId="{A491C274-29C1-40C3-912B-BCB3CAB88CE3}" type="pres">
      <dgm:prSet presAssocID="{D6E3E8FB-8D83-4419-8A1D-D571DE252793}" presName="childText" presStyleLbl="conFgAcc1" presStyleIdx="3" presStyleCnt="7">
        <dgm:presLayoutVars>
          <dgm:bulletEnabled val="1"/>
        </dgm:presLayoutVars>
      </dgm:prSet>
      <dgm:spPr/>
    </dgm:pt>
    <dgm:pt modelId="{F02492D6-D84D-4D2E-B476-A752A27D392D}" type="pres">
      <dgm:prSet presAssocID="{CED41431-BBBA-4FA0-9D83-E765603475D1}" presName="spaceBetweenRectangles" presStyleCnt="0"/>
      <dgm:spPr/>
    </dgm:pt>
    <dgm:pt modelId="{E14E6554-518E-4FD1-928C-DF91DADE4463}" type="pres">
      <dgm:prSet presAssocID="{BAAA45F2-EDED-4249-863B-FE833E5F88CA}" presName="parentLin" presStyleCnt="0"/>
      <dgm:spPr/>
    </dgm:pt>
    <dgm:pt modelId="{7E1828F2-F1FE-4F25-BFFB-98680DF5E7C7}" type="pres">
      <dgm:prSet presAssocID="{BAAA45F2-EDED-4249-863B-FE833E5F88CA}" presName="parentLeftMargin" presStyleLbl="node1" presStyleIdx="3" presStyleCnt="7"/>
      <dgm:spPr/>
    </dgm:pt>
    <dgm:pt modelId="{09B4C5F0-143C-48ED-B9E8-8571B0215825}" type="pres">
      <dgm:prSet presAssocID="{BAAA45F2-EDED-4249-863B-FE833E5F88CA}" presName="parentText" presStyleLbl="node1" presStyleIdx="4" presStyleCnt="7">
        <dgm:presLayoutVars>
          <dgm:chMax val="0"/>
          <dgm:bulletEnabled val="1"/>
        </dgm:presLayoutVars>
      </dgm:prSet>
      <dgm:spPr/>
    </dgm:pt>
    <dgm:pt modelId="{D0C85A01-D3A3-41A1-AFF9-013B129F0FC0}" type="pres">
      <dgm:prSet presAssocID="{BAAA45F2-EDED-4249-863B-FE833E5F88CA}" presName="negativeSpace" presStyleCnt="0"/>
      <dgm:spPr/>
    </dgm:pt>
    <dgm:pt modelId="{54132513-BB62-49D8-A3DD-B8BBB7943D69}" type="pres">
      <dgm:prSet presAssocID="{BAAA45F2-EDED-4249-863B-FE833E5F88CA}" presName="childText" presStyleLbl="conFgAcc1" presStyleIdx="4" presStyleCnt="7">
        <dgm:presLayoutVars>
          <dgm:bulletEnabled val="1"/>
        </dgm:presLayoutVars>
      </dgm:prSet>
      <dgm:spPr/>
    </dgm:pt>
    <dgm:pt modelId="{0A6957D1-D169-4631-8D65-8E1D2ED88E1C}" type="pres">
      <dgm:prSet presAssocID="{D3087324-274B-4F4B-BF5B-18D597F1D47F}" presName="spaceBetweenRectangles" presStyleCnt="0"/>
      <dgm:spPr/>
    </dgm:pt>
    <dgm:pt modelId="{408A4CE8-5490-4784-AF5E-6E0C35307AD5}" type="pres">
      <dgm:prSet presAssocID="{EA5A9D29-7625-429E-9FA2-9BB2CBBC4D45}" presName="parentLin" presStyleCnt="0"/>
      <dgm:spPr/>
    </dgm:pt>
    <dgm:pt modelId="{8B2EFBFE-E77F-4037-8B76-A22FA43F3E54}" type="pres">
      <dgm:prSet presAssocID="{EA5A9D29-7625-429E-9FA2-9BB2CBBC4D45}" presName="parentLeftMargin" presStyleLbl="node1" presStyleIdx="4" presStyleCnt="7"/>
      <dgm:spPr/>
    </dgm:pt>
    <dgm:pt modelId="{2CBF053D-479F-4A66-B3E6-BB0065935F00}" type="pres">
      <dgm:prSet presAssocID="{EA5A9D29-7625-429E-9FA2-9BB2CBBC4D45}" presName="parentText" presStyleLbl="node1" presStyleIdx="5" presStyleCnt="7">
        <dgm:presLayoutVars>
          <dgm:chMax val="0"/>
          <dgm:bulletEnabled val="1"/>
        </dgm:presLayoutVars>
      </dgm:prSet>
      <dgm:spPr/>
    </dgm:pt>
    <dgm:pt modelId="{4FA4423C-73BE-4823-9A31-BCC5DC4F1A9F}" type="pres">
      <dgm:prSet presAssocID="{EA5A9D29-7625-429E-9FA2-9BB2CBBC4D45}" presName="negativeSpace" presStyleCnt="0"/>
      <dgm:spPr/>
    </dgm:pt>
    <dgm:pt modelId="{D390137C-D078-4185-BDF9-2C8ECDFF8121}" type="pres">
      <dgm:prSet presAssocID="{EA5A9D29-7625-429E-9FA2-9BB2CBBC4D45}" presName="childText" presStyleLbl="conFgAcc1" presStyleIdx="5" presStyleCnt="7">
        <dgm:presLayoutVars>
          <dgm:bulletEnabled val="1"/>
        </dgm:presLayoutVars>
      </dgm:prSet>
      <dgm:spPr/>
    </dgm:pt>
    <dgm:pt modelId="{670F9C24-AE96-48BA-8D21-DFB4759235F0}" type="pres">
      <dgm:prSet presAssocID="{7199B3C1-67BD-4CCE-AC01-D4337BEC4649}" presName="spaceBetweenRectangles" presStyleCnt="0"/>
      <dgm:spPr/>
    </dgm:pt>
    <dgm:pt modelId="{F19A4478-1694-49E3-BD32-37E7AC751B83}" type="pres">
      <dgm:prSet presAssocID="{E3670E73-C576-4A53-812F-79A638B18E1D}" presName="parentLin" presStyleCnt="0"/>
      <dgm:spPr/>
    </dgm:pt>
    <dgm:pt modelId="{6EF81D7A-3E06-4142-8293-8FCC2AB3EF41}" type="pres">
      <dgm:prSet presAssocID="{E3670E73-C576-4A53-812F-79A638B18E1D}" presName="parentLeftMargin" presStyleLbl="node1" presStyleIdx="5" presStyleCnt="7"/>
      <dgm:spPr/>
    </dgm:pt>
    <dgm:pt modelId="{2217EFF7-932E-4F24-B178-4B45B82BFAC1}" type="pres">
      <dgm:prSet presAssocID="{E3670E73-C576-4A53-812F-79A638B18E1D}" presName="parentText" presStyleLbl="node1" presStyleIdx="6" presStyleCnt="7">
        <dgm:presLayoutVars>
          <dgm:chMax val="0"/>
          <dgm:bulletEnabled val="1"/>
        </dgm:presLayoutVars>
      </dgm:prSet>
      <dgm:spPr/>
    </dgm:pt>
    <dgm:pt modelId="{38DB3835-9D28-41EB-9414-AB298E44CC11}" type="pres">
      <dgm:prSet presAssocID="{E3670E73-C576-4A53-812F-79A638B18E1D}" presName="negativeSpace" presStyleCnt="0"/>
      <dgm:spPr/>
    </dgm:pt>
    <dgm:pt modelId="{ABA6EA7D-59E2-4E50-B489-A3D9627FE0C3}" type="pres">
      <dgm:prSet presAssocID="{E3670E73-C576-4A53-812F-79A638B18E1D}" presName="childText" presStyleLbl="conFgAcc1" presStyleIdx="6" presStyleCnt="7">
        <dgm:presLayoutVars>
          <dgm:bulletEnabled val="1"/>
        </dgm:presLayoutVars>
      </dgm:prSet>
      <dgm:spPr/>
    </dgm:pt>
  </dgm:ptLst>
  <dgm:cxnLst>
    <dgm:cxn modelId="{121C8C01-53C2-4BF3-9F60-B2CEF77966C4}" type="presOf" srcId="{C6FA7A4C-AD3E-43E0-9FDA-1D87718BAAB2}" destId="{DCB0847A-8D9D-4994-B3A8-D6699B59AE7A}" srcOrd="1" destOrd="0" presId="urn:microsoft.com/office/officeart/2005/8/layout/list1"/>
    <dgm:cxn modelId="{D2C42C0E-7D2E-402E-AE05-6DF9FB19E7F3}" type="presOf" srcId="{EA5A9D29-7625-429E-9FA2-9BB2CBBC4D45}" destId="{2CBF053D-479F-4A66-B3E6-BB0065935F00}" srcOrd="1" destOrd="0" presId="urn:microsoft.com/office/officeart/2005/8/layout/list1"/>
    <dgm:cxn modelId="{D6B5200F-61A5-421E-B5AB-470B848A4285}" srcId="{14A4092F-8448-4F91-8CAA-17CC3E49072F}" destId="{BAAA45F2-EDED-4249-863B-FE833E5F88CA}" srcOrd="4" destOrd="0" parTransId="{FBDD76AA-1EC0-413E-9270-B09E30A1148C}" sibTransId="{D3087324-274B-4F4B-BF5B-18D597F1D47F}"/>
    <dgm:cxn modelId="{21C4CB11-812B-436B-AAE5-690E9C132749}" type="presOf" srcId="{E3670E73-C576-4A53-812F-79A638B18E1D}" destId="{6EF81D7A-3E06-4142-8293-8FCC2AB3EF41}" srcOrd="0" destOrd="0" presId="urn:microsoft.com/office/officeart/2005/8/layout/list1"/>
    <dgm:cxn modelId="{06D31F18-B026-48BD-BBC2-93BCE9FF6EF6}" srcId="{14A4092F-8448-4F91-8CAA-17CC3E49072F}" destId="{C6FA7A4C-AD3E-43E0-9FDA-1D87718BAAB2}" srcOrd="2" destOrd="0" parTransId="{FB5ACB50-9021-47FB-9C76-8875934F2640}" sibTransId="{5FA9E67A-6E93-4343-BA62-57E4BC646743}"/>
    <dgm:cxn modelId="{56646D27-DF86-4865-80D4-3B35A89B5538}" type="presOf" srcId="{14A4092F-8448-4F91-8CAA-17CC3E49072F}" destId="{73B99A36-8D72-46A8-AF26-BC7748C31C0C}" srcOrd="0" destOrd="0" presId="urn:microsoft.com/office/officeart/2005/8/layout/list1"/>
    <dgm:cxn modelId="{0A82632A-447B-4EEC-818D-02B5651F19E8}" srcId="{14A4092F-8448-4F91-8CAA-17CC3E49072F}" destId="{E3670E73-C576-4A53-812F-79A638B18E1D}" srcOrd="6" destOrd="0" parTransId="{505ED7C3-EF8C-42C6-B9BA-D99872EFFD19}" sibTransId="{14D14DBE-0791-4F34-9CB7-FF14F04FFE7C}"/>
    <dgm:cxn modelId="{AC8D5D2B-E377-436D-BCFD-D255251F16BE}" srcId="{14A4092F-8448-4F91-8CAA-17CC3E49072F}" destId="{D6E3E8FB-8D83-4419-8A1D-D571DE252793}" srcOrd="3" destOrd="0" parTransId="{4FE0D087-30E7-4C71-A01D-EFF270A49231}" sibTransId="{CED41431-BBBA-4FA0-9D83-E765603475D1}"/>
    <dgm:cxn modelId="{2F4B8F36-BF71-4B84-860D-8195D2F27C9B}" type="presOf" srcId="{BAAA45F2-EDED-4249-863B-FE833E5F88CA}" destId="{7E1828F2-F1FE-4F25-BFFB-98680DF5E7C7}" srcOrd="0" destOrd="0" presId="urn:microsoft.com/office/officeart/2005/8/layout/list1"/>
    <dgm:cxn modelId="{2928265B-700E-4421-81D2-1BD9EA104ECD}" type="presOf" srcId="{2E8818C2-AA1F-4D40-8A99-9B5FF18FAA0B}" destId="{2E729100-D57D-44B1-B5EC-F6D471C86C81}" srcOrd="1" destOrd="0" presId="urn:microsoft.com/office/officeart/2005/8/layout/list1"/>
    <dgm:cxn modelId="{A970704C-C312-43E5-9CAB-49272C652E93}" srcId="{14A4092F-8448-4F91-8CAA-17CC3E49072F}" destId="{EA5A9D29-7625-429E-9FA2-9BB2CBBC4D45}" srcOrd="5" destOrd="0" parTransId="{7613AEE0-BD40-44A0-B0B8-F970AE4430BD}" sibTransId="{7199B3C1-67BD-4CCE-AC01-D4337BEC4649}"/>
    <dgm:cxn modelId="{2CB4D57A-28A1-46FC-AD04-FC8C61526AE5}" type="presOf" srcId="{2E8818C2-AA1F-4D40-8A99-9B5FF18FAA0B}" destId="{B8DBC241-A63A-4740-AE32-95D19EB20392}" srcOrd="0" destOrd="0" presId="urn:microsoft.com/office/officeart/2005/8/layout/list1"/>
    <dgm:cxn modelId="{B9FB6B7D-2F64-47BF-8716-4F7200676E92}" type="presOf" srcId="{EA5A9D29-7625-429E-9FA2-9BB2CBBC4D45}" destId="{8B2EFBFE-E77F-4037-8B76-A22FA43F3E54}" srcOrd="0" destOrd="0" presId="urn:microsoft.com/office/officeart/2005/8/layout/list1"/>
    <dgm:cxn modelId="{ED9DD892-9AAC-4F30-ABA7-66CE892D5145}" type="presOf" srcId="{C239B730-3B38-43D1-B34C-180616D22209}" destId="{D823D23D-7E20-4C8F-B668-C7AC1FE6D743}" srcOrd="1" destOrd="0" presId="urn:microsoft.com/office/officeart/2005/8/layout/list1"/>
    <dgm:cxn modelId="{BBF01294-6818-4BF0-9B84-BC8547EDB898}" type="presOf" srcId="{BAAA45F2-EDED-4249-863B-FE833E5F88CA}" destId="{09B4C5F0-143C-48ED-B9E8-8571B0215825}" srcOrd="1" destOrd="0" presId="urn:microsoft.com/office/officeart/2005/8/layout/list1"/>
    <dgm:cxn modelId="{DA28BFC0-573F-46B7-9DD2-52FA09ACC7D7}" type="presOf" srcId="{D6E3E8FB-8D83-4419-8A1D-D571DE252793}" destId="{52459632-02C0-49CB-8E29-F036BC1A5437}" srcOrd="0" destOrd="0" presId="urn:microsoft.com/office/officeart/2005/8/layout/list1"/>
    <dgm:cxn modelId="{72F92ED0-11D9-4993-B198-CF72EED348F7}" srcId="{14A4092F-8448-4F91-8CAA-17CC3E49072F}" destId="{C239B730-3B38-43D1-B34C-180616D22209}" srcOrd="1" destOrd="0" parTransId="{3F285141-553C-4E7B-BD5B-5AE3A8A3470C}" sibTransId="{C306E795-E5E9-46C9-880E-8D05F87780B9}"/>
    <dgm:cxn modelId="{C2FAD3D7-5421-4CC8-98FD-4AA97E36FF93}" srcId="{14A4092F-8448-4F91-8CAA-17CC3E49072F}" destId="{2E8818C2-AA1F-4D40-8A99-9B5FF18FAA0B}" srcOrd="0" destOrd="0" parTransId="{5BA7F3A2-2AB5-4D4C-89A6-B4A36215A3F1}" sibTransId="{C6F37BA5-6B2D-4A73-BE4E-7FD52675CA94}"/>
    <dgm:cxn modelId="{6DAA37E5-53A4-4A2F-8AB3-9229C5A80CEE}" type="presOf" srcId="{C239B730-3B38-43D1-B34C-180616D22209}" destId="{94C3192C-BE60-48AF-9513-7224ED837E2E}" srcOrd="0" destOrd="0" presId="urn:microsoft.com/office/officeart/2005/8/layout/list1"/>
    <dgm:cxn modelId="{90E065E6-44E9-4A59-A95F-7EFBE9126121}" type="presOf" srcId="{E3670E73-C576-4A53-812F-79A638B18E1D}" destId="{2217EFF7-932E-4F24-B178-4B45B82BFAC1}" srcOrd="1" destOrd="0" presId="urn:microsoft.com/office/officeart/2005/8/layout/list1"/>
    <dgm:cxn modelId="{930108F1-4744-41D4-956C-B4A9B486462E}" type="presOf" srcId="{D6E3E8FB-8D83-4419-8A1D-D571DE252793}" destId="{58239E93-45CE-4822-986A-BB0E2F844E57}" srcOrd="1" destOrd="0" presId="urn:microsoft.com/office/officeart/2005/8/layout/list1"/>
    <dgm:cxn modelId="{BB3276F3-E32C-4F8F-B362-C6E2BEBB95B1}" type="presOf" srcId="{C6FA7A4C-AD3E-43E0-9FDA-1D87718BAAB2}" destId="{F9807CE9-0D24-4370-9198-8D2071AF1020}" srcOrd="0" destOrd="0" presId="urn:microsoft.com/office/officeart/2005/8/layout/list1"/>
    <dgm:cxn modelId="{93FC944E-5160-4FF8-A839-D99ADA234246}" type="presParOf" srcId="{73B99A36-8D72-46A8-AF26-BC7748C31C0C}" destId="{4BEFFC06-B56E-4FCC-BD67-0902CE924CA9}" srcOrd="0" destOrd="0" presId="urn:microsoft.com/office/officeart/2005/8/layout/list1"/>
    <dgm:cxn modelId="{B1FE9E9B-D200-47EC-8D0C-CADD5A96E71B}" type="presParOf" srcId="{4BEFFC06-B56E-4FCC-BD67-0902CE924CA9}" destId="{B8DBC241-A63A-4740-AE32-95D19EB20392}" srcOrd="0" destOrd="0" presId="urn:microsoft.com/office/officeart/2005/8/layout/list1"/>
    <dgm:cxn modelId="{CC736851-8569-468C-A23C-7046FB0867B6}" type="presParOf" srcId="{4BEFFC06-B56E-4FCC-BD67-0902CE924CA9}" destId="{2E729100-D57D-44B1-B5EC-F6D471C86C81}" srcOrd="1" destOrd="0" presId="urn:microsoft.com/office/officeart/2005/8/layout/list1"/>
    <dgm:cxn modelId="{215C4DEA-71AE-4194-8D5F-399E9593977D}" type="presParOf" srcId="{73B99A36-8D72-46A8-AF26-BC7748C31C0C}" destId="{80F07A16-49CD-499B-A124-3B00B71530DE}" srcOrd="1" destOrd="0" presId="urn:microsoft.com/office/officeart/2005/8/layout/list1"/>
    <dgm:cxn modelId="{31E6B83C-80C1-4EE3-BD51-F36751B9A702}" type="presParOf" srcId="{73B99A36-8D72-46A8-AF26-BC7748C31C0C}" destId="{2FEE13AA-1D71-403B-86D3-7F440B1C2314}" srcOrd="2" destOrd="0" presId="urn:microsoft.com/office/officeart/2005/8/layout/list1"/>
    <dgm:cxn modelId="{93E3FDE3-BA13-4288-BF83-57660E05316B}" type="presParOf" srcId="{73B99A36-8D72-46A8-AF26-BC7748C31C0C}" destId="{96E9CEA3-9B38-4D18-9944-EF65C4F0AFB4}" srcOrd="3" destOrd="0" presId="urn:microsoft.com/office/officeart/2005/8/layout/list1"/>
    <dgm:cxn modelId="{82B4AC2D-24B6-4A01-9DBD-0EE368164825}" type="presParOf" srcId="{73B99A36-8D72-46A8-AF26-BC7748C31C0C}" destId="{810953E6-3BAB-4F4B-AD9D-D26D31C5344E}" srcOrd="4" destOrd="0" presId="urn:microsoft.com/office/officeart/2005/8/layout/list1"/>
    <dgm:cxn modelId="{79F49407-6E71-4156-8E72-E3456D889638}" type="presParOf" srcId="{810953E6-3BAB-4F4B-AD9D-D26D31C5344E}" destId="{94C3192C-BE60-48AF-9513-7224ED837E2E}" srcOrd="0" destOrd="0" presId="urn:microsoft.com/office/officeart/2005/8/layout/list1"/>
    <dgm:cxn modelId="{423457A7-A2AD-424E-ABBD-93D7AE09A131}" type="presParOf" srcId="{810953E6-3BAB-4F4B-AD9D-D26D31C5344E}" destId="{D823D23D-7E20-4C8F-B668-C7AC1FE6D743}" srcOrd="1" destOrd="0" presId="urn:microsoft.com/office/officeart/2005/8/layout/list1"/>
    <dgm:cxn modelId="{B7521BB9-E8B1-4986-8167-C6755321A6C6}" type="presParOf" srcId="{73B99A36-8D72-46A8-AF26-BC7748C31C0C}" destId="{4B736D42-7C6A-44A2-BEFD-92BB47B52215}" srcOrd="5" destOrd="0" presId="urn:microsoft.com/office/officeart/2005/8/layout/list1"/>
    <dgm:cxn modelId="{7458FFAE-03E1-4A9D-A3DB-7712FCFAB406}" type="presParOf" srcId="{73B99A36-8D72-46A8-AF26-BC7748C31C0C}" destId="{72258899-C603-446A-BBF8-B141AAC84546}" srcOrd="6" destOrd="0" presId="urn:microsoft.com/office/officeart/2005/8/layout/list1"/>
    <dgm:cxn modelId="{9460AF98-1B78-4E55-ACA6-1CE91D6DA00B}" type="presParOf" srcId="{73B99A36-8D72-46A8-AF26-BC7748C31C0C}" destId="{2F8CACA9-663C-4B5F-B3F0-7A183831E8EC}" srcOrd="7" destOrd="0" presId="urn:microsoft.com/office/officeart/2005/8/layout/list1"/>
    <dgm:cxn modelId="{43BFCDAE-AB28-4738-95BC-31C756E3E787}" type="presParOf" srcId="{73B99A36-8D72-46A8-AF26-BC7748C31C0C}" destId="{96B17FE4-E094-4AD1-A2DB-514C6A059064}" srcOrd="8" destOrd="0" presId="urn:microsoft.com/office/officeart/2005/8/layout/list1"/>
    <dgm:cxn modelId="{28E4E8C3-89AF-42AB-A341-92D6608F0933}" type="presParOf" srcId="{96B17FE4-E094-4AD1-A2DB-514C6A059064}" destId="{F9807CE9-0D24-4370-9198-8D2071AF1020}" srcOrd="0" destOrd="0" presId="urn:microsoft.com/office/officeart/2005/8/layout/list1"/>
    <dgm:cxn modelId="{0226B287-C9D4-4B74-9FBF-CE5CDFCCE9BE}" type="presParOf" srcId="{96B17FE4-E094-4AD1-A2DB-514C6A059064}" destId="{DCB0847A-8D9D-4994-B3A8-D6699B59AE7A}" srcOrd="1" destOrd="0" presId="urn:microsoft.com/office/officeart/2005/8/layout/list1"/>
    <dgm:cxn modelId="{8C52C8FD-5968-471A-B661-3A81A4FA433F}" type="presParOf" srcId="{73B99A36-8D72-46A8-AF26-BC7748C31C0C}" destId="{C79E2480-9AB9-4FBD-9A04-9244B81D9876}" srcOrd="9" destOrd="0" presId="urn:microsoft.com/office/officeart/2005/8/layout/list1"/>
    <dgm:cxn modelId="{3BB02E51-2017-441D-84B9-D9550EBA9E75}" type="presParOf" srcId="{73B99A36-8D72-46A8-AF26-BC7748C31C0C}" destId="{737642C9-1ABA-457F-8775-AF97D8ABBC19}" srcOrd="10" destOrd="0" presId="urn:microsoft.com/office/officeart/2005/8/layout/list1"/>
    <dgm:cxn modelId="{44867AF5-AA61-4EF6-82DC-8E954E269CCC}" type="presParOf" srcId="{73B99A36-8D72-46A8-AF26-BC7748C31C0C}" destId="{E866C856-8F68-4A88-B82E-58CB26B4AAB8}" srcOrd="11" destOrd="0" presId="urn:microsoft.com/office/officeart/2005/8/layout/list1"/>
    <dgm:cxn modelId="{C5D13195-C9FD-4842-A04B-25827ABEBB78}" type="presParOf" srcId="{73B99A36-8D72-46A8-AF26-BC7748C31C0C}" destId="{71CC118F-C6F0-4572-A443-98B20DAB5768}" srcOrd="12" destOrd="0" presId="urn:microsoft.com/office/officeart/2005/8/layout/list1"/>
    <dgm:cxn modelId="{2132A3AC-0C75-41BF-B073-562C30783D51}" type="presParOf" srcId="{71CC118F-C6F0-4572-A443-98B20DAB5768}" destId="{52459632-02C0-49CB-8E29-F036BC1A5437}" srcOrd="0" destOrd="0" presId="urn:microsoft.com/office/officeart/2005/8/layout/list1"/>
    <dgm:cxn modelId="{B027C20B-1F9F-4991-84F5-DF6D6DE87F08}" type="presParOf" srcId="{71CC118F-C6F0-4572-A443-98B20DAB5768}" destId="{58239E93-45CE-4822-986A-BB0E2F844E57}" srcOrd="1" destOrd="0" presId="urn:microsoft.com/office/officeart/2005/8/layout/list1"/>
    <dgm:cxn modelId="{D1EE6EF7-3152-45CE-99F6-D13FD424056D}" type="presParOf" srcId="{73B99A36-8D72-46A8-AF26-BC7748C31C0C}" destId="{19FE644B-0534-4ADB-A08D-925EEA38F948}" srcOrd="13" destOrd="0" presId="urn:microsoft.com/office/officeart/2005/8/layout/list1"/>
    <dgm:cxn modelId="{CA38D5D2-30A7-4A41-B552-A7FCEDCCD3F8}" type="presParOf" srcId="{73B99A36-8D72-46A8-AF26-BC7748C31C0C}" destId="{A491C274-29C1-40C3-912B-BCB3CAB88CE3}" srcOrd="14" destOrd="0" presId="urn:microsoft.com/office/officeart/2005/8/layout/list1"/>
    <dgm:cxn modelId="{82412AA1-44BD-487F-B51B-CED51F69ECB5}" type="presParOf" srcId="{73B99A36-8D72-46A8-AF26-BC7748C31C0C}" destId="{F02492D6-D84D-4D2E-B476-A752A27D392D}" srcOrd="15" destOrd="0" presId="urn:microsoft.com/office/officeart/2005/8/layout/list1"/>
    <dgm:cxn modelId="{7A559719-2F7A-4D5E-A5B6-E35AED21E7DA}" type="presParOf" srcId="{73B99A36-8D72-46A8-AF26-BC7748C31C0C}" destId="{E14E6554-518E-4FD1-928C-DF91DADE4463}" srcOrd="16" destOrd="0" presId="urn:microsoft.com/office/officeart/2005/8/layout/list1"/>
    <dgm:cxn modelId="{C3627F2B-C821-4443-98D3-74510ECCC623}" type="presParOf" srcId="{E14E6554-518E-4FD1-928C-DF91DADE4463}" destId="{7E1828F2-F1FE-4F25-BFFB-98680DF5E7C7}" srcOrd="0" destOrd="0" presId="urn:microsoft.com/office/officeart/2005/8/layout/list1"/>
    <dgm:cxn modelId="{ED57D2F9-0A75-4F75-87F2-9C149B550118}" type="presParOf" srcId="{E14E6554-518E-4FD1-928C-DF91DADE4463}" destId="{09B4C5F0-143C-48ED-B9E8-8571B0215825}" srcOrd="1" destOrd="0" presId="urn:microsoft.com/office/officeart/2005/8/layout/list1"/>
    <dgm:cxn modelId="{1DAC16D2-BDC2-4178-AB22-EBC3CA92712C}" type="presParOf" srcId="{73B99A36-8D72-46A8-AF26-BC7748C31C0C}" destId="{D0C85A01-D3A3-41A1-AFF9-013B129F0FC0}" srcOrd="17" destOrd="0" presId="urn:microsoft.com/office/officeart/2005/8/layout/list1"/>
    <dgm:cxn modelId="{8FF59D2B-FB6E-4944-B137-D5A6C19E175C}" type="presParOf" srcId="{73B99A36-8D72-46A8-AF26-BC7748C31C0C}" destId="{54132513-BB62-49D8-A3DD-B8BBB7943D69}" srcOrd="18" destOrd="0" presId="urn:microsoft.com/office/officeart/2005/8/layout/list1"/>
    <dgm:cxn modelId="{A6985A6C-4099-4F9D-AAB6-A20E413990ED}" type="presParOf" srcId="{73B99A36-8D72-46A8-AF26-BC7748C31C0C}" destId="{0A6957D1-D169-4631-8D65-8E1D2ED88E1C}" srcOrd="19" destOrd="0" presId="urn:microsoft.com/office/officeart/2005/8/layout/list1"/>
    <dgm:cxn modelId="{228A1A08-F213-449D-8DA7-73C67E09C99E}" type="presParOf" srcId="{73B99A36-8D72-46A8-AF26-BC7748C31C0C}" destId="{408A4CE8-5490-4784-AF5E-6E0C35307AD5}" srcOrd="20" destOrd="0" presId="urn:microsoft.com/office/officeart/2005/8/layout/list1"/>
    <dgm:cxn modelId="{8B5668C6-3C79-4508-9740-C5EAE5C34F27}" type="presParOf" srcId="{408A4CE8-5490-4784-AF5E-6E0C35307AD5}" destId="{8B2EFBFE-E77F-4037-8B76-A22FA43F3E54}" srcOrd="0" destOrd="0" presId="urn:microsoft.com/office/officeart/2005/8/layout/list1"/>
    <dgm:cxn modelId="{D3EA00BC-835E-44EE-8091-98A7DE1ACCE7}" type="presParOf" srcId="{408A4CE8-5490-4784-AF5E-6E0C35307AD5}" destId="{2CBF053D-479F-4A66-B3E6-BB0065935F00}" srcOrd="1" destOrd="0" presId="urn:microsoft.com/office/officeart/2005/8/layout/list1"/>
    <dgm:cxn modelId="{6AEFA068-CFBB-4F89-B478-4A72184AE1BC}" type="presParOf" srcId="{73B99A36-8D72-46A8-AF26-BC7748C31C0C}" destId="{4FA4423C-73BE-4823-9A31-BCC5DC4F1A9F}" srcOrd="21" destOrd="0" presId="urn:microsoft.com/office/officeart/2005/8/layout/list1"/>
    <dgm:cxn modelId="{2A29E1A8-9A64-4416-A8A6-B12D58CA687B}" type="presParOf" srcId="{73B99A36-8D72-46A8-AF26-BC7748C31C0C}" destId="{D390137C-D078-4185-BDF9-2C8ECDFF8121}" srcOrd="22" destOrd="0" presId="urn:microsoft.com/office/officeart/2005/8/layout/list1"/>
    <dgm:cxn modelId="{D87B1999-1B98-4A11-ACE4-966DEFF241D1}" type="presParOf" srcId="{73B99A36-8D72-46A8-AF26-BC7748C31C0C}" destId="{670F9C24-AE96-48BA-8D21-DFB4759235F0}" srcOrd="23" destOrd="0" presId="urn:microsoft.com/office/officeart/2005/8/layout/list1"/>
    <dgm:cxn modelId="{FC2E7E3C-75D2-4CA0-B828-23A1C47366F9}" type="presParOf" srcId="{73B99A36-8D72-46A8-AF26-BC7748C31C0C}" destId="{F19A4478-1694-49E3-BD32-37E7AC751B83}" srcOrd="24" destOrd="0" presId="urn:microsoft.com/office/officeart/2005/8/layout/list1"/>
    <dgm:cxn modelId="{F01E7435-1336-41A3-9E77-5EB1AD8D8724}" type="presParOf" srcId="{F19A4478-1694-49E3-BD32-37E7AC751B83}" destId="{6EF81D7A-3E06-4142-8293-8FCC2AB3EF41}" srcOrd="0" destOrd="0" presId="urn:microsoft.com/office/officeart/2005/8/layout/list1"/>
    <dgm:cxn modelId="{33A00A4A-66B7-4295-A756-117EC998F1A7}" type="presParOf" srcId="{F19A4478-1694-49E3-BD32-37E7AC751B83}" destId="{2217EFF7-932E-4F24-B178-4B45B82BFAC1}" srcOrd="1" destOrd="0" presId="urn:microsoft.com/office/officeart/2005/8/layout/list1"/>
    <dgm:cxn modelId="{30348847-2CD2-4E0D-B470-4C92BD0AE7BF}" type="presParOf" srcId="{73B99A36-8D72-46A8-AF26-BC7748C31C0C}" destId="{38DB3835-9D28-41EB-9414-AB298E44CC11}" srcOrd="25" destOrd="0" presId="urn:microsoft.com/office/officeart/2005/8/layout/list1"/>
    <dgm:cxn modelId="{31465EEC-4963-4278-B3FE-4CA711DC87DE}" type="presParOf" srcId="{73B99A36-8D72-46A8-AF26-BC7748C31C0C}" destId="{ABA6EA7D-59E2-4E50-B489-A3D9627FE0C3}"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E2CA06-FCFA-4846-9211-021D0FAFD0D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651037C-F975-41AA-8C17-C1098BCB24DD}">
      <dgm:prSet phldrT="[Text]"/>
      <dgm:spPr>
        <a:solidFill>
          <a:srgbClr val="FFC000"/>
        </a:solidFill>
      </dgm:spPr>
      <dgm:t>
        <a:bodyPr/>
        <a:lstStyle/>
        <a:p>
          <a:r>
            <a:rPr lang="en-US" dirty="0">
              <a:latin typeface="Arial" panose="020B0604020202020204" pitchFamily="34" charset="0"/>
              <a:cs typeface="Arial" panose="020B0604020202020204" pitchFamily="34" charset="0"/>
            </a:rPr>
            <a:t>Business Model Canvas</a:t>
          </a:r>
        </a:p>
      </dgm:t>
    </dgm:pt>
    <dgm:pt modelId="{44075486-D05A-4E04-969C-21F784CE4037}" type="parTrans" cxnId="{17F73236-3F7C-4E6B-AB47-22BFC60FFB2C}">
      <dgm:prSet/>
      <dgm:spPr/>
      <dgm:t>
        <a:bodyPr/>
        <a:lstStyle/>
        <a:p>
          <a:endParaRPr lang="en-US"/>
        </a:p>
      </dgm:t>
    </dgm:pt>
    <dgm:pt modelId="{AE2CC4B5-587B-40D3-AD19-7DCC1C411E50}" type="sibTrans" cxnId="{17F73236-3F7C-4E6B-AB47-22BFC60FFB2C}">
      <dgm:prSet/>
      <dgm:spPr/>
      <dgm:t>
        <a:bodyPr/>
        <a:lstStyle/>
        <a:p>
          <a:endParaRPr lang="en-US"/>
        </a:p>
      </dgm:t>
    </dgm:pt>
    <dgm:pt modelId="{B2C7958A-C215-48A3-9D31-C80F57BC5002}">
      <dgm:prSet phldrT="[Text]" custT="1"/>
      <dgm:spPr>
        <a:solidFill>
          <a:srgbClr val="FF0000"/>
        </a:solidFill>
      </dgm:spPr>
      <dgm:t>
        <a:bodyPr/>
        <a:lstStyle/>
        <a:p>
          <a:r>
            <a:rPr lang="en-US" sz="2000" dirty="0">
              <a:latin typeface="Arial" panose="020B0604020202020204" pitchFamily="34" charset="0"/>
              <a:cs typeface="Arial" panose="020B0604020202020204" pitchFamily="34" charset="0"/>
            </a:rPr>
            <a:t>Customer Segments</a:t>
          </a:r>
        </a:p>
      </dgm:t>
    </dgm:pt>
    <dgm:pt modelId="{632451A3-238F-4FF2-AB09-A9594E0959EE}" type="parTrans" cxnId="{B2EC51CB-D496-426F-A07F-7221A0D5E77D}">
      <dgm:prSet/>
      <dgm:spPr/>
      <dgm:t>
        <a:bodyPr/>
        <a:lstStyle/>
        <a:p>
          <a:endParaRPr lang="en-US"/>
        </a:p>
      </dgm:t>
    </dgm:pt>
    <dgm:pt modelId="{D85DAD94-38E5-40F6-9E55-6B5DE866CC21}" type="sibTrans" cxnId="{B2EC51CB-D496-426F-A07F-7221A0D5E77D}">
      <dgm:prSet/>
      <dgm:spPr/>
      <dgm:t>
        <a:bodyPr/>
        <a:lstStyle/>
        <a:p>
          <a:endParaRPr lang="en-US">
            <a:latin typeface="Arial" panose="020B0604020202020204" pitchFamily="34" charset="0"/>
            <a:cs typeface="Arial" panose="020B0604020202020204" pitchFamily="34" charset="0"/>
          </a:endParaRPr>
        </a:p>
      </dgm:t>
    </dgm:pt>
    <dgm:pt modelId="{54A39D70-3169-48F4-A931-E459B5924FF3}">
      <dgm:prSet phldrT="[Text]" custT="1"/>
      <dgm:spPr/>
      <dgm:t>
        <a:bodyPr/>
        <a:lstStyle/>
        <a:p>
          <a:r>
            <a:rPr lang="en-US" sz="2000" b="1" dirty="0">
              <a:effectLst/>
              <a:latin typeface="Arial" panose="020B0604020202020204" pitchFamily="34" charset="0"/>
              <a:ea typeface="Calibri" panose="020F0502020204030204" pitchFamily="34" charset="0"/>
              <a:cs typeface="Arial" panose="020B0604020202020204" pitchFamily="34" charset="0"/>
            </a:rPr>
            <a:t>Value Propositions </a:t>
          </a:r>
          <a:endParaRPr lang="en-US" sz="2000" dirty="0">
            <a:latin typeface="Arial" panose="020B0604020202020204" pitchFamily="34" charset="0"/>
            <a:cs typeface="Arial" panose="020B0604020202020204" pitchFamily="34" charset="0"/>
          </a:endParaRPr>
        </a:p>
      </dgm:t>
    </dgm:pt>
    <dgm:pt modelId="{2067A825-CF19-46CE-BD18-C4C550705314}" type="parTrans" cxnId="{5B0D6564-A4BB-4ACD-92D8-B2C60E54936B}">
      <dgm:prSet/>
      <dgm:spPr/>
      <dgm:t>
        <a:bodyPr/>
        <a:lstStyle/>
        <a:p>
          <a:endParaRPr lang="en-US"/>
        </a:p>
      </dgm:t>
    </dgm:pt>
    <dgm:pt modelId="{5D743D2D-476A-4B2C-9A01-0B2C3996F841}" type="sibTrans" cxnId="{5B0D6564-A4BB-4ACD-92D8-B2C60E54936B}">
      <dgm:prSet/>
      <dgm:spPr/>
      <dgm:t>
        <a:bodyPr/>
        <a:lstStyle/>
        <a:p>
          <a:endParaRPr lang="en-US">
            <a:latin typeface="Arial" panose="020B0604020202020204" pitchFamily="34" charset="0"/>
            <a:cs typeface="Arial" panose="020B0604020202020204" pitchFamily="34" charset="0"/>
          </a:endParaRPr>
        </a:p>
      </dgm:t>
    </dgm:pt>
    <dgm:pt modelId="{717CD842-EEAB-412E-9486-0E8CE5F25A47}">
      <dgm:prSet phldrT="[Text]" custT="1"/>
      <dgm:spPr>
        <a:solidFill>
          <a:schemeClr val="tx2">
            <a:lumMod val="50000"/>
          </a:schemeClr>
        </a:solidFill>
      </dgm:spPr>
      <dgm:t>
        <a:bodyPr/>
        <a:lstStyle/>
        <a:p>
          <a:r>
            <a:rPr lang="en-US" sz="2000" b="1" dirty="0">
              <a:effectLst/>
              <a:latin typeface="Arial" panose="020B0604020202020204" pitchFamily="34" charset="0"/>
              <a:ea typeface="Calibri" panose="020F0502020204030204" pitchFamily="34" charset="0"/>
              <a:cs typeface="Arial" panose="020B0604020202020204" pitchFamily="34" charset="0"/>
            </a:rPr>
            <a:t>Channels</a:t>
          </a:r>
          <a:endParaRPr lang="en-US" sz="2000" dirty="0">
            <a:latin typeface="Arial" panose="020B0604020202020204" pitchFamily="34" charset="0"/>
            <a:cs typeface="Arial" panose="020B0604020202020204" pitchFamily="34" charset="0"/>
          </a:endParaRPr>
        </a:p>
      </dgm:t>
    </dgm:pt>
    <dgm:pt modelId="{AD10DF75-08DF-4C42-982A-A19AD2F45EBF}" type="parTrans" cxnId="{57F8A913-1BE4-40B1-8B87-9B21FCDD8239}">
      <dgm:prSet/>
      <dgm:spPr/>
      <dgm:t>
        <a:bodyPr/>
        <a:lstStyle/>
        <a:p>
          <a:endParaRPr lang="en-US"/>
        </a:p>
      </dgm:t>
    </dgm:pt>
    <dgm:pt modelId="{7F1DAA06-AF67-4FB2-98D6-39F7515DF42E}" type="sibTrans" cxnId="{57F8A913-1BE4-40B1-8B87-9B21FCDD8239}">
      <dgm:prSet/>
      <dgm:spPr/>
      <dgm:t>
        <a:bodyPr/>
        <a:lstStyle/>
        <a:p>
          <a:endParaRPr lang="en-US">
            <a:latin typeface="Arial" panose="020B0604020202020204" pitchFamily="34" charset="0"/>
            <a:cs typeface="Arial" panose="020B0604020202020204" pitchFamily="34" charset="0"/>
          </a:endParaRPr>
        </a:p>
      </dgm:t>
    </dgm:pt>
    <dgm:pt modelId="{41D08E57-203C-4D56-98D4-2A72C700A47B}">
      <dgm:prSet phldrT="[Text]" custT="1"/>
      <dgm:spPr>
        <a:solidFill>
          <a:schemeClr val="accent1">
            <a:lumMod val="60000"/>
            <a:lumOff val="40000"/>
          </a:schemeClr>
        </a:solidFill>
      </dgm:spPr>
      <dgm:t>
        <a:bodyPr/>
        <a:lstStyle/>
        <a:p>
          <a:r>
            <a:rPr lang="en-US" sz="2000" b="1" dirty="0">
              <a:effectLst/>
              <a:latin typeface="Arial" panose="020B0604020202020204" pitchFamily="34" charset="0"/>
              <a:ea typeface="Calibri" panose="020F0502020204030204" pitchFamily="34" charset="0"/>
              <a:cs typeface="Arial" panose="020B0604020202020204" pitchFamily="34" charset="0"/>
            </a:rPr>
            <a:t>Customer Relationships </a:t>
          </a:r>
          <a:endParaRPr lang="en-US" sz="2000" dirty="0">
            <a:latin typeface="Arial" panose="020B0604020202020204" pitchFamily="34" charset="0"/>
            <a:cs typeface="Arial" panose="020B0604020202020204" pitchFamily="34" charset="0"/>
          </a:endParaRPr>
        </a:p>
      </dgm:t>
    </dgm:pt>
    <dgm:pt modelId="{7DC66CB8-011F-4E42-9C4F-8AED1B157906}" type="parTrans" cxnId="{509329CA-B7BA-487A-8AA6-E3443C2F3A90}">
      <dgm:prSet/>
      <dgm:spPr/>
      <dgm:t>
        <a:bodyPr/>
        <a:lstStyle/>
        <a:p>
          <a:endParaRPr lang="en-US"/>
        </a:p>
      </dgm:t>
    </dgm:pt>
    <dgm:pt modelId="{6DCF0DB0-B315-4A94-A0A2-A917D273F762}" type="sibTrans" cxnId="{509329CA-B7BA-487A-8AA6-E3443C2F3A90}">
      <dgm:prSet/>
      <dgm:spPr/>
      <dgm:t>
        <a:bodyPr/>
        <a:lstStyle/>
        <a:p>
          <a:endParaRPr lang="en-US">
            <a:latin typeface="Arial" panose="020B0604020202020204" pitchFamily="34" charset="0"/>
            <a:cs typeface="Arial" panose="020B0604020202020204" pitchFamily="34" charset="0"/>
          </a:endParaRPr>
        </a:p>
      </dgm:t>
    </dgm:pt>
    <dgm:pt modelId="{6646B7F4-317E-4CE6-A077-518069D2F5B7}">
      <dgm:prSet phldrT="[Text]" custT="1"/>
      <dgm:spPr>
        <a:solidFill>
          <a:schemeClr val="accent6">
            <a:lumMod val="50000"/>
          </a:schemeClr>
        </a:solidFill>
      </dgm:spPr>
      <dgm:t>
        <a:bodyPr/>
        <a:lstStyle/>
        <a:p>
          <a:r>
            <a:rPr lang="en-US" sz="2000" b="1" dirty="0">
              <a:effectLst/>
              <a:latin typeface="Arial" panose="020B0604020202020204" pitchFamily="34" charset="0"/>
              <a:ea typeface="Calibri" panose="020F0502020204030204" pitchFamily="34" charset="0"/>
              <a:cs typeface="Arial" panose="020B0604020202020204" pitchFamily="34" charset="0"/>
            </a:rPr>
            <a:t>Cost Structure</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dgm:t>
    </dgm:pt>
    <dgm:pt modelId="{44EE7619-27FF-42D8-A60F-FCC7352E6C83}" type="parTrans" cxnId="{826D0067-722D-4311-93C8-BFCF318FA61C}">
      <dgm:prSet/>
      <dgm:spPr/>
      <dgm:t>
        <a:bodyPr/>
        <a:lstStyle/>
        <a:p>
          <a:endParaRPr lang="en-US"/>
        </a:p>
      </dgm:t>
    </dgm:pt>
    <dgm:pt modelId="{95C7BF33-107D-4E0E-BBBF-25729E9EECFC}" type="sibTrans" cxnId="{826D0067-722D-4311-93C8-BFCF318FA61C}">
      <dgm:prSet/>
      <dgm:spPr/>
      <dgm:t>
        <a:bodyPr/>
        <a:lstStyle/>
        <a:p>
          <a:endParaRPr lang="en-US">
            <a:latin typeface="Arial" panose="020B0604020202020204" pitchFamily="34" charset="0"/>
            <a:cs typeface="Arial" panose="020B0604020202020204" pitchFamily="34" charset="0"/>
          </a:endParaRPr>
        </a:p>
      </dgm:t>
    </dgm:pt>
    <dgm:pt modelId="{E16068A7-0E34-4587-A06E-F58312791E46}">
      <dgm:prSet phldrT="[Text]" custT="1"/>
      <dgm:spPr>
        <a:solidFill>
          <a:srgbClr val="7030A0"/>
        </a:solidFill>
      </dgm:spPr>
      <dgm:t>
        <a:bodyPr/>
        <a:lstStyle/>
        <a:p>
          <a:r>
            <a:rPr lang="en-US" sz="2000" b="1" dirty="0">
              <a:effectLst/>
              <a:latin typeface="Arial" panose="020B0604020202020204" pitchFamily="34" charset="0"/>
              <a:ea typeface="Calibri" panose="020F0502020204030204" pitchFamily="34" charset="0"/>
              <a:cs typeface="Arial" panose="020B0604020202020204" pitchFamily="34" charset="0"/>
            </a:rPr>
            <a:t>Revenue Streams </a:t>
          </a:r>
          <a:endParaRPr lang="en-US" sz="2000" dirty="0">
            <a:latin typeface="Arial" panose="020B0604020202020204" pitchFamily="34" charset="0"/>
            <a:cs typeface="Arial" panose="020B0604020202020204" pitchFamily="34" charset="0"/>
          </a:endParaRPr>
        </a:p>
      </dgm:t>
    </dgm:pt>
    <dgm:pt modelId="{22204276-75E7-4ABC-BBD3-87495B83128A}" type="parTrans" cxnId="{8B0FC37D-FB37-4333-95BD-CE7D4B768D2E}">
      <dgm:prSet/>
      <dgm:spPr/>
      <dgm:t>
        <a:bodyPr/>
        <a:lstStyle/>
        <a:p>
          <a:endParaRPr lang="en-US"/>
        </a:p>
      </dgm:t>
    </dgm:pt>
    <dgm:pt modelId="{68629F2A-AB89-4E18-AE93-7CB187BB6837}" type="sibTrans" cxnId="{8B0FC37D-FB37-4333-95BD-CE7D4B768D2E}">
      <dgm:prSet/>
      <dgm:spPr/>
      <dgm:t>
        <a:bodyPr/>
        <a:lstStyle/>
        <a:p>
          <a:endParaRPr lang="en-US">
            <a:latin typeface="Arial" panose="020B0604020202020204" pitchFamily="34" charset="0"/>
            <a:cs typeface="Arial" panose="020B0604020202020204" pitchFamily="34" charset="0"/>
          </a:endParaRPr>
        </a:p>
      </dgm:t>
    </dgm:pt>
    <dgm:pt modelId="{10091C09-ECF6-4430-BAEA-21691FE972D9}">
      <dgm:prSet phldrT="[Text]" custT="1"/>
      <dgm:spPr>
        <a:solidFill>
          <a:schemeClr val="bg2">
            <a:lumMod val="25000"/>
          </a:schemeClr>
        </a:solidFill>
      </dgm:spPr>
      <dgm:t>
        <a:bodyPr/>
        <a:lstStyle/>
        <a:p>
          <a:r>
            <a:rPr lang="en-US" sz="2000" b="1" dirty="0">
              <a:effectLst/>
              <a:latin typeface="Arial" panose="020B0604020202020204" pitchFamily="34" charset="0"/>
              <a:ea typeface="Calibri" panose="020F0502020204030204" pitchFamily="34" charset="0"/>
              <a:cs typeface="Arial" panose="020B0604020202020204" pitchFamily="34" charset="0"/>
            </a:rPr>
            <a:t>Key Resources </a:t>
          </a:r>
          <a:endParaRPr lang="en-US" sz="2000" dirty="0">
            <a:latin typeface="Arial" panose="020B0604020202020204" pitchFamily="34" charset="0"/>
            <a:cs typeface="Arial" panose="020B0604020202020204" pitchFamily="34" charset="0"/>
          </a:endParaRPr>
        </a:p>
      </dgm:t>
    </dgm:pt>
    <dgm:pt modelId="{5F6DF884-D7BF-475A-9610-E27BFA288266}" type="parTrans" cxnId="{2FCE8343-C773-407D-AA24-795BB073C9F2}">
      <dgm:prSet/>
      <dgm:spPr/>
      <dgm:t>
        <a:bodyPr/>
        <a:lstStyle/>
        <a:p>
          <a:endParaRPr lang="en-US"/>
        </a:p>
      </dgm:t>
    </dgm:pt>
    <dgm:pt modelId="{C4E83C8B-0A98-404F-9517-41DB24F22400}" type="sibTrans" cxnId="{2FCE8343-C773-407D-AA24-795BB073C9F2}">
      <dgm:prSet/>
      <dgm:spPr/>
      <dgm:t>
        <a:bodyPr/>
        <a:lstStyle/>
        <a:p>
          <a:endParaRPr lang="en-US">
            <a:latin typeface="Arial" panose="020B0604020202020204" pitchFamily="34" charset="0"/>
            <a:cs typeface="Arial" panose="020B0604020202020204" pitchFamily="34" charset="0"/>
          </a:endParaRPr>
        </a:p>
      </dgm:t>
    </dgm:pt>
    <dgm:pt modelId="{51620350-F331-4689-8279-1A3E37C81855}">
      <dgm:prSet phldrT="[Text]" custT="1"/>
      <dgm:spPr>
        <a:solidFill>
          <a:srgbClr val="C00000"/>
        </a:solidFill>
      </dgm:spPr>
      <dgm:t>
        <a:bodyPr/>
        <a:lstStyle/>
        <a:p>
          <a:r>
            <a:rPr lang="en-US" sz="2000" b="1" dirty="0">
              <a:effectLst/>
              <a:latin typeface="Arial" panose="020B0604020202020204" pitchFamily="34" charset="0"/>
              <a:ea typeface="Calibri" panose="020F0502020204030204" pitchFamily="34" charset="0"/>
              <a:cs typeface="Arial" panose="020B0604020202020204" pitchFamily="34" charset="0"/>
            </a:rPr>
            <a:t>Key Activities</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dgm:t>
    </dgm:pt>
    <dgm:pt modelId="{E75E72C0-81FC-42D1-897A-40E9C208B510}" type="parTrans" cxnId="{CC9C7E8E-A450-4F20-9BB5-17C641E32F5B}">
      <dgm:prSet/>
      <dgm:spPr/>
      <dgm:t>
        <a:bodyPr/>
        <a:lstStyle/>
        <a:p>
          <a:endParaRPr lang="en-US"/>
        </a:p>
      </dgm:t>
    </dgm:pt>
    <dgm:pt modelId="{8D9E8638-0945-4599-A514-5837557D73C7}" type="sibTrans" cxnId="{CC9C7E8E-A450-4F20-9BB5-17C641E32F5B}">
      <dgm:prSet/>
      <dgm:spPr/>
      <dgm:t>
        <a:bodyPr/>
        <a:lstStyle/>
        <a:p>
          <a:endParaRPr lang="en-US">
            <a:latin typeface="Arial" panose="020B0604020202020204" pitchFamily="34" charset="0"/>
            <a:cs typeface="Arial" panose="020B0604020202020204" pitchFamily="34" charset="0"/>
          </a:endParaRPr>
        </a:p>
      </dgm:t>
    </dgm:pt>
    <dgm:pt modelId="{AEAEB2C4-9932-4130-BC80-014A81DFB81C}">
      <dgm:prSet phldrT="[Text]" custT="1"/>
      <dgm:spPr>
        <a:solidFill>
          <a:schemeClr val="accent5">
            <a:lumMod val="75000"/>
          </a:schemeClr>
        </a:solidFill>
      </dgm:spPr>
      <dgm:t>
        <a:bodyPr/>
        <a:lstStyle/>
        <a:p>
          <a:r>
            <a:rPr lang="en-US" sz="2000" b="1" dirty="0">
              <a:effectLst/>
              <a:latin typeface="Arial" panose="020B0604020202020204" pitchFamily="34" charset="0"/>
              <a:ea typeface="Calibri" panose="020F0502020204030204" pitchFamily="34" charset="0"/>
              <a:cs typeface="Arial" panose="020B0604020202020204" pitchFamily="34" charset="0"/>
            </a:rPr>
            <a:t>Key Partnerships </a:t>
          </a:r>
          <a:endParaRPr lang="en-US" sz="2000" dirty="0">
            <a:latin typeface="Arial" panose="020B0604020202020204" pitchFamily="34" charset="0"/>
            <a:cs typeface="Arial" panose="020B0604020202020204" pitchFamily="34" charset="0"/>
          </a:endParaRPr>
        </a:p>
      </dgm:t>
    </dgm:pt>
    <dgm:pt modelId="{6C7ACFC3-DA21-485A-B1B2-773EE1ACBD4E}" type="parTrans" cxnId="{A35DB823-97E0-4E4D-B917-EDC7DCA454AC}">
      <dgm:prSet/>
      <dgm:spPr/>
      <dgm:t>
        <a:bodyPr/>
        <a:lstStyle/>
        <a:p>
          <a:endParaRPr lang="en-US"/>
        </a:p>
      </dgm:t>
    </dgm:pt>
    <dgm:pt modelId="{A5AD877A-0B57-4B18-8AE8-BE5D35B560C8}" type="sibTrans" cxnId="{A35DB823-97E0-4E4D-B917-EDC7DCA454AC}">
      <dgm:prSet/>
      <dgm:spPr/>
      <dgm:t>
        <a:bodyPr/>
        <a:lstStyle/>
        <a:p>
          <a:endParaRPr lang="en-US">
            <a:latin typeface="Arial" panose="020B0604020202020204" pitchFamily="34" charset="0"/>
            <a:cs typeface="Arial" panose="020B0604020202020204" pitchFamily="34" charset="0"/>
          </a:endParaRPr>
        </a:p>
      </dgm:t>
    </dgm:pt>
    <dgm:pt modelId="{9FA4F75E-AB99-436A-94B3-102AF0C57F46}" type="pres">
      <dgm:prSet presAssocID="{2AE2CA06-FCFA-4846-9211-021D0FAFD0D2}" presName="Name0" presStyleCnt="0">
        <dgm:presLayoutVars>
          <dgm:chMax val="1"/>
          <dgm:dir/>
          <dgm:animLvl val="ctr"/>
          <dgm:resizeHandles val="exact"/>
        </dgm:presLayoutVars>
      </dgm:prSet>
      <dgm:spPr/>
    </dgm:pt>
    <dgm:pt modelId="{0C321B6E-C362-4094-A5C6-81C9CE12E76D}" type="pres">
      <dgm:prSet presAssocID="{3651037C-F975-41AA-8C17-C1098BCB24DD}" presName="centerShape" presStyleLbl="node0" presStyleIdx="0" presStyleCnt="1" custScaleX="148431"/>
      <dgm:spPr/>
    </dgm:pt>
    <dgm:pt modelId="{5C3991CB-9EE8-4940-ABE1-C2DDFACFAEBA}" type="pres">
      <dgm:prSet presAssocID="{B2C7958A-C215-48A3-9D31-C80F57BC5002}" presName="node" presStyleLbl="node1" presStyleIdx="0" presStyleCnt="9" custScaleX="186106">
        <dgm:presLayoutVars>
          <dgm:bulletEnabled val="1"/>
        </dgm:presLayoutVars>
      </dgm:prSet>
      <dgm:spPr/>
    </dgm:pt>
    <dgm:pt modelId="{D3F11F7B-179B-4AAA-B7E0-61CBE9BA6512}" type="pres">
      <dgm:prSet presAssocID="{B2C7958A-C215-48A3-9D31-C80F57BC5002}" presName="dummy" presStyleCnt="0"/>
      <dgm:spPr/>
    </dgm:pt>
    <dgm:pt modelId="{FF46AF7C-8D91-474E-B730-BC79D471EDF2}" type="pres">
      <dgm:prSet presAssocID="{D85DAD94-38E5-40F6-9E55-6B5DE866CC21}" presName="sibTrans" presStyleLbl="sibTrans2D1" presStyleIdx="0" presStyleCnt="9"/>
      <dgm:spPr/>
    </dgm:pt>
    <dgm:pt modelId="{BE4C6927-51BA-4CFF-B302-A8C4B7DED8BC}" type="pres">
      <dgm:prSet presAssocID="{54A39D70-3169-48F4-A931-E459B5924FF3}" presName="node" presStyleLbl="node1" presStyleIdx="1" presStyleCnt="9" custScaleX="146624">
        <dgm:presLayoutVars>
          <dgm:bulletEnabled val="1"/>
        </dgm:presLayoutVars>
      </dgm:prSet>
      <dgm:spPr/>
    </dgm:pt>
    <dgm:pt modelId="{A723778F-825A-4D5E-A037-B1FDFE113109}" type="pres">
      <dgm:prSet presAssocID="{54A39D70-3169-48F4-A931-E459B5924FF3}" presName="dummy" presStyleCnt="0"/>
      <dgm:spPr/>
    </dgm:pt>
    <dgm:pt modelId="{0FF0E949-24E9-419B-BC2D-37BC1A6B1674}" type="pres">
      <dgm:prSet presAssocID="{5D743D2D-476A-4B2C-9A01-0B2C3996F841}" presName="sibTrans" presStyleLbl="sibTrans2D1" presStyleIdx="1" presStyleCnt="9"/>
      <dgm:spPr/>
    </dgm:pt>
    <dgm:pt modelId="{FA6AD845-1B65-40ED-8292-DB2C2A3A0FDB}" type="pres">
      <dgm:prSet presAssocID="{717CD842-EEAB-412E-9486-0E8CE5F25A47}" presName="node" presStyleLbl="node1" presStyleIdx="2" presStyleCnt="9" custScaleX="174580" custRadScaleRad="105003" custRadScaleInc="-3034">
        <dgm:presLayoutVars>
          <dgm:bulletEnabled val="1"/>
        </dgm:presLayoutVars>
      </dgm:prSet>
      <dgm:spPr/>
    </dgm:pt>
    <dgm:pt modelId="{051DA378-90F9-4548-B2E0-D265EFCDE76A}" type="pres">
      <dgm:prSet presAssocID="{717CD842-EEAB-412E-9486-0E8CE5F25A47}" presName="dummy" presStyleCnt="0"/>
      <dgm:spPr/>
    </dgm:pt>
    <dgm:pt modelId="{F2F560AE-B2B2-4C54-AD1F-59EF90FCB7C5}" type="pres">
      <dgm:prSet presAssocID="{7F1DAA06-AF67-4FB2-98D6-39F7515DF42E}" presName="sibTrans" presStyleLbl="sibTrans2D1" presStyleIdx="2" presStyleCnt="9"/>
      <dgm:spPr/>
    </dgm:pt>
    <dgm:pt modelId="{0BF0B261-DC88-4AF6-BEE0-A50055CD2571}" type="pres">
      <dgm:prSet presAssocID="{41D08E57-203C-4D56-98D4-2A72C700A47B}" presName="node" presStyleLbl="node1" presStyleIdx="3" presStyleCnt="9" custScaleX="162188" custScaleY="102287" custRadScaleRad="97469" custRadScaleInc="-56820">
        <dgm:presLayoutVars>
          <dgm:bulletEnabled val="1"/>
        </dgm:presLayoutVars>
      </dgm:prSet>
      <dgm:spPr/>
    </dgm:pt>
    <dgm:pt modelId="{68F8BDDB-2A8A-4D3D-AB4F-1AE6F48B9410}" type="pres">
      <dgm:prSet presAssocID="{41D08E57-203C-4D56-98D4-2A72C700A47B}" presName="dummy" presStyleCnt="0"/>
      <dgm:spPr/>
    </dgm:pt>
    <dgm:pt modelId="{469D1D98-FC1A-4ABE-93BA-29334C87DC3D}" type="pres">
      <dgm:prSet presAssocID="{6DCF0DB0-B315-4A94-A0A2-A917D273F762}" presName="sibTrans" presStyleLbl="sibTrans2D1" presStyleIdx="3" presStyleCnt="9"/>
      <dgm:spPr/>
    </dgm:pt>
    <dgm:pt modelId="{1981DCE9-62A4-4021-88BF-8C6F3E23E4E6}" type="pres">
      <dgm:prSet presAssocID="{E16068A7-0E34-4587-A06E-F58312791E46}" presName="node" presStyleLbl="node1" presStyleIdx="4" presStyleCnt="9" custScaleX="178247" custScaleY="91904" custRadScaleRad="103597" custRadScaleInc="-44597">
        <dgm:presLayoutVars>
          <dgm:bulletEnabled val="1"/>
        </dgm:presLayoutVars>
      </dgm:prSet>
      <dgm:spPr/>
    </dgm:pt>
    <dgm:pt modelId="{3A3C10A8-48F0-46FE-B2F6-E46E4CEA99D4}" type="pres">
      <dgm:prSet presAssocID="{E16068A7-0E34-4587-A06E-F58312791E46}" presName="dummy" presStyleCnt="0"/>
      <dgm:spPr/>
    </dgm:pt>
    <dgm:pt modelId="{635ECE32-0786-49DA-BB6F-9CEB5A7FBDE7}" type="pres">
      <dgm:prSet presAssocID="{68629F2A-AB89-4E18-AE93-7CB187BB6837}" presName="sibTrans" presStyleLbl="sibTrans2D1" presStyleIdx="4" presStyleCnt="9"/>
      <dgm:spPr/>
    </dgm:pt>
    <dgm:pt modelId="{D0F1B86E-7EA3-4C30-9286-CF3706FC3706}" type="pres">
      <dgm:prSet presAssocID="{10091C09-ECF6-4430-BAEA-21691FE972D9}" presName="node" presStyleLbl="node1" presStyleIdx="5" presStyleCnt="9" custScaleX="169748" custScaleY="78602" custRadScaleRad="103886" custRadScaleInc="38817">
        <dgm:presLayoutVars>
          <dgm:bulletEnabled val="1"/>
        </dgm:presLayoutVars>
      </dgm:prSet>
      <dgm:spPr/>
    </dgm:pt>
    <dgm:pt modelId="{2364E8EE-E5EC-4388-A22E-15C920FD6E4A}" type="pres">
      <dgm:prSet presAssocID="{10091C09-ECF6-4430-BAEA-21691FE972D9}" presName="dummy" presStyleCnt="0"/>
      <dgm:spPr/>
    </dgm:pt>
    <dgm:pt modelId="{2FCA6E70-FB61-4B1F-BEC7-34E556444A46}" type="pres">
      <dgm:prSet presAssocID="{C4E83C8B-0A98-404F-9517-41DB24F22400}" presName="sibTrans" presStyleLbl="sibTrans2D1" presStyleIdx="5" presStyleCnt="9"/>
      <dgm:spPr/>
    </dgm:pt>
    <dgm:pt modelId="{9312BA73-A519-44CA-96D5-BE4EBC6CB6A6}" type="pres">
      <dgm:prSet presAssocID="{51620350-F331-4689-8279-1A3E37C81855}" presName="node" presStyleLbl="node1" presStyleIdx="6" presStyleCnt="9" custScaleX="173217" custRadScaleRad="101345" custRadScaleInc="7171">
        <dgm:presLayoutVars>
          <dgm:bulletEnabled val="1"/>
        </dgm:presLayoutVars>
      </dgm:prSet>
      <dgm:spPr/>
    </dgm:pt>
    <dgm:pt modelId="{BCA5A5AC-47B0-4575-9E62-51AD98712801}" type="pres">
      <dgm:prSet presAssocID="{51620350-F331-4689-8279-1A3E37C81855}" presName="dummy" presStyleCnt="0"/>
      <dgm:spPr/>
    </dgm:pt>
    <dgm:pt modelId="{7E09591A-A145-4822-AA29-AD20662D58FE}" type="pres">
      <dgm:prSet presAssocID="{8D9E8638-0945-4599-A514-5837557D73C7}" presName="sibTrans" presStyleLbl="sibTrans2D1" presStyleIdx="6" presStyleCnt="9"/>
      <dgm:spPr/>
    </dgm:pt>
    <dgm:pt modelId="{2825E760-F996-4760-BD91-3C376EB6F471}" type="pres">
      <dgm:prSet presAssocID="{AEAEB2C4-9932-4130-BC80-014A81DFB81C}" presName="node" presStyleLbl="node1" presStyleIdx="7" presStyleCnt="9" custScaleX="164274">
        <dgm:presLayoutVars>
          <dgm:bulletEnabled val="1"/>
        </dgm:presLayoutVars>
      </dgm:prSet>
      <dgm:spPr/>
    </dgm:pt>
    <dgm:pt modelId="{F8E5E9EA-4B07-4DF9-846C-88724A96832B}" type="pres">
      <dgm:prSet presAssocID="{AEAEB2C4-9932-4130-BC80-014A81DFB81C}" presName="dummy" presStyleCnt="0"/>
      <dgm:spPr/>
    </dgm:pt>
    <dgm:pt modelId="{A0F16FF7-DCFC-4751-AD86-6B2D7D2DB179}" type="pres">
      <dgm:prSet presAssocID="{A5AD877A-0B57-4B18-8AE8-BE5D35B560C8}" presName="sibTrans" presStyleLbl="sibTrans2D1" presStyleIdx="7" presStyleCnt="9" custAng="0"/>
      <dgm:spPr/>
    </dgm:pt>
    <dgm:pt modelId="{75782A69-BCE9-4039-8C5E-C451C2BD7E39}" type="pres">
      <dgm:prSet presAssocID="{6646B7F4-317E-4CE6-A077-518069D2F5B7}" presName="node" presStyleLbl="node1" presStyleIdx="8" presStyleCnt="9" custScaleX="156929" custScaleY="78844">
        <dgm:presLayoutVars>
          <dgm:bulletEnabled val="1"/>
        </dgm:presLayoutVars>
      </dgm:prSet>
      <dgm:spPr/>
    </dgm:pt>
    <dgm:pt modelId="{6B0E573C-275A-49E1-9FCA-208367D68D6D}" type="pres">
      <dgm:prSet presAssocID="{6646B7F4-317E-4CE6-A077-518069D2F5B7}" presName="dummy" presStyleCnt="0"/>
      <dgm:spPr/>
    </dgm:pt>
    <dgm:pt modelId="{DC2ECCBF-A201-4C16-B52A-65AD99EED2C7}" type="pres">
      <dgm:prSet presAssocID="{95C7BF33-107D-4E0E-BBBF-25729E9EECFC}" presName="sibTrans" presStyleLbl="sibTrans2D1" presStyleIdx="8" presStyleCnt="9"/>
      <dgm:spPr/>
    </dgm:pt>
  </dgm:ptLst>
  <dgm:cxnLst>
    <dgm:cxn modelId="{8E72D90A-593B-42EB-AC99-38E098E8B5F4}" type="presOf" srcId="{717CD842-EEAB-412E-9486-0E8CE5F25A47}" destId="{FA6AD845-1B65-40ED-8292-DB2C2A3A0FDB}" srcOrd="0" destOrd="0" presId="urn:microsoft.com/office/officeart/2005/8/layout/radial6"/>
    <dgm:cxn modelId="{8F9F1C0C-909E-482D-937A-8C98EC9EAE68}" type="presOf" srcId="{A5AD877A-0B57-4B18-8AE8-BE5D35B560C8}" destId="{A0F16FF7-DCFC-4751-AD86-6B2D7D2DB179}" srcOrd="0" destOrd="0" presId="urn:microsoft.com/office/officeart/2005/8/layout/radial6"/>
    <dgm:cxn modelId="{57F8A913-1BE4-40B1-8B87-9B21FCDD8239}" srcId="{3651037C-F975-41AA-8C17-C1098BCB24DD}" destId="{717CD842-EEAB-412E-9486-0E8CE5F25A47}" srcOrd="2" destOrd="0" parTransId="{AD10DF75-08DF-4C42-982A-A19AD2F45EBF}" sibTransId="{7F1DAA06-AF67-4FB2-98D6-39F7515DF42E}"/>
    <dgm:cxn modelId="{98BE4B21-D581-460A-B4EB-0B856320FC0A}" type="presOf" srcId="{2AE2CA06-FCFA-4846-9211-021D0FAFD0D2}" destId="{9FA4F75E-AB99-436A-94B3-102AF0C57F46}" srcOrd="0" destOrd="0" presId="urn:microsoft.com/office/officeart/2005/8/layout/radial6"/>
    <dgm:cxn modelId="{A35DB823-97E0-4E4D-B917-EDC7DCA454AC}" srcId="{3651037C-F975-41AA-8C17-C1098BCB24DD}" destId="{AEAEB2C4-9932-4130-BC80-014A81DFB81C}" srcOrd="7" destOrd="0" parTransId="{6C7ACFC3-DA21-485A-B1B2-773EE1ACBD4E}" sibTransId="{A5AD877A-0B57-4B18-8AE8-BE5D35B560C8}"/>
    <dgm:cxn modelId="{2A7C972B-1661-4EF4-8F46-D09F6B822276}" type="presOf" srcId="{6DCF0DB0-B315-4A94-A0A2-A917D273F762}" destId="{469D1D98-FC1A-4ABE-93BA-29334C87DC3D}" srcOrd="0" destOrd="0" presId="urn:microsoft.com/office/officeart/2005/8/layout/radial6"/>
    <dgm:cxn modelId="{FE675D30-514E-4300-AAC2-782E2B1F4BE3}" type="presOf" srcId="{6646B7F4-317E-4CE6-A077-518069D2F5B7}" destId="{75782A69-BCE9-4039-8C5E-C451C2BD7E39}" srcOrd="0" destOrd="0" presId="urn:microsoft.com/office/officeart/2005/8/layout/radial6"/>
    <dgm:cxn modelId="{17F73236-3F7C-4E6B-AB47-22BFC60FFB2C}" srcId="{2AE2CA06-FCFA-4846-9211-021D0FAFD0D2}" destId="{3651037C-F975-41AA-8C17-C1098BCB24DD}" srcOrd="0" destOrd="0" parTransId="{44075486-D05A-4E04-969C-21F784CE4037}" sibTransId="{AE2CC4B5-587B-40D3-AD19-7DCC1C411E50}"/>
    <dgm:cxn modelId="{84B8FF40-5D01-4292-A66A-672BAE374CE5}" type="presOf" srcId="{3651037C-F975-41AA-8C17-C1098BCB24DD}" destId="{0C321B6E-C362-4094-A5C6-81C9CE12E76D}" srcOrd="0" destOrd="0" presId="urn:microsoft.com/office/officeart/2005/8/layout/radial6"/>
    <dgm:cxn modelId="{2FCE8343-C773-407D-AA24-795BB073C9F2}" srcId="{3651037C-F975-41AA-8C17-C1098BCB24DD}" destId="{10091C09-ECF6-4430-BAEA-21691FE972D9}" srcOrd="5" destOrd="0" parTransId="{5F6DF884-D7BF-475A-9610-E27BFA288266}" sibTransId="{C4E83C8B-0A98-404F-9517-41DB24F22400}"/>
    <dgm:cxn modelId="{5B0D6564-A4BB-4ACD-92D8-B2C60E54936B}" srcId="{3651037C-F975-41AA-8C17-C1098BCB24DD}" destId="{54A39D70-3169-48F4-A931-E459B5924FF3}" srcOrd="1" destOrd="0" parTransId="{2067A825-CF19-46CE-BD18-C4C550705314}" sibTransId="{5D743D2D-476A-4B2C-9A01-0B2C3996F841}"/>
    <dgm:cxn modelId="{75E78B44-33E0-4A53-A6E8-DEE965885FBE}" type="presOf" srcId="{E16068A7-0E34-4587-A06E-F58312791E46}" destId="{1981DCE9-62A4-4021-88BF-8C6F3E23E4E6}" srcOrd="0" destOrd="0" presId="urn:microsoft.com/office/officeart/2005/8/layout/radial6"/>
    <dgm:cxn modelId="{76CA2646-FACA-426F-8658-678CE185231B}" type="presOf" srcId="{41D08E57-203C-4D56-98D4-2A72C700A47B}" destId="{0BF0B261-DC88-4AF6-BEE0-A50055CD2571}" srcOrd="0" destOrd="0" presId="urn:microsoft.com/office/officeart/2005/8/layout/radial6"/>
    <dgm:cxn modelId="{826D0067-722D-4311-93C8-BFCF318FA61C}" srcId="{3651037C-F975-41AA-8C17-C1098BCB24DD}" destId="{6646B7F4-317E-4CE6-A077-518069D2F5B7}" srcOrd="8" destOrd="0" parTransId="{44EE7619-27FF-42D8-A60F-FCC7352E6C83}" sibTransId="{95C7BF33-107D-4E0E-BBBF-25729E9EECFC}"/>
    <dgm:cxn modelId="{D4C11B70-76FE-4F84-BDF8-49B0940B0B89}" type="presOf" srcId="{51620350-F331-4689-8279-1A3E37C81855}" destId="{9312BA73-A519-44CA-96D5-BE4EBC6CB6A6}" srcOrd="0" destOrd="0" presId="urn:microsoft.com/office/officeart/2005/8/layout/radial6"/>
    <dgm:cxn modelId="{8B0FC37D-FB37-4333-95BD-CE7D4B768D2E}" srcId="{3651037C-F975-41AA-8C17-C1098BCB24DD}" destId="{E16068A7-0E34-4587-A06E-F58312791E46}" srcOrd="4" destOrd="0" parTransId="{22204276-75E7-4ABC-BBD3-87495B83128A}" sibTransId="{68629F2A-AB89-4E18-AE93-7CB187BB6837}"/>
    <dgm:cxn modelId="{CC9C7E8E-A450-4F20-9BB5-17C641E32F5B}" srcId="{3651037C-F975-41AA-8C17-C1098BCB24DD}" destId="{51620350-F331-4689-8279-1A3E37C81855}" srcOrd="6" destOrd="0" parTransId="{E75E72C0-81FC-42D1-897A-40E9C208B510}" sibTransId="{8D9E8638-0945-4599-A514-5837557D73C7}"/>
    <dgm:cxn modelId="{12BF8892-D9CE-4CC4-ABC5-66698A1B5690}" type="presOf" srcId="{10091C09-ECF6-4430-BAEA-21691FE972D9}" destId="{D0F1B86E-7EA3-4C30-9286-CF3706FC3706}" srcOrd="0" destOrd="0" presId="urn:microsoft.com/office/officeart/2005/8/layout/radial6"/>
    <dgm:cxn modelId="{2CAFBCA0-3FA8-4E2D-95C5-B511004FA595}" type="presOf" srcId="{54A39D70-3169-48F4-A931-E459B5924FF3}" destId="{BE4C6927-51BA-4CFF-B302-A8C4B7DED8BC}" srcOrd="0" destOrd="0" presId="urn:microsoft.com/office/officeart/2005/8/layout/radial6"/>
    <dgm:cxn modelId="{DDE630A6-01AC-45F7-AB57-7939B61D9D29}" type="presOf" srcId="{5D743D2D-476A-4B2C-9A01-0B2C3996F841}" destId="{0FF0E949-24E9-419B-BC2D-37BC1A6B1674}" srcOrd="0" destOrd="0" presId="urn:microsoft.com/office/officeart/2005/8/layout/radial6"/>
    <dgm:cxn modelId="{A0F0D2A9-07F9-460D-AB05-9E307C434AC6}" type="presOf" srcId="{7F1DAA06-AF67-4FB2-98D6-39F7515DF42E}" destId="{F2F560AE-B2B2-4C54-AD1F-59EF90FCB7C5}" srcOrd="0" destOrd="0" presId="urn:microsoft.com/office/officeart/2005/8/layout/radial6"/>
    <dgm:cxn modelId="{1C6D6DC5-D707-452F-A653-31BA633FCEC6}" type="presOf" srcId="{C4E83C8B-0A98-404F-9517-41DB24F22400}" destId="{2FCA6E70-FB61-4B1F-BEC7-34E556444A46}" srcOrd="0" destOrd="0" presId="urn:microsoft.com/office/officeart/2005/8/layout/radial6"/>
    <dgm:cxn modelId="{509329CA-B7BA-487A-8AA6-E3443C2F3A90}" srcId="{3651037C-F975-41AA-8C17-C1098BCB24DD}" destId="{41D08E57-203C-4D56-98D4-2A72C700A47B}" srcOrd="3" destOrd="0" parTransId="{7DC66CB8-011F-4E42-9C4F-8AED1B157906}" sibTransId="{6DCF0DB0-B315-4A94-A0A2-A917D273F762}"/>
    <dgm:cxn modelId="{B2EC51CB-D496-426F-A07F-7221A0D5E77D}" srcId="{3651037C-F975-41AA-8C17-C1098BCB24DD}" destId="{B2C7958A-C215-48A3-9D31-C80F57BC5002}" srcOrd="0" destOrd="0" parTransId="{632451A3-238F-4FF2-AB09-A9594E0959EE}" sibTransId="{D85DAD94-38E5-40F6-9E55-6B5DE866CC21}"/>
    <dgm:cxn modelId="{709B00D3-256D-4EAD-A500-3498F415F30D}" type="presOf" srcId="{68629F2A-AB89-4E18-AE93-7CB187BB6837}" destId="{635ECE32-0786-49DA-BB6F-9CEB5A7FBDE7}" srcOrd="0" destOrd="0" presId="urn:microsoft.com/office/officeart/2005/8/layout/radial6"/>
    <dgm:cxn modelId="{4A3150D5-C01D-4B72-83DC-70DE8A39AA48}" type="presOf" srcId="{B2C7958A-C215-48A3-9D31-C80F57BC5002}" destId="{5C3991CB-9EE8-4940-ABE1-C2DDFACFAEBA}" srcOrd="0" destOrd="0" presId="urn:microsoft.com/office/officeart/2005/8/layout/radial6"/>
    <dgm:cxn modelId="{E32FE5D5-BC3B-4441-B022-643DB9300D3C}" type="presOf" srcId="{95C7BF33-107D-4E0E-BBBF-25729E9EECFC}" destId="{DC2ECCBF-A201-4C16-B52A-65AD99EED2C7}" srcOrd="0" destOrd="0" presId="urn:microsoft.com/office/officeart/2005/8/layout/radial6"/>
    <dgm:cxn modelId="{88C1D9E0-00B7-44B5-A378-F2B923592D11}" type="presOf" srcId="{D85DAD94-38E5-40F6-9E55-6B5DE866CC21}" destId="{FF46AF7C-8D91-474E-B730-BC79D471EDF2}" srcOrd="0" destOrd="0" presId="urn:microsoft.com/office/officeart/2005/8/layout/radial6"/>
    <dgm:cxn modelId="{710F01EC-3DB9-4F48-A117-60082057DCEE}" type="presOf" srcId="{8D9E8638-0945-4599-A514-5837557D73C7}" destId="{7E09591A-A145-4822-AA29-AD20662D58FE}" srcOrd="0" destOrd="0" presId="urn:microsoft.com/office/officeart/2005/8/layout/radial6"/>
    <dgm:cxn modelId="{AC514FF4-8261-46EC-9C15-6322AA1522E2}" type="presOf" srcId="{AEAEB2C4-9932-4130-BC80-014A81DFB81C}" destId="{2825E760-F996-4760-BD91-3C376EB6F471}" srcOrd="0" destOrd="0" presId="urn:microsoft.com/office/officeart/2005/8/layout/radial6"/>
    <dgm:cxn modelId="{F83AD487-6C41-4E7D-BFDD-A50D56D70D22}" type="presParOf" srcId="{9FA4F75E-AB99-436A-94B3-102AF0C57F46}" destId="{0C321B6E-C362-4094-A5C6-81C9CE12E76D}" srcOrd="0" destOrd="0" presId="urn:microsoft.com/office/officeart/2005/8/layout/radial6"/>
    <dgm:cxn modelId="{97C66174-0CFF-45BA-BE43-BBAD491422E2}" type="presParOf" srcId="{9FA4F75E-AB99-436A-94B3-102AF0C57F46}" destId="{5C3991CB-9EE8-4940-ABE1-C2DDFACFAEBA}" srcOrd="1" destOrd="0" presId="urn:microsoft.com/office/officeart/2005/8/layout/radial6"/>
    <dgm:cxn modelId="{3AF6F325-64B2-4A21-8206-24447DCABA6B}" type="presParOf" srcId="{9FA4F75E-AB99-436A-94B3-102AF0C57F46}" destId="{D3F11F7B-179B-4AAA-B7E0-61CBE9BA6512}" srcOrd="2" destOrd="0" presId="urn:microsoft.com/office/officeart/2005/8/layout/radial6"/>
    <dgm:cxn modelId="{58BA3F12-981F-4FC1-ADB4-A746E752DC20}" type="presParOf" srcId="{9FA4F75E-AB99-436A-94B3-102AF0C57F46}" destId="{FF46AF7C-8D91-474E-B730-BC79D471EDF2}" srcOrd="3" destOrd="0" presId="urn:microsoft.com/office/officeart/2005/8/layout/radial6"/>
    <dgm:cxn modelId="{940E3508-0891-4E8C-8B95-EC65F4B6378D}" type="presParOf" srcId="{9FA4F75E-AB99-436A-94B3-102AF0C57F46}" destId="{BE4C6927-51BA-4CFF-B302-A8C4B7DED8BC}" srcOrd="4" destOrd="0" presId="urn:microsoft.com/office/officeart/2005/8/layout/radial6"/>
    <dgm:cxn modelId="{8356E719-F6B6-47E6-864B-98C2CEAA9A54}" type="presParOf" srcId="{9FA4F75E-AB99-436A-94B3-102AF0C57F46}" destId="{A723778F-825A-4D5E-A037-B1FDFE113109}" srcOrd="5" destOrd="0" presId="urn:microsoft.com/office/officeart/2005/8/layout/radial6"/>
    <dgm:cxn modelId="{C231A1CE-6EF3-4298-A68B-E192D3C59048}" type="presParOf" srcId="{9FA4F75E-AB99-436A-94B3-102AF0C57F46}" destId="{0FF0E949-24E9-419B-BC2D-37BC1A6B1674}" srcOrd="6" destOrd="0" presId="urn:microsoft.com/office/officeart/2005/8/layout/radial6"/>
    <dgm:cxn modelId="{E39049AC-BFE0-4396-9112-9EB2DDC17C81}" type="presParOf" srcId="{9FA4F75E-AB99-436A-94B3-102AF0C57F46}" destId="{FA6AD845-1B65-40ED-8292-DB2C2A3A0FDB}" srcOrd="7" destOrd="0" presId="urn:microsoft.com/office/officeart/2005/8/layout/radial6"/>
    <dgm:cxn modelId="{14177C6E-50C7-41D5-8457-A750DD521B94}" type="presParOf" srcId="{9FA4F75E-AB99-436A-94B3-102AF0C57F46}" destId="{051DA378-90F9-4548-B2E0-D265EFCDE76A}" srcOrd="8" destOrd="0" presId="urn:microsoft.com/office/officeart/2005/8/layout/radial6"/>
    <dgm:cxn modelId="{2FA11F73-B5C0-4E35-B5FE-3AF30E97196A}" type="presParOf" srcId="{9FA4F75E-AB99-436A-94B3-102AF0C57F46}" destId="{F2F560AE-B2B2-4C54-AD1F-59EF90FCB7C5}" srcOrd="9" destOrd="0" presId="urn:microsoft.com/office/officeart/2005/8/layout/radial6"/>
    <dgm:cxn modelId="{DEB4A2FD-2D0A-4A4B-8CFC-AEC2AB761EA9}" type="presParOf" srcId="{9FA4F75E-AB99-436A-94B3-102AF0C57F46}" destId="{0BF0B261-DC88-4AF6-BEE0-A50055CD2571}" srcOrd="10" destOrd="0" presId="urn:microsoft.com/office/officeart/2005/8/layout/radial6"/>
    <dgm:cxn modelId="{4CF52ACF-869D-4436-8607-4689193EEB6A}" type="presParOf" srcId="{9FA4F75E-AB99-436A-94B3-102AF0C57F46}" destId="{68F8BDDB-2A8A-4D3D-AB4F-1AE6F48B9410}" srcOrd="11" destOrd="0" presId="urn:microsoft.com/office/officeart/2005/8/layout/radial6"/>
    <dgm:cxn modelId="{0A5AF6C2-CFF3-4F9B-9C6C-A197C8285549}" type="presParOf" srcId="{9FA4F75E-AB99-436A-94B3-102AF0C57F46}" destId="{469D1D98-FC1A-4ABE-93BA-29334C87DC3D}" srcOrd="12" destOrd="0" presId="urn:microsoft.com/office/officeart/2005/8/layout/radial6"/>
    <dgm:cxn modelId="{4C340745-9DE9-483F-9E6A-A50B1A9B72C0}" type="presParOf" srcId="{9FA4F75E-AB99-436A-94B3-102AF0C57F46}" destId="{1981DCE9-62A4-4021-88BF-8C6F3E23E4E6}" srcOrd="13" destOrd="0" presId="urn:microsoft.com/office/officeart/2005/8/layout/radial6"/>
    <dgm:cxn modelId="{8EE3E865-C34F-466F-8E1B-B4B1A81559DA}" type="presParOf" srcId="{9FA4F75E-AB99-436A-94B3-102AF0C57F46}" destId="{3A3C10A8-48F0-46FE-B2F6-E46E4CEA99D4}" srcOrd="14" destOrd="0" presId="urn:microsoft.com/office/officeart/2005/8/layout/radial6"/>
    <dgm:cxn modelId="{12356408-83AB-4C6C-B3B2-76A09FCF59FE}" type="presParOf" srcId="{9FA4F75E-AB99-436A-94B3-102AF0C57F46}" destId="{635ECE32-0786-49DA-BB6F-9CEB5A7FBDE7}" srcOrd="15" destOrd="0" presId="urn:microsoft.com/office/officeart/2005/8/layout/radial6"/>
    <dgm:cxn modelId="{0C13CA64-A718-401B-B688-CA09923D7E38}" type="presParOf" srcId="{9FA4F75E-AB99-436A-94B3-102AF0C57F46}" destId="{D0F1B86E-7EA3-4C30-9286-CF3706FC3706}" srcOrd="16" destOrd="0" presId="urn:microsoft.com/office/officeart/2005/8/layout/radial6"/>
    <dgm:cxn modelId="{7CDB81FB-5934-4F8C-882D-3036110A05D5}" type="presParOf" srcId="{9FA4F75E-AB99-436A-94B3-102AF0C57F46}" destId="{2364E8EE-E5EC-4388-A22E-15C920FD6E4A}" srcOrd="17" destOrd="0" presId="urn:microsoft.com/office/officeart/2005/8/layout/radial6"/>
    <dgm:cxn modelId="{7814D26A-CC62-4648-B007-C43230C78425}" type="presParOf" srcId="{9FA4F75E-AB99-436A-94B3-102AF0C57F46}" destId="{2FCA6E70-FB61-4B1F-BEC7-34E556444A46}" srcOrd="18" destOrd="0" presId="urn:microsoft.com/office/officeart/2005/8/layout/radial6"/>
    <dgm:cxn modelId="{106ABE61-58F7-45DA-A37A-175DF7DEA406}" type="presParOf" srcId="{9FA4F75E-AB99-436A-94B3-102AF0C57F46}" destId="{9312BA73-A519-44CA-96D5-BE4EBC6CB6A6}" srcOrd="19" destOrd="0" presId="urn:microsoft.com/office/officeart/2005/8/layout/radial6"/>
    <dgm:cxn modelId="{E506F2E4-8C89-4511-A772-F0B833D60362}" type="presParOf" srcId="{9FA4F75E-AB99-436A-94B3-102AF0C57F46}" destId="{BCA5A5AC-47B0-4575-9E62-51AD98712801}" srcOrd="20" destOrd="0" presId="urn:microsoft.com/office/officeart/2005/8/layout/radial6"/>
    <dgm:cxn modelId="{42DFD334-6AD6-4003-9502-83836AFA0A79}" type="presParOf" srcId="{9FA4F75E-AB99-436A-94B3-102AF0C57F46}" destId="{7E09591A-A145-4822-AA29-AD20662D58FE}" srcOrd="21" destOrd="0" presId="urn:microsoft.com/office/officeart/2005/8/layout/radial6"/>
    <dgm:cxn modelId="{7414C8AB-0D96-47C1-8BAA-EFEF96126200}" type="presParOf" srcId="{9FA4F75E-AB99-436A-94B3-102AF0C57F46}" destId="{2825E760-F996-4760-BD91-3C376EB6F471}" srcOrd="22" destOrd="0" presId="urn:microsoft.com/office/officeart/2005/8/layout/radial6"/>
    <dgm:cxn modelId="{6835B88A-33BF-41CC-B7D1-5EF2109C712C}" type="presParOf" srcId="{9FA4F75E-AB99-436A-94B3-102AF0C57F46}" destId="{F8E5E9EA-4B07-4DF9-846C-88724A96832B}" srcOrd="23" destOrd="0" presId="urn:microsoft.com/office/officeart/2005/8/layout/radial6"/>
    <dgm:cxn modelId="{BEE70111-078F-4627-AF39-A0D4E142B1B3}" type="presParOf" srcId="{9FA4F75E-AB99-436A-94B3-102AF0C57F46}" destId="{A0F16FF7-DCFC-4751-AD86-6B2D7D2DB179}" srcOrd="24" destOrd="0" presId="urn:microsoft.com/office/officeart/2005/8/layout/radial6"/>
    <dgm:cxn modelId="{D30A2FD4-E778-4202-A22F-8BB51E8A1F1F}" type="presParOf" srcId="{9FA4F75E-AB99-436A-94B3-102AF0C57F46}" destId="{75782A69-BCE9-4039-8C5E-C451C2BD7E39}" srcOrd="25" destOrd="0" presId="urn:microsoft.com/office/officeart/2005/8/layout/radial6"/>
    <dgm:cxn modelId="{F2F59570-0B84-4269-BDBC-78E1F5FFD6A5}" type="presParOf" srcId="{9FA4F75E-AB99-436A-94B3-102AF0C57F46}" destId="{6B0E573C-275A-49E1-9FCA-208367D68D6D}" srcOrd="26" destOrd="0" presId="urn:microsoft.com/office/officeart/2005/8/layout/radial6"/>
    <dgm:cxn modelId="{F842BABA-23FB-4B24-B4E1-74B630ECAC46}" type="presParOf" srcId="{9FA4F75E-AB99-436A-94B3-102AF0C57F46}" destId="{DC2ECCBF-A201-4C16-B52A-65AD99EED2C7}"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E13AA-1D71-403B-86D3-7F440B1C2314}">
      <dsp:nvSpPr>
        <dsp:cNvPr id="0" name=""/>
        <dsp:cNvSpPr/>
      </dsp:nvSpPr>
      <dsp:spPr>
        <a:xfrm>
          <a:off x="0" y="480699"/>
          <a:ext cx="12326112"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29100-D57D-44B1-B5EC-F6D471C86C81}">
      <dsp:nvSpPr>
        <dsp:cNvPr id="0" name=""/>
        <dsp:cNvSpPr/>
      </dsp:nvSpPr>
      <dsp:spPr>
        <a:xfrm>
          <a:off x="616305" y="111699"/>
          <a:ext cx="8628278" cy="73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28" tIns="0" rIns="326128" bIns="0" numCol="1" spcCol="1270" anchor="ctr" anchorCtr="0">
          <a:noAutofit/>
        </a:bodyPr>
        <a:lstStyle/>
        <a:p>
          <a:pPr marL="0" lvl="0" indent="0" algn="l" defTabSz="1422400">
            <a:lnSpc>
              <a:spcPct val="90000"/>
            </a:lnSpc>
            <a:spcBef>
              <a:spcPct val="0"/>
            </a:spcBef>
            <a:spcAft>
              <a:spcPct val="35000"/>
            </a:spcAft>
            <a:buNone/>
          </a:pPr>
          <a:r>
            <a:rPr lang="en-US" sz="3200" kern="1200" dirty="0"/>
            <a:t>Personal Innovation</a:t>
          </a:r>
        </a:p>
      </dsp:txBody>
      <dsp:txXfrm>
        <a:off x="652331" y="147725"/>
        <a:ext cx="8556226" cy="665948"/>
      </dsp:txXfrm>
    </dsp:sp>
    <dsp:sp modelId="{72258899-C603-446A-BBF8-B141AAC84546}">
      <dsp:nvSpPr>
        <dsp:cNvPr id="0" name=""/>
        <dsp:cNvSpPr/>
      </dsp:nvSpPr>
      <dsp:spPr>
        <a:xfrm>
          <a:off x="0" y="1614699"/>
          <a:ext cx="12326112"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23D23D-7E20-4C8F-B668-C7AC1FE6D743}">
      <dsp:nvSpPr>
        <dsp:cNvPr id="0" name=""/>
        <dsp:cNvSpPr/>
      </dsp:nvSpPr>
      <dsp:spPr>
        <a:xfrm>
          <a:off x="616305" y="1245699"/>
          <a:ext cx="8628278" cy="73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28" tIns="0" rIns="326128" bIns="0" numCol="1" spcCol="1270" anchor="ctr" anchorCtr="0">
          <a:noAutofit/>
        </a:bodyPr>
        <a:lstStyle/>
        <a:p>
          <a:pPr marL="0" lvl="0" indent="0" algn="l" defTabSz="1422400">
            <a:lnSpc>
              <a:spcPct val="90000"/>
            </a:lnSpc>
            <a:spcBef>
              <a:spcPct val="0"/>
            </a:spcBef>
            <a:spcAft>
              <a:spcPct val="35000"/>
            </a:spcAft>
            <a:buNone/>
          </a:pPr>
          <a:r>
            <a:rPr lang="en-US" sz="3200" kern="1200" dirty="0"/>
            <a:t>Product   Innovation</a:t>
          </a:r>
        </a:p>
      </dsp:txBody>
      <dsp:txXfrm>
        <a:off x="652331" y="1281725"/>
        <a:ext cx="8556226" cy="665948"/>
      </dsp:txXfrm>
    </dsp:sp>
    <dsp:sp modelId="{737642C9-1ABA-457F-8775-AF97D8ABBC19}">
      <dsp:nvSpPr>
        <dsp:cNvPr id="0" name=""/>
        <dsp:cNvSpPr/>
      </dsp:nvSpPr>
      <dsp:spPr>
        <a:xfrm>
          <a:off x="0" y="2748700"/>
          <a:ext cx="12326112"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B0847A-8D9D-4994-B3A8-D6699B59AE7A}">
      <dsp:nvSpPr>
        <dsp:cNvPr id="0" name=""/>
        <dsp:cNvSpPr/>
      </dsp:nvSpPr>
      <dsp:spPr>
        <a:xfrm>
          <a:off x="616305" y="2379700"/>
          <a:ext cx="8628278"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28" tIns="0" rIns="326128" bIns="0" numCol="1" spcCol="1270" anchor="ctr" anchorCtr="0">
          <a:noAutofit/>
        </a:bodyPr>
        <a:lstStyle/>
        <a:p>
          <a:pPr marL="0" lvl="0" indent="0" algn="l" defTabSz="1422400">
            <a:lnSpc>
              <a:spcPct val="90000"/>
            </a:lnSpc>
            <a:spcBef>
              <a:spcPct val="0"/>
            </a:spcBef>
            <a:spcAft>
              <a:spcPct val="35000"/>
            </a:spcAft>
            <a:buNone/>
          </a:pPr>
          <a:r>
            <a:rPr lang="en-US" sz="3200" kern="1200" dirty="0"/>
            <a:t>Marketing Innovation</a:t>
          </a:r>
        </a:p>
      </dsp:txBody>
      <dsp:txXfrm>
        <a:off x="652331" y="2415726"/>
        <a:ext cx="8556226" cy="665948"/>
      </dsp:txXfrm>
    </dsp:sp>
    <dsp:sp modelId="{A491C274-29C1-40C3-912B-BCB3CAB88CE3}">
      <dsp:nvSpPr>
        <dsp:cNvPr id="0" name=""/>
        <dsp:cNvSpPr/>
      </dsp:nvSpPr>
      <dsp:spPr>
        <a:xfrm>
          <a:off x="0" y="3882700"/>
          <a:ext cx="12326112"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39E93-45CE-4822-986A-BB0E2F844E57}">
      <dsp:nvSpPr>
        <dsp:cNvPr id="0" name=""/>
        <dsp:cNvSpPr/>
      </dsp:nvSpPr>
      <dsp:spPr>
        <a:xfrm>
          <a:off x="616305" y="3513700"/>
          <a:ext cx="8628278"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28" tIns="0" rIns="326128" bIns="0" numCol="1" spcCol="1270" anchor="ctr" anchorCtr="0">
          <a:noAutofit/>
        </a:bodyPr>
        <a:lstStyle/>
        <a:p>
          <a:pPr marL="0" lvl="0" indent="0" algn="l" defTabSz="1422400">
            <a:lnSpc>
              <a:spcPct val="90000"/>
            </a:lnSpc>
            <a:spcBef>
              <a:spcPct val="0"/>
            </a:spcBef>
            <a:spcAft>
              <a:spcPct val="35000"/>
            </a:spcAft>
            <a:buNone/>
          </a:pPr>
          <a:r>
            <a:rPr lang="en-US" sz="3200" kern="1200" dirty="0"/>
            <a:t>Organization Innovation</a:t>
          </a:r>
        </a:p>
      </dsp:txBody>
      <dsp:txXfrm>
        <a:off x="652331" y="3549726"/>
        <a:ext cx="8556226" cy="665948"/>
      </dsp:txXfrm>
    </dsp:sp>
    <dsp:sp modelId="{54132513-BB62-49D8-A3DD-B8BBB7943D69}">
      <dsp:nvSpPr>
        <dsp:cNvPr id="0" name=""/>
        <dsp:cNvSpPr/>
      </dsp:nvSpPr>
      <dsp:spPr>
        <a:xfrm>
          <a:off x="0" y="5016699"/>
          <a:ext cx="12326112" cy="630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B4C5F0-143C-48ED-B9E8-8571B0215825}">
      <dsp:nvSpPr>
        <dsp:cNvPr id="0" name=""/>
        <dsp:cNvSpPr/>
      </dsp:nvSpPr>
      <dsp:spPr>
        <a:xfrm>
          <a:off x="616305" y="4647699"/>
          <a:ext cx="8628278" cy="7380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28" tIns="0" rIns="326128" bIns="0" numCol="1" spcCol="1270" anchor="ctr" anchorCtr="0">
          <a:noAutofit/>
        </a:bodyPr>
        <a:lstStyle/>
        <a:p>
          <a:pPr marL="0" lvl="0" indent="0" algn="l" defTabSz="1422400">
            <a:lnSpc>
              <a:spcPct val="90000"/>
            </a:lnSpc>
            <a:spcBef>
              <a:spcPct val="0"/>
            </a:spcBef>
            <a:spcAft>
              <a:spcPct val="35000"/>
            </a:spcAft>
            <a:buNone/>
          </a:pPr>
          <a:r>
            <a:rPr lang="en-US" sz="3200" kern="1200" dirty="0"/>
            <a:t>Service Innovation</a:t>
          </a:r>
        </a:p>
      </dsp:txBody>
      <dsp:txXfrm>
        <a:off x="652331" y="4683725"/>
        <a:ext cx="8556226" cy="665948"/>
      </dsp:txXfrm>
    </dsp:sp>
    <dsp:sp modelId="{D390137C-D078-4185-BDF9-2C8ECDFF8121}">
      <dsp:nvSpPr>
        <dsp:cNvPr id="0" name=""/>
        <dsp:cNvSpPr/>
      </dsp:nvSpPr>
      <dsp:spPr>
        <a:xfrm>
          <a:off x="0" y="6150699"/>
          <a:ext cx="12326112"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F053D-479F-4A66-B3E6-BB0065935F00}">
      <dsp:nvSpPr>
        <dsp:cNvPr id="0" name=""/>
        <dsp:cNvSpPr/>
      </dsp:nvSpPr>
      <dsp:spPr>
        <a:xfrm>
          <a:off x="616305" y="5781699"/>
          <a:ext cx="8628278" cy="73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28" tIns="0" rIns="326128" bIns="0" numCol="1" spcCol="1270" anchor="ctr" anchorCtr="0">
          <a:noAutofit/>
        </a:bodyPr>
        <a:lstStyle/>
        <a:p>
          <a:pPr marL="0" lvl="0" indent="0" algn="l" defTabSz="1422400">
            <a:lnSpc>
              <a:spcPct val="90000"/>
            </a:lnSpc>
            <a:spcBef>
              <a:spcPct val="0"/>
            </a:spcBef>
            <a:spcAft>
              <a:spcPct val="35000"/>
            </a:spcAft>
            <a:buNone/>
          </a:pPr>
          <a:r>
            <a:rPr lang="en-US" sz="3200" kern="1200" dirty="0"/>
            <a:t>Process   Innovation</a:t>
          </a:r>
        </a:p>
      </dsp:txBody>
      <dsp:txXfrm>
        <a:off x="652331" y="5817725"/>
        <a:ext cx="8556226" cy="665948"/>
      </dsp:txXfrm>
    </dsp:sp>
    <dsp:sp modelId="{ABA6EA7D-59E2-4E50-B489-A3D9627FE0C3}">
      <dsp:nvSpPr>
        <dsp:cNvPr id="0" name=""/>
        <dsp:cNvSpPr/>
      </dsp:nvSpPr>
      <dsp:spPr>
        <a:xfrm>
          <a:off x="0" y="7284700"/>
          <a:ext cx="12326112"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7EFF7-932E-4F24-B178-4B45B82BFAC1}">
      <dsp:nvSpPr>
        <dsp:cNvPr id="0" name=""/>
        <dsp:cNvSpPr/>
      </dsp:nvSpPr>
      <dsp:spPr>
        <a:xfrm>
          <a:off x="616305" y="6915700"/>
          <a:ext cx="8628278" cy="73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28" tIns="0" rIns="326128" bIns="0" numCol="1" spcCol="1270" anchor="ctr" anchorCtr="0">
          <a:noAutofit/>
        </a:bodyPr>
        <a:lstStyle/>
        <a:p>
          <a:pPr marL="0" lvl="0" indent="0" algn="l" defTabSz="1422400">
            <a:lnSpc>
              <a:spcPct val="90000"/>
            </a:lnSpc>
            <a:spcBef>
              <a:spcPct val="0"/>
            </a:spcBef>
            <a:spcAft>
              <a:spcPct val="35000"/>
            </a:spcAft>
            <a:buNone/>
          </a:pPr>
          <a:r>
            <a:rPr lang="en-US" sz="3200" kern="1200" dirty="0"/>
            <a:t>Business model Innovations</a:t>
          </a:r>
        </a:p>
      </dsp:txBody>
      <dsp:txXfrm>
        <a:off x="652331" y="6951726"/>
        <a:ext cx="8556226"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ECCBF-A201-4C16-B52A-65AD99EED2C7}">
      <dsp:nvSpPr>
        <dsp:cNvPr id="0" name=""/>
        <dsp:cNvSpPr/>
      </dsp:nvSpPr>
      <dsp:spPr>
        <a:xfrm>
          <a:off x="3166840" y="506020"/>
          <a:ext cx="4890288" cy="4890288"/>
        </a:xfrm>
        <a:prstGeom prst="blockArc">
          <a:avLst>
            <a:gd name="adj1" fmla="val 13800000"/>
            <a:gd name="adj2" fmla="val 16200000"/>
            <a:gd name="adj3" fmla="val 30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F16FF7-DCFC-4751-AD86-6B2D7D2DB179}">
      <dsp:nvSpPr>
        <dsp:cNvPr id="0" name=""/>
        <dsp:cNvSpPr/>
      </dsp:nvSpPr>
      <dsp:spPr>
        <a:xfrm>
          <a:off x="3166840" y="506020"/>
          <a:ext cx="4890288" cy="4890288"/>
        </a:xfrm>
        <a:prstGeom prst="blockArc">
          <a:avLst>
            <a:gd name="adj1" fmla="val 11400000"/>
            <a:gd name="adj2" fmla="val 13800000"/>
            <a:gd name="adj3" fmla="val 30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09591A-A145-4822-AA29-AD20662D58FE}">
      <dsp:nvSpPr>
        <dsp:cNvPr id="0" name=""/>
        <dsp:cNvSpPr/>
      </dsp:nvSpPr>
      <dsp:spPr>
        <a:xfrm>
          <a:off x="3157403" y="556397"/>
          <a:ext cx="4890288" cy="4890288"/>
        </a:xfrm>
        <a:prstGeom prst="blockArc">
          <a:avLst>
            <a:gd name="adj1" fmla="val 9113713"/>
            <a:gd name="adj2" fmla="val 11473181"/>
            <a:gd name="adj3" fmla="val 30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CA6E70-FB61-4B1F-BEC7-34E556444A46}">
      <dsp:nvSpPr>
        <dsp:cNvPr id="0" name=""/>
        <dsp:cNvSpPr/>
      </dsp:nvSpPr>
      <dsp:spPr>
        <a:xfrm>
          <a:off x="3191159" y="622003"/>
          <a:ext cx="4890288" cy="4890288"/>
        </a:xfrm>
        <a:prstGeom prst="blockArc">
          <a:avLst>
            <a:gd name="adj1" fmla="val 7012422"/>
            <a:gd name="adj2" fmla="val 9219063"/>
            <a:gd name="adj3" fmla="val 30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5ECE32-0786-49DA-BB6F-9CEB5A7FBDE7}">
      <dsp:nvSpPr>
        <dsp:cNvPr id="0" name=""/>
        <dsp:cNvSpPr/>
      </dsp:nvSpPr>
      <dsp:spPr>
        <a:xfrm>
          <a:off x="3159744" y="606369"/>
          <a:ext cx="4890288" cy="4890288"/>
        </a:xfrm>
        <a:prstGeom prst="blockArc">
          <a:avLst>
            <a:gd name="adj1" fmla="val 3771418"/>
            <a:gd name="adj2" fmla="val 6962319"/>
            <a:gd name="adj3" fmla="val 30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9D1D98-FC1A-4ABE-93BA-29334C87DC3D}">
      <dsp:nvSpPr>
        <dsp:cNvPr id="0" name=""/>
        <dsp:cNvSpPr/>
      </dsp:nvSpPr>
      <dsp:spPr>
        <a:xfrm>
          <a:off x="3041844" y="671033"/>
          <a:ext cx="4890288" cy="4890288"/>
        </a:xfrm>
        <a:prstGeom prst="blockArc">
          <a:avLst>
            <a:gd name="adj1" fmla="val 1059236"/>
            <a:gd name="adj2" fmla="val 3579396"/>
            <a:gd name="adj3" fmla="val 30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F560AE-B2B2-4C54-AD1F-59EF90FCB7C5}">
      <dsp:nvSpPr>
        <dsp:cNvPr id="0" name=""/>
        <dsp:cNvSpPr/>
      </dsp:nvSpPr>
      <dsp:spPr>
        <a:xfrm>
          <a:off x="3250347" y="198536"/>
          <a:ext cx="4890288" cy="4890288"/>
        </a:xfrm>
        <a:prstGeom prst="blockArc">
          <a:avLst>
            <a:gd name="adj1" fmla="val 21386990"/>
            <a:gd name="adj2" fmla="val 1798066"/>
            <a:gd name="adj3" fmla="val 30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F0E949-24E9-419B-BC2D-37BC1A6B1674}">
      <dsp:nvSpPr>
        <dsp:cNvPr id="0" name=""/>
        <dsp:cNvSpPr/>
      </dsp:nvSpPr>
      <dsp:spPr>
        <a:xfrm>
          <a:off x="3314401" y="620390"/>
          <a:ext cx="4890288" cy="4890288"/>
        </a:xfrm>
        <a:prstGeom prst="blockArc">
          <a:avLst>
            <a:gd name="adj1" fmla="val 18333367"/>
            <a:gd name="adj2" fmla="val 20776952"/>
            <a:gd name="adj3" fmla="val 30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46AF7C-8D91-474E-B730-BC79D471EDF2}">
      <dsp:nvSpPr>
        <dsp:cNvPr id="0" name=""/>
        <dsp:cNvSpPr/>
      </dsp:nvSpPr>
      <dsp:spPr>
        <a:xfrm>
          <a:off x="3166840" y="506020"/>
          <a:ext cx="4890288" cy="4890288"/>
        </a:xfrm>
        <a:prstGeom prst="blockArc">
          <a:avLst>
            <a:gd name="adj1" fmla="val 16200000"/>
            <a:gd name="adj2" fmla="val 18600000"/>
            <a:gd name="adj3" fmla="val 30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321B6E-C362-4094-A5C6-81C9CE12E76D}">
      <dsp:nvSpPr>
        <dsp:cNvPr id="0" name=""/>
        <dsp:cNvSpPr/>
      </dsp:nvSpPr>
      <dsp:spPr>
        <a:xfrm>
          <a:off x="4508554" y="2207768"/>
          <a:ext cx="2206861" cy="1486792"/>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Business Model Canvas</a:t>
          </a:r>
        </a:p>
      </dsp:txBody>
      <dsp:txXfrm>
        <a:off x="4831741" y="2425504"/>
        <a:ext cx="1560487" cy="1051320"/>
      </dsp:txXfrm>
    </dsp:sp>
    <dsp:sp modelId="{5C3991CB-9EE8-4940-ABE1-C2DDFACFAEBA}">
      <dsp:nvSpPr>
        <dsp:cNvPr id="0" name=""/>
        <dsp:cNvSpPr/>
      </dsp:nvSpPr>
      <dsp:spPr>
        <a:xfrm>
          <a:off x="4643531" y="23110"/>
          <a:ext cx="1936907" cy="104075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Customer Segments</a:t>
          </a:r>
        </a:p>
      </dsp:txBody>
      <dsp:txXfrm>
        <a:off x="4927184" y="175525"/>
        <a:ext cx="1369601" cy="735925"/>
      </dsp:txXfrm>
    </dsp:sp>
    <dsp:sp modelId="{BE4C6927-51BA-4CFF-B302-A8C4B7DED8BC}">
      <dsp:nvSpPr>
        <dsp:cNvPr id="0" name=""/>
        <dsp:cNvSpPr/>
      </dsp:nvSpPr>
      <dsp:spPr>
        <a:xfrm>
          <a:off x="6396611" y="586400"/>
          <a:ext cx="1525996" cy="10407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latin typeface="Arial" panose="020B0604020202020204" pitchFamily="34" charset="0"/>
              <a:ea typeface="Calibri" panose="020F0502020204030204" pitchFamily="34" charset="0"/>
              <a:cs typeface="Arial" panose="020B0604020202020204" pitchFamily="34" charset="0"/>
            </a:rPr>
            <a:t>Value Propositions </a:t>
          </a:r>
          <a:endParaRPr lang="en-US" sz="2000" kern="1200" dirty="0">
            <a:latin typeface="Arial" panose="020B0604020202020204" pitchFamily="34" charset="0"/>
            <a:cs typeface="Arial" panose="020B0604020202020204" pitchFamily="34" charset="0"/>
          </a:endParaRPr>
        </a:p>
      </dsp:txBody>
      <dsp:txXfrm>
        <a:off x="6620088" y="738815"/>
        <a:ext cx="1079042" cy="735925"/>
      </dsp:txXfrm>
    </dsp:sp>
    <dsp:sp modelId="{FA6AD845-1B65-40ED-8292-DB2C2A3A0FDB}">
      <dsp:nvSpPr>
        <dsp:cNvPr id="0" name=""/>
        <dsp:cNvSpPr/>
      </dsp:nvSpPr>
      <dsp:spPr>
        <a:xfrm>
          <a:off x="7190073" y="1974214"/>
          <a:ext cx="1816950" cy="1040755"/>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latin typeface="Arial" panose="020B0604020202020204" pitchFamily="34" charset="0"/>
              <a:ea typeface="Calibri" panose="020F0502020204030204" pitchFamily="34" charset="0"/>
              <a:cs typeface="Arial" panose="020B0604020202020204" pitchFamily="34" charset="0"/>
            </a:rPr>
            <a:t>Channels</a:t>
          </a:r>
          <a:endParaRPr lang="en-US" sz="2000" kern="1200" dirty="0">
            <a:latin typeface="Arial" panose="020B0604020202020204" pitchFamily="34" charset="0"/>
            <a:cs typeface="Arial" panose="020B0604020202020204" pitchFamily="34" charset="0"/>
          </a:endParaRPr>
        </a:p>
      </dsp:txBody>
      <dsp:txXfrm>
        <a:off x="7456159" y="2126629"/>
        <a:ext cx="1284778" cy="735925"/>
      </dsp:txXfrm>
    </dsp:sp>
    <dsp:sp modelId="{0BF0B261-DC88-4AF6-BEE0-A50055CD2571}">
      <dsp:nvSpPr>
        <dsp:cNvPr id="0" name=""/>
        <dsp:cNvSpPr/>
      </dsp:nvSpPr>
      <dsp:spPr>
        <a:xfrm>
          <a:off x="6937288" y="3314068"/>
          <a:ext cx="1687979" cy="1064557"/>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latin typeface="Arial" panose="020B0604020202020204" pitchFamily="34" charset="0"/>
              <a:ea typeface="Calibri" panose="020F0502020204030204" pitchFamily="34" charset="0"/>
              <a:cs typeface="Arial" panose="020B0604020202020204" pitchFamily="34" charset="0"/>
            </a:rPr>
            <a:t>Customer Relationships </a:t>
          </a:r>
          <a:endParaRPr lang="en-US" sz="2000" kern="1200" dirty="0">
            <a:latin typeface="Arial" panose="020B0604020202020204" pitchFamily="34" charset="0"/>
            <a:cs typeface="Arial" panose="020B0604020202020204" pitchFamily="34" charset="0"/>
          </a:endParaRPr>
        </a:p>
      </dsp:txBody>
      <dsp:txXfrm>
        <a:off x="7184487" y="3469969"/>
        <a:ext cx="1193581" cy="752755"/>
      </dsp:txXfrm>
    </dsp:sp>
    <dsp:sp modelId="{1981DCE9-62A4-4021-88BF-8C6F3E23E4E6}">
      <dsp:nvSpPr>
        <dsp:cNvPr id="0" name=""/>
        <dsp:cNvSpPr/>
      </dsp:nvSpPr>
      <dsp:spPr>
        <a:xfrm>
          <a:off x="5775745" y="4715787"/>
          <a:ext cx="1855114" cy="956495"/>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latin typeface="Arial" panose="020B0604020202020204" pitchFamily="34" charset="0"/>
              <a:ea typeface="Calibri" panose="020F0502020204030204" pitchFamily="34" charset="0"/>
              <a:cs typeface="Arial" panose="020B0604020202020204" pitchFamily="34" charset="0"/>
            </a:rPr>
            <a:t>Revenue Streams </a:t>
          </a:r>
          <a:endParaRPr lang="en-US" sz="2000" kern="1200" dirty="0">
            <a:latin typeface="Arial" panose="020B0604020202020204" pitchFamily="34" charset="0"/>
            <a:cs typeface="Arial" panose="020B0604020202020204" pitchFamily="34" charset="0"/>
          </a:endParaRPr>
        </a:p>
      </dsp:txBody>
      <dsp:txXfrm>
        <a:off x="6047420" y="4855862"/>
        <a:ext cx="1311764" cy="676345"/>
      </dsp:txXfrm>
    </dsp:sp>
    <dsp:sp modelId="{D0F1B86E-7EA3-4C30-9286-CF3706FC3706}">
      <dsp:nvSpPr>
        <dsp:cNvPr id="0" name=""/>
        <dsp:cNvSpPr/>
      </dsp:nvSpPr>
      <dsp:spPr>
        <a:xfrm>
          <a:off x="3664642" y="4805780"/>
          <a:ext cx="1766660" cy="818054"/>
        </a:xfrm>
        <a:prstGeom prst="ellips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latin typeface="Arial" panose="020B0604020202020204" pitchFamily="34" charset="0"/>
              <a:ea typeface="Calibri" panose="020F0502020204030204" pitchFamily="34" charset="0"/>
              <a:cs typeface="Arial" panose="020B0604020202020204" pitchFamily="34" charset="0"/>
            </a:rPr>
            <a:t>Key Resources </a:t>
          </a:r>
          <a:endParaRPr lang="en-US" sz="2000" kern="1200" dirty="0">
            <a:latin typeface="Arial" panose="020B0604020202020204" pitchFamily="34" charset="0"/>
            <a:cs typeface="Arial" panose="020B0604020202020204" pitchFamily="34" charset="0"/>
          </a:endParaRPr>
        </a:p>
      </dsp:txBody>
      <dsp:txXfrm>
        <a:off x="3923363" y="4925581"/>
        <a:ext cx="1249218" cy="578452"/>
      </dsp:txXfrm>
    </dsp:sp>
    <dsp:sp modelId="{9312BA73-A519-44CA-96D5-BE4EBC6CB6A6}">
      <dsp:nvSpPr>
        <dsp:cNvPr id="0" name=""/>
        <dsp:cNvSpPr/>
      </dsp:nvSpPr>
      <dsp:spPr>
        <a:xfrm>
          <a:off x="2577384" y="3615386"/>
          <a:ext cx="1802764" cy="1040755"/>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latin typeface="Arial" panose="020B0604020202020204" pitchFamily="34" charset="0"/>
              <a:ea typeface="Calibri" panose="020F0502020204030204" pitchFamily="34" charset="0"/>
              <a:cs typeface="Arial" panose="020B0604020202020204" pitchFamily="34" charset="0"/>
            </a:rPr>
            <a:t>Key Activities</a:t>
          </a:r>
          <a:r>
            <a:rPr lang="en-US" sz="2000" kern="1200" dirty="0">
              <a:effectLst/>
              <a:latin typeface="Arial" panose="020B0604020202020204" pitchFamily="34" charset="0"/>
              <a:ea typeface="Calibri" panose="020F050202020403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dsp:txBody>
      <dsp:txXfrm>
        <a:off x="2841393" y="3767801"/>
        <a:ext cx="1274746" cy="735925"/>
      </dsp:txXfrm>
    </dsp:sp>
    <dsp:sp modelId="{2825E760-F996-4760-BD91-3C376EB6F471}">
      <dsp:nvSpPr>
        <dsp:cNvPr id="0" name=""/>
        <dsp:cNvSpPr/>
      </dsp:nvSpPr>
      <dsp:spPr>
        <a:xfrm>
          <a:off x="2386040" y="2012698"/>
          <a:ext cx="1709689" cy="1040755"/>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latin typeface="Arial" panose="020B0604020202020204" pitchFamily="34" charset="0"/>
              <a:ea typeface="Calibri" panose="020F0502020204030204" pitchFamily="34" charset="0"/>
              <a:cs typeface="Arial" panose="020B0604020202020204" pitchFamily="34" charset="0"/>
            </a:rPr>
            <a:t>Key Partnerships </a:t>
          </a:r>
          <a:endParaRPr lang="en-US" sz="2000" kern="1200" dirty="0">
            <a:latin typeface="Arial" panose="020B0604020202020204" pitchFamily="34" charset="0"/>
            <a:cs typeface="Arial" panose="020B0604020202020204" pitchFamily="34" charset="0"/>
          </a:endParaRPr>
        </a:p>
      </dsp:txBody>
      <dsp:txXfrm>
        <a:off x="2636418" y="2165113"/>
        <a:ext cx="1208933" cy="735925"/>
      </dsp:txXfrm>
    </dsp:sp>
    <dsp:sp modelId="{75782A69-BCE9-4039-8C5E-C451C2BD7E39}">
      <dsp:nvSpPr>
        <dsp:cNvPr id="0" name=""/>
        <dsp:cNvSpPr/>
      </dsp:nvSpPr>
      <dsp:spPr>
        <a:xfrm>
          <a:off x="3247736" y="696491"/>
          <a:ext cx="1633246" cy="820572"/>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latin typeface="Arial" panose="020B0604020202020204" pitchFamily="34" charset="0"/>
              <a:ea typeface="Calibri" panose="020F0502020204030204" pitchFamily="34" charset="0"/>
              <a:cs typeface="Arial" panose="020B0604020202020204" pitchFamily="34" charset="0"/>
            </a:rPr>
            <a:t>Cost Structure</a:t>
          </a:r>
          <a:r>
            <a:rPr lang="en-US" sz="2000" kern="1200" dirty="0">
              <a:effectLst/>
              <a:latin typeface="Arial" panose="020B0604020202020204" pitchFamily="34" charset="0"/>
              <a:ea typeface="Calibri" panose="020F050202020403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dsp:txBody>
      <dsp:txXfrm>
        <a:off x="3486919" y="816661"/>
        <a:ext cx="1154880" cy="5802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C53A3-A62B-454C-BF74-FE75205C3CB8}"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F0571-3FA2-4B91-925F-8BECA8221390}" type="slidenum">
              <a:rPr lang="en-US" smtClean="0"/>
              <a:t>‹#›</a:t>
            </a:fld>
            <a:endParaRPr lang="en-US"/>
          </a:p>
        </p:txBody>
      </p:sp>
    </p:spTree>
    <p:extLst>
      <p:ext uri="{BB962C8B-B14F-4D97-AF65-F5344CB8AC3E}">
        <p14:creationId xmlns:p14="http://schemas.microsoft.com/office/powerpoint/2010/main" val="334373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F0571-3FA2-4B91-925F-8BECA8221390}" type="slidenum">
              <a:rPr lang="en-US" smtClean="0"/>
              <a:t>3</a:t>
            </a:fld>
            <a:endParaRPr lang="en-US"/>
          </a:p>
        </p:txBody>
      </p:sp>
    </p:spTree>
    <p:extLst>
      <p:ext uri="{BB962C8B-B14F-4D97-AF65-F5344CB8AC3E}">
        <p14:creationId xmlns:p14="http://schemas.microsoft.com/office/powerpoint/2010/main" val="30407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57F58-EC88-3111-C668-FF884C4CB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D177F-9318-E342-7E0E-EE7C41456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39FB9-1433-5BAD-C2F2-520DCB8907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B2B8A6-64FF-8C84-77C6-FA91A3FE348F}"/>
              </a:ext>
            </a:extLst>
          </p:cNvPr>
          <p:cNvSpPr>
            <a:spLocks noGrp="1"/>
          </p:cNvSpPr>
          <p:nvPr>
            <p:ph type="sldNum" sz="quarter" idx="10"/>
          </p:nvPr>
        </p:nvSpPr>
        <p:spPr/>
        <p:txBody>
          <a:bodyPr/>
          <a:lstStyle/>
          <a:p>
            <a:fld id="{3F9F0571-3FA2-4B91-925F-8BECA8221390}" type="slidenum">
              <a:rPr lang="en-US" smtClean="0"/>
              <a:t>12</a:t>
            </a:fld>
            <a:endParaRPr lang="en-US"/>
          </a:p>
        </p:txBody>
      </p:sp>
    </p:spTree>
    <p:extLst>
      <p:ext uri="{BB962C8B-B14F-4D97-AF65-F5344CB8AC3E}">
        <p14:creationId xmlns:p14="http://schemas.microsoft.com/office/powerpoint/2010/main" val="3329539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0615D-F296-0ECF-580C-CEFAF09A4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765FDA-0909-656F-A0DD-6352A3EA1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37967-7877-B6CF-A6CE-E575549466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F6023F-5990-61E2-2499-DD684BE9D526}"/>
              </a:ext>
            </a:extLst>
          </p:cNvPr>
          <p:cNvSpPr>
            <a:spLocks noGrp="1"/>
          </p:cNvSpPr>
          <p:nvPr>
            <p:ph type="sldNum" sz="quarter" idx="10"/>
          </p:nvPr>
        </p:nvSpPr>
        <p:spPr/>
        <p:txBody>
          <a:bodyPr/>
          <a:lstStyle/>
          <a:p>
            <a:fld id="{3F9F0571-3FA2-4B91-925F-8BECA8221390}" type="slidenum">
              <a:rPr lang="en-US" smtClean="0"/>
              <a:t>13</a:t>
            </a:fld>
            <a:endParaRPr lang="en-US"/>
          </a:p>
        </p:txBody>
      </p:sp>
    </p:spTree>
    <p:extLst>
      <p:ext uri="{BB962C8B-B14F-4D97-AF65-F5344CB8AC3E}">
        <p14:creationId xmlns:p14="http://schemas.microsoft.com/office/powerpoint/2010/main" val="354021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52F0B-934E-72EC-2A57-5529AA6BA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FD332-E529-0FE3-ED44-A021461A6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E33A4-8BEB-D11E-63C0-5DC4A75B3C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CF856A-F9BA-D042-31B5-9E4C54BAA481}"/>
              </a:ext>
            </a:extLst>
          </p:cNvPr>
          <p:cNvSpPr>
            <a:spLocks noGrp="1"/>
          </p:cNvSpPr>
          <p:nvPr>
            <p:ph type="sldNum" sz="quarter" idx="10"/>
          </p:nvPr>
        </p:nvSpPr>
        <p:spPr/>
        <p:txBody>
          <a:bodyPr/>
          <a:lstStyle/>
          <a:p>
            <a:fld id="{3F9F0571-3FA2-4B91-925F-8BECA8221390}" type="slidenum">
              <a:rPr lang="en-US" smtClean="0"/>
              <a:t>14</a:t>
            </a:fld>
            <a:endParaRPr lang="en-US"/>
          </a:p>
        </p:txBody>
      </p:sp>
    </p:spTree>
    <p:extLst>
      <p:ext uri="{BB962C8B-B14F-4D97-AF65-F5344CB8AC3E}">
        <p14:creationId xmlns:p14="http://schemas.microsoft.com/office/powerpoint/2010/main" val="1992325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4B382-C68E-E62D-8D23-21E8D7397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D337B-16E0-AF61-005B-2A5AE6350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240B37-26F5-A72C-D21D-C7B8B802DE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FEC83A-1FB6-D12B-5A94-6A041853261D}"/>
              </a:ext>
            </a:extLst>
          </p:cNvPr>
          <p:cNvSpPr>
            <a:spLocks noGrp="1"/>
          </p:cNvSpPr>
          <p:nvPr>
            <p:ph type="sldNum" sz="quarter" idx="10"/>
          </p:nvPr>
        </p:nvSpPr>
        <p:spPr/>
        <p:txBody>
          <a:bodyPr/>
          <a:lstStyle/>
          <a:p>
            <a:fld id="{3F9F0571-3FA2-4B91-925F-8BECA8221390}" type="slidenum">
              <a:rPr lang="en-US" smtClean="0"/>
              <a:t>15</a:t>
            </a:fld>
            <a:endParaRPr lang="en-US"/>
          </a:p>
        </p:txBody>
      </p:sp>
    </p:spTree>
    <p:extLst>
      <p:ext uri="{BB962C8B-B14F-4D97-AF65-F5344CB8AC3E}">
        <p14:creationId xmlns:p14="http://schemas.microsoft.com/office/powerpoint/2010/main" val="290600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DBABA-2506-CBE0-9551-7549CDD50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59BE1-849C-4558-37FD-175B123D1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2160C-13D9-A44F-FD2C-A0C1AA8D48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26CE99-B353-6D0F-B256-08E4C0E28A63}"/>
              </a:ext>
            </a:extLst>
          </p:cNvPr>
          <p:cNvSpPr>
            <a:spLocks noGrp="1"/>
          </p:cNvSpPr>
          <p:nvPr>
            <p:ph type="sldNum" sz="quarter" idx="10"/>
          </p:nvPr>
        </p:nvSpPr>
        <p:spPr/>
        <p:txBody>
          <a:bodyPr/>
          <a:lstStyle/>
          <a:p>
            <a:fld id="{3F9F0571-3FA2-4B91-925F-8BECA8221390}" type="slidenum">
              <a:rPr lang="en-US" smtClean="0"/>
              <a:t>16</a:t>
            </a:fld>
            <a:endParaRPr lang="en-US"/>
          </a:p>
        </p:txBody>
      </p:sp>
    </p:spTree>
    <p:extLst>
      <p:ext uri="{BB962C8B-B14F-4D97-AF65-F5344CB8AC3E}">
        <p14:creationId xmlns:p14="http://schemas.microsoft.com/office/powerpoint/2010/main" val="122271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2F4BD-C59A-D658-0667-E7108212E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F4D62-E551-7BF1-0E67-624C98885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6C9D8-C474-DD51-B8F2-B8161CEC5E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69592-762F-E90D-0EE6-9853090E31C1}"/>
              </a:ext>
            </a:extLst>
          </p:cNvPr>
          <p:cNvSpPr>
            <a:spLocks noGrp="1"/>
          </p:cNvSpPr>
          <p:nvPr>
            <p:ph type="sldNum" sz="quarter" idx="10"/>
          </p:nvPr>
        </p:nvSpPr>
        <p:spPr/>
        <p:txBody>
          <a:bodyPr/>
          <a:lstStyle/>
          <a:p>
            <a:fld id="{3F9F0571-3FA2-4B91-925F-8BECA8221390}" type="slidenum">
              <a:rPr lang="en-US" smtClean="0"/>
              <a:t>17</a:t>
            </a:fld>
            <a:endParaRPr lang="en-US"/>
          </a:p>
        </p:txBody>
      </p:sp>
    </p:spTree>
    <p:extLst>
      <p:ext uri="{BB962C8B-B14F-4D97-AF65-F5344CB8AC3E}">
        <p14:creationId xmlns:p14="http://schemas.microsoft.com/office/powerpoint/2010/main" val="619351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F0571-3FA2-4B91-925F-8BECA8221390}" type="slidenum">
              <a:rPr lang="en-US" smtClean="0"/>
              <a:t>19</a:t>
            </a:fld>
            <a:endParaRPr lang="en-US"/>
          </a:p>
        </p:txBody>
      </p:sp>
    </p:spTree>
    <p:extLst>
      <p:ext uri="{BB962C8B-B14F-4D97-AF65-F5344CB8AC3E}">
        <p14:creationId xmlns:p14="http://schemas.microsoft.com/office/powerpoint/2010/main" val="3983256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F9F0571-3FA2-4B91-925F-8BECA8221390}" type="slidenum">
              <a:rPr lang="en-US" smtClean="0"/>
              <a:t>29</a:t>
            </a:fld>
            <a:endParaRPr lang="en-US"/>
          </a:p>
        </p:txBody>
      </p:sp>
    </p:spTree>
    <p:extLst>
      <p:ext uri="{BB962C8B-B14F-4D97-AF65-F5344CB8AC3E}">
        <p14:creationId xmlns:p14="http://schemas.microsoft.com/office/powerpoint/2010/main" val="200564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Construction </a:t>
            </a:r>
          </a:p>
        </p:txBody>
      </p:sp>
      <p:sp>
        <p:nvSpPr>
          <p:cNvPr id="4" name="Slide Number Placeholder 3"/>
          <p:cNvSpPr>
            <a:spLocks noGrp="1"/>
          </p:cNvSpPr>
          <p:nvPr>
            <p:ph type="sldNum" sz="quarter" idx="10"/>
          </p:nvPr>
        </p:nvSpPr>
        <p:spPr/>
        <p:txBody>
          <a:bodyPr/>
          <a:lstStyle/>
          <a:p>
            <a:fld id="{3F9F0571-3FA2-4B91-925F-8BECA8221390}" type="slidenum">
              <a:rPr lang="en-US" smtClean="0"/>
              <a:t>4</a:t>
            </a:fld>
            <a:endParaRPr lang="en-US"/>
          </a:p>
        </p:txBody>
      </p:sp>
    </p:spTree>
    <p:extLst>
      <p:ext uri="{BB962C8B-B14F-4D97-AF65-F5344CB8AC3E}">
        <p14:creationId xmlns:p14="http://schemas.microsoft.com/office/powerpoint/2010/main" val="209498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F0571-3FA2-4B91-925F-8BECA8221390}" type="slidenum">
              <a:rPr lang="en-US" smtClean="0"/>
              <a:t>5</a:t>
            </a:fld>
            <a:endParaRPr lang="en-US"/>
          </a:p>
        </p:txBody>
      </p:sp>
    </p:spTree>
    <p:extLst>
      <p:ext uri="{BB962C8B-B14F-4D97-AF65-F5344CB8AC3E}">
        <p14:creationId xmlns:p14="http://schemas.microsoft.com/office/powerpoint/2010/main" val="321922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F0571-3FA2-4B91-925F-8BECA8221390}" type="slidenum">
              <a:rPr lang="en-US" smtClean="0"/>
              <a:t>6</a:t>
            </a:fld>
            <a:endParaRPr lang="en-US"/>
          </a:p>
        </p:txBody>
      </p:sp>
    </p:spTree>
    <p:extLst>
      <p:ext uri="{BB962C8B-B14F-4D97-AF65-F5344CB8AC3E}">
        <p14:creationId xmlns:p14="http://schemas.microsoft.com/office/powerpoint/2010/main" val="261902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9F0571-3FA2-4B91-925F-8BECA82213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20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F0571-3FA2-4B91-925F-8BECA8221390}" type="slidenum">
              <a:rPr lang="en-US" smtClean="0"/>
              <a:t>8</a:t>
            </a:fld>
            <a:endParaRPr lang="en-US"/>
          </a:p>
        </p:txBody>
      </p:sp>
    </p:spTree>
    <p:extLst>
      <p:ext uri="{BB962C8B-B14F-4D97-AF65-F5344CB8AC3E}">
        <p14:creationId xmlns:p14="http://schemas.microsoft.com/office/powerpoint/2010/main" val="36137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F0571-3FA2-4B91-925F-8BECA8221390}" type="slidenum">
              <a:rPr lang="en-US" smtClean="0"/>
              <a:t>9</a:t>
            </a:fld>
            <a:endParaRPr lang="en-US"/>
          </a:p>
        </p:txBody>
      </p:sp>
    </p:spTree>
    <p:extLst>
      <p:ext uri="{BB962C8B-B14F-4D97-AF65-F5344CB8AC3E}">
        <p14:creationId xmlns:p14="http://schemas.microsoft.com/office/powerpoint/2010/main" val="1016064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F0571-3FA2-4B91-925F-8BECA8221390}" type="slidenum">
              <a:rPr lang="en-US" smtClean="0"/>
              <a:t>10</a:t>
            </a:fld>
            <a:endParaRPr lang="en-US"/>
          </a:p>
        </p:txBody>
      </p:sp>
    </p:spTree>
    <p:extLst>
      <p:ext uri="{BB962C8B-B14F-4D97-AF65-F5344CB8AC3E}">
        <p14:creationId xmlns:p14="http://schemas.microsoft.com/office/powerpoint/2010/main" val="94932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F0571-3FA2-4B91-925F-8BECA8221390}" type="slidenum">
              <a:rPr lang="en-US" smtClean="0"/>
              <a:t>11</a:t>
            </a:fld>
            <a:endParaRPr lang="en-US"/>
          </a:p>
        </p:txBody>
      </p:sp>
    </p:spTree>
    <p:extLst>
      <p:ext uri="{BB962C8B-B14F-4D97-AF65-F5344CB8AC3E}">
        <p14:creationId xmlns:p14="http://schemas.microsoft.com/office/powerpoint/2010/main" val="264718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9" name="TextBox 9"/>
          <p:cNvSpPr txBox="1"/>
          <p:nvPr/>
        </p:nvSpPr>
        <p:spPr>
          <a:xfrm>
            <a:off x="1981200" y="298163"/>
            <a:ext cx="14731722" cy="2500685"/>
          </a:xfrm>
          <a:prstGeom prst="rect">
            <a:avLst/>
          </a:prstGeom>
        </p:spPr>
        <p:txBody>
          <a:bodyPr lIns="0" tIns="0" rIns="0" bIns="0" rtlCol="0" anchor="t">
            <a:spAutoFit/>
          </a:bodyPr>
          <a:lstStyle/>
          <a:p>
            <a:pPr algn="ctr">
              <a:lnSpc>
                <a:spcPts val="6499"/>
              </a:lnSpc>
            </a:pPr>
            <a:r>
              <a:rPr lang="en-US" sz="6499" spc="64" dirty="0">
                <a:solidFill>
                  <a:srgbClr val="282C80"/>
                </a:solidFill>
                <a:latin typeface="Proxima Nova Bold"/>
              </a:rPr>
              <a:t> </a:t>
            </a:r>
          </a:p>
          <a:p>
            <a:pPr algn="ctr">
              <a:lnSpc>
                <a:spcPts val="6499"/>
              </a:lnSpc>
            </a:pPr>
            <a:endParaRPr lang="en-US" sz="6499" spc="64" dirty="0">
              <a:solidFill>
                <a:srgbClr val="282C80"/>
              </a:solidFill>
              <a:latin typeface="Proxima Nova Bold"/>
            </a:endParaRPr>
          </a:p>
          <a:p>
            <a:pPr algn="ctr">
              <a:lnSpc>
                <a:spcPts val="6499"/>
              </a:lnSpc>
            </a:pPr>
            <a:r>
              <a:rPr lang="en-US" sz="6499" spc="64" dirty="0">
                <a:solidFill>
                  <a:srgbClr val="282C80"/>
                </a:solidFill>
                <a:latin typeface="Proxima Nova Bold"/>
              </a:rPr>
              <a:t> </a:t>
            </a:r>
          </a:p>
        </p:txBody>
      </p:sp>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2"/>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18" name="Content Placeholder 17">
            <a:extLst>
              <a:ext uri="{FF2B5EF4-FFF2-40B4-BE49-F238E27FC236}">
                <a16:creationId xmlns:a16="http://schemas.microsoft.com/office/drawing/2014/main" id="{6207E430-C48F-46F5-B78E-7B516FAECD50}"/>
              </a:ext>
            </a:extLst>
          </p:cNvPr>
          <p:cNvSpPr>
            <a:spLocks noGrp="1"/>
          </p:cNvSpPr>
          <p:nvPr>
            <p:ph idx="1"/>
          </p:nvPr>
        </p:nvSpPr>
        <p:spPr>
          <a:xfrm>
            <a:off x="2209800" y="6057900"/>
            <a:ext cx="15697200" cy="1905000"/>
          </a:xfrm>
        </p:spPr>
        <p:txBody>
          <a:bodyPr>
            <a:normAutofit/>
          </a:bodyPr>
          <a:lstStyle/>
          <a:p>
            <a:pPr marL="0" indent="0" algn="ctr">
              <a:lnSpc>
                <a:spcPts val="4999"/>
              </a:lnSpc>
              <a:buNone/>
            </a:pPr>
            <a:r>
              <a:rPr lang="en-US" b="1" dirty="0">
                <a:highlight>
                  <a:srgbClr val="FFFF00"/>
                </a:highlight>
                <a:latin typeface="Arial" panose="020B0604020202020204" pitchFamily="34" charset="0"/>
                <a:cs typeface="Arial" panose="020B0604020202020204" pitchFamily="34" charset="0"/>
              </a:rPr>
              <a:t>Course Unit- </a:t>
            </a:r>
            <a:r>
              <a:rPr lang="en-US" b="1" dirty="0">
                <a:latin typeface="Arial" panose="020B0604020202020204" pitchFamily="34" charset="0"/>
                <a:cs typeface="Arial" panose="020B0604020202020204" pitchFamily="34" charset="0"/>
              </a:rPr>
              <a:t>Marketing Innovation &amp; Management</a:t>
            </a:r>
          </a:p>
        </p:txBody>
      </p:sp>
      <p:sp>
        <p:nvSpPr>
          <p:cNvPr id="3" name="TextBox 2">
            <a:extLst>
              <a:ext uri="{FF2B5EF4-FFF2-40B4-BE49-F238E27FC236}">
                <a16:creationId xmlns:a16="http://schemas.microsoft.com/office/drawing/2014/main" id="{618C4FD8-2053-E0B6-4D08-1FD9043A0155}"/>
              </a:ext>
            </a:extLst>
          </p:cNvPr>
          <p:cNvSpPr txBox="1"/>
          <p:nvPr/>
        </p:nvSpPr>
        <p:spPr>
          <a:xfrm>
            <a:off x="4953000" y="1866900"/>
            <a:ext cx="9144000" cy="1446550"/>
          </a:xfrm>
          <a:prstGeom prst="rect">
            <a:avLst/>
          </a:prstGeom>
          <a:noFill/>
        </p:spPr>
        <p:txBody>
          <a:bodyPr wrap="square">
            <a:spAutoFit/>
          </a:bodyPr>
          <a:lstStyle/>
          <a:p>
            <a:pPr algn="ctr"/>
            <a:r>
              <a:rPr lang="en-US" sz="4400" b="1" dirty="0" err="1">
                <a:highlight>
                  <a:srgbClr val="FFFF00"/>
                </a:highlight>
              </a:rPr>
              <a:t>Programme</a:t>
            </a:r>
            <a:r>
              <a:rPr lang="en-US" sz="4400" b="1" dirty="0"/>
              <a:t> -Master of Science in Marketing </a:t>
            </a:r>
            <a:endParaRPr lang="en-UG"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77C33A5E-A483-4C99-8CEF-2A8253881D94}"/>
              </a:ext>
            </a:extLst>
          </p:cNvPr>
          <p:cNvSpPr>
            <a:spLocks noGrp="1"/>
          </p:cNvSpPr>
          <p:nvPr>
            <p:ph type="title"/>
          </p:nvPr>
        </p:nvSpPr>
        <p:spPr>
          <a:xfrm>
            <a:off x="457200" y="114300"/>
            <a:ext cx="17373600" cy="533400"/>
          </a:xfrm>
        </p:spPr>
        <p:txBody>
          <a:bodyPr>
            <a:normAutofit fontScale="90000"/>
          </a:bodyPr>
          <a:lstStyle/>
          <a:p>
            <a:r>
              <a:rPr lang="en-US" b="1" dirty="0"/>
              <a:t>Types of Innovation </a:t>
            </a:r>
          </a:p>
        </p:txBody>
      </p:sp>
      <p:sp>
        <p:nvSpPr>
          <p:cNvPr id="4" name="Content Placeholder 3">
            <a:extLst>
              <a:ext uri="{FF2B5EF4-FFF2-40B4-BE49-F238E27FC236}">
                <a16:creationId xmlns:a16="http://schemas.microsoft.com/office/drawing/2014/main" id="{28028178-E90C-44E2-9501-560199721382}"/>
              </a:ext>
            </a:extLst>
          </p:cNvPr>
          <p:cNvSpPr>
            <a:spLocks noGrp="1"/>
          </p:cNvSpPr>
          <p:nvPr>
            <p:ph idx="1"/>
          </p:nvPr>
        </p:nvSpPr>
        <p:spPr>
          <a:xfrm>
            <a:off x="136945" y="647700"/>
            <a:ext cx="17373600" cy="9525000"/>
          </a:xfrm>
        </p:spPr>
        <p:txBody>
          <a:bodyPr>
            <a:normAutofit/>
          </a:bodyPr>
          <a:lstStyle/>
          <a:p>
            <a:pPr algn="just">
              <a:buFont typeface="Wingdings" panose="05000000000000000000" pitchFamily="2" charset="2"/>
              <a:buChar char="§"/>
            </a:pPr>
            <a:r>
              <a:rPr lang="en-US" dirty="0">
                <a:highlight>
                  <a:srgbClr val="808080"/>
                </a:highlight>
                <a:latin typeface="Arial" panose="020B0604020202020204" pitchFamily="34" charset="0"/>
                <a:cs typeface="Arial" panose="020B0604020202020204" pitchFamily="34" charset="0"/>
              </a:rPr>
              <a:t>Organization Innovation</a:t>
            </a:r>
          </a:p>
          <a:p>
            <a:pPr algn="just">
              <a:buFont typeface="Wingdings" panose="05000000000000000000" pitchFamily="2" charset="2"/>
              <a:buChar char="ü"/>
            </a:pPr>
            <a:r>
              <a:rPr lang="en-US" sz="2500" dirty="0">
                <a:latin typeface="Arial" panose="020B0604020202020204" pitchFamily="34" charset="0"/>
                <a:cs typeface="Arial" panose="020B0604020202020204" pitchFamily="34" charset="0"/>
              </a:rPr>
              <a:t>It refers to the development of a new organizational strategy that changes a company’s business practices, as well as the way its workplace is organized and its relationship with external stakeholders.</a:t>
            </a:r>
          </a:p>
          <a:p>
            <a:pPr algn="just">
              <a:buFont typeface="Wingdings" panose="05000000000000000000" pitchFamily="2" charset="2"/>
              <a:buChar char="ü"/>
            </a:pPr>
            <a:r>
              <a:rPr lang="en-US" sz="2500" dirty="0">
                <a:latin typeface="Arial" panose="020B0604020202020204" pitchFamily="34" charset="0"/>
                <a:cs typeface="Arial" panose="020B0604020202020204" pitchFamily="34" charset="0"/>
              </a:rPr>
              <a:t>It can involve redesigning the internal structures, policies, procedures, or management practices of an organization.</a:t>
            </a:r>
          </a:p>
          <a:p>
            <a:pPr marL="0" indent="0" algn="just">
              <a:buNone/>
            </a:pPr>
            <a:r>
              <a:rPr lang="en-US" sz="2500" dirty="0">
                <a:highlight>
                  <a:srgbClr val="FFFF00"/>
                </a:highlight>
                <a:latin typeface="Arial" panose="020B0604020202020204" pitchFamily="34" charset="0"/>
                <a:cs typeface="Arial" panose="020B0604020202020204" pitchFamily="34" charset="0"/>
              </a:rPr>
              <a:t>Examples</a:t>
            </a:r>
          </a:p>
          <a:p>
            <a:pPr algn="just"/>
            <a:r>
              <a:rPr lang="en-US" sz="2200" i="1" dirty="0">
                <a:latin typeface="Arial" panose="020B0604020202020204" pitchFamily="34" charset="0"/>
                <a:cs typeface="Arial" panose="020B0604020202020204" pitchFamily="34" charset="0"/>
              </a:rPr>
              <a:t>The first companies that started to use the power of digital and allowed employees to skip the office and work from home, depending on the role.</a:t>
            </a:r>
          </a:p>
          <a:p>
            <a:pPr algn="just"/>
            <a:r>
              <a:rPr lang="en-US" sz="2200" i="1" dirty="0">
                <a:latin typeface="Arial" panose="020B0604020202020204" pitchFamily="34" charset="0"/>
                <a:cs typeface="Arial" panose="020B0604020202020204" pitchFamily="34" charset="0"/>
              </a:rPr>
              <a:t>Shift from traditional bureaucratic structures to lean/ flat structures that quicken decision-making and promote innovation- Samsung, Apple, McDonald’s, and Microsoft</a:t>
            </a:r>
          </a:p>
          <a:p>
            <a:pPr marL="0" indent="0" algn="just">
              <a:buNone/>
            </a:pPr>
            <a:endParaRPr lang="en-US" sz="2200" i="1" dirty="0">
              <a:latin typeface="Arial" panose="020B0604020202020204" pitchFamily="34" charset="0"/>
              <a:cs typeface="Arial" panose="020B0604020202020204" pitchFamily="34" charset="0"/>
            </a:endParaRPr>
          </a:p>
          <a:p>
            <a:pPr marL="0" indent="0" algn="just">
              <a:buNone/>
            </a:pPr>
            <a:endParaRPr lang="en-US" sz="2200" i="1" dirty="0">
              <a:latin typeface="Arial" panose="020B0604020202020204" pitchFamily="34" charset="0"/>
              <a:cs typeface="Arial" panose="020B0604020202020204" pitchFamily="34" charset="0"/>
            </a:endParaRPr>
          </a:p>
          <a:p>
            <a:pPr marL="0" indent="0" algn="just">
              <a:buNone/>
            </a:pPr>
            <a:r>
              <a:rPr lang="en-US" b="1" dirty="0">
                <a:latin typeface="Arial" panose="020B0604020202020204" pitchFamily="34" charset="0"/>
                <a:cs typeface="Arial" panose="020B0604020202020204" pitchFamily="34" charset="0"/>
              </a:rPr>
              <a:t>Service Innovation:</a:t>
            </a:r>
          </a:p>
          <a:p>
            <a:pPr algn="just">
              <a:buFont typeface="Wingdings" panose="05000000000000000000" pitchFamily="2" charset="2"/>
              <a:buChar char="ü"/>
            </a:pPr>
            <a:r>
              <a:rPr lang="en-US" sz="2200" i="1" dirty="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Service innovation entails developing new or improved services to better meet customer needs or enhance the customer experience.</a:t>
            </a:r>
          </a:p>
          <a:p>
            <a:pPr algn="just">
              <a:buFont typeface="Wingdings" panose="05000000000000000000" pitchFamily="2" charset="2"/>
              <a:buChar char="ü"/>
            </a:pPr>
            <a:r>
              <a:rPr lang="en-US" sz="2500" dirty="0">
                <a:latin typeface="Arial" panose="020B0604020202020204" pitchFamily="34" charset="0"/>
                <a:cs typeface="Arial" panose="020B0604020202020204" pitchFamily="34" charset="0"/>
              </a:rPr>
              <a:t>New/improved experience. </a:t>
            </a:r>
          </a:p>
          <a:p>
            <a:pPr algn="just">
              <a:buFont typeface="Wingdings" panose="05000000000000000000" pitchFamily="2" charset="2"/>
              <a:buChar char="ü"/>
            </a:pPr>
            <a:r>
              <a:rPr lang="en-US" sz="2500" dirty="0">
                <a:latin typeface="Arial" panose="020B0604020202020204" pitchFamily="34" charset="0"/>
                <a:cs typeface="Arial" panose="020B0604020202020204" pitchFamily="34" charset="0"/>
              </a:rPr>
              <a:t>This may also involve delivering an existing service in a more convenient, efficient, and affordable way to customers or integrating value-added services into an existing service. </a:t>
            </a:r>
          </a:p>
          <a:p>
            <a:pPr marL="0" lvl="0" indent="0" algn="just">
              <a:buNone/>
            </a:pPr>
            <a:r>
              <a:rPr lang="en-US" sz="2500" dirty="0">
                <a:solidFill>
                  <a:prstClr val="black"/>
                </a:solidFill>
                <a:highlight>
                  <a:srgbClr val="FFFF00"/>
                </a:highlight>
                <a:latin typeface="Arial" panose="020B0604020202020204" pitchFamily="34" charset="0"/>
                <a:cs typeface="Arial" panose="020B0604020202020204" pitchFamily="34" charset="0"/>
              </a:rPr>
              <a:t>Examples</a:t>
            </a:r>
          </a:p>
          <a:p>
            <a:pPr algn="just">
              <a:buFont typeface="Wingdings" panose="05000000000000000000" pitchFamily="2" charset="2"/>
              <a:buChar char="ü"/>
            </a:pPr>
            <a:r>
              <a:rPr lang="en-US" sz="2000" i="1" dirty="0" err="1">
                <a:latin typeface="Arial" panose="020B0604020202020204" pitchFamily="34" charset="0"/>
                <a:cs typeface="Arial" panose="020B0604020202020204" pitchFamily="34" charset="0"/>
              </a:rPr>
              <a:t>Safeboda</a:t>
            </a:r>
            <a:r>
              <a:rPr lang="en-US" sz="2000" i="1" dirty="0">
                <a:latin typeface="Arial" panose="020B0604020202020204" pitchFamily="34" charset="0"/>
                <a:cs typeface="Arial" panose="020B0604020202020204" pitchFamily="34" charset="0"/>
              </a:rPr>
              <a:t> has introduced the delivery of packages, and ordering a safe car</a:t>
            </a:r>
          </a:p>
          <a:p>
            <a:pPr algn="just">
              <a:buFont typeface="Wingdings" panose="05000000000000000000" pitchFamily="2" charset="2"/>
              <a:buChar char="ü"/>
            </a:pPr>
            <a:r>
              <a:rPr lang="en-US" sz="2000" i="1" dirty="0">
                <a:latin typeface="Arial" panose="020B0604020202020204" pitchFamily="34" charset="0"/>
                <a:cs typeface="Arial" panose="020B0604020202020204" pitchFamily="34" charset="0"/>
              </a:rPr>
              <a:t>Smart rooms-Hotel guests can control the lights, the temperature of the room, the entertainment system, and other amenities on the command of their voice or through mobile phones </a:t>
            </a:r>
          </a:p>
          <a:p>
            <a:pPr marL="0" indent="0" algn="just">
              <a:buNone/>
            </a:pPr>
            <a:endParaRPr lang="en-US" sz="2200" i="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21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77C33A5E-A483-4C99-8CEF-2A8253881D94}"/>
              </a:ext>
            </a:extLst>
          </p:cNvPr>
          <p:cNvSpPr>
            <a:spLocks noGrp="1"/>
          </p:cNvSpPr>
          <p:nvPr>
            <p:ph type="title"/>
          </p:nvPr>
        </p:nvSpPr>
        <p:spPr>
          <a:xfrm>
            <a:off x="457200" y="114300"/>
            <a:ext cx="17373600" cy="533400"/>
          </a:xfrm>
        </p:spPr>
        <p:txBody>
          <a:bodyPr>
            <a:normAutofit fontScale="90000"/>
          </a:bodyPr>
          <a:lstStyle/>
          <a:p>
            <a:r>
              <a:rPr lang="en-US" b="1" dirty="0"/>
              <a:t>Types of Innovation </a:t>
            </a:r>
          </a:p>
        </p:txBody>
      </p:sp>
      <p:sp>
        <p:nvSpPr>
          <p:cNvPr id="4" name="Content Placeholder 3">
            <a:extLst>
              <a:ext uri="{FF2B5EF4-FFF2-40B4-BE49-F238E27FC236}">
                <a16:creationId xmlns:a16="http://schemas.microsoft.com/office/drawing/2014/main" id="{28028178-E90C-44E2-9501-560199721382}"/>
              </a:ext>
            </a:extLst>
          </p:cNvPr>
          <p:cNvSpPr>
            <a:spLocks noGrp="1"/>
          </p:cNvSpPr>
          <p:nvPr>
            <p:ph idx="1"/>
          </p:nvPr>
        </p:nvSpPr>
        <p:spPr>
          <a:xfrm>
            <a:off x="136945" y="647700"/>
            <a:ext cx="17693855" cy="9525000"/>
          </a:xfrm>
        </p:spPr>
        <p:txBody>
          <a:bodyPr>
            <a:normAutofit/>
          </a:bodyPr>
          <a:lstStyle/>
          <a:p>
            <a:pPr algn="just">
              <a:buFont typeface="Wingdings" panose="05000000000000000000" pitchFamily="2" charset="2"/>
              <a:buChar char="§"/>
            </a:pPr>
            <a:r>
              <a:rPr lang="en-US" dirty="0">
                <a:highlight>
                  <a:srgbClr val="808080"/>
                </a:highlight>
                <a:latin typeface="Arial" panose="020B0604020202020204" pitchFamily="34" charset="0"/>
                <a:cs typeface="Arial" panose="020B0604020202020204" pitchFamily="34" charset="0"/>
              </a:rPr>
              <a:t>Business Model Innovations</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Business model innovation is the process of creating new ways of delivering value to customers holistically. </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It involves making fundamental changes to the way a business operates, including its revenue streams, activities, partners,  distribution channels, and customer relationships, and to gain a competitive edge in the market</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Business model innovation takes  many forms, including:</a:t>
            </a:r>
          </a:p>
          <a:p>
            <a:pPr algn="just">
              <a:buFont typeface="Wingdings" panose="05000000000000000000" pitchFamily="2" charset="2"/>
              <a:buChar char="§"/>
            </a:pPr>
            <a:endParaRPr lang="en-US" sz="27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Developing new distribution channels (online store)</a:t>
            </a: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New pricing models (DSTV)</a:t>
            </a: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Platform Business Model</a:t>
            </a: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New revenue streams (DSTV weekly)</a:t>
            </a: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Entering new markets, etc.</a:t>
            </a: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Formalized  relationships with partners</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Business model innovation requires a deep understanding of the business, its customers, and the market</a:t>
            </a:r>
          </a:p>
          <a:p>
            <a:pPr marL="0" indent="0" algn="just">
              <a:buNone/>
            </a:pPr>
            <a:r>
              <a:rPr lang="en-US" sz="2700" dirty="0">
                <a:highlight>
                  <a:srgbClr val="FFFF00"/>
                </a:highlight>
                <a:latin typeface="Arial" panose="020B0604020202020204" pitchFamily="34" charset="0"/>
                <a:cs typeface="Arial" panose="020B0604020202020204" pitchFamily="34" charset="0"/>
              </a:rPr>
              <a:t>Example</a:t>
            </a:r>
          </a:p>
          <a:p>
            <a:pPr marL="0" indent="0" algn="just">
              <a:buNone/>
            </a:pPr>
            <a:r>
              <a:rPr lang="en-US" sz="2500" i="1" dirty="0">
                <a:latin typeface="Arial" panose="020B0604020202020204" pitchFamily="34" charset="0"/>
                <a:cs typeface="Arial" panose="020B0604020202020204" pitchFamily="34" charset="0"/>
              </a:rPr>
              <a:t>Airbnb revolutionized the accommodation brokerage industry by enabling private individuals to temporarily rent out their apartments or rooms to travelers. The platform acts as a marketplace where landlords can post their offers and travelers can book suitable accommodations.</a:t>
            </a:r>
            <a:endParaRPr lang="en-US" sz="2500" i="1" dirty="0">
              <a:highlight>
                <a:srgbClr val="FFFF00"/>
              </a:highlight>
              <a:latin typeface="Arial" panose="020B0604020202020204" pitchFamily="34" charset="0"/>
              <a:cs typeface="Arial" panose="020B0604020202020204" pitchFamily="34" charset="0"/>
            </a:endParaRPr>
          </a:p>
          <a:p>
            <a:pPr marL="0" indent="0" algn="just">
              <a:buNone/>
            </a:pPr>
            <a:endParaRPr lang="en-US" sz="27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15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DADAC6EC-E939-9AA5-C612-D0BDBEF52456}"/>
            </a:ext>
          </a:extLst>
        </p:cNvPr>
        <p:cNvGrpSpPr/>
        <p:nvPr/>
      </p:nvGrpSpPr>
      <p:grpSpPr>
        <a:xfrm>
          <a:off x="0" y="0"/>
          <a:ext cx="0" cy="0"/>
          <a:chOff x="0" y="0"/>
          <a:chExt cx="0" cy="0"/>
        </a:xfrm>
      </p:grpSpPr>
      <p:sp>
        <p:nvSpPr>
          <p:cNvPr id="11" name="Freeform 10">
            <a:extLst>
              <a:ext uri="{FF2B5EF4-FFF2-40B4-BE49-F238E27FC236}">
                <a16:creationId xmlns:a16="http://schemas.microsoft.com/office/drawing/2014/main" id="{4E29124A-7031-E1E3-2C24-70222F502523}"/>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a:extLst>
              <a:ext uri="{FF2B5EF4-FFF2-40B4-BE49-F238E27FC236}">
                <a16:creationId xmlns:a16="http://schemas.microsoft.com/office/drawing/2014/main" id="{ED560EB3-3D3A-C245-BB1B-3C5F43E8B6AD}"/>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3" name="Title 2">
            <a:extLst>
              <a:ext uri="{FF2B5EF4-FFF2-40B4-BE49-F238E27FC236}">
                <a16:creationId xmlns:a16="http://schemas.microsoft.com/office/drawing/2014/main" id="{DEF26130-551A-F2DD-CFCA-86D85CD41D8F}"/>
              </a:ext>
            </a:extLst>
          </p:cNvPr>
          <p:cNvSpPr>
            <a:spLocks noGrp="1"/>
          </p:cNvSpPr>
          <p:nvPr>
            <p:ph type="title"/>
          </p:nvPr>
        </p:nvSpPr>
        <p:spPr>
          <a:xfrm>
            <a:off x="457200" y="274638"/>
            <a:ext cx="13639800" cy="1143000"/>
          </a:xfrm>
        </p:spPr>
        <p:txBody>
          <a:bodyPr>
            <a:normAutofit fontScale="90000"/>
          </a:bodyPr>
          <a:lstStyle/>
          <a:p>
            <a:pPr marL="0" marR="0" lvl="0" indent="0" defTabSz="914400" rtl="0" eaLnBrk="1" fontAlgn="auto" latinLnBrk="0" hangingPunct="1">
              <a:lnSpc>
                <a:spcPct val="100000"/>
              </a:lnSpc>
              <a:spcBef>
                <a:spcPct val="20000"/>
              </a:spcBef>
              <a:spcAft>
                <a:spcPts val="0"/>
              </a:spcAft>
              <a:tabLst/>
              <a:defRPr/>
            </a:pPr>
            <a:br>
              <a:rPr kumimoji="0" lang="en-US" sz="4400" b="1" i="0" u="none" strike="noStrike" kern="1200" cap="none" spc="0" normalizeH="0" baseline="0" noProof="0" dirty="0">
                <a:ln>
                  <a:noFill/>
                </a:ln>
                <a:solidFill>
                  <a:prstClr val="black"/>
                </a:solidFill>
                <a:effectLst/>
                <a:highlight>
                  <a:srgbClr val="FFFF00"/>
                </a:highlight>
                <a:uLnTx/>
                <a:uFillTx/>
                <a:latin typeface="Calibri"/>
                <a:ea typeface="+mn-ea"/>
                <a:cs typeface="+mn-cs"/>
              </a:rPr>
            </a:br>
            <a:r>
              <a:rPr kumimoji="0" lang="en-US" sz="5000" b="1" i="0" u="none" strike="noStrike" kern="1200" cap="none" spc="0" normalizeH="0" baseline="0" noProof="0" dirty="0">
                <a:ln>
                  <a:noFill/>
                </a:ln>
                <a:solidFill>
                  <a:prstClr val="black"/>
                </a:solidFill>
                <a:effectLst/>
                <a:highlight>
                  <a:srgbClr val="FFFF00"/>
                </a:highlight>
                <a:uLnTx/>
                <a:uFillTx/>
                <a:latin typeface="Calibri"/>
                <a:ea typeface="+mn-ea"/>
                <a:cs typeface="+mn-cs"/>
              </a:rPr>
              <a:t>Topic  Two: Classifications of Innovation</a:t>
            </a:r>
            <a:br>
              <a:rPr kumimoji="0" lang="en-US" sz="27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br>
            <a:endParaRPr lang="en-UG" dirty="0"/>
          </a:p>
        </p:txBody>
      </p:sp>
      <p:sp>
        <p:nvSpPr>
          <p:cNvPr id="4" name="Content Placeholder 3">
            <a:extLst>
              <a:ext uri="{FF2B5EF4-FFF2-40B4-BE49-F238E27FC236}">
                <a16:creationId xmlns:a16="http://schemas.microsoft.com/office/drawing/2014/main" id="{C0639678-3C09-0E71-5306-AC79A5E8E592}"/>
              </a:ext>
            </a:extLst>
          </p:cNvPr>
          <p:cNvSpPr>
            <a:spLocks noGrp="1"/>
          </p:cNvSpPr>
          <p:nvPr>
            <p:ph idx="1"/>
          </p:nvPr>
        </p:nvSpPr>
        <p:spPr>
          <a:xfrm>
            <a:off x="457200" y="1600200"/>
            <a:ext cx="16459200" cy="7277100"/>
          </a:xfrm>
        </p:spPr>
        <p:txBody>
          <a:bodyPr>
            <a:normAutofit/>
          </a:bodyPr>
          <a:lstStyle/>
          <a:p>
            <a:pPr algn="just">
              <a:lnSpc>
                <a:spcPct val="150000"/>
              </a:lnSpc>
              <a:buFont typeface="Wingdings" panose="05000000000000000000" pitchFamily="2" charset="2"/>
              <a:buChar char="§"/>
            </a:pPr>
            <a:r>
              <a:rPr lang="en-US" sz="3600" dirty="0"/>
              <a:t>Based on Novelty / Degree of Change</a:t>
            </a:r>
          </a:p>
          <a:p>
            <a:pPr algn="just">
              <a:lnSpc>
                <a:spcPct val="150000"/>
              </a:lnSpc>
              <a:buFont typeface="Wingdings" panose="05000000000000000000" pitchFamily="2" charset="2"/>
              <a:buChar char="§"/>
            </a:pPr>
            <a:r>
              <a:rPr kumimoji="0" lang="en-US" sz="3600" i="0" u="none" strike="noStrike" kern="1200" cap="none" spc="0" normalizeH="0" baseline="0" noProof="0" dirty="0">
                <a:ln>
                  <a:noFill/>
                </a:ln>
                <a:solidFill>
                  <a:prstClr val="black"/>
                </a:solidFill>
                <a:effectLst/>
                <a:uLnTx/>
                <a:uFillTx/>
                <a:latin typeface="Calibri"/>
                <a:ea typeface="+mj-ea"/>
                <a:cs typeface="+mj-cs"/>
              </a:rPr>
              <a:t>Based on the market impact</a:t>
            </a:r>
          </a:p>
          <a:p>
            <a:pPr algn="just">
              <a:lnSpc>
                <a:spcPct val="150000"/>
              </a:lnSpc>
              <a:buFont typeface="Wingdings" panose="05000000000000000000" pitchFamily="2" charset="2"/>
              <a:buChar char="§"/>
            </a:pPr>
            <a:r>
              <a:rPr lang="en-US" sz="3600" dirty="0">
                <a:solidFill>
                  <a:prstClr val="black"/>
                </a:solidFill>
                <a:latin typeface="Calibri"/>
                <a:ea typeface="+mj-ea"/>
                <a:cs typeface="+mj-cs"/>
              </a:rPr>
              <a:t>Based on the scope/ approach/source</a:t>
            </a:r>
            <a:endParaRPr kumimoji="0" lang="en-US" sz="3600" i="0" u="none" strike="noStrike" kern="1200" cap="none" spc="0" normalizeH="0" baseline="0" noProof="0" dirty="0">
              <a:ln>
                <a:noFill/>
              </a:ln>
              <a:solidFill>
                <a:prstClr val="black"/>
              </a:solidFill>
              <a:effectLst/>
              <a:uLnTx/>
              <a:uFillTx/>
              <a:latin typeface="Calibri"/>
              <a:ea typeface="+mj-ea"/>
              <a:cs typeface="+mj-cs"/>
            </a:endParaRPr>
          </a:p>
          <a:p>
            <a:pPr marL="0" indent="0" algn="ctr">
              <a:buNone/>
            </a:pPr>
            <a:endParaRPr kumimoji="0" lang="en-US" sz="4400" b="1"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08874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E0EB9615-6B45-FD91-4A91-70952D80E7AC}"/>
            </a:ext>
          </a:extLst>
        </p:cNvPr>
        <p:cNvGrpSpPr/>
        <p:nvPr/>
      </p:nvGrpSpPr>
      <p:grpSpPr>
        <a:xfrm>
          <a:off x="0" y="0"/>
          <a:ext cx="0" cy="0"/>
          <a:chOff x="0" y="0"/>
          <a:chExt cx="0" cy="0"/>
        </a:xfrm>
      </p:grpSpPr>
      <p:sp>
        <p:nvSpPr>
          <p:cNvPr id="11" name="Freeform 10">
            <a:extLst>
              <a:ext uri="{FF2B5EF4-FFF2-40B4-BE49-F238E27FC236}">
                <a16:creationId xmlns:a16="http://schemas.microsoft.com/office/drawing/2014/main" id="{5A1886E9-406E-F76D-3B22-674C3F82F14C}"/>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a:extLst>
              <a:ext uri="{FF2B5EF4-FFF2-40B4-BE49-F238E27FC236}">
                <a16:creationId xmlns:a16="http://schemas.microsoft.com/office/drawing/2014/main" id="{606D319F-EA8A-F6B3-9A26-43E89025546E}"/>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430CA53E-BC36-83A5-0503-7496EAD8E5BD}"/>
              </a:ext>
            </a:extLst>
          </p:cNvPr>
          <p:cNvSpPr>
            <a:spLocks noGrp="1"/>
          </p:cNvSpPr>
          <p:nvPr>
            <p:ph type="title"/>
          </p:nvPr>
        </p:nvSpPr>
        <p:spPr>
          <a:xfrm>
            <a:off x="457200" y="114300"/>
            <a:ext cx="17373600" cy="914400"/>
          </a:xfrm>
        </p:spPr>
        <p:txBody>
          <a:bodyPr>
            <a:normAutofit/>
          </a:bodyPr>
          <a:lstStyle/>
          <a:p>
            <a:r>
              <a:rPr lang="en-US" b="1" dirty="0"/>
              <a:t>Classifications of Innovation</a:t>
            </a:r>
          </a:p>
        </p:txBody>
      </p:sp>
      <p:sp>
        <p:nvSpPr>
          <p:cNvPr id="4" name="Content Placeholder 3">
            <a:extLst>
              <a:ext uri="{FF2B5EF4-FFF2-40B4-BE49-F238E27FC236}">
                <a16:creationId xmlns:a16="http://schemas.microsoft.com/office/drawing/2014/main" id="{8A734921-4939-E593-A798-82D085D3098C}"/>
              </a:ext>
            </a:extLst>
          </p:cNvPr>
          <p:cNvSpPr>
            <a:spLocks noGrp="1"/>
          </p:cNvSpPr>
          <p:nvPr>
            <p:ph idx="1"/>
          </p:nvPr>
        </p:nvSpPr>
        <p:spPr>
          <a:xfrm>
            <a:off x="609600" y="1028700"/>
            <a:ext cx="16840200" cy="9144000"/>
          </a:xfrm>
        </p:spPr>
        <p:txBody>
          <a:bodyPr>
            <a:normAutofit/>
          </a:bodyPr>
          <a:lstStyle/>
          <a:p>
            <a:pPr marL="0" indent="0" algn="just">
              <a:buNone/>
            </a:pPr>
            <a:r>
              <a:rPr lang="en-US" sz="2700" dirty="0">
                <a:highlight>
                  <a:srgbClr val="FFFF00"/>
                </a:highlight>
                <a:latin typeface="Arial" panose="020B0604020202020204" pitchFamily="34" charset="0"/>
                <a:cs typeface="Arial" panose="020B0604020202020204" pitchFamily="34" charset="0"/>
              </a:rPr>
              <a:t>Based on Novelty / Degree of Change</a:t>
            </a:r>
          </a:p>
          <a:p>
            <a:pPr algn="just">
              <a:buFont typeface="Wingdings" panose="05000000000000000000" pitchFamily="2" charset="2"/>
              <a:buChar char="v"/>
            </a:pPr>
            <a:r>
              <a:rPr lang="en-US" sz="2700" dirty="0">
                <a:latin typeface="Arial" panose="020B0604020202020204" pitchFamily="34" charset="0"/>
                <a:cs typeface="Arial" panose="020B0604020202020204" pitchFamily="34" charset="0"/>
              </a:rPr>
              <a:t>Incremental Innovation – Small improvements or upgrades to existing products, services, or processes/  improvements on existing marketing channels </a:t>
            </a:r>
          </a:p>
          <a:p>
            <a:pPr marL="0" indent="0" algn="just">
              <a:buNone/>
            </a:pPr>
            <a:endParaRPr lang="en-US" sz="2700" dirty="0">
              <a:latin typeface="Arial" panose="020B0604020202020204" pitchFamily="34" charset="0"/>
              <a:cs typeface="Arial" panose="020B0604020202020204" pitchFamily="34" charset="0"/>
            </a:endParaRPr>
          </a:p>
          <a:p>
            <a:pPr marL="0" indent="0" algn="just">
              <a:buNone/>
            </a:pPr>
            <a:endParaRPr lang="en-US" sz="27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2700" dirty="0">
                <a:latin typeface="Arial" panose="020B0604020202020204" pitchFamily="34" charset="0"/>
                <a:cs typeface="Arial" panose="020B0604020202020204" pitchFamily="34" charset="0"/>
              </a:rPr>
              <a:t>Radical Innovation – Completely new concepts or models that significantly change markets or industries/ introducing  a totally new way of engaging the markets </a:t>
            </a:r>
          </a:p>
          <a:p>
            <a:pPr algn="just">
              <a:buFont typeface="Wingdings" panose="05000000000000000000" pitchFamily="2" charset="2"/>
              <a:buChar char="v"/>
            </a:pPr>
            <a:endParaRPr lang="en-US" sz="2700" dirty="0">
              <a:latin typeface="Arial" panose="020B0604020202020204" pitchFamily="34" charset="0"/>
              <a:cs typeface="Arial" panose="020B0604020202020204" pitchFamily="34" charset="0"/>
            </a:endParaRPr>
          </a:p>
          <a:p>
            <a:pPr algn="just">
              <a:buFont typeface="Wingdings" panose="05000000000000000000" pitchFamily="2" charset="2"/>
              <a:buChar char="v"/>
            </a:pPr>
            <a:endParaRPr lang="en-US" sz="27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2700" dirty="0">
                <a:latin typeface="Arial" panose="020B0604020202020204" pitchFamily="34" charset="0"/>
                <a:cs typeface="Arial" panose="020B0604020202020204" pitchFamily="34" charset="0"/>
              </a:rPr>
              <a:t>Breakthrough Innovation – Major scientific or technological advances that create disequilibrium and entirely new industries, not just new products (e.g., Artificial Intelligence (AI) – breakthroughs in deep learning and natural language processing are creating new industries in automation, robotics, and generative AI).</a:t>
            </a:r>
          </a:p>
        </p:txBody>
      </p:sp>
    </p:spTree>
    <p:extLst>
      <p:ext uri="{BB962C8B-B14F-4D97-AF65-F5344CB8AC3E}">
        <p14:creationId xmlns:p14="http://schemas.microsoft.com/office/powerpoint/2010/main" val="168120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32E23CEC-AC18-FA9B-C67E-354FA74CA47C}"/>
            </a:ext>
          </a:extLst>
        </p:cNvPr>
        <p:cNvGrpSpPr/>
        <p:nvPr/>
      </p:nvGrpSpPr>
      <p:grpSpPr>
        <a:xfrm>
          <a:off x="0" y="0"/>
          <a:ext cx="0" cy="0"/>
          <a:chOff x="0" y="0"/>
          <a:chExt cx="0" cy="0"/>
        </a:xfrm>
      </p:grpSpPr>
      <p:sp>
        <p:nvSpPr>
          <p:cNvPr id="11" name="Freeform 10">
            <a:extLst>
              <a:ext uri="{FF2B5EF4-FFF2-40B4-BE49-F238E27FC236}">
                <a16:creationId xmlns:a16="http://schemas.microsoft.com/office/drawing/2014/main" id="{78657048-7491-7FCB-CA6D-458849DDD646}"/>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a:extLst>
              <a:ext uri="{FF2B5EF4-FFF2-40B4-BE49-F238E27FC236}">
                <a16:creationId xmlns:a16="http://schemas.microsoft.com/office/drawing/2014/main" id="{B5D4664E-E3B6-8E9C-96A0-1E516AD26876}"/>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E5299FA3-84DA-E77C-9ECC-3A4905018FD4}"/>
              </a:ext>
            </a:extLst>
          </p:cNvPr>
          <p:cNvSpPr>
            <a:spLocks noGrp="1"/>
          </p:cNvSpPr>
          <p:nvPr>
            <p:ph type="title"/>
          </p:nvPr>
        </p:nvSpPr>
        <p:spPr>
          <a:xfrm>
            <a:off x="457200" y="114300"/>
            <a:ext cx="17373600" cy="914400"/>
          </a:xfrm>
        </p:spPr>
        <p:txBody>
          <a:bodyPr>
            <a:normAutofit/>
          </a:bodyPr>
          <a:lstStyle/>
          <a:p>
            <a:r>
              <a:rPr lang="en-US" b="1" dirty="0"/>
              <a:t>Classifications of Innovation</a:t>
            </a:r>
          </a:p>
        </p:txBody>
      </p:sp>
      <p:sp>
        <p:nvSpPr>
          <p:cNvPr id="4" name="Content Placeholder 3">
            <a:extLst>
              <a:ext uri="{FF2B5EF4-FFF2-40B4-BE49-F238E27FC236}">
                <a16:creationId xmlns:a16="http://schemas.microsoft.com/office/drawing/2014/main" id="{A37E3551-A8C0-882A-B0DF-7CCEABDA0B46}"/>
              </a:ext>
            </a:extLst>
          </p:cNvPr>
          <p:cNvSpPr>
            <a:spLocks noGrp="1"/>
          </p:cNvSpPr>
          <p:nvPr>
            <p:ph idx="1"/>
          </p:nvPr>
        </p:nvSpPr>
        <p:spPr>
          <a:xfrm>
            <a:off x="609600" y="1028700"/>
            <a:ext cx="16840200" cy="9144000"/>
          </a:xfrm>
        </p:spPr>
        <p:txBody>
          <a:bodyPr>
            <a:normAutofit/>
          </a:bodyPr>
          <a:lstStyle/>
          <a:p>
            <a:pPr marL="0" indent="0" algn="just">
              <a:buNone/>
            </a:pPr>
            <a:r>
              <a:rPr lang="en-US" sz="2700" dirty="0">
                <a:highlight>
                  <a:srgbClr val="FFFF00"/>
                </a:highlight>
                <a:latin typeface="Arial" panose="020B0604020202020204" pitchFamily="34" charset="0"/>
                <a:cs typeface="Arial" panose="020B0604020202020204" pitchFamily="34" charset="0"/>
              </a:rPr>
              <a:t>Based on market impact</a:t>
            </a:r>
          </a:p>
          <a:p>
            <a:pPr marL="0" indent="0" algn="just">
              <a:buNone/>
            </a:pPr>
            <a:endParaRPr lang="en-US" sz="2700" dirty="0">
              <a:highlight>
                <a:srgbClr val="FFFF00"/>
              </a:highlight>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2700" dirty="0">
                <a:latin typeface="Arial" panose="020B0604020202020204" pitchFamily="34" charset="0"/>
                <a:cs typeface="Arial" panose="020B0604020202020204" pitchFamily="34" charset="0"/>
              </a:rPr>
              <a:t>Disruptive Innovation/ Market-Displacing Innovation– Starts in a niche/low-end market and eventually displaces established players. Overturns the market and challenges incumbents.</a:t>
            </a:r>
          </a:p>
          <a:p>
            <a:pPr algn="just">
              <a:buFont typeface="Wingdings" panose="05000000000000000000" pitchFamily="2" charset="2"/>
              <a:buChar char="v"/>
            </a:pPr>
            <a:endParaRPr lang="en-US" sz="27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2700" dirty="0">
                <a:latin typeface="Arial" panose="020B0604020202020204" pitchFamily="34" charset="0"/>
                <a:cs typeface="Arial" panose="020B0604020202020204" pitchFamily="34" charset="0"/>
              </a:rPr>
              <a:t> Market-Creating Innovation-Builds a new market where none existed before. </a:t>
            </a:r>
          </a:p>
          <a:p>
            <a:pPr algn="just">
              <a:buFont typeface="Wingdings" panose="05000000000000000000" pitchFamily="2" charset="2"/>
              <a:buChar char="v"/>
            </a:pPr>
            <a:endParaRPr lang="en-US" sz="2700" dirty="0">
              <a:latin typeface="Arial" panose="020B0604020202020204" pitchFamily="34" charset="0"/>
              <a:cs typeface="Arial" panose="020B0604020202020204" pitchFamily="34" charset="0"/>
            </a:endParaRPr>
          </a:p>
          <a:p>
            <a:pPr algn="just">
              <a:buFont typeface="Wingdings" panose="05000000000000000000" pitchFamily="2" charset="2"/>
              <a:buChar char="v"/>
            </a:pPr>
            <a:endParaRPr lang="en-US" sz="2700" dirty="0">
              <a:latin typeface="Arial" panose="020B0604020202020204" pitchFamily="34" charset="0"/>
              <a:cs typeface="Arial" panose="020B0604020202020204" pitchFamily="34" charset="0"/>
            </a:endParaRPr>
          </a:p>
          <a:p>
            <a:pPr marL="0" indent="0" algn="just">
              <a:buNone/>
            </a:pPr>
            <a:r>
              <a:rPr lang="en-US" sz="2700" dirty="0">
                <a:highlight>
                  <a:srgbClr val="FFFF00"/>
                </a:highlight>
                <a:latin typeface="Arial" panose="020B0604020202020204" pitchFamily="34" charset="0"/>
                <a:cs typeface="Arial" panose="020B0604020202020204" pitchFamily="34" charset="0"/>
              </a:rPr>
              <a:t>Based on the Approach/ source</a:t>
            </a:r>
          </a:p>
          <a:p>
            <a:pPr algn="just">
              <a:buFont typeface="Wingdings" panose="05000000000000000000" pitchFamily="2" charset="2"/>
              <a:buChar char="v"/>
            </a:pPr>
            <a:r>
              <a:rPr lang="en-US" sz="2700" dirty="0">
                <a:latin typeface="Arial" panose="020B0604020202020204" pitchFamily="34" charset="0"/>
                <a:cs typeface="Arial" panose="020B0604020202020204" pitchFamily="34" charset="0"/>
              </a:rPr>
              <a:t>Open Innovation – Collaborative, involving external partners (e.g., crowdsourcing ideas).</a:t>
            </a:r>
          </a:p>
          <a:p>
            <a:pPr algn="just">
              <a:buFont typeface="Wingdings" panose="05000000000000000000" pitchFamily="2" charset="2"/>
              <a:buChar char="v"/>
            </a:pPr>
            <a:endParaRPr lang="en-US" sz="27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2700" dirty="0">
                <a:latin typeface="Arial" panose="020B0604020202020204" pitchFamily="34" charset="0"/>
                <a:cs typeface="Arial" panose="020B0604020202020204" pitchFamily="34" charset="0"/>
              </a:rPr>
              <a:t>Closed Innovation – Developed internally within the organization</a:t>
            </a:r>
          </a:p>
        </p:txBody>
      </p:sp>
    </p:spTree>
    <p:extLst>
      <p:ext uri="{BB962C8B-B14F-4D97-AF65-F5344CB8AC3E}">
        <p14:creationId xmlns:p14="http://schemas.microsoft.com/office/powerpoint/2010/main" val="392647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A63A5417-AA12-32CA-1F86-3A78E9B3BAA4}"/>
            </a:ext>
          </a:extLst>
        </p:cNvPr>
        <p:cNvGrpSpPr/>
        <p:nvPr/>
      </p:nvGrpSpPr>
      <p:grpSpPr>
        <a:xfrm>
          <a:off x="0" y="0"/>
          <a:ext cx="0" cy="0"/>
          <a:chOff x="0" y="0"/>
          <a:chExt cx="0" cy="0"/>
        </a:xfrm>
      </p:grpSpPr>
      <p:sp>
        <p:nvSpPr>
          <p:cNvPr id="11" name="Freeform 10">
            <a:extLst>
              <a:ext uri="{FF2B5EF4-FFF2-40B4-BE49-F238E27FC236}">
                <a16:creationId xmlns:a16="http://schemas.microsoft.com/office/drawing/2014/main" id="{30BFD1E6-806B-5609-7C9C-75BA2826C83D}"/>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a:extLst>
              <a:ext uri="{FF2B5EF4-FFF2-40B4-BE49-F238E27FC236}">
                <a16:creationId xmlns:a16="http://schemas.microsoft.com/office/drawing/2014/main" id="{801288E5-C0F8-42DF-0C7A-FB9F757E3FC1}"/>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7BBE252B-1555-357D-9CEE-B2B47935B49D}"/>
              </a:ext>
            </a:extLst>
          </p:cNvPr>
          <p:cNvSpPr>
            <a:spLocks noGrp="1"/>
          </p:cNvSpPr>
          <p:nvPr>
            <p:ph type="title"/>
          </p:nvPr>
        </p:nvSpPr>
        <p:spPr>
          <a:xfrm>
            <a:off x="457200" y="114300"/>
            <a:ext cx="17373600" cy="914400"/>
          </a:xfrm>
        </p:spPr>
        <p:txBody>
          <a:bodyPr>
            <a:normAutofit/>
          </a:bodyPr>
          <a:lstStyle/>
          <a:p>
            <a:r>
              <a:rPr lang="en-US" b="1" dirty="0"/>
              <a:t>Classifications of Innovation</a:t>
            </a:r>
          </a:p>
        </p:txBody>
      </p:sp>
      <p:sp>
        <p:nvSpPr>
          <p:cNvPr id="4" name="Content Placeholder 3">
            <a:extLst>
              <a:ext uri="{FF2B5EF4-FFF2-40B4-BE49-F238E27FC236}">
                <a16:creationId xmlns:a16="http://schemas.microsoft.com/office/drawing/2014/main" id="{CE1C414D-F03F-127E-70AB-1C23D8F5C7DC}"/>
              </a:ext>
            </a:extLst>
          </p:cNvPr>
          <p:cNvSpPr>
            <a:spLocks noGrp="1"/>
          </p:cNvSpPr>
          <p:nvPr>
            <p:ph idx="1"/>
          </p:nvPr>
        </p:nvSpPr>
        <p:spPr>
          <a:xfrm>
            <a:off x="609600" y="1028700"/>
            <a:ext cx="16840200" cy="9144000"/>
          </a:xfrm>
        </p:spPr>
        <p:txBody>
          <a:bodyPr>
            <a:normAutofit/>
          </a:bodyPr>
          <a:lstStyle/>
          <a:p>
            <a:pPr marL="0" indent="0" algn="just">
              <a:buNone/>
            </a:pPr>
            <a:r>
              <a:rPr lang="en-US" sz="2700" dirty="0">
                <a:highlight>
                  <a:srgbClr val="FFFF00"/>
                </a:highlight>
                <a:latin typeface="Arial" panose="020B0604020202020204" pitchFamily="34" charset="0"/>
                <a:cs typeface="Arial" panose="020B0604020202020204" pitchFamily="34" charset="0"/>
              </a:rPr>
              <a:t>Open Innovation tools </a:t>
            </a:r>
          </a:p>
          <a:p>
            <a:pPr algn="just">
              <a:buFont typeface="Wingdings" panose="05000000000000000000" pitchFamily="2" charset="2"/>
              <a:buChar char="v"/>
            </a:pPr>
            <a:r>
              <a:rPr lang="en-US" sz="2700" dirty="0">
                <a:latin typeface="Arial" panose="020B0604020202020204" pitchFamily="34" charset="0"/>
                <a:cs typeface="Arial" panose="020B0604020202020204" pitchFamily="34" charset="0"/>
              </a:rPr>
              <a:t>The focus is on choosing the right open innovation tool for different problem sets</a:t>
            </a:r>
          </a:p>
          <a:p>
            <a:pPr algn="just">
              <a:buFont typeface="Wingdings" panose="05000000000000000000" pitchFamily="2" charset="2"/>
              <a:buChar char="v"/>
            </a:pPr>
            <a:endParaRPr lang="en-US" sz="2700" dirty="0">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Partnerships &amp; Alliances</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Corporate Accelerators &amp; Incubators </a:t>
            </a: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Crowd-sourcing </a:t>
            </a: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Innovation Contests</a:t>
            </a: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Co-Creation with Customers</a:t>
            </a:r>
          </a:p>
        </p:txBody>
      </p:sp>
    </p:spTree>
    <p:extLst>
      <p:ext uri="{BB962C8B-B14F-4D97-AF65-F5344CB8AC3E}">
        <p14:creationId xmlns:p14="http://schemas.microsoft.com/office/powerpoint/2010/main" val="60658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018654BF-3069-A4B1-AF4C-1CE8A7E1A47F}"/>
            </a:ext>
          </a:extLst>
        </p:cNvPr>
        <p:cNvGrpSpPr/>
        <p:nvPr/>
      </p:nvGrpSpPr>
      <p:grpSpPr>
        <a:xfrm>
          <a:off x="0" y="0"/>
          <a:ext cx="0" cy="0"/>
          <a:chOff x="0" y="0"/>
          <a:chExt cx="0" cy="0"/>
        </a:xfrm>
      </p:grpSpPr>
      <p:sp>
        <p:nvSpPr>
          <p:cNvPr id="11" name="Freeform 10">
            <a:extLst>
              <a:ext uri="{FF2B5EF4-FFF2-40B4-BE49-F238E27FC236}">
                <a16:creationId xmlns:a16="http://schemas.microsoft.com/office/drawing/2014/main" id="{07F5AF54-7F66-3389-934F-0239A1FCEF9D}"/>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a:extLst>
              <a:ext uri="{FF2B5EF4-FFF2-40B4-BE49-F238E27FC236}">
                <a16:creationId xmlns:a16="http://schemas.microsoft.com/office/drawing/2014/main" id="{4AB1EACB-D4B5-062B-0012-30AB89B2F87E}"/>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0C871A4A-0F94-2C5C-273D-D0BE41A4FEC8}"/>
              </a:ext>
            </a:extLst>
          </p:cNvPr>
          <p:cNvSpPr>
            <a:spLocks noGrp="1"/>
          </p:cNvSpPr>
          <p:nvPr>
            <p:ph type="title"/>
          </p:nvPr>
        </p:nvSpPr>
        <p:spPr>
          <a:xfrm>
            <a:off x="457200" y="0"/>
            <a:ext cx="17373600" cy="647700"/>
          </a:xfrm>
        </p:spPr>
        <p:txBody>
          <a:bodyPr>
            <a:normAutofit fontScale="90000"/>
          </a:bodyPr>
          <a:lstStyle/>
          <a:p>
            <a:r>
              <a:rPr lang="en-US" b="1" dirty="0">
                <a:highlight>
                  <a:srgbClr val="FFFF00"/>
                </a:highlight>
              </a:rPr>
              <a:t>Open Innovation tools </a:t>
            </a:r>
          </a:p>
        </p:txBody>
      </p:sp>
      <p:sp>
        <p:nvSpPr>
          <p:cNvPr id="4" name="Content Placeholder 3">
            <a:extLst>
              <a:ext uri="{FF2B5EF4-FFF2-40B4-BE49-F238E27FC236}">
                <a16:creationId xmlns:a16="http://schemas.microsoft.com/office/drawing/2014/main" id="{B101F146-F42F-103A-C4D6-0317168889D5}"/>
              </a:ext>
            </a:extLst>
          </p:cNvPr>
          <p:cNvSpPr>
            <a:spLocks noGrp="1"/>
          </p:cNvSpPr>
          <p:nvPr>
            <p:ph idx="1"/>
          </p:nvPr>
        </p:nvSpPr>
        <p:spPr>
          <a:xfrm>
            <a:off x="457200" y="876300"/>
            <a:ext cx="17373600" cy="9296400"/>
          </a:xfrm>
        </p:spPr>
        <p:txBody>
          <a:bodyPr>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Partnerships &amp; Alliances</a:t>
            </a:r>
          </a:p>
          <a:p>
            <a:pPr marL="0" marR="0" lvl="0" indent="0" algn="just" defTabSz="914400" rtl="0" eaLnBrk="1" fontAlgn="auto" latinLnBrk="0" hangingPunct="1">
              <a:lnSpc>
                <a:spcPct val="100000"/>
              </a:lnSpc>
              <a:spcBef>
                <a:spcPct val="20000"/>
              </a:spcBef>
              <a:spcAft>
                <a:spcPts val="0"/>
              </a:spcAft>
              <a:buClrTx/>
              <a:buSzTx/>
              <a:buNone/>
              <a:tabLst/>
              <a:defRPr/>
            </a:pP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Companies collaborate with universities, research institutions, or startups to co-develop solutions.</a:t>
            </a:r>
          </a:p>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2700" dirty="0">
                <a:solidFill>
                  <a:prstClr val="black"/>
                </a:solidFill>
                <a:highlight>
                  <a:srgbClr val="FFFF00"/>
                </a:highlight>
                <a:latin typeface="Arial" panose="020B0604020202020204" pitchFamily="34" charset="0"/>
                <a:cs typeface="Arial" panose="020B0604020202020204" pitchFamily="34" charset="0"/>
              </a:rPr>
              <a:t>P</a:t>
            </a:r>
            <a:r>
              <a:rPr kumimoji="0" lang="en-US" sz="27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rivate</a:t>
            </a:r>
            <a:r>
              <a:rPr kumimoji="0" lang="en-US" sz="27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 agribusinesses are</a:t>
            </a:r>
            <a:r>
              <a:rPr lang="en-US" sz="2700" dirty="0">
                <a:solidFill>
                  <a:prstClr val="black"/>
                </a:solidFill>
                <a:highlight>
                  <a:srgbClr val="FFFF00"/>
                </a:highlight>
                <a:latin typeface="Arial" panose="020B0604020202020204" pitchFamily="34" charset="0"/>
                <a:cs typeface="Arial" panose="020B0604020202020204" pitchFamily="34" charset="0"/>
              </a:rPr>
              <a:t> </a:t>
            </a:r>
            <a:r>
              <a:rPr kumimoji="0" lang="en-US" sz="27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partnering with NARO to improve seed varieties.</a:t>
            </a:r>
          </a:p>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Makerere University &amp; Cambridge University (UK)Partnership through the Cambridge–Africa </a:t>
            </a:r>
            <a:r>
              <a:rPr kumimoji="0" lang="en-US" sz="27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Programme</a:t>
            </a:r>
            <a:r>
              <a:rPr kumimoji="0" lang="en-US" sz="27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 supporting joint research in health, agriculture, and technology.</a:t>
            </a:r>
          </a:p>
          <a:p>
            <a:pPr marL="0" marR="0" lvl="0" indent="0" algn="just" defTabSz="914400" rtl="0" eaLnBrk="1" fontAlgn="auto" latinLnBrk="0" hangingPunct="1">
              <a:lnSpc>
                <a:spcPct val="100000"/>
              </a:lnSpc>
              <a:spcBef>
                <a:spcPct val="20000"/>
              </a:spcBef>
              <a:spcAft>
                <a:spcPts val="0"/>
              </a:spcAft>
              <a:buClrTx/>
              <a:buSzTx/>
              <a:buNone/>
              <a:tabLst/>
              <a:defRPr/>
            </a:pPr>
            <a:endPar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Corporate Accelerators &amp; Incubators </a:t>
            </a:r>
          </a:p>
          <a:p>
            <a:pPr marL="0" marR="0" lvl="0" indent="0" algn="just" defTabSz="914400" rtl="0" eaLnBrk="1" fontAlgn="auto" latinLnBrk="0" hangingPunct="1">
              <a:lnSpc>
                <a:spcPct val="100000"/>
              </a:lnSpc>
              <a:spcBef>
                <a:spcPct val="20000"/>
              </a:spcBef>
              <a:spcAft>
                <a:spcPts val="0"/>
              </a:spcAft>
              <a:buClrTx/>
              <a:buSzTx/>
              <a:buNone/>
              <a:tabLst/>
              <a:defRPr/>
            </a:pPr>
            <a:r>
              <a:rPr lang="en-US" sz="2700" dirty="0">
                <a:solidFill>
                  <a:prstClr val="black"/>
                </a:solidFill>
                <a:latin typeface="Arial" panose="020B0604020202020204" pitchFamily="34" charset="0"/>
                <a:cs typeface="Arial" panose="020B0604020202020204" pitchFamily="34" charset="0"/>
              </a:rPr>
              <a:t>Established firms support startups through funding, mentorship, and facilities.</a:t>
            </a:r>
          </a:p>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2700" dirty="0">
                <a:solidFill>
                  <a:prstClr val="black"/>
                </a:solidFill>
                <a:highlight>
                  <a:srgbClr val="FFFF00"/>
                </a:highlight>
                <a:latin typeface="Arial" panose="020B0604020202020204" pitchFamily="34" charset="0"/>
                <a:cs typeface="Arial" panose="020B0604020202020204" pitchFamily="34" charset="0"/>
              </a:rPr>
              <a:t>Google Launchpad Accelerator supports startups globally. </a:t>
            </a:r>
          </a:p>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2700" dirty="0" err="1">
                <a:solidFill>
                  <a:prstClr val="black"/>
                </a:solidFill>
                <a:highlight>
                  <a:srgbClr val="FFFF00"/>
                </a:highlight>
                <a:latin typeface="Arial" panose="020B0604020202020204" pitchFamily="34" charset="0"/>
                <a:cs typeface="Arial" panose="020B0604020202020204" pitchFamily="34" charset="0"/>
              </a:rPr>
              <a:t>Twiga</a:t>
            </a:r>
            <a:r>
              <a:rPr lang="en-US" sz="2700" dirty="0">
                <a:solidFill>
                  <a:prstClr val="black"/>
                </a:solidFill>
                <a:highlight>
                  <a:srgbClr val="FFFF00"/>
                </a:highlight>
                <a:latin typeface="Arial" panose="020B0604020202020204" pitchFamily="34" charset="0"/>
                <a:cs typeface="Arial" panose="020B0604020202020204" pitchFamily="34" charset="0"/>
              </a:rPr>
              <a:t> Foods (Kenya) is an </a:t>
            </a:r>
            <a:r>
              <a:rPr lang="en-US" sz="2700" dirty="0" err="1">
                <a:solidFill>
                  <a:prstClr val="black"/>
                </a:solidFill>
                <a:highlight>
                  <a:srgbClr val="FFFF00"/>
                </a:highlight>
                <a:latin typeface="Arial" panose="020B0604020202020204" pitchFamily="34" charset="0"/>
                <a:cs typeface="Arial" panose="020B0604020202020204" pitchFamily="34" charset="0"/>
              </a:rPr>
              <a:t>agritech</a:t>
            </a:r>
            <a:r>
              <a:rPr lang="en-US" sz="2700" dirty="0">
                <a:solidFill>
                  <a:prstClr val="black"/>
                </a:solidFill>
                <a:highlight>
                  <a:srgbClr val="FFFF00"/>
                </a:highlight>
                <a:latin typeface="Arial" panose="020B0604020202020204" pitchFamily="34" charset="0"/>
                <a:cs typeface="Arial" panose="020B0604020202020204" pitchFamily="34" charset="0"/>
              </a:rPr>
              <a:t> platform connecting farmers to urban retailers using mobile technology.</a:t>
            </a:r>
          </a:p>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2700" dirty="0">
                <a:solidFill>
                  <a:prstClr val="black"/>
                </a:solidFill>
                <a:highlight>
                  <a:srgbClr val="FFFF00"/>
                </a:highlight>
                <a:latin typeface="Arial" panose="020B0604020202020204" pitchFamily="34" charset="0"/>
                <a:cs typeface="Arial" panose="020B0604020202020204" pitchFamily="34" charset="0"/>
              </a:rPr>
              <a:t>Uganda example: Stanbic Business Incubator supporting SMEs and startups with training and financing</a:t>
            </a:r>
            <a:r>
              <a:rPr lang="en-US" sz="2700" dirty="0">
                <a:solidFill>
                  <a:prstClr val="black"/>
                </a:solidFill>
                <a:latin typeface="Arial" panose="020B0604020202020204" pitchFamily="34" charset="0"/>
                <a:cs typeface="Arial" panose="020B0604020202020204" pitchFamily="34" charset="0"/>
              </a:rPr>
              <a:t>.</a:t>
            </a:r>
          </a:p>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2700" dirty="0" err="1">
                <a:solidFill>
                  <a:prstClr val="black"/>
                </a:solidFill>
                <a:highlight>
                  <a:srgbClr val="FFFF00"/>
                </a:highlight>
                <a:latin typeface="Arial" panose="020B0604020202020204" pitchFamily="34" charset="0"/>
                <a:cs typeface="Arial" panose="020B0604020202020204" pitchFamily="34" charset="0"/>
              </a:rPr>
              <a:t>Mubs</a:t>
            </a:r>
            <a:r>
              <a:rPr lang="en-US" sz="2700" dirty="0">
                <a:solidFill>
                  <a:prstClr val="black"/>
                </a:solidFill>
                <a:highlight>
                  <a:srgbClr val="FFFF00"/>
                </a:highlight>
                <a:latin typeface="Arial" panose="020B0604020202020204" pitchFamily="34" charset="0"/>
                <a:cs typeface="Arial" panose="020B0604020202020204" pitchFamily="34" charset="0"/>
              </a:rPr>
              <a:t>-EIIC</a:t>
            </a:r>
          </a:p>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Crowd-sourcing </a:t>
            </a:r>
          </a:p>
          <a:p>
            <a:pPr marL="0" indent="0" algn="just">
              <a:buNone/>
            </a:pPr>
            <a:r>
              <a:rPr lang="en-US" sz="2700" dirty="0">
                <a:latin typeface="Arial" panose="020B0604020202020204" pitchFamily="34" charset="0"/>
                <a:cs typeface="Arial" panose="020B0604020202020204" pitchFamily="34" charset="0"/>
              </a:rPr>
              <a:t>Gathering ideas, feedback, or solutions from a large online community. It works on the principle that many people together can solve problems, generate ideas, or fund solutions</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Idea generation → gathering suggestions from users.</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Problem-solving → asking experts or the public for solutions.</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Creative work → logos, designs, media created by the community.</a:t>
            </a:r>
          </a:p>
          <a:p>
            <a:pPr marL="0" indent="0" algn="just">
              <a:buNone/>
            </a:pPr>
            <a:r>
              <a:rPr lang="en-US" sz="2700" dirty="0">
                <a:highlight>
                  <a:srgbClr val="FFFF00"/>
                </a:highlight>
                <a:latin typeface="Arial" panose="020B0604020202020204" pitchFamily="34" charset="0"/>
                <a:cs typeface="Arial" panose="020B0604020202020204" pitchFamily="34" charset="0"/>
              </a:rPr>
              <a:t>iHub Innovation Community in Kenya-Startups and developers submit ideas and prototypes to challenges hosted at iHub, Kenya’s innovation hub.</a:t>
            </a:r>
          </a:p>
        </p:txBody>
      </p:sp>
    </p:spTree>
    <p:extLst>
      <p:ext uri="{BB962C8B-B14F-4D97-AF65-F5344CB8AC3E}">
        <p14:creationId xmlns:p14="http://schemas.microsoft.com/office/powerpoint/2010/main" val="129468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3A569F08-B3DA-B287-6B31-C421FE7AEECB}"/>
            </a:ext>
          </a:extLst>
        </p:cNvPr>
        <p:cNvGrpSpPr/>
        <p:nvPr/>
      </p:nvGrpSpPr>
      <p:grpSpPr>
        <a:xfrm>
          <a:off x="0" y="0"/>
          <a:ext cx="0" cy="0"/>
          <a:chOff x="0" y="0"/>
          <a:chExt cx="0" cy="0"/>
        </a:xfrm>
      </p:grpSpPr>
      <p:sp>
        <p:nvSpPr>
          <p:cNvPr id="11" name="Freeform 10">
            <a:extLst>
              <a:ext uri="{FF2B5EF4-FFF2-40B4-BE49-F238E27FC236}">
                <a16:creationId xmlns:a16="http://schemas.microsoft.com/office/drawing/2014/main" id="{66636880-071A-5121-B037-FAEAF66773D0}"/>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a:extLst>
              <a:ext uri="{FF2B5EF4-FFF2-40B4-BE49-F238E27FC236}">
                <a16:creationId xmlns:a16="http://schemas.microsoft.com/office/drawing/2014/main" id="{8B66D55B-76DC-4426-9B73-35CEE444CDFD}"/>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C0364A7E-B73F-A7F5-56D2-3A5AB2A3BF29}"/>
              </a:ext>
            </a:extLst>
          </p:cNvPr>
          <p:cNvSpPr>
            <a:spLocks noGrp="1"/>
          </p:cNvSpPr>
          <p:nvPr>
            <p:ph type="title"/>
          </p:nvPr>
        </p:nvSpPr>
        <p:spPr>
          <a:xfrm>
            <a:off x="457200" y="114300"/>
            <a:ext cx="17373600" cy="762000"/>
          </a:xfrm>
        </p:spPr>
        <p:txBody>
          <a:bodyPr>
            <a:normAutofit/>
          </a:bodyPr>
          <a:lstStyle/>
          <a:p>
            <a:r>
              <a:rPr lang="en-US" b="1" dirty="0">
                <a:highlight>
                  <a:srgbClr val="FFFF00"/>
                </a:highlight>
              </a:rPr>
              <a:t>Open Innovation tools </a:t>
            </a:r>
          </a:p>
        </p:txBody>
      </p:sp>
      <p:sp>
        <p:nvSpPr>
          <p:cNvPr id="4" name="Content Placeholder 3">
            <a:extLst>
              <a:ext uri="{FF2B5EF4-FFF2-40B4-BE49-F238E27FC236}">
                <a16:creationId xmlns:a16="http://schemas.microsoft.com/office/drawing/2014/main" id="{9BDC44CD-F37E-2837-0CF8-86EEF5D75535}"/>
              </a:ext>
            </a:extLst>
          </p:cNvPr>
          <p:cNvSpPr>
            <a:spLocks noGrp="1"/>
          </p:cNvSpPr>
          <p:nvPr>
            <p:ph idx="1"/>
          </p:nvPr>
        </p:nvSpPr>
        <p:spPr>
          <a:xfrm>
            <a:off x="609600" y="1104900"/>
            <a:ext cx="16840200" cy="9067800"/>
          </a:xfrm>
        </p:spPr>
        <p:txBody>
          <a:bodyPr>
            <a:normAutofit/>
          </a:bodyPr>
          <a:lstStyle/>
          <a:p>
            <a:pPr marL="0" indent="0" algn="just">
              <a:buNone/>
            </a:pPr>
            <a:endParaRPr lang="en-US" sz="27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Innovation Contests</a:t>
            </a:r>
          </a:p>
          <a:p>
            <a:pPr marL="0" indent="0" algn="just">
              <a:buNone/>
            </a:pPr>
            <a:r>
              <a:rPr lang="en-US" sz="2700" dirty="0">
                <a:latin typeface="Arial" panose="020B0604020202020204" pitchFamily="34" charset="0"/>
                <a:cs typeface="Arial" panose="020B0604020202020204" pitchFamily="34" charset="0"/>
              </a:rPr>
              <a:t>Organizations invite external individuals, startups, or researchers to submit solutions to specific problems.</a:t>
            </a:r>
          </a:p>
          <a:p>
            <a:pPr marL="0" indent="0" algn="just">
              <a:buNone/>
            </a:pPr>
            <a:r>
              <a:rPr lang="en-US" sz="2700" dirty="0">
                <a:highlight>
                  <a:srgbClr val="FFFF00"/>
                </a:highlight>
                <a:latin typeface="Arial" panose="020B0604020202020204" pitchFamily="34" charset="0"/>
                <a:cs typeface="Arial" panose="020B0604020202020204" pitchFamily="34" charset="0"/>
              </a:rPr>
              <a:t>The National ICT Innovation Hub in Kampala hosts an Innovation Sprint where developers propose digital solutions to local issues (Smart Agriculture (</a:t>
            </a:r>
            <a:r>
              <a:rPr lang="en-US" sz="2700" dirty="0" err="1">
                <a:highlight>
                  <a:srgbClr val="FFFF00"/>
                </a:highlight>
                <a:latin typeface="Arial" panose="020B0604020202020204" pitchFamily="34" charset="0"/>
                <a:cs typeface="Arial" panose="020B0604020202020204" pitchFamily="34" charset="0"/>
              </a:rPr>
              <a:t>AgriTech</a:t>
            </a:r>
            <a:r>
              <a:rPr lang="en-US" sz="2700" dirty="0">
                <a:highlight>
                  <a:srgbClr val="FFFF00"/>
                </a:highlight>
                <a:latin typeface="Arial" panose="020B0604020202020204" pitchFamily="34" charset="0"/>
                <a:cs typeface="Arial" panose="020B0604020202020204" pitchFamily="34" charset="0"/>
              </a:rPr>
              <a:t>), E-Learning, and EdTech, </a:t>
            </a:r>
            <a:r>
              <a:rPr lang="en-US" sz="2700" dirty="0" err="1">
                <a:highlight>
                  <a:srgbClr val="FFFF00"/>
                </a:highlight>
                <a:latin typeface="Arial" panose="020B0604020202020204" pitchFamily="34" charset="0"/>
                <a:cs typeface="Arial" panose="020B0604020202020204" pitchFamily="34" charset="0"/>
              </a:rPr>
              <a:t>etc</a:t>
            </a:r>
            <a:r>
              <a:rPr lang="en-US" sz="2700" dirty="0">
                <a:highlight>
                  <a:srgbClr val="FFFF00"/>
                </a:highlight>
                <a:latin typeface="Arial" panose="020B0604020202020204" pitchFamily="34" charset="0"/>
                <a:cs typeface="Arial" panose="020B0604020202020204" pitchFamily="34" charset="0"/>
              </a:rPr>
              <a:t>)</a:t>
            </a:r>
          </a:p>
          <a:p>
            <a:pPr marL="0" indent="0" algn="just">
              <a:buNone/>
            </a:pPr>
            <a:endParaRPr lang="en-US" sz="2700" dirty="0">
              <a:latin typeface="Arial" panose="020B0604020202020204" pitchFamily="34" charset="0"/>
              <a:cs typeface="Arial" panose="020B0604020202020204" pitchFamily="34" charset="0"/>
            </a:endParaRPr>
          </a:p>
          <a:p>
            <a:pPr marL="0" indent="0" algn="just">
              <a:buNone/>
            </a:pPr>
            <a:endParaRPr lang="en-US" sz="27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n-US" sz="2700" dirty="0">
                <a:latin typeface="Arial" panose="020B0604020202020204" pitchFamily="34" charset="0"/>
                <a:cs typeface="Arial" panose="020B0604020202020204" pitchFamily="34" charset="0"/>
              </a:rPr>
              <a:t>Co-Creation with Customers</a:t>
            </a:r>
          </a:p>
          <a:p>
            <a:pPr marL="0" indent="0" algn="just">
              <a:buNone/>
            </a:pPr>
            <a:r>
              <a:rPr lang="en-US" sz="2700" dirty="0">
                <a:latin typeface="Arial" panose="020B0604020202020204" pitchFamily="34" charset="0"/>
                <a:cs typeface="Arial" panose="020B0604020202020204" pitchFamily="34" charset="0"/>
              </a:rPr>
              <a:t>Allows organizations to directly involve customers in designing, improving, or innovating products and services. Engagement can be through workshops, online platforms, or social media.</a:t>
            </a:r>
          </a:p>
          <a:p>
            <a:pPr marL="0" indent="0" algn="just">
              <a:buNone/>
            </a:pPr>
            <a:r>
              <a:rPr lang="en-US" sz="2700" dirty="0">
                <a:highlight>
                  <a:srgbClr val="FFFF00"/>
                </a:highlight>
                <a:latin typeface="Arial" panose="020B0604020202020204" pitchFamily="34" charset="0"/>
                <a:cs typeface="Arial" panose="020B0604020202020204" pitchFamily="34" charset="0"/>
              </a:rPr>
              <a:t>Safe Boda – Uganda-Riders and passengers can rate trips, report unsafe driving, or suggest features. Users requested cashless payment options.</a:t>
            </a:r>
          </a:p>
        </p:txBody>
      </p:sp>
    </p:spTree>
    <p:extLst>
      <p:ext uri="{BB962C8B-B14F-4D97-AF65-F5344CB8AC3E}">
        <p14:creationId xmlns:p14="http://schemas.microsoft.com/office/powerpoint/2010/main" val="359871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D2DEF-1B29-4BA8-70FF-95D2EBEFF00F}"/>
              </a:ext>
            </a:extLst>
          </p:cNvPr>
          <p:cNvSpPr>
            <a:spLocks noGrp="1"/>
          </p:cNvSpPr>
          <p:nvPr>
            <p:ph idx="1"/>
          </p:nvPr>
        </p:nvSpPr>
        <p:spPr>
          <a:xfrm>
            <a:off x="457200" y="1600200"/>
            <a:ext cx="16306800" cy="4525963"/>
          </a:xfrm>
        </p:spPr>
        <p:txBody>
          <a:bodyPr/>
          <a:lstStyle/>
          <a:p>
            <a:pPr marL="0" indent="0">
              <a:buNone/>
            </a:pPr>
            <a:endParaRPr lang="en-US" dirty="0"/>
          </a:p>
          <a:p>
            <a:pPr marL="0" indent="0">
              <a:buNone/>
            </a:pPr>
            <a:endParaRPr lang="en-US" dirty="0"/>
          </a:p>
          <a:p>
            <a:pPr marL="0" indent="0" algn="ctr">
              <a:buNone/>
            </a:pPr>
            <a:r>
              <a:rPr lang="en-US" dirty="0">
                <a:highlight>
                  <a:srgbClr val="FFFF00"/>
                </a:highlight>
              </a:rPr>
              <a:t>THANK YOU FOR LISTENING </a:t>
            </a:r>
            <a:endParaRPr lang="en-UG" dirty="0">
              <a:highlight>
                <a:srgbClr val="FFFF00"/>
              </a:highlight>
            </a:endParaRPr>
          </a:p>
        </p:txBody>
      </p:sp>
    </p:spTree>
    <p:extLst>
      <p:ext uri="{BB962C8B-B14F-4D97-AF65-F5344CB8AC3E}">
        <p14:creationId xmlns:p14="http://schemas.microsoft.com/office/powerpoint/2010/main" val="315659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3" name="Title 2">
            <a:extLst>
              <a:ext uri="{FF2B5EF4-FFF2-40B4-BE49-F238E27FC236}">
                <a16:creationId xmlns:a16="http://schemas.microsoft.com/office/drawing/2014/main" id="{252AD9DC-C1BA-476B-BDE0-70206825E276}"/>
              </a:ext>
            </a:extLst>
          </p:cNvPr>
          <p:cNvSpPr>
            <a:spLocks noGrp="1"/>
          </p:cNvSpPr>
          <p:nvPr>
            <p:ph type="title"/>
          </p:nvPr>
        </p:nvSpPr>
        <p:spPr>
          <a:xfrm>
            <a:off x="457200" y="571500"/>
            <a:ext cx="15316200" cy="1981200"/>
          </a:xfrm>
        </p:spPr>
        <p:txBody>
          <a:bodyPr/>
          <a:lstStyle/>
          <a:p>
            <a:r>
              <a:rPr lang="en-US" sz="6000" b="1" dirty="0">
                <a:effectLst>
                  <a:outerShdw blurRad="38100" dist="38100" dir="2700000" algn="tl">
                    <a:srgbClr val="000000">
                      <a:alpha val="43137"/>
                    </a:srgbClr>
                  </a:outerShdw>
                </a:effectLst>
                <a:highlight>
                  <a:srgbClr val="FFFF00"/>
                </a:highlight>
              </a:rPr>
              <a:t>Topic Three: Executing Innovations</a:t>
            </a:r>
            <a:br>
              <a:rPr lang="en-US" sz="6000" b="1" dirty="0">
                <a:effectLst>
                  <a:outerShdw blurRad="38100" dist="38100" dir="2700000" algn="tl">
                    <a:srgbClr val="000000">
                      <a:alpha val="43137"/>
                    </a:srgbClr>
                  </a:outerShdw>
                </a:effectLst>
                <a:highlight>
                  <a:srgbClr val="FFFF00"/>
                </a:highlight>
              </a:rPr>
            </a:br>
            <a:endParaRPr lang="en-US" b="1" dirty="0">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93356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95C263A6-F8E9-4572-3A74-EBC5650F127D}"/>
            </a:ext>
          </a:extLst>
        </p:cNvPr>
        <p:cNvGrpSpPr/>
        <p:nvPr/>
      </p:nvGrpSpPr>
      <p:grpSpPr>
        <a:xfrm>
          <a:off x="0" y="0"/>
          <a:ext cx="0" cy="0"/>
          <a:chOff x="0" y="0"/>
          <a:chExt cx="0" cy="0"/>
        </a:xfrm>
      </p:grpSpPr>
      <p:sp>
        <p:nvSpPr>
          <p:cNvPr id="9" name="TextBox 9">
            <a:extLst>
              <a:ext uri="{FF2B5EF4-FFF2-40B4-BE49-F238E27FC236}">
                <a16:creationId xmlns:a16="http://schemas.microsoft.com/office/drawing/2014/main" id="{2635C7A6-018C-61E8-46A4-4FCF69ACCBAA}"/>
              </a:ext>
            </a:extLst>
          </p:cNvPr>
          <p:cNvSpPr txBox="1"/>
          <p:nvPr/>
        </p:nvSpPr>
        <p:spPr>
          <a:xfrm>
            <a:off x="1981200" y="298163"/>
            <a:ext cx="14731722" cy="3334246"/>
          </a:xfrm>
          <a:prstGeom prst="rect">
            <a:avLst/>
          </a:prstGeom>
        </p:spPr>
        <p:txBody>
          <a:bodyPr lIns="0" tIns="0" rIns="0" bIns="0" rtlCol="0" anchor="t">
            <a:spAutoFit/>
          </a:bodyPr>
          <a:lstStyle/>
          <a:p>
            <a:pPr algn="ctr">
              <a:lnSpc>
                <a:spcPts val="6499"/>
              </a:lnSpc>
            </a:pPr>
            <a:r>
              <a:rPr lang="en-US" sz="6499" spc="64" dirty="0">
                <a:solidFill>
                  <a:srgbClr val="282C80"/>
                </a:solidFill>
                <a:highlight>
                  <a:srgbClr val="FFFF00"/>
                </a:highlight>
                <a:latin typeface="Proxima Nova Bold"/>
              </a:rPr>
              <a:t>Topic one: Innovation</a:t>
            </a:r>
          </a:p>
          <a:p>
            <a:pPr algn="ctr">
              <a:lnSpc>
                <a:spcPts val="6499"/>
              </a:lnSpc>
            </a:pPr>
            <a:r>
              <a:rPr lang="en-US" sz="6499" spc="64" dirty="0">
                <a:solidFill>
                  <a:srgbClr val="282C80"/>
                </a:solidFill>
                <a:latin typeface="Proxima Nova Bold"/>
              </a:rPr>
              <a:t> </a:t>
            </a:r>
          </a:p>
          <a:p>
            <a:pPr algn="ctr">
              <a:lnSpc>
                <a:spcPts val="6499"/>
              </a:lnSpc>
            </a:pPr>
            <a:endParaRPr lang="en-US" sz="6499" spc="64" dirty="0">
              <a:solidFill>
                <a:srgbClr val="282C80"/>
              </a:solidFill>
              <a:latin typeface="Proxima Nova Bold"/>
            </a:endParaRPr>
          </a:p>
          <a:p>
            <a:pPr algn="ctr">
              <a:lnSpc>
                <a:spcPts val="6499"/>
              </a:lnSpc>
            </a:pPr>
            <a:r>
              <a:rPr lang="en-US" sz="6499" spc="64" dirty="0">
                <a:solidFill>
                  <a:srgbClr val="282C80"/>
                </a:solidFill>
                <a:latin typeface="Proxima Nova Bold"/>
              </a:rPr>
              <a:t> </a:t>
            </a:r>
          </a:p>
        </p:txBody>
      </p:sp>
      <p:sp>
        <p:nvSpPr>
          <p:cNvPr id="11" name="Freeform 10">
            <a:extLst>
              <a:ext uri="{FF2B5EF4-FFF2-40B4-BE49-F238E27FC236}">
                <a16:creationId xmlns:a16="http://schemas.microsoft.com/office/drawing/2014/main" id="{BB5A58E3-6F46-D38F-8C6E-73CEB49AD2DE}"/>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BE7D54A9-8B44-E2D3-96AE-226C65498B7F}"/>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pic>
        <p:nvPicPr>
          <p:cNvPr id="6" name="Picture 5">
            <a:extLst>
              <a:ext uri="{FF2B5EF4-FFF2-40B4-BE49-F238E27FC236}">
                <a16:creationId xmlns:a16="http://schemas.microsoft.com/office/drawing/2014/main" id="{876625C6-4A7F-6E29-23A0-FE9FB40761CE}"/>
              </a:ext>
            </a:extLst>
          </p:cNvPr>
          <p:cNvPicPr>
            <a:picLocks noChangeAspect="1"/>
          </p:cNvPicPr>
          <p:nvPr/>
        </p:nvPicPr>
        <p:blipFill>
          <a:blip r:embed="rId3"/>
          <a:stretch>
            <a:fillRect/>
          </a:stretch>
        </p:blipFill>
        <p:spPr>
          <a:xfrm>
            <a:off x="1371600" y="2347912"/>
            <a:ext cx="15544800" cy="6072188"/>
          </a:xfrm>
          <a:prstGeom prst="rect">
            <a:avLst/>
          </a:prstGeom>
        </p:spPr>
      </p:pic>
    </p:spTree>
    <p:extLst>
      <p:ext uri="{BB962C8B-B14F-4D97-AF65-F5344CB8AC3E}">
        <p14:creationId xmlns:p14="http://schemas.microsoft.com/office/powerpoint/2010/main" val="3505794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2"/>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72EFD474-5EF8-4DE2-BB7D-D3814E8B092A}"/>
              </a:ext>
            </a:extLst>
          </p:cNvPr>
          <p:cNvSpPr>
            <a:spLocks noGrp="1"/>
          </p:cNvSpPr>
          <p:nvPr>
            <p:ph type="title"/>
          </p:nvPr>
        </p:nvSpPr>
        <p:spPr>
          <a:xfrm>
            <a:off x="457200" y="1"/>
            <a:ext cx="17221200" cy="419100"/>
          </a:xfrm>
        </p:spPr>
        <p:txBody>
          <a:bodyPr>
            <a:normAutofit fontScale="90000"/>
          </a:bodyPr>
          <a:lstStyle/>
          <a:p>
            <a:r>
              <a:rPr lang="en-US" b="1" dirty="0">
                <a:effectLst>
                  <a:outerShdw blurRad="38100" dist="38100" dir="2700000" algn="tl">
                    <a:srgbClr val="000000">
                      <a:alpha val="43137"/>
                    </a:srgbClr>
                  </a:outerShdw>
                </a:effectLst>
                <a:highlight>
                  <a:srgbClr val="FFFF00"/>
                </a:highlight>
              </a:rPr>
              <a:t>Tools  to implement Innovation </a:t>
            </a:r>
          </a:p>
        </p:txBody>
      </p:sp>
      <p:sp>
        <p:nvSpPr>
          <p:cNvPr id="3" name="Content Placeholder 2">
            <a:extLst>
              <a:ext uri="{FF2B5EF4-FFF2-40B4-BE49-F238E27FC236}">
                <a16:creationId xmlns:a16="http://schemas.microsoft.com/office/drawing/2014/main" id="{BFDBDFBB-A967-4406-BD86-0FF6F1A34E02}"/>
              </a:ext>
            </a:extLst>
          </p:cNvPr>
          <p:cNvSpPr>
            <a:spLocks noGrp="1"/>
          </p:cNvSpPr>
          <p:nvPr>
            <p:ph idx="1"/>
          </p:nvPr>
        </p:nvSpPr>
        <p:spPr>
          <a:xfrm>
            <a:off x="457200" y="723901"/>
            <a:ext cx="17221200" cy="9017912"/>
          </a:xfrm>
        </p:spPr>
        <p:txBody>
          <a:bodyPr>
            <a:normAutofit fontScale="85000" lnSpcReduction="20000"/>
          </a:bodyPr>
          <a:lstStyle/>
          <a:p>
            <a:pPr marL="0" indent="0">
              <a:buNone/>
            </a:pPr>
            <a:r>
              <a:rPr lang="en-US" sz="3100" dirty="0">
                <a:highlight>
                  <a:srgbClr val="FFFF00"/>
                </a:highlight>
              </a:rPr>
              <a:t>Blue Ocean Strategy </a:t>
            </a:r>
          </a:p>
          <a:p>
            <a:pPr marL="0" indent="0">
              <a:buNone/>
            </a:pPr>
            <a:r>
              <a:rPr lang="en-US" sz="3100" dirty="0"/>
              <a:t>Means finding new market spaces where there is little or no competition ( blue ocean), instead of fighting over the same customers in a crowded market (a "red ocean").</a:t>
            </a:r>
          </a:p>
          <a:p>
            <a:pPr marL="0" indent="0">
              <a:buNone/>
            </a:pPr>
            <a:endParaRPr lang="en-US" sz="3100" dirty="0"/>
          </a:p>
          <a:p>
            <a:pPr marL="0" indent="0">
              <a:buNone/>
            </a:pPr>
            <a:r>
              <a:rPr lang="en-US" sz="3100" dirty="0"/>
              <a:t>Purpose: Helps organizations identify untapped market space (blue oceans) where competition is minimal.</a:t>
            </a:r>
          </a:p>
          <a:p>
            <a:pPr>
              <a:buNone/>
            </a:pPr>
            <a:endParaRPr lang="en-US" sz="3100" b="1" dirty="0"/>
          </a:p>
          <a:p>
            <a:pPr>
              <a:buNone/>
            </a:pPr>
            <a:r>
              <a:rPr lang="en-US" sz="3100" b="1" dirty="0"/>
              <a:t>Key Features of a Blue Ocean</a:t>
            </a:r>
          </a:p>
          <a:p>
            <a:r>
              <a:rPr lang="en-US" sz="3100" dirty="0"/>
              <a:t>Little or No Competition</a:t>
            </a:r>
          </a:p>
          <a:p>
            <a:r>
              <a:rPr lang="en-US" sz="3100" dirty="0"/>
              <a:t>New Demand Creation</a:t>
            </a:r>
          </a:p>
          <a:p>
            <a:r>
              <a:rPr lang="en-US" sz="3100" dirty="0"/>
              <a:t>Value creation</a:t>
            </a:r>
          </a:p>
          <a:p>
            <a:r>
              <a:rPr lang="en-US" sz="3100" dirty="0"/>
              <a:t>High profit potential, etc.</a:t>
            </a:r>
          </a:p>
          <a:p>
            <a:pPr>
              <a:buNone/>
            </a:pPr>
            <a:endParaRPr lang="en-US" sz="3100" b="1" dirty="0"/>
          </a:p>
          <a:p>
            <a:pPr>
              <a:buNone/>
            </a:pPr>
            <a:r>
              <a:rPr lang="en-US" sz="3100" b="1" dirty="0"/>
              <a:t>Key Features of a Red Ocean</a:t>
            </a:r>
          </a:p>
          <a:p>
            <a:pPr>
              <a:buFont typeface="Arial" panose="020B0604020202020204" pitchFamily="34" charset="0"/>
              <a:buChar char="•"/>
            </a:pPr>
            <a:r>
              <a:rPr lang="en-US" sz="3100" dirty="0"/>
              <a:t>Many competitors</a:t>
            </a:r>
          </a:p>
          <a:p>
            <a:pPr>
              <a:buFont typeface="Arial" panose="020B0604020202020204" pitchFamily="34" charset="0"/>
              <a:buChar char="•"/>
            </a:pPr>
            <a:r>
              <a:rPr lang="en-US" sz="3100" dirty="0"/>
              <a:t>Limited opportunities for growth</a:t>
            </a:r>
          </a:p>
          <a:p>
            <a:pPr>
              <a:buFont typeface="Arial" panose="020B0604020202020204" pitchFamily="34" charset="0"/>
              <a:buChar char="•"/>
            </a:pPr>
            <a:r>
              <a:rPr lang="en-US" sz="3100" dirty="0"/>
              <a:t>Price wars are common</a:t>
            </a:r>
          </a:p>
          <a:p>
            <a:pPr>
              <a:buFont typeface="Arial" panose="020B0604020202020204" pitchFamily="34" charset="0"/>
              <a:buChar char="•"/>
            </a:pPr>
            <a:r>
              <a:rPr lang="en-US" sz="3100" dirty="0"/>
              <a:t>Focus is on beating competitors rather than creating new demand</a:t>
            </a:r>
          </a:p>
          <a:p>
            <a:pPr marL="0" indent="0">
              <a:buNone/>
            </a:pPr>
            <a:endParaRPr lang="en-US" sz="3100" dirty="0"/>
          </a:p>
          <a:p>
            <a:pPr marL="0" indent="0" algn="just">
              <a:buNone/>
            </a:pPr>
            <a:r>
              <a:rPr lang="en-US" sz="3100" i="1" dirty="0"/>
              <a:t>Example in simple terms: Instead of opening just another restaurant in a busy city (competing with many others), you might start a unique mobile food experience that serves healthy meals to offices — creating a new way for customers to get lunch.</a:t>
            </a:r>
          </a:p>
          <a:p>
            <a:pPr marL="0" indent="0">
              <a:buNone/>
            </a:pPr>
            <a:endParaRPr lang="en-US" sz="3100" dirty="0"/>
          </a:p>
          <a:p>
            <a:pPr marL="0" indent="0">
              <a:buNone/>
            </a:pPr>
            <a:r>
              <a:rPr lang="en-US" sz="3100" dirty="0"/>
              <a:t>Application-</a:t>
            </a:r>
            <a:r>
              <a:rPr lang="en-US" sz="3100" dirty="0">
                <a:highlight>
                  <a:srgbClr val="FFFF00"/>
                </a:highlight>
              </a:rPr>
              <a:t>Use this tool to reimagine existing products/services and differentiate from competitors</a:t>
            </a:r>
            <a:r>
              <a:rPr lang="en-US" dirty="0">
                <a:highlight>
                  <a:srgbClr val="FFFF00"/>
                </a:highlight>
              </a:rPr>
              <a:t>.</a:t>
            </a:r>
          </a:p>
        </p:txBody>
      </p:sp>
    </p:spTree>
    <p:extLst>
      <p:ext uri="{BB962C8B-B14F-4D97-AF65-F5344CB8AC3E}">
        <p14:creationId xmlns:p14="http://schemas.microsoft.com/office/powerpoint/2010/main" val="132135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A73A2B9F-61F3-EEE7-44B2-EE3C58501195}"/>
            </a:ext>
          </a:extLst>
        </p:cNvPr>
        <p:cNvGrpSpPr/>
        <p:nvPr/>
      </p:nvGrpSpPr>
      <p:grpSpPr>
        <a:xfrm>
          <a:off x="0" y="0"/>
          <a:ext cx="0" cy="0"/>
          <a:chOff x="0" y="0"/>
          <a:chExt cx="0" cy="0"/>
        </a:xfrm>
      </p:grpSpPr>
      <p:sp>
        <p:nvSpPr>
          <p:cNvPr id="11" name="Freeform 10">
            <a:extLst>
              <a:ext uri="{FF2B5EF4-FFF2-40B4-BE49-F238E27FC236}">
                <a16:creationId xmlns:a16="http://schemas.microsoft.com/office/drawing/2014/main" id="{78067943-6C60-8566-06FA-8B5C71D6FEA6}"/>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55D9D472-630D-9E1B-08B7-4121CAB19C51}"/>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1ED9F21C-65E1-D8DB-DF66-EDDC43FF38A6}"/>
              </a:ext>
            </a:extLst>
          </p:cNvPr>
          <p:cNvSpPr>
            <a:spLocks noGrp="1"/>
          </p:cNvSpPr>
          <p:nvPr>
            <p:ph type="title"/>
          </p:nvPr>
        </p:nvSpPr>
        <p:spPr>
          <a:xfrm>
            <a:off x="457200" y="1"/>
            <a:ext cx="17221200" cy="419100"/>
          </a:xfrm>
        </p:spPr>
        <p:txBody>
          <a:bodyPr>
            <a:normAutofit fontScale="90000"/>
          </a:bodyPr>
          <a:lstStyle/>
          <a:p>
            <a:r>
              <a:rPr lang="en-US" b="1" dirty="0">
                <a:effectLst>
                  <a:outerShdw blurRad="38100" dist="38100" dir="2700000" algn="tl">
                    <a:srgbClr val="000000">
                      <a:alpha val="43137"/>
                    </a:srgbClr>
                  </a:outerShdw>
                </a:effectLst>
                <a:highlight>
                  <a:srgbClr val="FFFF00"/>
                </a:highlight>
              </a:rPr>
              <a:t>Tools  to implement Innovation </a:t>
            </a:r>
          </a:p>
        </p:txBody>
      </p:sp>
      <p:sp>
        <p:nvSpPr>
          <p:cNvPr id="3" name="Content Placeholder 2">
            <a:extLst>
              <a:ext uri="{FF2B5EF4-FFF2-40B4-BE49-F238E27FC236}">
                <a16:creationId xmlns:a16="http://schemas.microsoft.com/office/drawing/2014/main" id="{502ED896-2D2C-0AF1-0C34-246CCB2F9165}"/>
              </a:ext>
            </a:extLst>
          </p:cNvPr>
          <p:cNvSpPr>
            <a:spLocks noGrp="1"/>
          </p:cNvSpPr>
          <p:nvPr>
            <p:ph idx="1"/>
          </p:nvPr>
        </p:nvSpPr>
        <p:spPr>
          <a:xfrm>
            <a:off x="457200" y="1028699"/>
            <a:ext cx="17221200" cy="8713113"/>
          </a:xfrm>
        </p:spPr>
        <p:txBody>
          <a:bodyPr>
            <a:normAutofit lnSpcReduction="10000"/>
          </a:bodyPr>
          <a:lstStyle/>
          <a:p>
            <a:pPr>
              <a:buNone/>
            </a:pPr>
            <a:r>
              <a:rPr lang="en-US" b="1" dirty="0">
                <a:highlight>
                  <a:srgbClr val="FFFF00"/>
                </a:highlight>
              </a:rPr>
              <a:t>Design Thinking</a:t>
            </a:r>
          </a:p>
          <a:p>
            <a:pPr>
              <a:buFont typeface="Arial" panose="020B0604020202020204" pitchFamily="34" charset="0"/>
              <a:buChar char="•"/>
            </a:pPr>
            <a:r>
              <a:rPr lang="en-US" b="1" dirty="0"/>
              <a:t>Purpose:</a:t>
            </a:r>
            <a:r>
              <a:rPr lang="en-US" dirty="0"/>
              <a:t> A human-centered approach to problem-solving that ensures solutions meet real user needs.</a:t>
            </a:r>
          </a:p>
          <a:p>
            <a:pPr>
              <a:buFont typeface="Arial" panose="020B0604020202020204" pitchFamily="34" charset="0"/>
              <a:buChar char="•"/>
            </a:pPr>
            <a:r>
              <a:rPr lang="en-US" b="1" dirty="0"/>
              <a:t>Key Phases:</a:t>
            </a:r>
            <a:endParaRPr lang="en-US" dirty="0"/>
          </a:p>
          <a:p>
            <a:pPr marL="742950" lvl="1" indent="-285750">
              <a:buFont typeface="Arial" panose="020B0604020202020204" pitchFamily="34" charset="0"/>
              <a:buChar char="•"/>
            </a:pPr>
            <a:r>
              <a:rPr lang="en-US" b="1" dirty="0"/>
              <a:t>Empathize</a:t>
            </a:r>
            <a:r>
              <a:rPr lang="en-US" dirty="0"/>
              <a:t> – Understand users and their pain points</a:t>
            </a:r>
          </a:p>
          <a:p>
            <a:pPr marL="742950" lvl="1" indent="-285750">
              <a:buFont typeface="Arial" panose="020B0604020202020204" pitchFamily="34" charset="0"/>
              <a:buChar char="•"/>
            </a:pPr>
            <a:r>
              <a:rPr lang="en-US" b="1" dirty="0"/>
              <a:t>Define</a:t>
            </a:r>
            <a:r>
              <a:rPr lang="en-US" dirty="0"/>
              <a:t> – Clearly articulate the problem</a:t>
            </a:r>
          </a:p>
          <a:p>
            <a:pPr marL="742950" lvl="1" indent="-285750">
              <a:buFont typeface="Arial" panose="020B0604020202020204" pitchFamily="34" charset="0"/>
              <a:buChar char="•"/>
            </a:pPr>
            <a:r>
              <a:rPr lang="en-US" b="1" dirty="0"/>
              <a:t>Ideate</a:t>
            </a:r>
            <a:r>
              <a:rPr lang="en-US" dirty="0"/>
              <a:t> – Brainstorm possible solutions</a:t>
            </a:r>
          </a:p>
          <a:p>
            <a:pPr marL="742950" lvl="1" indent="-285750">
              <a:buFont typeface="Arial" panose="020B0604020202020204" pitchFamily="34" charset="0"/>
              <a:buChar char="•"/>
            </a:pPr>
            <a:r>
              <a:rPr lang="en-US" b="1" dirty="0"/>
              <a:t>Prototype</a:t>
            </a:r>
            <a:r>
              <a:rPr lang="en-US" dirty="0"/>
              <a:t> – Create quick versions of solutions</a:t>
            </a:r>
          </a:p>
          <a:p>
            <a:pPr marL="742950" lvl="1" indent="-285750">
              <a:buFont typeface="Arial" panose="020B0604020202020204" pitchFamily="34" charset="0"/>
              <a:buChar char="•"/>
            </a:pPr>
            <a:r>
              <a:rPr lang="en-US" b="1" dirty="0"/>
              <a:t>Test</a:t>
            </a:r>
            <a:r>
              <a:rPr lang="en-US" dirty="0"/>
              <a:t> – testing the prototype with real users to gather feedback and refine the solution.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457200" lvl="1" indent="0">
              <a:buNone/>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457200" lvl="1" indent="0">
              <a:buNone/>
            </a:pPr>
            <a:endParaRPr lang="en-US" dirty="0"/>
          </a:p>
          <a:p>
            <a:pPr>
              <a:buFont typeface="Arial" panose="020B0604020202020204" pitchFamily="34" charset="0"/>
              <a:buChar char="•"/>
            </a:pPr>
            <a:r>
              <a:rPr lang="en-US" b="1" dirty="0"/>
              <a:t>Application:</a:t>
            </a:r>
            <a:r>
              <a:rPr lang="en-US" dirty="0"/>
              <a:t> </a:t>
            </a:r>
            <a:r>
              <a:rPr lang="en-US" dirty="0">
                <a:highlight>
                  <a:srgbClr val="FFFF00"/>
                </a:highlight>
              </a:rPr>
              <a:t>Use design thinking to develop innovative products, services, and processes that meet users’ Needs</a:t>
            </a:r>
          </a:p>
          <a:p>
            <a:pPr marL="0" indent="0">
              <a:buNone/>
            </a:pPr>
            <a:endParaRPr lang="en-US" dirty="0">
              <a:highlight>
                <a:srgbClr val="FFFF00"/>
              </a:highlight>
            </a:endParaRPr>
          </a:p>
        </p:txBody>
      </p:sp>
      <p:pic>
        <p:nvPicPr>
          <p:cNvPr id="4" name="Picture 11" descr="ME 113">
            <a:extLst>
              <a:ext uri="{FF2B5EF4-FFF2-40B4-BE49-F238E27FC236}">
                <a16:creationId xmlns:a16="http://schemas.microsoft.com/office/drawing/2014/main" id="{EA0D8A2F-2317-72D9-8C3D-C30B8C735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524500"/>
            <a:ext cx="5414963"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31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3B58DF96-3AFE-6547-3A6B-2DEACD85A460}"/>
            </a:ext>
          </a:extLst>
        </p:cNvPr>
        <p:cNvGrpSpPr/>
        <p:nvPr/>
      </p:nvGrpSpPr>
      <p:grpSpPr>
        <a:xfrm>
          <a:off x="0" y="0"/>
          <a:ext cx="0" cy="0"/>
          <a:chOff x="0" y="0"/>
          <a:chExt cx="0" cy="0"/>
        </a:xfrm>
      </p:grpSpPr>
      <p:sp>
        <p:nvSpPr>
          <p:cNvPr id="11" name="Freeform 10">
            <a:extLst>
              <a:ext uri="{FF2B5EF4-FFF2-40B4-BE49-F238E27FC236}">
                <a16:creationId xmlns:a16="http://schemas.microsoft.com/office/drawing/2014/main" id="{D3D87A39-2717-39C5-4205-A6CD6A60B8BA}"/>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34EC87D4-776C-AFE6-B2C2-22E3C0139765}"/>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2C54502D-0986-59EB-48BC-15D058EAAA11}"/>
              </a:ext>
            </a:extLst>
          </p:cNvPr>
          <p:cNvSpPr>
            <a:spLocks noGrp="1"/>
          </p:cNvSpPr>
          <p:nvPr>
            <p:ph type="title"/>
          </p:nvPr>
        </p:nvSpPr>
        <p:spPr>
          <a:xfrm>
            <a:off x="457200" y="1"/>
            <a:ext cx="17221200" cy="419100"/>
          </a:xfrm>
        </p:spPr>
        <p:txBody>
          <a:bodyPr>
            <a:normAutofit fontScale="90000"/>
          </a:bodyPr>
          <a:lstStyle/>
          <a:p>
            <a:r>
              <a:rPr lang="en-US" b="1" dirty="0">
                <a:effectLst>
                  <a:outerShdw blurRad="38100" dist="38100" dir="2700000" algn="tl">
                    <a:srgbClr val="000000">
                      <a:alpha val="43137"/>
                    </a:srgbClr>
                  </a:outerShdw>
                </a:effectLst>
                <a:highlight>
                  <a:srgbClr val="FFFF00"/>
                </a:highlight>
              </a:rPr>
              <a:t>Tools  to implement Innovation </a:t>
            </a:r>
          </a:p>
        </p:txBody>
      </p:sp>
      <p:sp>
        <p:nvSpPr>
          <p:cNvPr id="3" name="Content Placeholder 2">
            <a:extLst>
              <a:ext uri="{FF2B5EF4-FFF2-40B4-BE49-F238E27FC236}">
                <a16:creationId xmlns:a16="http://schemas.microsoft.com/office/drawing/2014/main" id="{73589025-69EA-AAA9-9CFC-F9539219B5A8}"/>
              </a:ext>
            </a:extLst>
          </p:cNvPr>
          <p:cNvSpPr>
            <a:spLocks noGrp="1"/>
          </p:cNvSpPr>
          <p:nvPr>
            <p:ph idx="1"/>
          </p:nvPr>
        </p:nvSpPr>
        <p:spPr>
          <a:xfrm>
            <a:off x="457200" y="495300"/>
            <a:ext cx="17221200" cy="9677399"/>
          </a:xfrm>
        </p:spPr>
        <p:txBody>
          <a:bodyPr>
            <a:normAutofit lnSpcReduction="10000"/>
          </a:bodyPr>
          <a:lstStyle/>
          <a:p>
            <a:pPr>
              <a:buNone/>
            </a:pPr>
            <a:r>
              <a:rPr lang="en-US" b="1" dirty="0">
                <a:highlight>
                  <a:srgbClr val="FFFF00"/>
                </a:highlight>
              </a:rPr>
              <a:t>Business Model Canvas (BMC)</a:t>
            </a:r>
          </a:p>
          <a:p>
            <a:r>
              <a:rPr lang="en-US" dirty="0"/>
              <a:t>Gives a clear, visual structure to test and implement new ideas</a:t>
            </a:r>
          </a:p>
          <a:p>
            <a:r>
              <a:rPr lang="en-US" dirty="0"/>
              <a:t>BMC forces you to think through all aspects: customers, value, costs, revenue, etc.</a:t>
            </a:r>
          </a:p>
          <a:p>
            <a:pPr>
              <a:buFont typeface="Arial" panose="020B0604020202020204" pitchFamily="34" charset="0"/>
              <a:buChar char="•"/>
            </a:pPr>
            <a:r>
              <a:rPr lang="en-US" b="1" dirty="0"/>
              <a:t>Purpose:</a:t>
            </a:r>
            <a:r>
              <a:rPr lang="en-US" dirty="0"/>
              <a:t> A visual framework for developing, testing, and refining business models.</a:t>
            </a:r>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marL="0" indent="0">
              <a:buNone/>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r>
              <a:rPr lang="en-US" b="1" dirty="0"/>
              <a:t>Application:</a:t>
            </a:r>
            <a:r>
              <a:rPr lang="en-US" dirty="0"/>
              <a:t> Use the Business Model Canvas to make sure your innovative ideas can make money, and to find out whether you have what it takes to make the business operate</a:t>
            </a:r>
          </a:p>
          <a:p>
            <a:pPr marL="0" indent="0">
              <a:buNone/>
            </a:pPr>
            <a:endParaRPr lang="en-US" dirty="0">
              <a:highlight>
                <a:srgbClr val="FFFF00"/>
              </a:highlight>
            </a:endParaRPr>
          </a:p>
        </p:txBody>
      </p:sp>
      <p:graphicFrame>
        <p:nvGraphicFramePr>
          <p:cNvPr id="4" name="Diagram 3">
            <a:extLst>
              <a:ext uri="{FF2B5EF4-FFF2-40B4-BE49-F238E27FC236}">
                <a16:creationId xmlns:a16="http://schemas.microsoft.com/office/drawing/2014/main" id="{E64DC61D-910F-23E1-5DFD-A0ABB9189C8F}"/>
              </a:ext>
            </a:extLst>
          </p:cNvPr>
          <p:cNvGraphicFramePr/>
          <p:nvPr>
            <p:extLst>
              <p:ext uri="{D42A27DB-BD31-4B8C-83A1-F6EECF244321}">
                <p14:modId xmlns:p14="http://schemas.microsoft.com/office/powerpoint/2010/main" val="1519810659"/>
              </p:ext>
            </p:extLst>
          </p:nvPr>
        </p:nvGraphicFramePr>
        <p:xfrm>
          <a:off x="457200" y="2705100"/>
          <a:ext cx="11277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90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589D008E-7F27-E713-ABCB-C4FD44F7E239}"/>
            </a:ext>
          </a:extLst>
        </p:cNvPr>
        <p:cNvGrpSpPr/>
        <p:nvPr/>
      </p:nvGrpSpPr>
      <p:grpSpPr>
        <a:xfrm>
          <a:off x="0" y="0"/>
          <a:ext cx="0" cy="0"/>
          <a:chOff x="0" y="0"/>
          <a:chExt cx="0" cy="0"/>
        </a:xfrm>
      </p:grpSpPr>
      <p:sp>
        <p:nvSpPr>
          <p:cNvPr id="11" name="Freeform 10">
            <a:extLst>
              <a:ext uri="{FF2B5EF4-FFF2-40B4-BE49-F238E27FC236}">
                <a16:creationId xmlns:a16="http://schemas.microsoft.com/office/drawing/2014/main" id="{5374BB64-FB76-01BF-AD12-112EB2F27DED}"/>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25C75F3A-F484-A570-3F53-E4A91DB4C4CB}"/>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76D9D1DD-F8E6-DFB6-212E-6DD92A5ADE32}"/>
              </a:ext>
            </a:extLst>
          </p:cNvPr>
          <p:cNvSpPr>
            <a:spLocks noGrp="1"/>
          </p:cNvSpPr>
          <p:nvPr>
            <p:ph type="title"/>
          </p:nvPr>
        </p:nvSpPr>
        <p:spPr>
          <a:xfrm>
            <a:off x="457200" y="1"/>
            <a:ext cx="17221200" cy="419100"/>
          </a:xfrm>
        </p:spPr>
        <p:txBody>
          <a:bodyPr>
            <a:normAutofit fontScale="90000"/>
          </a:bodyPr>
          <a:lstStyle/>
          <a:p>
            <a:r>
              <a:rPr lang="en-US" b="1" dirty="0">
                <a:effectLst>
                  <a:outerShdw blurRad="38100" dist="38100" dir="2700000" algn="tl">
                    <a:srgbClr val="000000">
                      <a:alpha val="43137"/>
                    </a:srgbClr>
                  </a:outerShdw>
                </a:effectLst>
                <a:highlight>
                  <a:srgbClr val="FFFF00"/>
                </a:highlight>
              </a:rPr>
              <a:t>Tools  to implement Innovation </a:t>
            </a:r>
          </a:p>
        </p:txBody>
      </p:sp>
      <p:graphicFrame>
        <p:nvGraphicFramePr>
          <p:cNvPr id="10" name="Content Placeholder 9">
            <a:extLst>
              <a:ext uri="{FF2B5EF4-FFF2-40B4-BE49-F238E27FC236}">
                <a16:creationId xmlns:a16="http://schemas.microsoft.com/office/drawing/2014/main" id="{7A0189E8-3882-8660-F836-1DA11EE9DE18}"/>
              </a:ext>
            </a:extLst>
          </p:cNvPr>
          <p:cNvGraphicFramePr>
            <a:graphicFrameLocks noGrp="1"/>
          </p:cNvGraphicFramePr>
          <p:nvPr>
            <p:ph idx="1"/>
            <p:extLst>
              <p:ext uri="{D42A27DB-BD31-4B8C-83A1-F6EECF244321}">
                <p14:modId xmlns:p14="http://schemas.microsoft.com/office/powerpoint/2010/main" val="2819859492"/>
              </p:ext>
            </p:extLst>
          </p:nvPr>
        </p:nvGraphicFramePr>
        <p:xfrm>
          <a:off x="2362200" y="2661761"/>
          <a:ext cx="13868397" cy="6139339"/>
        </p:xfrm>
        <a:graphic>
          <a:graphicData uri="http://schemas.openxmlformats.org/drawingml/2006/table">
            <a:tbl>
              <a:tblPr firstRow="1" firstCol="1" bandRow="1"/>
              <a:tblGrid>
                <a:gridCol w="3366444">
                  <a:extLst>
                    <a:ext uri="{9D8B030D-6E8A-4147-A177-3AD203B41FA5}">
                      <a16:colId xmlns:a16="http://schemas.microsoft.com/office/drawing/2014/main" val="2655594800"/>
                    </a:ext>
                  </a:extLst>
                </a:gridCol>
                <a:gridCol w="3366444">
                  <a:extLst>
                    <a:ext uri="{9D8B030D-6E8A-4147-A177-3AD203B41FA5}">
                      <a16:colId xmlns:a16="http://schemas.microsoft.com/office/drawing/2014/main" val="2174891916"/>
                    </a:ext>
                  </a:extLst>
                </a:gridCol>
                <a:gridCol w="201310">
                  <a:extLst>
                    <a:ext uri="{9D8B030D-6E8A-4147-A177-3AD203B41FA5}">
                      <a16:colId xmlns:a16="http://schemas.microsoft.com/office/drawing/2014/main" val="1114958652"/>
                    </a:ext>
                  </a:extLst>
                </a:gridCol>
                <a:gridCol w="2248931">
                  <a:extLst>
                    <a:ext uri="{9D8B030D-6E8A-4147-A177-3AD203B41FA5}">
                      <a16:colId xmlns:a16="http://schemas.microsoft.com/office/drawing/2014/main" val="668534115"/>
                    </a:ext>
                  </a:extLst>
                </a:gridCol>
                <a:gridCol w="1318824">
                  <a:extLst>
                    <a:ext uri="{9D8B030D-6E8A-4147-A177-3AD203B41FA5}">
                      <a16:colId xmlns:a16="http://schemas.microsoft.com/office/drawing/2014/main" val="704027754"/>
                    </a:ext>
                  </a:extLst>
                </a:gridCol>
                <a:gridCol w="3366444">
                  <a:extLst>
                    <a:ext uri="{9D8B030D-6E8A-4147-A177-3AD203B41FA5}">
                      <a16:colId xmlns:a16="http://schemas.microsoft.com/office/drawing/2014/main" val="1528854956"/>
                    </a:ext>
                  </a:extLst>
                </a:gridCol>
              </a:tblGrid>
              <a:tr h="2223444">
                <a:tc rowSpan="2">
                  <a:txBody>
                    <a:bodyPr/>
                    <a:lstStyle/>
                    <a:p>
                      <a:pPr>
                        <a:lnSpc>
                          <a:spcPct val="107000"/>
                        </a:lnSpc>
                        <a:spcAft>
                          <a:spcPts val="800"/>
                        </a:spcAft>
                        <a:buNone/>
                      </a:pPr>
                      <a:r>
                        <a:rPr lang="en-US" sz="2000" i="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Key Partners</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buNone/>
                      </a:pPr>
                      <a:r>
                        <a:rPr lang="en-US" sz="2000" i="1">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Key Activities</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gridSpan="2">
                  <a:txBody>
                    <a:bodyPr/>
                    <a:lstStyle/>
                    <a:p>
                      <a:pPr>
                        <a:lnSpc>
                          <a:spcPct val="107000"/>
                        </a:lnSpc>
                        <a:spcAft>
                          <a:spcPts val="800"/>
                        </a:spcAft>
                        <a:buNone/>
                      </a:pPr>
                      <a:r>
                        <a:rPr lang="en-US" sz="2000" i="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Value Proposition</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UG"/>
                    </a:p>
                  </a:txBody>
                  <a:tcPr/>
                </a:tc>
                <a:tc>
                  <a:txBody>
                    <a:bodyPr/>
                    <a:lstStyle/>
                    <a:p>
                      <a:pPr>
                        <a:lnSpc>
                          <a:spcPct val="107000"/>
                        </a:lnSpc>
                        <a:spcAft>
                          <a:spcPts val="800"/>
                        </a:spcAft>
                        <a:buNone/>
                      </a:pPr>
                      <a:r>
                        <a:rPr lang="en-US" sz="2000" i="1">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Customer Relationships</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800"/>
                        </a:spcAft>
                        <a:buNone/>
                      </a:pPr>
                      <a:r>
                        <a:rPr lang="en-US" sz="2000" i="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Customer Segments</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331075"/>
                  </a:ext>
                </a:extLst>
              </a:tr>
              <a:tr h="2223444">
                <a:tc vMerge="1">
                  <a:txBody>
                    <a:bodyPr/>
                    <a:lstStyle/>
                    <a:p>
                      <a:endParaRPr lang="en-UG"/>
                    </a:p>
                  </a:txBody>
                  <a:tcPr/>
                </a:tc>
                <a:tc>
                  <a:txBody>
                    <a:bodyPr/>
                    <a:lstStyle/>
                    <a:p>
                      <a:pPr>
                        <a:lnSpc>
                          <a:spcPct val="107000"/>
                        </a:lnSpc>
                        <a:spcAft>
                          <a:spcPts val="800"/>
                        </a:spcAft>
                        <a:buNone/>
                      </a:pPr>
                      <a:r>
                        <a:rPr lang="en-US" sz="2000" i="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Key Resources</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2000" dirty="0">
                          <a:effectLst/>
                          <a:latin typeface="Georgia" panose="02040502050405020303" pitchFamily="18" charset="0"/>
                          <a:ea typeface="Calibri" panose="020F0502020204030204" pitchFamily="34" charset="0"/>
                          <a:cs typeface="Times New Roman" panose="02020603050405020304" pitchFamily="18" charset="0"/>
                        </a:rPr>
                        <a:t> </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vMerge="1">
                  <a:txBody>
                    <a:bodyPr/>
                    <a:lstStyle/>
                    <a:p>
                      <a:endParaRPr lang="en-UG"/>
                    </a:p>
                  </a:txBody>
                  <a:tcPr/>
                </a:tc>
                <a:tc hMerge="1" vMerge="1">
                  <a:txBody>
                    <a:bodyPr/>
                    <a:lstStyle/>
                    <a:p>
                      <a:endParaRPr lang="en-UG"/>
                    </a:p>
                  </a:txBody>
                  <a:tcPr/>
                </a:tc>
                <a:tc>
                  <a:txBody>
                    <a:bodyPr/>
                    <a:lstStyle/>
                    <a:p>
                      <a:pPr>
                        <a:lnSpc>
                          <a:spcPct val="107000"/>
                        </a:lnSpc>
                        <a:spcAft>
                          <a:spcPts val="800"/>
                        </a:spcAft>
                        <a:buNone/>
                      </a:pPr>
                      <a:r>
                        <a:rPr lang="en-US" sz="2000" i="1">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Channels</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2000">
                          <a:effectLst/>
                          <a:latin typeface="Georgia" panose="02040502050405020303" pitchFamily="18" charset="0"/>
                          <a:ea typeface="Calibri" panose="020F0502020204030204" pitchFamily="34" charset="0"/>
                          <a:cs typeface="Times New Roman" panose="02020603050405020304" pitchFamily="18" charset="0"/>
                        </a:rPr>
                        <a:t> </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lang="en-UG"/>
                    </a:p>
                  </a:txBody>
                  <a:tcPr/>
                </a:tc>
                <a:extLst>
                  <a:ext uri="{0D108BD9-81ED-4DB2-BD59-A6C34878D82A}">
                    <a16:rowId xmlns:a16="http://schemas.microsoft.com/office/drawing/2014/main" val="863626008"/>
                  </a:ext>
                </a:extLst>
              </a:tr>
              <a:tr h="1692451">
                <a:tc gridSpan="3">
                  <a:txBody>
                    <a:bodyPr/>
                    <a:lstStyle/>
                    <a:p>
                      <a:pPr>
                        <a:lnSpc>
                          <a:spcPct val="107000"/>
                        </a:lnSpc>
                        <a:spcAft>
                          <a:spcPts val="800"/>
                        </a:spcAft>
                        <a:buNone/>
                      </a:pPr>
                      <a:r>
                        <a:rPr lang="en-US" sz="2000" i="1">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Cost Structure</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2000">
                          <a:effectLst/>
                          <a:latin typeface="Georgia" panose="02040502050405020303" pitchFamily="18" charset="0"/>
                          <a:ea typeface="Calibri" panose="020F0502020204030204" pitchFamily="34" charset="0"/>
                          <a:cs typeface="Times New Roman" panose="02020603050405020304" pitchFamily="18" charset="0"/>
                        </a:rPr>
                        <a:t> </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UG"/>
                    </a:p>
                  </a:txBody>
                  <a:tcPr/>
                </a:tc>
                <a:tc hMerge="1">
                  <a:txBody>
                    <a:bodyPr/>
                    <a:lstStyle/>
                    <a:p>
                      <a:endParaRPr lang="en-UG"/>
                    </a:p>
                  </a:txBody>
                  <a:tcPr/>
                </a:tc>
                <a:tc gridSpan="3">
                  <a:txBody>
                    <a:bodyPr/>
                    <a:lstStyle/>
                    <a:p>
                      <a:pPr>
                        <a:lnSpc>
                          <a:spcPct val="107000"/>
                        </a:lnSpc>
                        <a:spcAft>
                          <a:spcPts val="800"/>
                        </a:spcAft>
                        <a:buNone/>
                      </a:pPr>
                      <a:r>
                        <a:rPr lang="en-US" sz="2000" i="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Revenue Streams</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2000" dirty="0">
                          <a:effectLst/>
                          <a:latin typeface="Georgia" panose="02040502050405020303" pitchFamily="18" charset="0"/>
                          <a:ea typeface="Calibri" panose="020F0502020204030204" pitchFamily="34" charset="0"/>
                          <a:cs typeface="Times New Roman" panose="02020603050405020304" pitchFamily="18" charset="0"/>
                        </a:rPr>
                        <a:t> </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UG"/>
                    </a:p>
                  </a:txBody>
                  <a:tcPr/>
                </a:tc>
                <a:tc hMerge="1">
                  <a:txBody>
                    <a:bodyPr/>
                    <a:lstStyle/>
                    <a:p>
                      <a:endParaRPr lang="en-UG"/>
                    </a:p>
                  </a:txBody>
                  <a:tcPr/>
                </a:tc>
                <a:extLst>
                  <a:ext uri="{0D108BD9-81ED-4DB2-BD59-A6C34878D82A}">
                    <a16:rowId xmlns:a16="http://schemas.microsoft.com/office/drawing/2014/main" val="1904455884"/>
                  </a:ext>
                </a:extLst>
              </a:tr>
            </a:tbl>
          </a:graphicData>
        </a:graphic>
      </p:graphicFrame>
      <p:sp>
        <p:nvSpPr>
          <p:cNvPr id="14" name="Text Box 13">
            <a:extLst>
              <a:ext uri="{FF2B5EF4-FFF2-40B4-BE49-F238E27FC236}">
                <a16:creationId xmlns:a16="http://schemas.microsoft.com/office/drawing/2014/main" id="{8798A45F-ABD5-FD82-EAD7-557234C57025}"/>
              </a:ext>
            </a:extLst>
          </p:cNvPr>
          <p:cNvSpPr txBox="1">
            <a:spLocks/>
          </p:cNvSpPr>
          <p:nvPr/>
        </p:nvSpPr>
        <p:spPr>
          <a:xfrm>
            <a:off x="14046200" y="3886200"/>
            <a:ext cx="1131888" cy="228600"/>
          </a:xfrm>
          <a:prstGeom prst="rect">
            <a:avLst/>
          </a:prstGeom>
          <a:noFill/>
          <a:ln>
            <a:noFill/>
          </a:ln>
          <a:effectLst/>
          <a:extLst>
            <a:ext uri="{C572A759-6A51-4108-AA02-DFA0A04FC94B}"/>
          </a:ex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buNone/>
            </a:pPr>
            <a:r>
              <a:rPr lang="en-US" sz="1000">
                <a:effectLst/>
                <a:latin typeface="Gill Sans MT" panose="020B0502020104020203" pitchFamily="34" charset="0"/>
                <a:ea typeface="Calibri" panose="020F0502020204030204" pitchFamily="34" charset="0"/>
                <a:cs typeface="Times New Roman" panose="02020603050405020304" pitchFamily="18" charset="0"/>
              </a:rPr>
              <a:t> </a:t>
            </a:r>
            <a:endParaRPr lang="en-U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16">
            <a:extLst>
              <a:ext uri="{FF2B5EF4-FFF2-40B4-BE49-F238E27FC236}">
                <a16:creationId xmlns:a16="http://schemas.microsoft.com/office/drawing/2014/main" id="{AF5391D5-4898-4B60-2EF3-A3D76630401A}"/>
              </a:ext>
            </a:extLst>
          </p:cNvPr>
          <p:cNvSpPr txBox="1">
            <a:spLocks/>
          </p:cNvSpPr>
          <p:nvPr/>
        </p:nvSpPr>
        <p:spPr>
          <a:xfrm>
            <a:off x="14044613" y="4114800"/>
            <a:ext cx="1195387" cy="228600"/>
          </a:xfrm>
          <a:prstGeom prst="rect">
            <a:avLst/>
          </a:prstGeom>
          <a:noFill/>
          <a:ln>
            <a:noFill/>
          </a:ln>
          <a:effectLst/>
          <a:extLst>
            <a:ext uri="{C572A759-6A51-4108-AA02-DFA0A04FC94B}"/>
          </a:ex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buNone/>
            </a:pPr>
            <a:r>
              <a:rPr lang="en-US" sz="1000">
                <a:effectLst/>
                <a:latin typeface="Gill Sans MT" panose="020B0502020104020203" pitchFamily="34" charset="0"/>
                <a:ea typeface="Calibri" panose="020F0502020204030204" pitchFamily="34" charset="0"/>
                <a:cs typeface="Times New Roman" panose="02020603050405020304" pitchFamily="18" charset="0"/>
              </a:rPr>
              <a:t> </a:t>
            </a:r>
            <a:endParaRPr lang="en-UG"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948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D4208621-212A-A480-46BB-DE5E0B5846AF}"/>
            </a:ext>
          </a:extLst>
        </p:cNvPr>
        <p:cNvGrpSpPr/>
        <p:nvPr/>
      </p:nvGrpSpPr>
      <p:grpSpPr>
        <a:xfrm>
          <a:off x="0" y="0"/>
          <a:ext cx="0" cy="0"/>
          <a:chOff x="0" y="0"/>
          <a:chExt cx="0" cy="0"/>
        </a:xfrm>
      </p:grpSpPr>
      <p:sp>
        <p:nvSpPr>
          <p:cNvPr id="11" name="Freeform 10">
            <a:extLst>
              <a:ext uri="{FF2B5EF4-FFF2-40B4-BE49-F238E27FC236}">
                <a16:creationId xmlns:a16="http://schemas.microsoft.com/office/drawing/2014/main" id="{E23A47C5-0C01-6BDC-C884-71713CCCF2B9}"/>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2C79BEFA-EC29-40ED-B8C4-79A0E2D5DF9A}"/>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421BA5BA-D90B-A5C6-3809-2844CCD9E295}"/>
              </a:ext>
            </a:extLst>
          </p:cNvPr>
          <p:cNvSpPr>
            <a:spLocks noGrp="1"/>
          </p:cNvSpPr>
          <p:nvPr>
            <p:ph type="title"/>
          </p:nvPr>
        </p:nvSpPr>
        <p:spPr>
          <a:xfrm>
            <a:off x="457200" y="274638"/>
            <a:ext cx="17221200" cy="613449"/>
          </a:xfrm>
        </p:spPr>
        <p:txBody>
          <a:bodyPr>
            <a:normAutofit fontScale="90000"/>
          </a:bodyPr>
          <a:lstStyle/>
          <a:p>
            <a:r>
              <a:rPr lang="en-US" b="1" dirty="0">
                <a:effectLst>
                  <a:outerShdw blurRad="38100" dist="38100" dir="2700000" algn="tl">
                    <a:srgbClr val="000000">
                      <a:alpha val="43137"/>
                    </a:srgbClr>
                  </a:outerShdw>
                </a:effectLst>
              </a:rPr>
              <a:t>The challenges of implementing innovation</a:t>
            </a:r>
          </a:p>
        </p:txBody>
      </p:sp>
      <p:sp>
        <p:nvSpPr>
          <p:cNvPr id="3" name="Content Placeholder 2">
            <a:extLst>
              <a:ext uri="{FF2B5EF4-FFF2-40B4-BE49-F238E27FC236}">
                <a16:creationId xmlns:a16="http://schemas.microsoft.com/office/drawing/2014/main" id="{519C8E9C-75DE-C7F1-0891-66482FA5EC5A}"/>
              </a:ext>
            </a:extLst>
          </p:cNvPr>
          <p:cNvSpPr>
            <a:spLocks noGrp="1"/>
          </p:cNvSpPr>
          <p:nvPr>
            <p:ph idx="1"/>
          </p:nvPr>
        </p:nvSpPr>
        <p:spPr>
          <a:xfrm>
            <a:off x="457200" y="1028700"/>
            <a:ext cx="17221200" cy="8001000"/>
          </a:xfrm>
        </p:spPr>
        <p:txBody>
          <a:bodyPr/>
          <a:lstStyle/>
          <a:p>
            <a:pPr>
              <a:buFont typeface="Wingdings" panose="05000000000000000000" pitchFamily="2" charset="2"/>
              <a:buChar char="ü"/>
            </a:pPr>
            <a:r>
              <a:rPr lang="en-US" dirty="0"/>
              <a:t>Resistance to change is a common obstacle</a:t>
            </a:r>
          </a:p>
          <a:p>
            <a:pPr>
              <a:buFont typeface="Wingdings" panose="05000000000000000000" pitchFamily="2" charset="2"/>
              <a:buChar char="ü"/>
            </a:pPr>
            <a:r>
              <a:rPr lang="en-US" dirty="0"/>
              <a:t>Limited Financial Resources</a:t>
            </a:r>
          </a:p>
          <a:p>
            <a:pPr>
              <a:buFont typeface="Wingdings" panose="05000000000000000000" pitchFamily="2" charset="2"/>
              <a:buChar char="ü"/>
            </a:pPr>
            <a:r>
              <a:rPr lang="en-US" dirty="0"/>
              <a:t>Lack of Skilled Personnel</a:t>
            </a:r>
          </a:p>
          <a:p>
            <a:pPr>
              <a:buFont typeface="Wingdings" panose="05000000000000000000" pitchFamily="2" charset="2"/>
              <a:buChar char="ü"/>
            </a:pPr>
            <a:r>
              <a:rPr lang="en-US" dirty="0"/>
              <a:t>Inadequate Infrastructure and Technology</a:t>
            </a:r>
          </a:p>
          <a:p>
            <a:pPr>
              <a:buFont typeface="Wingdings" panose="05000000000000000000" pitchFamily="2" charset="2"/>
              <a:buChar char="ü"/>
            </a:pPr>
            <a:r>
              <a:rPr lang="en-US" dirty="0"/>
              <a:t>Poor Stakeholder Engagement</a:t>
            </a:r>
          </a:p>
          <a:p>
            <a:pPr>
              <a:buFont typeface="Wingdings" panose="05000000000000000000" pitchFamily="2" charset="2"/>
              <a:buChar char="ü"/>
            </a:pPr>
            <a:r>
              <a:rPr lang="en-US" dirty="0"/>
              <a:t>Poor Organizational Culture, </a:t>
            </a:r>
            <a:r>
              <a:rPr lang="en-US" dirty="0" err="1"/>
              <a:t>etc</a:t>
            </a:r>
            <a:endParaRPr lang="en-US" dirty="0"/>
          </a:p>
        </p:txBody>
      </p:sp>
    </p:spTree>
    <p:extLst>
      <p:ext uri="{BB962C8B-B14F-4D97-AF65-F5344CB8AC3E}">
        <p14:creationId xmlns:p14="http://schemas.microsoft.com/office/powerpoint/2010/main" val="1127864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a:extLst>
            <a:ext uri="{FF2B5EF4-FFF2-40B4-BE49-F238E27FC236}">
              <a16:creationId xmlns:a16="http://schemas.microsoft.com/office/drawing/2014/main" id="{B203A495-DBB2-B474-B99B-B487C3FF0FBF}"/>
            </a:ext>
          </a:extLst>
        </p:cNvPr>
        <p:cNvGrpSpPr/>
        <p:nvPr/>
      </p:nvGrpSpPr>
      <p:grpSpPr>
        <a:xfrm>
          <a:off x="0" y="0"/>
          <a:ext cx="0" cy="0"/>
          <a:chOff x="0" y="0"/>
          <a:chExt cx="0" cy="0"/>
        </a:xfrm>
      </p:grpSpPr>
      <p:sp>
        <p:nvSpPr>
          <p:cNvPr id="11" name="Freeform 10">
            <a:extLst>
              <a:ext uri="{FF2B5EF4-FFF2-40B4-BE49-F238E27FC236}">
                <a16:creationId xmlns:a16="http://schemas.microsoft.com/office/drawing/2014/main" id="{DBFBDDCF-6FB3-8A56-2CDF-C0DDBE013E86}"/>
              </a:ext>
            </a:extLst>
          </p:cNvPr>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AB3AA30A-B03B-EE15-D791-36234C729081}"/>
              </a:ext>
            </a:extLst>
          </p:cNvPr>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A11514F6-1ABA-F94C-064B-531C59E1DEC1}"/>
              </a:ext>
            </a:extLst>
          </p:cNvPr>
          <p:cNvSpPr>
            <a:spLocks noGrp="1"/>
          </p:cNvSpPr>
          <p:nvPr>
            <p:ph type="title"/>
          </p:nvPr>
        </p:nvSpPr>
        <p:spPr>
          <a:xfrm>
            <a:off x="457200" y="274638"/>
            <a:ext cx="17221200" cy="613449"/>
          </a:xfrm>
        </p:spPr>
        <p:txBody>
          <a:bodyPr>
            <a:normAutofit fontScale="90000"/>
          </a:bodyPr>
          <a:lstStyle/>
          <a:p>
            <a:r>
              <a:rPr lang="en-US" b="1" dirty="0">
                <a:effectLst>
                  <a:outerShdw blurRad="38100" dist="38100" dir="2700000" algn="tl">
                    <a:srgbClr val="000000">
                      <a:alpha val="43137"/>
                    </a:srgbClr>
                  </a:outerShdw>
                </a:effectLst>
              </a:rPr>
              <a:t>Drivers </a:t>
            </a:r>
            <a:r>
              <a:rPr lang="en-US" b="1">
                <a:effectLst>
                  <a:outerShdw blurRad="38100" dist="38100" dir="2700000" algn="tl">
                    <a:srgbClr val="000000">
                      <a:alpha val="43137"/>
                    </a:srgbClr>
                  </a:outerShdw>
                </a:effectLst>
              </a:rPr>
              <a:t>of Innovation (The Innovative Organization )</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F122819-B869-8354-08A6-FD132DE918DB}"/>
              </a:ext>
            </a:extLst>
          </p:cNvPr>
          <p:cNvSpPr>
            <a:spLocks noGrp="1"/>
          </p:cNvSpPr>
          <p:nvPr>
            <p:ph idx="1"/>
          </p:nvPr>
        </p:nvSpPr>
        <p:spPr>
          <a:xfrm>
            <a:off x="457200" y="1028700"/>
            <a:ext cx="17221200" cy="8001000"/>
          </a:xfrm>
        </p:spPr>
        <p:txBody>
          <a:bodyPr/>
          <a:lstStyle/>
          <a:p>
            <a:pPr marL="514350" indent="-514350">
              <a:buFont typeface="+mj-lt"/>
              <a:buAutoNum type="arabicPeriod"/>
            </a:pPr>
            <a:r>
              <a:rPr lang="en-US" dirty="0">
                <a:highlight>
                  <a:srgbClr val="00FF00"/>
                </a:highlight>
              </a:rPr>
              <a:t>Leadership</a:t>
            </a:r>
          </a:p>
          <a:p>
            <a:pPr>
              <a:buFont typeface="Wingdings" panose="05000000000000000000" pitchFamily="2" charset="2"/>
              <a:buChar char="ü"/>
            </a:pPr>
            <a:r>
              <a:rPr lang="en-US" dirty="0"/>
              <a:t>Business leaders with robust business knowledge are essential for driving innovation.</a:t>
            </a:r>
          </a:p>
          <a:p>
            <a:pPr>
              <a:buFont typeface="Wingdings" panose="05000000000000000000" pitchFamily="2" charset="2"/>
              <a:buChar char="ü"/>
            </a:pPr>
            <a:r>
              <a:rPr lang="en-US" dirty="0"/>
              <a:t>They set the tone for the organization and create a culture that encourages new ideas and experimentation.</a:t>
            </a:r>
          </a:p>
          <a:p>
            <a:pPr>
              <a:buFont typeface="Wingdings" panose="05000000000000000000" pitchFamily="2" charset="2"/>
              <a:buChar char="ü"/>
            </a:pPr>
            <a:r>
              <a:rPr lang="en-US" dirty="0"/>
              <a:t>They also provide the necessary resources and support for innovation to take place, including:</a:t>
            </a:r>
          </a:p>
          <a:p>
            <a:pPr>
              <a:buFont typeface="Wingdings" panose="05000000000000000000" pitchFamily="2" charset="2"/>
              <a:buChar char="§"/>
            </a:pPr>
            <a:r>
              <a:rPr lang="en-US" dirty="0"/>
              <a:t>    Funding for research and development</a:t>
            </a:r>
          </a:p>
          <a:p>
            <a:pPr>
              <a:buFont typeface="Wingdings" panose="05000000000000000000" pitchFamily="2" charset="2"/>
              <a:buChar char="§"/>
            </a:pPr>
            <a:r>
              <a:rPr lang="en-US" dirty="0"/>
              <a:t>    Hiring employees with diverse skills and backgrounds</a:t>
            </a:r>
          </a:p>
          <a:p>
            <a:pPr>
              <a:buFont typeface="Wingdings" panose="05000000000000000000" pitchFamily="2" charset="2"/>
              <a:buChar char="§"/>
            </a:pPr>
            <a:r>
              <a:rPr lang="en-US" dirty="0"/>
              <a:t>    Investing in tools and technology</a:t>
            </a:r>
          </a:p>
          <a:p>
            <a:pPr marL="0" indent="0">
              <a:buNone/>
            </a:pPr>
            <a:r>
              <a:rPr lang="en-US" dirty="0"/>
              <a:t> 2. </a:t>
            </a:r>
            <a:r>
              <a:rPr lang="en-US" dirty="0">
                <a:highlight>
                  <a:srgbClr val="00FF00"/>
                </a:highlight>
              </a:rPr>
              <a:t>Employees</a:t>
            </a:r>
          </a:p>
          <a:p>
            <a:pPr>
              <a:buFont typeface="Wingdings" panose="05000000000000000000" pitchFamily="2" charset="2"/>
              <a:buChar char="ü"/>
            </a:pPr>
            <a:r>
              <a:rPr lang="en-US" dirty="0"/>
              <a:t>Employees are the ones that make things happen.</a:t>
            </a:r>
          </a:p>
          <a:p>
            <a:pPr>
              <a:buFont typeface="Wingdings" panose="05000000000000000000" pitchFamily="2" charset="2"/>
              <a:buChar char="ü"/>
            </a:pPr>
            <a:r>
              <a:rPr lang="en-US" dirty="0"/>
              <a:t> The first to notice areas of the business that need improvement or opportunities for growth and expansion.</a:t>
            </a:r>
          </a:p>
          <a:p>
            <a:pPr>
              <a:buFont typeface="Wingdings" panose="05000000000000000000" pitchFamily="2" charset="2"/>
              <a:buChar char="ü"/>
            </a:pPr>
            <a:r>
              <a:rPr lang="en-US" dirty="0"/>
              <a:t>This is why it is important to hire workers  with the right talent and knowledge for the organization to innovate.</a:t>
            </a:r>
          </a:p>
        </p:txBody>
      </p:sp>
    </p:spTree>
    <p:extLst>
      <p:ext uri="{BB962C8B-B14F-4D97-AF65-F5344CB8AC3E}">
        <p14:creationId xmlns:p14="http://schemas.microsoft.com/office/powerpoint/2010/main" val="191634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2"/>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72EFD474-5EF8-4DE2-BB7D-D3814E8B092A}"/>
              </a:ext>
            </a:extLst>
          </p:cNvPr>
          <p:cNvSpPr>
            <a:spLocks noGrp="1"/>
          </p:cNvSpPr>
          <p:nvPr>
            <p:ph type="title"/>
          </p:nvPr>
        </p:nvSpPr>
        <p:spPr>
          <a:xfrm>
            <a:off x="457200" y="274638"/>
            <a:ext cx="17221200" cy="613449"/>
          </a:xfrm>
        </p:spPr>
        <p:txBody>
          <a:bodyPr>
            <a:normAutofit fontScale="90000"/>
          </a:bodyPr>
          <a:lstStyle/>
          <a:p>
            <a:r>
              <a:rPr lang="en-US" b="1" dirty="0">
                <a:effectLst>
                  <a:outerShdw blurRad="38100" dist="38100" dir="2700000" algn="tl">
                    <a:srgbClr val="000000">
                      <a:alpha val="43137"/>
                    </a:srgbClr>
                  </a:outerShdw>
                </a:effectLst>
              </a:rPr>
              <a:t>Drivers of Innovation</a:t>
            </a:r>
          </a:p>
        </p:txBody>
      </p:sp>
      <p:sp>
        <p:nvSpPr>
          <p:cNvPr id="3" name="Content Placeholder 2">
            <a:extLst>
              <a:ext uri="{FF2B5EF4-FFF2-40B4-BE49-F238E27FC236}">
                <a16:creationId xmlns:a16="http://schemas.microsoft.com/office/drawing/2014/main" id="{BFDBDFBB-A967-4406-BD86-0FF6F1A34E02}"/>
              </a:ext>
            </a:extLst>
          </p:cNvPr>
          <p:cNvSpPr>
            <a:spLocks noGrp="1"/>
          </p:cNvSpPr>
          <p:nvPr>
            <p:ph idx="1"/>
          </p:nvPr>
        </p:nvSpPr>
        <p:spPr>
          <a:xfrm>
            <a:off x="457200" y="876300"/>
            <a:ext cx="17221200" cy="8839200"/>
          </a:xfrm>
        </p:spPr>
        <p:txBody>
          <a:bodyPr>
            <a:normAutofit/>
          </a:bodyPr>
          <a:lstStyle/>
          <a:p>
            <a:pPr marL="0" indent="0">
              <a:buNone/>
            </a:pPr>
            <a:r>
              <a:rPr lang="en-US" b="1" dirty="0">
                <a:effectLst>
                  <a:outerShdw blurRad="38100" dist="38100" dir="2700000" algn="tl">
                    <a:srgbClr val="000000">
                      <a:alpha val="43137"/>
                    </a:srgbClr>
                  </a:outerShdw>
                </a:effectLst>
                <a:highlight>
                  <a:srgbClr val="00FF00"/>
                </a:highlight>
              </a:rPr>
              <a:t>3 Diverse work force</a:t>
            </a:r>
          </a:p>
          <a:p>
            <a:pPr algn="just">
              <a:buFont typeface="Wingdings" panose="05000000000000000000" pitchFamily="2" charset="2"/>
              <a:buChar char="ü"/>
            </a:pPr>
            <a:r>
              <a:rPr lang="en-US" dirty="0"/>
              <a:t>A diverse workforce is a key driver of innovation, as people from different backgrounds and experiences bring different perspectives, leading to new ideas and solutions.</a:t>
            </a:r>
          </a:p>
          <a:p>
            <a:pPr marL="0" indent="0" algn="just">
              <a:buNone/>
            </a:pPr>
            <a:r>
              <a:rPr lang="en-US" b="1" dirty="0">
                <a:effectLst>
                  <a:outerShdw blurRad="38100" dist="38100" dir="2700000" algn="tl">
                    <a:srgbClr val="000000">
                      <a:alpha val="43137"/>
                    </a:srgbClr>
                  </a:outerShdw>
                </a:effectLst>
              </a:rPr>
              <a:t>Diversity in the workplace means having the following</a:t>
            </a:r>
            <a:r>
              <a:rPr lang="en-US" dirty="0"/>
              <a:t>:</a:t>
            </a:r>
          </a:p>
          <a:p>
            <a:pPr algn="just"/>
            <a:r>
              <a:rPr lang="en-US" dirty="0"/>
              <a:t>A mix of employees from different backgrounds, cultures, ethnicities, genders, ages, and abilities</a:t>
            </a:r>
          </a:p>
          <a:p>
            <a:pPr algn="just"/>
            <a:r>
              <a:rPr lang="en-US" dirty="0"/>
              <a:t>Access to a wider range of expertise and perspectives, which can lead to more creative problem-solving and innovative solutions</a:t>
            </a:r>
          </a:p>
          <a:p>
            <a:pPr marL="0" indent="0" algn="just">
              <a:buNone/>
            </a:pPr>
            <a:r>
              <a:rPr lang="en-US" b="1" dirty="0"/>
              <a:t>4. </a:t>
            </a:r>
            <a:r>
              <a:rPr lang="en-US" b="1" dirty="0">
                <a:highlight>
                  <a:srgbClr val="00FF00"/>
                </a:highlight>
              </a:rPr>
              <a:t>Culture</a:t>
            </a:r>
          </a:p>
          <a:p>
            <a:pPr algn="just">
              <a:buFont typeface="Wingdings" panose="05000000000000000000" pitchFamily="2" charset="2"/>
              <a:buChar char="ü"/>
            </a:pPr>
            <a:r>
              <a:rPr lang="en-US" dirty="0"/>
              <a:t>A culture that encourages innovation is crucial for driving organizational innovation.</a:t>
            </a:r>
          </a:p>
          <a:p>
            <a:pPr algn="just">
              <a:buFont typeface="Wingdings" panose="05000000000000000000" pitchFamily="2" charset="2"/>
              <a:buChar char="ü"/>
            </a:pPr>
            <a:r>
              <a:rPr lang="en-US" dirty="0"/>
              <a:t>Such a culture includes rewarding risk-taking and experimentation, as well as ideas and suggestions from employees.</a:t>
            </a:r>
          </a:p>
          <a:p>
            <a:pPr marL="0" indent="0" algn="just">
              <a:buNone/>
            </a:pPr>
            <a:r>
              <a:rPr lang="en-US" dirty="0"/>
              <a:t>5</a:t>
            </a:r>
            <a:r>
              <a:rPr lang="en-US" b="1" dirty="0"/>
              <a:t>. </a:t>
            </a:r>
            <a:r>
              <a:rPr lang="en-US" b="1" dirty="0">
                <a:highlight>
                  <a:srgbClr val="00FF00"/>
                </a:highlight>
              </a:rPr>
              <a:t>Motivation</a:t>
            </a:r>
          </a:p>
          <a:p>
            <a:pPr algn="just">
              <a:buFont typeface="Wingdings" panose="05000000000000000000" pitchFamily="2" charset="2"/>
              <a:buChar char="ü"/>
            </a:pPr>
            <a:r>
              <a:rPr lang="en-US" dirty="0"/>
              <a:t>When employees are motivated, they are more likely to be engaged and committed to the organization, resulting in increased productivity, creativity, and problem-solving.</a:t>
            </a:r>
          </a:p>
          <a:p>
            <a:pPr algn="just">
              <a:buFont typeface="Wingdings" panose="05000000000000000000" pitchFamily="2" charset="2"/>
              <a:buChar char="ü"/>
            </a:pPr>
            <a:endParaRPr lang="en-US" dirty="0"/>
          </a:p>
        </p:txBody>
      </p:sp>
    </p:spTree>
    <p:extLst>
      <p:ext uri="{BB962C8B-B14F-4D97-AF65-F5344CB8AC3E}">
        <p14:creationId xmlns:p14="http://schemas.microsoft.com/office/powerpoint/2010/main" val="626105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2"/>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72EFD474-5EF8-4DE2-BB7D-D3814E8B092A}"/>
              </a:ext>
            </a:extLst>
          </p:cNvPr>
          <p:cNvSpPr>
            <a:spLocks noGrp="1"/>
          </p:cNvSpPr>
          <p:nvPr>
            <p:ph type="title"/>
          </p:nvPr>
        </p:nvSpPr>
        <p:spPr>
          <a:xfrm>
            <a:off x="457200" y="274638"/>
            <a:ext cx="17221200" cy="613449"/>
          </a:xfrm>
        </p:spPr>
        <p:txBody>
          <a:bodyPr>
            <a:normAutofit fontScale="90000"/>
          </a:bodyPr>
          <a:lstStyle/>
          <a:p>
            <a:r>
              <a:rPr lang="en-US" b="1" dirty="0">
                <a:effectLst>
                  <a:outerShdw blurRad="38100" dist="38100" dir="2700000" algn="tl">
                    <a:srgbClr val="000000">
                      <a:alpha val="43137"/>
                    </a:srgbClr>
                  </a:outerShdw>
                </a:effectLst>
              </a:rPr>
              <a:t>Drivers of Innovation</a:t>
            </a:r>
          </a:p>
        </p:txBody>
      </p:sp>
      <p:sp>
        <p:nvSpPr>
          <p:cNvPr id="3" name="Content Placeholder 2">
            <a:extLst>
              <a:ext uri="{FF2B5EF4-FFF2-40B4-BE49-F238E27FC236}">
                <a16:creationId xmlns:a16="http://schemas.microsoft.com/office/drawing/2014/main" id="{BFDBDFBB-A967-4406-BD86-0FF6F1A34E02}"/>
              </a:ext>
            </a:extLst>
          </p:cNvPr>
          <p:cNvSpPr>
            <a:spLocks noGrp="1"/>
          </p:cNvSpPr>
          <p:nvPr>
            <p:ph idx="1"/>
          </p:nvPr>
        </p:nvSpPr>
        <p:spPr>
          <a:xfrm>
            <a:off x="457200" y="1028700"/>
            <a:ext cx="17221200" cy="8839200"/>
          </a:xfrm>
        </p:spPr>
        <p:txBody>
          <a:bodyPr>
            <a:normAutofit/>
          </a:bodyPr>
          <a:lstStyle/>
          <a:p>
            <a:pPr marL="0" indent="0">
              <a:buNone/>
            </a:pPr>
            <a:r>
              <a:rPr lang="en-US" b="1" dirty="0">
                <a:effectLst>
                  <a:outerShdw blurRad="38100" dist="38100" dir="2700000" algn="tl">
                    <a:srgbClr val="000000">
                      <a:alpha val="43137"/>
                    </a:srgbClr>
                  </a:outerShdw>
                </a:effectLst>
              </a:rPr>
              <a:t> </a:t>
            </a:r>
            <a:r>
              <a:rPr lang="en-US" dirty="0"/>
              <a:t> </a:t>
            </a:r>
            <a:r>
              <a:rPr lang="en-US" b="1" dirty="0">
                <a:highlight>
                  <a:srgbClr val="00FF00"/>
                </a:highlight>
              </a:rPr>
              <a:t>Motivation</a:t>
            </a:r>
          </a:p>
          <a:p>
            <a:pPr algn="just">
              <a:buFont typeface="Wingdings" panose="05000000000000000000" pitchFamily="2" charset="2"/>
              <a:buChar char="ü"/>
            </a:pPr>
            <a:r>
              <a:rPr lang="en-US" dirty="0"/>
              <a:t>Motivation can come in many forms.</a:t>
            </a:r>
          </a:p>
          <a:p>
            <a:pPr algn="just"/>
            <a:r>
              <a:rPr lang="en-US" dirty="0"/>
              <a:t>Financial incentives.</a:t>
            </a:r>
          </a:p>
          <a:p>
            <a:pPr algn="just"/>
            <a:r>
              <a:rPr lang="en-US" dirty="0"/>
              <a:t>Autonomy, or the freedom to make decisions and take action on their own</a:t>
            </a:r>
          </a:p>
          <a:p>
            <a:pPr algn="just"/>
            <a:r>
              <a:rPr lang="en-US" dirty="0"/>
              <a:t>Opportunities for professional development.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prstClr val="black"/>
                </a:solidFill>
                <a:effectLst/>
                <a:highlight>
                  <a:srgbClr val="00FF00"/>
                </a:highlight>
                <a:uLnTx/>
                <a:uFillTx/>
                <a:latin typeface="Calibri"/>
                <a:ea typeface="+mn-ea"/>
                <a:cs typeface="+mn-cs"/>
              </a:rPr>
              <a:t>6. </a:t>
            </a:r>
            <a:r>
              <a:rPr kumimoji="0" lang="en-US" sz="3200" b="1" i="0" u="none" strike="noStrike" kern="1200" cap="none" spc="0" normalizeH="0" baseline="0" noProof="0" dirty="0">
                <a:ln>
                  <a:noFill/>
                </a:ln>
                <a:solidFill>
                  <a:prstClr val="black"/>
                </a:solidFill>
                <a:effectLst/>
                <a:highlight>
                  <a:srgbClr val="00FF00"/>
                </a:highlight>
                <a:uLnTx/>
                <a:uFillTx/>
                <a:latin typeface="Calibri"/>
                <a:ea typeface="+mn-ea"/>
                <a:cs typeface="+mn-cs"/>
              </a:rPr>
              <a:t>Tools and Facilities</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Big innovations often require significant investments in tools and facilities, such as new technologies or manufacturing equipment, to be successfully developed and implemented.</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dirty="0">
                <a:solidFill>
                  <a:prstClr val="black"/>
                </a:solidFill>
                <a:latin typeface="Calibri"/>
              </a:rPr>
              <a:t>7</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a:ln>
                  <a:noFill/>
                </a:ln>
                <a:solidFill>
                  <a:prstClr val="black"/>
                </a:solidFill>
                <a:effectLst/>
                <a:highlight>
                  <a:srgbClr val="00FF00"/>
                </a:highlight>
                <a:uLnTx/>
                <a:uFillTx/>
                <a:latin typeface="Calibri"/>
                <a:ea typeface="+mn-ea"/>
                <a:cs typeface="+mn-cs"/>
              </a:rPr>
              <a:t>Accountability</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Accountability is one of the factors that drive innovation as it helps keep the focus of employees on the goals and objectives set by the company.</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When individuals and teams are held accountable for their actions, they are more likely to take initiative and come up with new and creative ideas to improve their work processes and overall performance.</a:t>
            </a:r>
          </a:p>
          <a:p>
            <a:pPr marL="0" indent="0" algn="just">
              <a:buNone/>
            </a:pPr>
            <a:endParaRPr lang="en-US" dirty="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1844854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223F0-2512-4C2B-AC8E-977F7AAD27EB}"/>
              </a:ext>
            </a:extLst>
          </p:cNvPr>
          <p:cNvSpPr>
            <a:spLocks noGrp="1"/>
          </p:cNvSpPr>
          <p:nvPr>
            <p:ph type="title"/>
          </p:nvPr>
        </p:nvSpPr>
        <p:spPr>
          <a:xfrm>
            <a:off x="457200" y="274638"/>
            <a:ext cx="17068800" cy="1143000"/>
          </a:xfrm>
        </p:spPr>
        <p:txBody>
          <a:bodyPr/>
          <a:lstStyle/>
          <a:p>
            <a:r>
              <a:rPr lang="en-US" dirty="0">
                <a:highlight>
                  <a:srgbClr val="FFFF00"/>
                </a:highlight>
              </a:rPr>
              <a:t>Drivers of Innovation  at the Macro level</a:t>
            </a:r>
          </a:p>
        </p:txBody>
      </p:sp>
      <p:sp>
        <p:nvSpPr>
          <p:cNvPr id="3" name="Content Placeholder 2">
            <a:extLst>
              <a:ext uri="{FF2B5EF4-FFF2-40B4-BE49-F238E27FC236}">
                <a16:creationId xmlns:a16="http://schemas.microsoft.com/office/drawing/2014/main" id="{A667BE70-DBB9-4799-B573-C50FE2B13DFC}"/>
              </a:ext>
            </a:extLst>
          </p:cNvPr>
          <p:cNvSpPr>
            <a:spLocks noGrp="1"/>
          </p:cNvSpPr>
          <p:nvPr>
            <p:ph idx="1"/>
          </p:nvPr>
        </p:nvSpPr>
        <p:spPr>
          <a:xfrm>
            <a:off x="457200" y="1600200"/>
            <a:ext cx="17145000" cy="7200900"/>
          </a:xfrm>
        </p:spPr>
        <p:txBody>
          <a:bodyPr>
            <a:normAutofit/>
          </a:bodyPr>
          <a:lstStyle/>
          <a:p>
            <a:pPr>
              <a:lnSpc>
                <a:spcPct val="150000"/>
              </a:lnSpc>
            </a:pPr>
            <a:r>
              <a:rPr lang="en-US" dirty="0"/>
              <a:t>Government support for Research &amp; Development –UCC ( E-booster Programme)</a:t>
            </a:r>
          </a:p>
          <a:p>
            <a:pPr>
              <a:lnSpc>
                <a:spcPct val="150000"/>
              </a:lnSpc>
            </a:pPr>
            <a:r>
              <a:rPr lang="en-US" dirty="0"/>
              <a:t>Availability of training and research institutions  to create a knowledgeable workforce</a:t>
            </a:r>
          </a:p>
          <a:p>
            <a:pPr>
              <a:lnSpc>
                <a:spcPct val="150000"/>
              </a:lnSpc>
            </a:pPr>
            <a:r>
              <a:rPr lang="en-US" dirty="0"/>
              <a:t>Peace and stability </a:t>
            </a:r>
          </a:p>
          <a:p>
            <a:pPr>
              <a:lnSpc>
                <a:spcPct val="150000"/>
              </a:lnSpc>
            </a:pPr>
            <a:r>
              <a:rPr lang="en-US" dirty="0"/>
              <a:t>A well-regulated business environment ( copyrights and patents) etc.</a:t>
            </a:r>
          </a:p>
          <a:p>
            <a:pPr>
              <a:lnSpc>
                <a:spcPct val="150000"/>
              </a:lnSpc>
            </a:pPr>
            <a:r>
              <a:rPr lang="en-US" dirty="0"/>
              <a:t>Recognition and awards at the national level </a:t>
            </a:r>
          </a:p>
          <a:p>
            <a:pPr>
              <a:lnSpc>
                <a:spcPct val="150000"/>
              </a:lnSpc>
            </a:pPr>
            <a:r>
              <a:rPr lang="en-US" dirty="0">
                <a:solidFill>
                  <a:prstClr val="black"/>
                </a:solidFill>
                <a:highlight>
                  <a:srgbClr val="00FF00"/>
                </a:highlight>
              </a:rPr>
              <a:t>Market conditions</a:t>
            </a:r>
          </a:p>
          <a:p>
            <a:pPr lvl="0" algn="just">
              <a:buFont typeface="Wingdings" panose="05000000000000000000" pitchFamily="2" charset="2"/>
              <a:buChar char="ü"/>
            </a:pPr>
            <a:r>
              <a:rPr lang="en-US" dirty="0">
                <a:solidFill>
                  <a:prstClr val="black"/>
                </a:solidFill>
              </a:rPr>
              <a:t>Market conditions dictate the need for companies to adapt and evolve.</a:t>
            </a:r>
          </a:p>
          <a:p>
            <a:pPr lvl="0" algn="just">
              <a:buFont typeface="Wingdings" panose="05000000000000000000" pitchFamily="2" charset="2"/>
              <a:buChar char="ü"/>
            </a:pPr>
            <a:r>
              <a:rPr lang="en-US" dirty="0">
                <a:solidFill>
                  <a:prstClr val="black"/>
                </a:solidFill>
              </a:rPr>
              <a:t>For example, if a new technology emerges that disrupts an industry, companies must innovate to adopt and integrate that technology into their business model. </a:t>
            </a:r>
            <a:r>
              <a:rPr lang="en-US" dirty="0" err="1">
                <a:solidFill>
                  <a:prstClr val="black"/>
                </a:solidFill>
              </a:rPr>
              <a:t>etc</a:t>
            </a:r>
            <a:endParaRPr lang="en-US" dirty="0">
              <a:solidFill>
                <a:prstClr val="black"/>
              </a:solidFill>
            </a:endParaRPr>
          </a:p>
          <a:p>
            <a:pPr marL="0" indent="0">
              <a:lnSpc>
                <a:spcPct val="150000"/>
              </a:lnSpc>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21670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2" name="TextBox 2"/>
          <p:cNvSpPr txBox="1"/>
          <p:nvPr/>
        </p:nvSpPr>
        <p:spPr>
          <a:xfrm>
            <a:off x="4148450" y="6016417"/>
            <a:ext cx="9991100" cy="1672558"/>
          </a:xfrm>
          <a:prstGeom prst="rect">
            <a:avLst/>
          </a:prstGeom>
        </p:spPr>
        <p:txBody>
          <a:bodyPr lIns="0" tIns="0" rIns="0" bIns="0" rtlCol="0" anchor="t">
            <a:spAutoFit/>
          </a:bodyPr>
          <a:lstStyle/>
          <a:p>
            <a:pPr algn="ctr">
              <a:lnSpc>
                <a:spcPts val="12598"/>
              </a:lnSpc>
            </a:pPr>
            <a:r>
              <a:rPr lang="en-US" sz="12598" spc="125">
                <a:solidFill>
                  <a:srgbClr val="282C80"/>
                </a:solidFill>
                <a:latin typeface="Proxima Nova Bold"/>
              </a:rPr>
              <a:t>THANK YOU</a:t>
            </a:r>
          </a:p>
        </p:txBody>
      </p:sp>
      <p:sp>
        <p:nvSpPr>
          <p:cNvPr id="3" name="TextBox 3"/>
          <p:cNvSpPr txBox="1"/>
          <p:nvPr/>
        </p:nvSpPr>
        <p:spPr>
          <a:xfrm>
            <a:off x="3056532" y="8470024"/>
            <a:ext cx="12174937" cy="1012189"/>
          </a:xfrm>
          <a:prstGeom prst="rect">
            <a:avLst/>
          </a:prstGeom>
        </p:spPr>
        <p:txBody>
          <a:bodyPr lIns="0" tIns="0" rIns="0" bIns="0" rtlCol="0" anchor="t">
            <a:spAutoFit/>
          </a:bodyPr>
          <a:lstStyle/>
          <a:p>
            <a:pPr algn="ctr">
              <a:lnSpc>
                <a:spcPts val="7599"/>
              </a:lnSpc>
            </a:pPr>
            <a:r>
              <a:rPr lang="en-US" sz="7599" spc="75">
                <a:solidFill>
                  <a:srgbClr val="282C80"/>
                </a:solidFill>
                <a:latin typeface="Proxima Nova Bold"/>
              </a:rPr>
              <a:t>QUESTIONS/ NEXT STEPS</a:t>
            </a:r>
          </a:p>
        </p:txBody>
      </p:sp>
      <p:sp>
        <p:nvSpPr>
          <p:cNvPr id="4" name="Freeform 4"/>
          <p:cNvSpPr/>
          <p:nvPr/>
        </p:nvSpPr>
        <p:spPr>
          <a:xfrm>
            <a:off x="5372161" y="1028700"/>
            <a:ext cx="7543677" cy="4113515"/>
          </a:xfrm>
          <a:custGeom>
            <a:avLst/>
            <a:gdLst/>
            <a:ahLst/>
            <a:cxnLst/>
            <a:rect l="l" t="t" r="r" b="b"/>
            <a:pathLst>
              <a:path w="7543677" h="4113515">
                <a:moveTo>
                  <a:pt x="0" y="0"/>
                </a:moveTo>
                <a:lnTo>
                  <a:pt x="7543678" y="0"/>
                </a:lnTo>
                <a:lnTo>
                  <a:pt x="7543678" y="4113515"/>
                </a:lnTo>
                <a:lnTo>
                  <a:pt x="0" y="4113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3B91E51C-B668-4A1D-807A-39A81A26B3ED}"/>
              </a:ext>
            </a:extLst>
          </p:cNvPr>
          <p:cNvSpPr>
            <a:spLocks noGrp="1"/>
          </p:cNvSpPr>
          <p:nvPr>
            <p:ph type="title"/>
          </p:nvPr>
        </p:nvSpPr>
        <p:spPr>
          <a:xfrm>
            <a:off x="457200" y="0"/>
            <a:ext cx="16154400" cy="1028700"/>
          </a:xfrm>
        </p:spPr>
        <p:txBody>
          <a:bodyPr>
            <a:normAutofit/>
          </a:bodyPr>
          <a:lstStyle/>
          <a:p>
            <a:r>
              <a:rPr lang="en-US" dirty="0">
                <a:effectLst>
                  <a:outerShdw blurRad="38100" dist="38100" dir="2700000" algn="tl">
                    <a:srgbClr val="000000">
                      <a:alpha val="43137"/>
                    </a:srgbClr>
                  </a:outerShdw>
                </a:effectLst>
              </a:rPr>
              <a:t>So, what is Business  Innovation?</a:t>
            </a:r>
          </a:p>
        </p:txBody>
      </p:sp>
      <p:sp>
        <p:nvSpPr>
          <p:cNvPr id="4" name="Content Placeholder 3">
            <a:extLst>
              <a:ext uri="{FF2B5EF4-FFF2-40B4-BE49-F238E27FC236}">
                <a16:creationId xmlns:a16="http://schemas.microsoft.com/office/drawing/2014/main" id="{28028178-E90C-44E2-9501-560199721382}"/>
              </a:ext>
            </a:extLst>
          </p:cNvPr>
          <p:cNvSpPr>
            <a:spLocks noGrp="1"/>
          </p:cNvSpPr>
          <p:nvPr>
            <p:ph idx="1"/>
          </p:nvPr>
        </p:nvSpPr>
        <p:spPr>
          <a:xfrm>
            <a:off x="457200" y="876300"/>
            <a:ext cx="17221200" cy="9136062"/>
          </a:xfrm>
        </p:spPr>
        <p:txBody>
          <a:bodyPr>
            <a:normAutofit/>
          </a:bodyPr>
          <a:lstStyle/>
          <a:p>
            <a:pPr algn="just">
              <a:lnSpc>
                <a:spcPct val="150000"/>
              </a:lnSpc>
              <a:buFont typeface="Wingdings" panose="05000000000000000000" pitchFamily="2" charset="2"/>
              <a:buChar char="q"/>
            </a:pPr>
            <a:r>
              <a:rPr lang="en-US" dirty="0">
                <a:solidFill>
                  <a:srgbClr val="002060"/>
                </a:solidFill>
                <a:highlight>
                  <a:srgbClr val="FFFF00"/>
                </a:highlight>
                <a:latin typeface="Arial" panose="020B0604020202020204" pitchFamily="34" charset="0"/>
                <a:cs typeface="Arial" panose="020B0604020202020204" pitchFamily="34" charset="0"/>
              </a:rPr>
              <a:t>It is a manifestation of creativity into usable products or services, </a:t>
            </a:r>
            <a:r>
              <a:rPr lang="en-US" dirty="0" err="1">
                <a:solidFill>
                  <a:srgbClr val="002060"/>
                </a:solidFill>
                <a:highlight>
                  <a:srgbClr val="FFFF00"/>
                </a:highlight>
                <a:latin typeface="Arial" panose="020B0604020202020204" pitchFamily="34" charset="0"/>
                <a:cs typeface="Arial" panose="020B0604020202020204" pitchFamily="34" charset="0"/>
              </a:rPr>
              <a:t>etc</a:t>
            </a:r>
            <a:endParaRPr lang="en-US" dirty="0">
              <a:solidFill>
                <a:srgbClr val="002060"/>
              </a:solidFill>
              <a:highlight>
                <a:srgbClr val="FFFF00"/>
              </a:highlight>
              <a:latin typeface="Arial" panose="020B0604020202020204" pitchFamily="34" charset="0"/>
              <a:cs typeface="Arial" panose="020B0604020202020204" pitchFamily="34" charset="0"/>
            </a:endParaRPr>
          </a:p>
          <a:p>
            <a:pPr marL="0" indent="0" algn="just">
              <a:lnSpc>
                <a:spcPct val="150000"/>
              </a:lnSpc>
              <a:buNone/>
            </a:pPr>
            <a:endParaRPr lang="en-US" dirty="0">
              <a:solidFill>
                <a:srgbClr val="002060"/>
              </a:solidFill>
              <a:highlight>
                <a:srgbClr val="FFFF00"/>
              </a:highlight>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dirty="0">
                <a:solidFill>
                  <a:srgbClr val="002060"/>
                </a:solidFill>
                <a:highlight>
                  <a:srgbClr val="FFFF00"/>
                </a:highlight>
                <a:latin typeface="Arial" panose="020B0604020202020204" pitchFamily="34" charset="0"/>
                <a:cs typeface="Arial" panose="020B0604020202020204" pitchFamily="34" charset="0"/>
              </a:rPr>
              <a:t>Business innovation is when an organization introduces new processes, services, or products to effect positive change in its business. </a:t>
            </a:r>
          </a:p>
          <a:p>
            <a:pPr algn="just">
              <a:buFont typeface="Wingdings" panose="05000000000000000000" pitchFamily="2" charset="2"/>
              <a:buChar char="q"/>
            </a:pPr>
            <a:endParaRPr lang="en-US" dirty="0">
              <a:solidFill>
                <a:srgbClr val="002060"/>
              </a:solidFill>
              <a:highlight>
                <a:srgbClr val="FFFF00"/>
              </a:highlight>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dirty="0">
                <a:solidFill>
                  <a:srgbClr val="002060"/>
                </a:solidFill>
                <a:latin typeface="Arial" panose="020B0604020202020204" pitchFamily="34" charset="0"/>
                <a:cs typeface="Arial" panose="020B0604020202020204" pitchFamily="34" charset="0"/>
              </a:rPr>
              <a:t>This can also include significantly improving existing methods or practices. Ultimately, the goal is to reinvigorate a business &amp; create new value</a:t>
            </a:r>
          </a:p>
          <a:p>
            <a:pPr algn="just">
              <a:buFont typeface="Wingdings" panose="05000000000000000000" pitchFamily="2" charset="2"/>
              <a:buChar char="q"/>
            </a:pPr>
            <a:endParaRPr lang="en-US" dirty="0">
              <a:solidFill>
                <a:srgbClr val="002060"/>
              </a:solidFill>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dirty="0">
                <a:solidFill>
                  <a:srgbClr val="002060"/>
                </a:solidFill>
                <a:latin typeface="Arial" panose="020B0604020202020204" pitchFamily="34" charset="0"/>
                <a:cs typeface="Arial" panose="020B0604020202020204" pitchFamily="34" charset="0"/>
              </a:rPr>
              <a:t>Innovations don’t have to be breakthroughs in technology or new business models: they can be as simple as upgrades to the company’s customer service or features added to an existing product.</a:t>
            </a:r>
          </a:p>
          <a:p>
            <a:pPr marL="0" indent="0" algn="just">
              <a:lnSpc>
                <a:spcPct val="150000"/>
              </a:lnSpc>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80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3B91E51C-B668-4A1D-807A-39A81A26B3ED}"/>
              </a:ext>
            </a:extLst>
          </p:cNvPr>
          <p:cNvSpPr>
            <a:spLocks noGrp="1"/>
          </p:cNvSpPr>
          <p:nvPr>
            <p:ph type="title"/>
          </p:nvPr>
        </p:nvSpPr>
        <p:spPr>
          <a:xfrm>
            <a:off x="457200" y="0"/>
            <a:ext cx="16154400" cy="1028700"/>
          </a:xfrm>
        </p:spPr>
        <p:txBody>
          <a:bodyPr>
            <a:normAutofit/>
          </a:bodyPr>
          <a:lstStyle/>
          <a:p>
            <a:r>
              <a:rPr lang="en-US" dirty="0">
                <a:effectLst>
                  <a:outerShdw blurRad="38100" dist="38100" dir="2700000" algn="tl">
                    <a:srgbClr val="000000">
                      <a:alpha val="43137"/>
                    </a:srgbClr>
                  </a:outerShdw>
                </a:effectLst>
                <a:highlight>
                  <a:srgbClr val="FFFF00"/>
                </a:highlight>
              </a:rPr>
              <a:t>Business creativity,   Innovation vs. Invention</a:t>
            </a:r>
            <a:r>
              <a:rPr lang="en-US" dirty="0">
                <a:effectLst>
                  <a:outerShdw blurRad="38100" dist="38100" dir="2700000" algn="tl">
                    <a:srgbClr val="000000">
                      <a:alpha val="43137"/>
                    </a:srgbClr>
                  </a:outerShdw>
                </a:effectLst>
              </a:rPr>
              <a:t>.</a:t>
            </a:r>
          </a:p>
        </p:txBody>
      </p:sp>
      <p:sp>
        <p:nvSpPr>
          <p:cNvPr id="4" name="Content Placeholder 3">
            <a:extLst>
              <a:ext uri="{FF2B5EF4-FFF2-40B4-BE49-F238E27FC236}">
                <a16:creationId xmlns:a16="http://schemas.microsoft.com/office/drawing/2014/main" id="{28028178-E90C-44E2-9501-560199721382}"/>
              </a:ext>
            </a:extLst>
          </p:cNvPr>
          <p:cNvSpPr>
            <a:spLocks noGrp="1"/>
          </p:cNvSpPr>
          <p:nvPr>
            <p:ph idx="1"/>
          </p:nvPr>
        </p:nvSpPr>
        <p:spPr>
          <a:xfrm>
            <a:off x="457200" y="960438"/>
            <a:ext cx="17221200" cy="9136062"/>
          </a:xfrm>
        </p:spPr>
        <p:txBody>
          <a:bodyPr>
            <a:normAutofit/>
          </a:bodyPr>
          <a:lstStyle/>
          <a:p>
            <a:pPr marL="0" indent="0" algn="ctr">
              <a:lnSpc>
                <a:spcPct val="150000"/>
              </a:lnSpc>
              <a:buNone/>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Many people confuse creativity, innovation, and invention, yet they’re distinct but interconnected in business. </a:t>
            </a:r>
          </a:p>
          <a:p>
            <a:pPr marL="0" indent="0" algn="ctr">
              <a:buNone/>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Creativity is the ability to generate new and improved ideas. Creativity is about thinking differently and coming up with possibilities that didn’t exist before, or those that are improved</a:t>
            </a:r>
          </a:p>
          <a:p>
            <a:pPr marL="0" indent="0" algn="ctr">
              <a:buNone/>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Invention is the creation of a completely new product, process, or technology that didn’t exist before. It is the practical outcome of creativity, but it has not necessarily been adopted in the market yet.</a:t>
            </a:r>
          </a:p>
          <a:p>
            <a:pPr marL="0" indent="0" algn="ctr">
              <a:buNone/>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term “innovation” originates from the Latin verb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innovāre</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which means introducing new or significantly improved things, ideas, or ways of doing something for use (Market application)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19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3B91E51C-B668-4A1D-807A-39A81A26B3ED}"/>
              </a:ext>
            </a:extLst>
          </p:cNvPr>
          <p:cNvSpPr>
            <a:spLocks noGrp="1"/>
          </p:cNvSpPr>
          <p:nvPr>
            <p:ph type="title"/>
          </p:nvPr>
        </p:nvSpPr>
        <p:spPr>
          <a:xfrm>
            <a:off x="457200" y="2552700"/>
            <a:ext cx="16154400" cy="3733800"/>
          </a:xfrm>
        </p:spPr>
        <p:txBody>
          <a:bodyPr>
            <a:normAutofit/>
          </a:bodyPr>
          <a:lstStyle/>
          <a:p>
            <a:r>
              <a:rPr lang="en-US" sz="5000" dirty="0">
                <a:effectLst>
                  <a:outerShdw blurRad="38100" dist="38100" dir="2700000" algn="tl">
                    <a:srgbClr val="000000">
                      <a:alpha val="43137"/>
                    </a:srgbClr>
                  </a:outerShdw>
                </a:effectLst>
                <a:highlight>
                  <a:srgbClr val="FFFF00"/>
                </a:highlight>
              </a:rPr>
              <a:t>Types of Innovations.</a:t>
            </a:r>
          </a:p>
        </p:txBody>
      </p:sp>
    </p:spTree>
    <p:extLst>
      <p:ext uri="{BB962C8B-B14F-4D97-AF65-F5344CB8AC3E}">
        <p14:creationId xmlns:p14="http://schemas.microsoft.com/office/powerpoint/2010/main" val="86111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47046A3D-FE43-4D84-8A26-B833E33A4910}"/>
              </a:ext>
            </a:extLst>
          </p:cNvPr>
          <p:cNvSpPr>
            <a:spLocks noGrp="1"/>
          </p:cNvSpPr>
          <p:nvPr>
            <p:ph type="title"/>
          </p:nvPr>
        </p:nvSpPr>
        <p:spPr>
          <a:xfrm>
            <a:off x="457200" y="274638"/>
            <a:ext cx="16611600" cy="1143000"/>
          </a:xfrm>
        </p:spPr>
        <p:txBody>
          <a:bodyPr/>
          <a:lstStyle/>
          <a:p>
            <a:r>
              <a:rPr lang="en-US" dirty="0">
                <a:effectLst>
                  <a:outerShdw blurRad="38100" dist="38100" dir="2700000" algn="tl">
                    <a:srgbClr val="000000">
                      <a:alpha val="43137"/>
                    </a:srgbClr>
                  </a:outerShdw>
                </a:effectLst>
              </a:rPr>
              <a:t>Types of Innovations</a:t>
            </a:r>
          </a:p>
        </p:txBody>
      </p:sp>
      <p:sp>
        <p:nvSpPr>
          <p:cNvPr id="4" name="Content Placeholder 3">
            <a:extLst>
              <a:ext uri="{FF2B5EF4-FFF2-40B4-BE49-F238E27FC236}">
                <a16:creationId xmlns:a16="http://schemas.microsoft.com/office/drawing/2014/main" id="{28028178-E90C-44E2-9501-560199721382}"/>
              </a:ext>
            </a:extLst>
          </p:cNvPr>
          <p:cNvSpPr>
            <a:spLocks noGrp="1"/>
          </p:cNvSpPr>
          <p:nvPr>
            <p:ph idx="1"/>
          </p:nvPr>
        </p:nvSpPr>
        <p:spPr>
          <a:xfrm>
            <a:off x="457200" y="1600200"/>
            <a:ext cx="16383000" cy="8103513"/>
          </a:xfrm>
        </p:spPr>
        <p:txBody>
          <a:bodyPr>
            <a:normAutofit/>
          </a:bodyPr>
          <a:lstStyle/>
          <a:p>
            <a:pPr marL="0" indent="0" algn="just">
              <a:buNone/>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785E37DB-863C-4F66-AF26-F1EC0B087D04}"/>
              </a:ext>
            </a:extLst>
          </p:cNvPr>
          <p:cNvGraphicFramePr/>
          <p:nvPr>
            <p:extLst>
              <p:ext uri="{D42A27DB-BD31-4B8C-83A1-F6EECF244321}">
                <p14:modId xmlns:p14="http://schemas.microsoft.com/office/powerpoint/2010/main" val="3967113635"/>
              </p:ext>
            </p:extLst>
          </p:nvPr>
        </p:nvGraphicFramePr>
        <p:xfrm>
          <a:off x="2913888" y="1181100"/>
          <a:ext cx="12326112" cy="802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54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p:cNvSpPr txBox="1"/>
          <p:nvPr/>
        </p:nvSpPr>
        <p:spPr>
          <a:xfrm>
            <a:off x="15316200" y="9741813"/>
            <a:ext cx="23622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lumMod val="50000"/>
                  </a:prstClr>
                </a:solidFill>
                <a:effectLst/>
                <a:uLnTx/>
                <a:uFillTx/>
                <a:latin typeface="Calibri"/>
                <a:ea typeface="+mn-ea"/>
                <a:cs typeface="+mn-cs"/>
              </a:rPr>
              <a:t>Implemented by:</a:t>
            </a:r>
          </a:p>
        </p:txBody>
      </p:sp>
      <p:sp>
        <p:nvSpPr>
          <p:cNvPr id="2" name="Title 1">
            <a:extLst>
              <a:ext uri="{FF2B5EF4-FFF2-40B4-BE49-F238E27FC236}">
                <a16:creationId xmlns:a16="http://schemas.microsoft.com/office/drawing/2014/main" id="{77C33A5E-A483-4C99-8CEF-2A8253881D94}"/>
              </a:ext>
            </a:extLst>
          </p:cNvPr>
          <p:cNvSpPr>
            <a:spLocks noGrp="1"/>
          </p:cNvSpPr>
          <p:nvPr>
            <p:ph type="title"/>
          </p:nvPr>
        </p:nvSpPr>
        <p:spPr>
          <a:xfrm>
            <a:off x="457200" y="114300"/>
            <a:ext cx="17373600" cy="533400"/>
          </a:xfrm>
        </p:spPr>
        <p:txBody>
          <a:bodyPr>
            <a:normAutofit fontScale="90000"/>
          </a:bodyPr>
          <a:lstStyle/>
          <a:p>
            <a:r>
              <a:rPr lang="en-US" b="1" dirty="0"/>
              <a:t>Types of Innovation </a:t>
            </a:r>
          </a:p>
        </p:txBody>
      </p:sp>
      <p:sp>
        <p:nvSpPr>
          <p:cNvPr id="4" name="Content Placeholder 3">
            <a:extLst>
              <a:ext uri="{FF2B5EF4-FFF2-40B4-BE49-F238E27FC236}">
                <a16:creationId xmlns:a16="http://schemas.microsoft.com/office/drawing/2014/main" id="{28028178-E90C-44E2-9501-560199721382}"/>
              </a:ext>
            </a:extLst>
          </p:cNvPr>
          <p:cNvSpPr>
            <a:spLocks noGrp="1"/>
          </p:cNvSpPr>
          <p:nvPr>
            <p:ph idx="1"/>
          </p:nvPr>
        </p:nvSpPr>
        <p:spPr>
          <a:xfrm>
            <a:off x="136944" y="470357"/>
            <a:ext cx="17693855" cy="9525000"/>
          </a:xfrm>
        </p:spPr>
        <p:txBody>
          <a:bodyPr>
            <a:normAutofit/>
          </a:bodyPr>
          <a:lstStyle/>
          <a:p>
            <a:pPr algn="just">
              <a:buFont typeface="Wingdings" panose="05000000000000000000" pitchFamily="2" charset="2"/>
              <a:buChar char="§"/>
            </a:pPr>
            <a:r>
              <a:rPr lang="en-US" sz="3000" dirty="0">
                <a:highlight>
                  <a:srgbClr val="808080"/>
                </a:highlight>
                <a:latin typeface="Arial" panose="020B0604020202020204" pitchFamily="34" charset="0"/>
                <a:cs typeface="Arial" panose="020B0604020202020204" pitchFamily="34" charset="0"/>
              </a:rPr>
              <a:t>Personal  Innovation</a:t>
            </a:r>
          </a:p>
          <a:p>
            <a:pPr marL="0" indent="0" algn="just">
              <a:buNone/>
            </a:pPr>
            <a:endParaRPr lang="en-US" sz="3000" dirty="0">
              <a:highlight>
                <a:srgbClr val="808080"/>
              </a:highlight>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n-US" sz="3000" dirty="0">
                <a:latin typeface="Arial" panose="020B0604020202020204" pitchFamily="34" charset="0"/>
                <a:cs typeface="Arial" panose="020B0604020202020204" pitchFamily="34" charset="0"/>
              </a:rPr>
              <a:t>The act of making a change in your life to make your world a better one. It can be on a professional, personal, or family level.</a:t>
            </a:r>
          </a:p>
          <a:p>
            <a:pPr marL="0" indent="0" algn="just">
              <a:buNone/>
            </a:pPr>
            <a:endParaRPr lang="en-US" sz="30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are two types of personal innovation.</a:t>
            </a:r>
          </a:p>
          <a:p>
            <a:pPr algn="just"/>
            <a:r>
              <a:rPr lang="en-US" sz="3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Continual</a:t>
            </a:r>
            <a:r>
              <a:rPr lang="en-US" sz="3000" dirty="0">
                <a:highlight>
                  <a:srgbClr val="FFFF00"/>
                </a:highlight>
                <a:latin typeface="Arial" panose="020B0604020202020204" pitchFamily="34" charset="0"/>
                <a:cs typeface="Arial" panose="020B0604020202020204" pitchFamily="34" charset="0"/>
              </a:rPr>
              <a:t> </a:t>
            </a:r>
            <a:r>
              <a:rPr lang="en-US" sz="3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self-improvement</a:t>
            </a:r>
            <a:r>
              <a:rPr lang="en-US" sz="3000" dirty="0">
                <a:highlight>
                  <a:srgbClr val="FFFF00"/>
                </a:highlight>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is something you should be doing all the time. </a:t>
            </a:r>
          </a:p>
          <a:p>
            <a:pPr algn="just"/>
            <a:r>
              <a:rPr lang="en-US" sz="3000" dirty="0">
                <a:latin typeface="Arial" panose="020B0604020202020204" pitchFamily="34" charset="0"/>
                <a:cs typeface="Arial" panose="020B0604020202020204" pitchFamily="34" charset="0"/>
              </a:rPr>
              <a:t>It is about bettering yourself in little ways, such as by reading, attending lectures, conversations in which you focus on listening, eating well, trying new things, and that kind of thing</a:t>
            </a:r>
          </a:p>
          <a:p>
            <a:pPr marL="0" indent="0" algn="just">
              <a:buNone/>
            </a:pPr>
            <a:endParaRPr lang="en-US" sz="3000" dirty="0">
              <a:latin typeface="Arial" panose="020B0604020202020204" pitchFamily="34" charset="0"/>
              <a:cs typeface="Arial" panose="020B0604020202020204" pitchFamily="34" charset="0"/>
            </a:endParaRPr>
          </a:p>
          <a:p>
            <a:pPr algn="just"/>
            <a:r>
              <a:rPr lang="en-US" sz="3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Breakthrough self-innovation </a:t>
            </a:r>
            <a:r>
              <a:rPr lang="en-US" sz="3000" dirty="0">
                <a:latin typeface="Arial" panose="020B0604020202020204" pitchFamily="34" charset="0"/>
                <a:cs typeface="Arial" panose="020B0604020202020204" pitchFamily="34" charset="0"/>
              </a:rPr>
              <a:t>is when you make a big and significant change in your life to make your world a better place. </a:t>
            </a:r>
          </a:p>
          <a:p>
            <a:pPr algn="just">
              <a:buFont typeface="Courier New" panose="02070309020205020404" pitchFamily="49" charset="0"/>
              <a:buChar char="o"/>
            </a:pPr>
            <a:r>
              <a:rPr lang="en-US" sz="3000" dirty="0">
                <a:latin typeface="Arial" panose="020B0604020202020204" pitchFamily="34" charset="0"/>
                <a:cs typeface="Arial" panose="020B0604020202020204" pitchFamily="34" charset="0"/>
              </a:rPr>
              <a:t>This might include leaving a secure job in the corporate world to start up your own company, having children (if you've not had children, you have no idea how much they charge you!), </a:t>
            </a:r>
          </a:p>
          <a:p>
            <a:pPr algn="just">
              <a:buFont typeface="Courier New" panose="02070309020205020404" pitchFamily="49" charset="0"/>
              <a:buChar char="o"/>
            </a:pPr>
            <a:r>
              <a:rPr lang="en-US" sz="3000" dirty="0">
                <a:latin typeface="Arial" panose="020B0604020202020204" pitchFamily="34" charset="0"/>
                <a:cs typeface="Arial" panose="020B0604020202020204" pitchFamily="34" charset="0"/>
              </a:rPr>
              <a:t>Starting a relationship with a life partner.</a:t>
            </a:r>
          </a:p>
          <a:p>
            <a:pPr marL="0" indent="0" algn="just">
              <a:buNone/>
            </a:pPr>
            <a:endParaRPr lang="en-US" sz="2700" dirty="0">
              <a:highlight>
                <a:srgbClr val="FFFF00"/>
              </a:highlight>
              <a:latin typeface="Arial" panose="020B0604020202020204" pitchFamily="34" charset="0"/>
              <a:cs typeface="Arial" panose="020B0604020202020204" pitchFamily="34" charset="0"/>
            </a:endParaRPr>
          </a:p>
        </p:txBody>
      </p:sp>
      <p:pic>
        <p:nvPicPr>
          <p:cNvPr id="1026" name="Picture 2" descr="cartoon: superwoman">
            <a:extLst>
              <a:ext uri="{FF2B5EF4-FFF2-40B4-BE49-F238E27FC236}">
                <a16:creationId xmlns:a16="http://schemas.microsoft.com/office/drawing/2014/main" id="{2D8CB6B6-4470-4EDE-B42B-B7E0C5798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7857" y="7353300"/>
            <a:ext cx="2752725" cy="243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47046A3D-FE43-4D84-8A26-B833E33A4910}"/>
              </a:ext>
            </a:extLst>
          </p:cNvPr>
          <p:cNvSpPr>
            <a:spLocks noGrp="1"/>
          </p:cNvSpPr>
          <p:nvPr>
            <p:ph type="title"/>
          </p:nvPr>
        </p:nvSpPr>
        <p:spPr>
          <a:xfrm>
            <a:off x="457200" y="274638"/>
            <a:ext cx="16611600" cy="754062"/>
          </a:xfrm>
        </p:spPr>
        <p:txBody>
          <a:bodyPr>
            <a:normAutofit fontScale="90000"/>
          </a:bodyPr>
          <a:lstStyle/>
          <a:p>
            <a:r>
              <a:rPr lang="en-US" dirty="0">
                <a:effectLst>
                  <a:outerShdw blurRad="38100" dist="38100" dir="2700000" algn="tl">
                    <a:srgbClr val="000000">
                      <a:alpha val="43137"/>
                    </a:srgbClr>
                  </a:outerShdw>
                </a:effectLst>
              </a:rPr>
              <a:t>Types of Innovations</a:t>
            </a:r>
          </a:p>
        </p:txBody>
      </p:sp>
      <p:sp>
        <p:nvSpPr>
          <p:cNvPr id="4" name="Content Placeholder 3">
            <a:extLst>
              <a:ext uri="{FF2B5EF4-FFF2-40B4-BE49-F238E27FC236}">
                <a16:creationId xmlns:a16="http://schemas.microsoft.com/office/drawing/2014/main" id="{28028178-E90C-44E2-9501-560199721382}"/>
              </a:ext>
            </a:extLst>
          </p:cNvPr>
          <p:cNvSpPr>
            <a:spLocks noGrp="1"/>
          </p:cNvSpPr>
          <p:nvPr>
            <p:ph idx="1"/>
          </p:nvPr>
        </p:nvSpPr>
        <p:spPr>
          <a:xfrm>
            <a:off x="457200" y="876300"/>
            <a:ext cx="16383000" cy="8827413"/>
          </a:xfrm>
        </p:spPr>
        <p:txBody>
          <a:bodyPr>
            <a:normAutofit/>
          </a:bodyPr>
          <a:lstStyle/>
          <a:p>
            <a:pPr algn="just">
              <a:buFont typeface="Wingdings" panose="05000000000000000000" pitchFamily="2" charset="2"/>
              <a:buChar char="§"/>
            </a:pPr>
            <a:r>
              <a:rPr lang="en-US" sz="3000" dirty="0">
                <a:highlight>
                  <a:srgbClr val="808080"/>
                </a:highlight>
                <a:latin typeface="Arial" panose="020B0604020202020204" pitchFamily="34" charset="0"/>
                <a:cs typeface="Arial" panose="020B0604020202020204" pitchFamily="34" charset="0"/>
              </a:rPr>
              <a:t>Product innovation</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It may include introducing new features, enhancing performance, improving quality, or developing new offerings to meet customer needs and preferences.</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However, product innovations don’t need to improve all functions or performance specifications</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An improvement to or addition of a new function can also be merged with a loss of other functions or the downgrade of some other specifications.</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Moreover, a product innovation must add value to </a:t>
            </a:r>
            <a:r>
              <a:rPr lang="en-US" sz="2700" dirty="0">
                <a:highlight>
                  <a:srgbClr val="FFFF00"/>
                </a:highlight>
                <a:latin typeface="Arial" panose="020B0604020202020204" pitchFamily="34" charset="0"/>
                <a:cs typeface="Arial" panose="020B0604020202020204" pitchFamily="34" charset="0"/>
              </a:rPr>
              <a:t>potential users.</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Meet evolving customer requirements or help the company access an entirely new market.</a:t>
            </a:r>
          </a:p>
          <a:p>
            <a:pPr algn="just">
              <a:buFont typeface="Wingdings" panose="05000000000000000000" pitchFamily="2" charset="2"/>
              <a:buChar char="ü"/>
            </a:pPr>
            <a:r>
              <a:rPr lang="en-US" sz="2700" dirty="0">
                <a:latin typeface="Arial" panose="020B0604020202020204" pitchFamily="34" charset="0"/>
                <a:cs typeface="Arial" panose="020B0604020202020204" pitchFamily="34" charset="0"/>
              </a:rPr>
              <a:t> Outward, on the creation or enhancement of goods/services.</a:t>
            </a:r>
          </a:p>
          <a:p>
            <a:pPr marL="0" indent="0" algn="just">
              <a:buNone/>
            </a:pPr>
            <a:endParaRPr lang="en-US" sz="2700" dirty="0">
              <a:latin typeface="Arial" panose="020B0604020202020204" pitchFamily="34" charset="0"/>
              <a:cs typeface="Arial" panose="020B0604020202020204" pitchFamily="34" charset="0"/>
            </a:endParaRPr>
          </a:p>
          <a:p>
            <a:pPr marL="0" indent="0" algn="just">
              <a:buNone/>
            </a:pPr>
            <a:r>
              <a:rPr lang="en-US"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Examples</a:t>
            </a:r>
            <a:r>
              <a:rPr lang="en-US" dirty="0">
                <a:highlight>
                  <a:srgbClr val="FFFF00"/>
                </a:highlight>
                <a:latin typeface="Arial" panose="020B0604020202020204" pitchFamily="34" charset="0"/>
                <a:cs typeface="Arial" panose="020B0604020202020204" pitchFamily="34" charset="0"/>
              </a:rPr>
              <a:t> :</a:t>
            </a:r>
          </a:p>
          <a:p>
            <a:pPr algn="just"/>
            <a:endParaRPr lang="en-US" sz="2400" i="1" dirty="0">
              <a:latin typeface="Arial" panose="020B0604020202020204" pitchFamily="34" charset="0"/>
              <a:cs typeface="Arial" panose="020B0604020202020204" pitchFamily="34" charset="0"/>
            </a:endParaRPr>
          </a:p>
          <a:p>
            <a:pPr algn="just"/>
            <a:r>
              <a:rPr lang="en-US" sz="2400" i="1" dirty="0">
                <a:latin typeface="Arial" panose="020B0604020202020204" pitchFamily="34" charset="0"/>
                <a:cs typeface="Arial" panose="020B0604020202020204" pitchFamily="34" charset="0"/>
              </a:rPr>
              <a:t>The iPhone is a modern innovation that revolutionized cellular phone technology. While computers and cell phones constantly evolved, Steve Jobs understood that consumers’ latent need for portability and speed couldn’t be solved with a computer or phone alone. This is what led to the iPhone. </a:t>
            </a:r>
          </a:p>
          <a:p>
            <a:pPr algn="just"/>
            <a:r>
              <a:rPr lang="en-US" sz="2400" i="1" dirty="0">
                <a:latin typeface="Arial" panose="020B0604020202020204" pitchFamily="34" charset="0"/>
                <a:cs typeface="Arial" panose="020B0604020202020204" pitchFamily="34" charset="0"/>
              </a:rPr>
              <a:t>The first electric vehicles introduced in the car market were also an innovation</a:t>
            </a:r>
          </a:p>
          <a:p>
            <a:pPr algn="just"/>
            <a:r>
              <a:rPr lang="en-US" sz="2400" i="1" dirty="0">
                <a:latin typeface="Arial" panose="020B0604020202020204" pitchFamily="34" charset="0"/>
                <a:cs typeface="Arial" panose="020B0604020202020204" pitchFamily="34" charset="0"/>
              </a:rPr>
              <a:t>Safe </a:t>
            </a:r>
            <a:r>
              <a:rPr lang="en-US" sz="2400" i="1" dirty="0" err="1">
                <a:latin typeface="Arial" panose="020B0604020202020204" pitchFamily="34" charset="0"/>
                <a:cs typeface="Arial" panose="020B0604020202020204" pitchFamily="34" charset="0"/>
              </a:rPr>
              <a:t>Boda</a:t>
            </a:r>
            <a:r>
              <a:rPr lang="en-US" sz="2400" i="1" dirty="0">
                <a:latin typeface="Arial" panose="020B0604020202020204" pitchFamily="34" charset="0"/>
                <a:cs typeface="Arial" panose="020B0604020202020204" pitchFamily="34" charset="0"/>
              </a:rPr>
              <a:t> Apple transformed the </a:t>
            </a:r>
            <a:r>
              <a:rPr lang="en-US" sz="2400" i="1" dirty="0" err="1">
                <a:latin typeface="Arial" panose="020B0604020202020204" pitchFamily="34" charset="0"/>
                <a:cs typeface="Arial" panose="020B0604020202020204" pitchFamily="34" charset="0"/>
              </a:rPr>
              <a:t>Boda</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boda</a:t>
            </a:r>
            <a:r>
              <a:rPr lang="en-US" sz="2400" i="1" dirty="0">
                <a:latin typeface="Arial" panose="020B0604020202020204" pitchFamily="34" charset="0"/>
                <a:cs typeface="Arial" panose="020B0604020202020204" pitchFamily="34" charset="0"/>
              </a:rPr>
              <a:t> industry</a:t>
            </a:r>
          </a:p>
          <a:p>
            <a:pPr marL="0" indent="0" algn="just">
              <a:buNone/>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13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0F7"/>
        </a:solidFill>
        <a:effectLst/>
      </p:bgPr>
    </p:bg>
    <p:spTree>
      <p:nvGrpSpPr>
        <p:cNvPr id="1" name=""/>
        <p:cNvGrpSpPr/>
        <p:nvPr/>
      </p:nvGrpSpPr>
      <p:grpSpPr>
        <a:xfrm>
          <a:off x="0" y="0"/>
          <a:ext cx="0" cy="0"/>
          <a:chOff x="0" y="0"/>
          <a:chExt cx="0" cy="0"/>
        </a:xfrm>
      </p:grpSpPr>
      <p:sp>
        <p:nvSpPr>
          <p:cNvPr id="11" name="Freeform 10"/>
          <p:cNvSpPr/>
          <p:nvPr/>
        </p:nvSpPr>
        <p:spPr>
          <a:xfrm>
            <a:off x="17449800" y="9334500"/>
            <a:ext cx="701255" cy="876300"/>
          </a:xfrm>
          <a:custGeom>
            <a:avLst/>
            <a:gdLst/>
            <a:ahLst/>
            <a:cxnLst/>
            <a:rect l="l" t="t" r="r" b="b"/>
            <a:pathLst>
              <a:path w="1615655" h="1884931">
                <a:moveTo>
                  <a:pt x="0" y="0"/>
                </a:moveTo>
                <a:lnTo>
                  <a:pt x="1615655" y="0"/>
                </a:lnTo>
                <a:lnTo>
                  <a:pt x="1615655" y="1884931"/>
                </a:lnTo>
                <a:lnTo>
                  <a:pt x="0" y="1884931"/>
                </a:lnTo>
                <a:lnTo>
                  <a:pt x="0" y="0"/>
                </a:lnTo>
                <a:close/>
              </a:path>
            </a:pathLst>
          </a:custGeom>
          <a:blipFill>
            <a:blip r:embed="rId3"/>
            <a:stretch>
              <a:fillRect/>
            </a:stretch>
          </a:blipFill>
        </p:spPr>
        <p:txBody>
          <a:bodyPr/>
          <a:lstStyle/>
          <a:p>
            <a:endParaRPr lang="en-US"/>
          </a:p>
        </p:txBody>
      </p:sp>
      <p:sp>
        <p:nvSpPr>
          <p:cNvPr id="12" name="TextBox 11"/>
          <p:cNvSpPr txBox="1"/>
          <p:nvPr/>
        </p:nvSpPr>
        <p:spPr>
          <a:xfrm>
            <a:off x="15316200" y="9741813"/>
            <a:ext cx="2362200" cy="430887"/>
          </a:xfrm>
          <a:prstGeom prst="rect">
            <a:avLst/>
          </a:prstGeom>
          <a:noFill/>
        </p:spPr>
        <p:txBody>
          <a:bodyPr wrap="square" rtlCol="0">
            <a:spAutoFit/>
          </a:bodyPr>
          <a:lstStyle/>
          <a:p>
            <a:r>
              <a:rPr lang="en-US" sz="2200" dirty="0">
                <a:solidFill>
                  <a:schemeClr val="bg1">
                    <a:lumMod val="50000"/>
                  </a:schemeClr>
                </a:solidFill>
              </a:rPr>
              <a:t>Implemented by:</a:t>
            </a:r>
          </a:p>
        </p:txBody>
      </p:sp>
      <p:sp>
        <p:nvSpPr>
          <p:cNvPr id="2" name="Title 1">
            <a:extLst>
              <a:ext uri="{FF2B5EF4-FFF2-40B4-BE49-F238E27FC236}">
                <a16:creationId xmlns:a16="http://schemas.microsoft.com/office/drawing/2014/main" id="{77C33A5E-A483-4C99-8CEF-2A8253881D94}"/>
              </a:ext>
            </a:extLst>
          </p:cNvPr>
          <p:cNvSpPr>
            <a:spLocks noGrp="1"/>
          </p:cNvSpPr>
          <p:nvPr>
            <p:ph type="title"/>
          </p:nvPr>
        </p:nvSpPr>
        <p:spPr>
          <a:xfrm>
            <a:off x="457200" y="114300"/>
            <a:ext cx="17373600" cy="533400"/>
          </a:xfrm>
        </p:spPr>
        <p:txBody>
          <a:bodyPr>
            <a:normAutofit fontScale="90000"/>
          </a:bodyPr>
          <a:lstStyle/>
          <a:p>
            <a:r>
              <a:rPr lang="en-US" b="1" dirty="0"/>
              <a:t>Types of Innovation </a:t>
            </a:r>
          </a:p>
        </p:txBody>
      </p:sp>
      <p:sp>
        <p:nvSpPr>
          <p:cNvPr id="4" name="Content Placeholder 3">
            <a:extLst>
              <a:ext uri="{FF2B5EF4-FFF2-40B4-BE49-F238E27FC236}">
                <a16:creationId xmlns:a16="http://schemas.microsoft.com/office/drawing/2014/main" id="{28028178-E90C-44E2-9501-560199721382}"/>
              </a:ext>
            </a:extLst>
          </p:cNvPr>
          <p:cNvSpPr>
            <a:spLocks noGrp="1"/>
          </p:cNvSpPr>
          <p:nvPr>
            <p:ph idx="1"/>
          </p:nvPr>
        </p:nvSpPr>
        <p:spPr>
          <a:xfrm>
            <a:off x="136945" y="647700"/>
            <a:ext cx="17693855" cy="9525000"/>
          </a:xfrm>
        </p:spPr>
        <p:txBody>
          <a:bodyPr>
            <a:normAutofit/>
          </a:bodyPr>
          <a:lstStyle/>
          <a:p>
            <a:pPr algn="just">
              <a:buFont typeface="Wingdings" panose="05000000000000000000" pitchFamily="2" charset="2"/>
              <a:buChar char="§"/>
            </a:pPr>
            <a:r>
              <a:rPr lang="en-US" dirty="0">
                <a:highlight>
                  <a:srgbClr val="808080"/>
                </a:highlight>
                <a:latin typeface="Arial" panose="020B0604020202020204" pitchFamily="34" charset="0"/>
                <a:cs typeface="Arial" panose="020B0604020202020204" pitchFamily="34" charset="0"/>
              </a:rPr>
              <a:t>Process Innovation</a:t>
            </a:r>
          </a:p>
          <a:p>
            <a:pPr algn="just">
              <a:buFont typeface="Wingdings" panose="05000000000000000000" pitchFamily="2" charset="2"/>
              <a:buChar char="ü"/>
            </a:pPr>
            <a:r>
              <a:rPr lang="en-US" sz="2500" dirty="0">
                <a:latin typeface="Arial" panose="020B0604020202020204" pitchFamily="34" charset="0"/>
                <a:cs typeface="Arial" panose="020B0604020202020204" pitchFamily="34" charset="0"/>
              </a:rPr>
              <a:t>Development and implementation of new or improved processes, methods, or systems within an organization to enhance efficiency, effectiveness, and value creation</a:t>
            </a:r>
          </a:p>
          <a:p>
            <a:pPr algn="just">
              <a:buFont typeface="Wingdings" panose="05000000000000000000" pitchFamily="2" charset="2"/>
              <a:buChar char="ü"/>
            </a:pPr>
            <a:r>
              <a:rPr lang="en-US" sz="2500" dirty="0">
                <a:latin typeface="Arial" panose="020B0604020202020204" pitchFamily="34" charset="0"/>
                <a:cs typeface="Arial" panose="020B0604020202020204" pitchFamily="34" charset="0"/>
              </a:rPr>
              <a:t>It focuses on eliminating bottlenecks to enhance productivity, reduce costs, or minimize waste.</a:t>
            </a:r>
          </a:p>
          <a:p>
            <a:pPr algn="just">
              <a:buFont typeface="Wingdings" panose="05000000000000000000" pitchFamily="2" charset="2"/>
              <a:buChar char="ü"/>
            </a:pPr>
            <a:r>
              <a:rPr lang="en-US" sz="2500" dirty="0">
                <a:latin typeface="Arial" panose="020B0604020202020204" pitchFamily="34" charset="0"/>
                <a:cs typeface="Arial" panose="020B0604020202020204" pitchFamily="34" charset="0"/>
              </a:rPr>
              <a:t>It can occur in various areas within an organization, including production, administrative processes, etc.</a:t>
            </a:r>
          </a:p>
          <a:p>
            <a:pPr algn="just">
              <a:buFont typeface="Wingdings" panose="05000000000000000000" pitchFamily="2" charset="2"/>
              <a:buChar char="ü"/>
            </a:pPr>
            <a:r>
              <a:rPr lang="en-US" sz="2500" dirty="0">
                <a:latin typeface="Arial" panose="020B0604020202020204" pitchFamily="34" charset="0"/>
                <a:cs typeface="Arial" panose="020B0604020202020204" pitchFamily="34" charset="0"/>
              </a:rPr>
              <a:t>Inward, on operational methods and workflows.</a:t>
            </a:r>
          </a:p>
          <a:p>
            <a:pPr marL="0" indent="0" algn="just">
              <a:buNone/>
            </a:pPr>
            <a:r>
              <a:rPr lang="en-US" sz="2700" dirty="0">
                <a:highlight>
                  <a:srgbClr val="FFFF00"/>
                </a:highlight>
                <a:latin typeface="Arial" panose="020B0604020202020204" pitchFamily="34" charset="0"/>
                <a:cs typeface="Arial" panose="020B0604020202020204" pitchFamily="34" charset="0"/>
              </a:rPr>
              <a:t>Examples </a:t>
            </a:r>
          </a:p>
          <a:p>
            <a:pPr algn="just"/>
            <a:r>
              <a:rPr lang="en-US" sz="2400" i="1" dirty="0">
                <a:latin typeface="Arial" panose="020B0604020202020204" pitchFamily="34" charset="0"/>
                <a:cs typeface="Arial" panose="020B0604020202020204" pitchFamily="34" charset="0"/>
              </a:rPr>
              <a:t>Netflix transformed the traditional video rental industry by introducing a process innovation in the form of a subscription-based DVD rental-by-mail service.</a:t>
            </a:r>
          </a:p>
          <a:p>
            <a:pPr algn="just"/>
            <a:r>
              <a:rPr lang="en-US" sz="2400" i="1" dirty="0">
                <a:latin typeface="Arial" panose="020B0604020202020204" pitchFamily="34" charset="0"/>
                <a:cs typeface="Arial" panose="020B0604020202020204" pitchFamily="34" charset="0"/>
              </a:rPr>
              <a:t>The integration of artificial intelligence in search exemplifies Google’s commitment to staying at the forefront of information retrieval technology.</a:t>
            </a:r>
          </a:p>
          <a:p>
            <a:pPr algn="just">
              <a:buFont typeface="Wingdings" panose="05000000000000000000" pitchFamily="2" charset="2"/>
              <a:buChar char="§"/>
            </a:pPr>
            <a:r>
              <a:rPr lang="en-US" dirty="0">
                <a:highlight>
                  <a:srgbClr val="808080"/>
                </a:highlight>
                <a:latin typeface="Arial" panose="020B0604020202020204" pitchFamily="34" charset="0"/>
                <a:cs typeface="Arial" panose="020B0604020202020204" pitchFamily="34" charset="0"/>
              </a:rPr>
              <a:t>Marketing Innovation</a:t>
            </a:r>
            <a:r>
              <a:rPr lang="en-US" dirty="0">
                <a:latin typeface="Arial" panose="020B0604020202020204" pitchFamily="34" charset="0"/>
                <a:cs typeface="Arial" panose="020B0604020202020204" pitchFamily="34" charset="0"/>
              </a:rPr>
              <a:t>.</a:t>
            </a:r>
          </a:p>
          <a:p>
            <a:pPr algn="just">
              <a:buFont typeface="Wingdings" panose="05000000000000000000" pitchFamily="2" charset="2"/>
              <a:buChar char="ü"/>
            </a:pPr>
            <a:r>
              <a:rPr lang="en-US" sz="2500" dirty="0">
                <a:latin typeface="Arial" panose="020B0604020202020204" pitchFamily="34" charset="0"/>
                <a:cs typeface="Arial" panose="020B0604020202020204" pitchFamily="34" charset="0"/>
              </a:rPr>
              <a:t>Marketing innovation means developing a new or improved marketing strategy that produces changes in, for instance, the way a product is designed or packed, or even other decisions regarding price or promotion</a:t>
            </a:r>
            <a:r>
              <a:rPr lang="en-US" dirty="0">
                <a:latin typeface="Arial" panose="020B0604020202020204" pitchFamily="34" charset="0"/>
                <a:cs typeface="Arial" panose="020B0604020202020204" pitchFamily="34" charset="0"/>
              </a:rPr>
              <a:t>.</a:t>
            </a:r>
          </a:p>
          <a:p>
            <a:pPr algn="just">
              <a:buFont typeface="Wingdings" panose="05000000000000000000" pitchFamily="2" charset="2"/>
              <a:buChar char="ü"/>
            </a:pPr>
            <a:r>
              <a:rPr lang="en-US" sz="2500" dirty="0">
                <a:latin typeface="Arial" panose="020B0604020202020204" pitchFamily="34" charset="0"/>
                <a:cs typeface="Arial" panose="020B0604020202020204" pitchFamily="34" charset="0"/>
              </a:rPr>
              <a:t> It’s about uncovering fresh ideas to engage your customers</a:t>
            </a:r>
            <a:r>
              <a:rPr lang="en-US" dirty="0">
                <a:latin typeface="Arial" panose="020B0604020202020204" pitchFamily="34" charset="0"/>
                <a:cs typeface="Arial" panose="020B0604020202020204" pitchFamily="34" charset="0"/>
              </a:rPr>
              <a:t>.</a:t>
            </a:r>
          </a:p>
          <a:p>
            <a:pPr algn="just">
              <a:buFont typeface="Wingdings" panose="05000000000000000000" pitchFamily="2" charset="2"/>
              <a:buChar char="ü"/>
            </a:pPr>
            <a:r>
              <a:rPr lang="en-US" sz="2500" dirty="0">
                <a:latin typeface="Arial" panose="020B0604020202020204" pitchFamily="34" charset="0"/>
                <a:cs typeface="Arial" panose="020B0604020202020204" pitchFamily="34" charset="0"/>
              </a:rPr>
              <a:t>It can expose a product or service to a new market or increase current market share by alerting more customers to what a company offers</a:t>
            </a:r>
          </a:p>
          <a:p>
            <a:pPr marL="0" lvl="0" indent="0" algn="just">
              <a:buNone/>
            </a:pPr>
            <a:r>
              <a:rPr lang="en-US" sz="2700" dirty="0">
                <a:solidFill>
                  <a:prstClr val="black"/>
                </a:solidFill>
                <a:highlight>
                  <a:srgbClr val="FFFF00"/>
                </a:highlight>
                <a:latin typeface="Arial" panose="020B0604020202020204" pitchFamily="34" charset="0"/>
                <a:cs typeface="Arial" panose="020B0604020202020204" pitchFamily="34" charset="0"/>
              </a:rPr>
              <a:t>Examples </a:t>
            </a:r>
          </a:p>
          <a:p>
            <a:pPr lvl="0" algn="just"/>
            <a:r>
              <a:rPr lang="en-US" sz="2200" i="1" dirty="0">
                <a:solidFill>
                  <a:prstClr val="black"/>
                </a:solidFill>
                <a:latin typeface="Arial" panose="020B0604020202020204" pitchFamily="34" charset="0"/>
                <a:cs typeface="Arial" panose="020B0604020202020204" pitchFamily="34" charset="0"/>
              </a:rPr>
              <a:t>Brand Repositioning- This involves changing the message and tone of your brand, updating visuals and logos, and even renaming your company or products</a:t>
            </a:r>
          </a:p>
          <a:p>
            <a:pPr lvl="0" algn="just"/>
            <a:r>
              <a:rPr lang="en-US" sz="2200" i="1" dirty="0">
                <a:solidFill>
                  <a:prstClr val="black"/>
                </a:solidFill>
                <a:latin typeface="Arial" panose="020B0604020202020204" pitchFamily="34" charset="0"/>
                <a:cs typeface="Arial" panose="020B0604020202020204" pitchFamily="34" charset="0"/>
              </a:rPr>
              <a:t>Offering loyalty programs, and incentives to increase sales and social media marketing </a:t>
            </a:r>
            <a:r>
              <a:rPr lang="en-US" sz="2200" i="1" dirty="0" err="1">
                <a:solidFill>
                  <a:prstClr val="black"/>
                </a:solidFill>
                <a:latin typeface="Arial" panose="020B0604020202020204" pitchFamily="34" charset="0"/>
                <a:cs typeface="Arial" panose="020B0604020202020204" pitchFamily="34" charset="0"/>
              </a:rPr>
              <a:t>etc</a:t>
            </a:r>
            <a:endParaRPr lang="en-US" sz="2200" i="1" dirty="0">
              <a:solidFill>
                <a:prstClr val="black"/>
              </a:solidFill>
              <a:latin typeface="Arial" panose="020B0604020202020204" pitchFamily="34" charset="0"/>
              <a:cs typeface="Arial" panose="020B0604020202020204" pitchFamily="34" charset="0"/>
            </a:endParaRPr>
          </a:p>
          <a:p>
            <a:pPr marL="0" lvl="0" indent="0" algn="just">
              <a:buNone/>
            </a:pPr>
            <a:endParaRPr lang="en-US" sz="2200" i="1" dirty="0">
              <a:solidFill>
                <a:prstClr val="black"/>
              </a:solidFill>
              <a:latin typeface="Arial" panose="020B0604020202020204" pitchFamily="34" charset="0"/>
              <a:cs typeface="Arial" panose="020B0604020202020204" pitchFamily="34" charset="0"/>
            </a:endParaRPr>
          </a:p>
          <a:p>
            <a:pPr lvl="0" algn="just"/>
            <a:endParaRPr lang="en-US" sz="2200" i="1" dirty="0">
              <a:solidFill>
                <a:prstClr val="black"/>
              </a:solidFill>
              <a:highlight>
                <a:srgbClr val="FFFF00"/>
              </a:highlight>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987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4365</TotalTime>
  <Words>2796</Words>
  <Application>Microsoft Office PowerPoint</Application>
  <PresentationFormat>Custom</PresentationFormat>
  <Paragraphs>365</Paragraphs>
  <Slides>29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Georgia</vt:lpstr>
      <vt:lpstr>Gill Sans MT</vt:lpstr>
      <vt:lpstr>Wingdings</vt:lpstr>
      <vt:lpstr>Courier New</vt:lpstr>
      <vt:lpstr>Arial</vt:lpstr>
      <vt:lpstr>Proxima Nova Bold</vt:lpstr>
      <vt:lpstr>Calibri</vt:lpstr>
      <vt:lpstr>Office Theme</vt:lpstr>
      <vt:lpstr>PowerPoint Presentation</vt:lpstr>
      <vt:lpstr>PowerPoint Presentation</vt:lpstr>
      <vt:lpstr>So, what is Business  Innovation?</vt:lpstr>
      <vt:lpstr>Business creativity,   Innovation vs. Invention.</vt:lpstr>
      <vt:lpstr>Types of Innovations.</vt:lpstr>
      <vt:lpstr>Types of Innovations</vt:lpstr>
      <vt:lpstr>Types of Innovation </vt:lpstr>
      <vt:lpstr>Types of Innovations</vt:lpstr>
      <vt:lpstr>Types of Innovation </vt:lpstr>
      <vt:lpstr>Types of Innovation </vt:lpstr>
      <vt:lpstr>Types of Innovation </vt:lpstr>
      <vt:lpstr> Topic  Two: Classifications of Innovation </vt:lpstr>
      <vt:lpstr>Classifications of Innovation</vt:lpstr>
      <vt:lpstr>Classifications of Innovation</vt:lpstr>
      <vt:lpstr>Classifications of Innovation</vt:lpstr>
      <vt:lpstr>Open Innovation tools </vt:lpstr>
      <vt:lpstr>Open Innovation tools </vt:lpstr>
      <vt:lpstr>PowerPoint Presentation</vt:lpstr>
      <vt:lpstr>Topic Three: Executing Innovations </vt:lpstr>
      <vt:lpstr>Tools  to implement Innovation </vt:lpstr>
      <vt:lpstr>Tools  to implement Innovation </vt:lpstr>
      <vt:lpstr>Tools  to implement Innovation </vt:lpstr>
      <vt:lpstr>Tools  to implement Innovation </vt:lpstr>
      <vt:lpstr>The challenges of implementing innovation</vt:lpstr>
      <vt:lpstr>Drivers of Innovation (The Innovative Organization )</vt:lpstr>
      <vt:lpstr>Drivers of Innovation</vt:lpstr>
      <vt:lpstr>Drivers of Innovation</vt:lpstr>
      <vt:lpstr>Drivers of Innovation  at the Macro level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UDB EDP Training Presentation 1</dc:title>
  <dc:creator>Admin</dc:creator>
  <cp:lastModifiedBy>ckusemererwa@mubs.ac.ug</cp:lastModifiedBy>
  <cp:revision>405</cp:revision>
  <dcterms:created xsi:type="dcterms:W3CDTF">2006-08-16T00:00:00Z</dcterms:created>
  <dcterms:modified xsi:type="dcterms:W3CDTF">2025-10-06T11:36:08Z</dcterms:modified>
  <dc:identifier>DAGAlgjsPNQ</dc:identifier>
</cp:coreProperties>
</file>