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300"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81" r:id="rId18"/>
    <p:sldId id="289" r:id="rId19"/>
    <p:sldId id="291" r:id="rId20"/>
    <p:sldId id="285" r:id="rId21"/>
    <p:sldId id="284" r:id="rId22"/>
    <p:sldId id="287" r:id="rId23"/>
    <p:sldId id="292" r:id="rId24"/>
    <p:sldId id="298" r:id="rId25"/>
    <p:sldId id="299" r:id="rId26"/>
    <p:sldId id="280" r:id="rId27"/>
    <p:sldId id="273" r:id="rId28"/>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58" autoAdjust="0"/>
  </p:normalViewPr>
  <p:slideViewPr>
    <p:cSldViewPr snapToGrid="0">
      <p:cViewPr varScale="1">
        <p:scale>
          <a:sx n="76" d="100"/>
          <a:sy n="76" d="100"/>
        </p:scale>
        <p:origin x="11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G"/>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E81691FD-D9AF-4E2A-8FA3-B8FEBF369CD4}" type="datetimeFigureOut">
              <a:rPr lang="en-UG" smtClean="0"/>
              <a:t>18/10/2025</a:t>
            </a:fld>
            <a:endParaRPr lang="en-UG"/>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G"/>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UG"/>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0714FAE3-3C59-4062-BFFE-4B7FCDBA0170}" type="slidenum">
              <a:rPr lang="en-UG" smtClean="0"/>
              <a:t>‹#›</a:t>
            </a:fld>
            <a:endParaRPr lang="en-UG"/>
          </a:p>
        </p:txBody>
      </p:sp>
    </p:spTree>
    <p:extLst>
      <p:ext uri="{BB962C8B-B14F-4D97-AF65-F5344CB8AC3E}">
        <p14:creationId xmlns:p14="http://schemas.microsoft.com/office/powerpoint/2010/main" val="2729199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Basel is a city of Switzerland. It is also headquarter of Bank for International Settlement (BIS). </a:t>
            </a:r>
          </a:p>
          <a:p>
            <a:endParaRPr lang="en-US" dirty="0"/>
          </a:p>
          <a:p>
            <a:r>
              <a:rPr lang="en-US" dirty="0"/>
              <a:t>BIS is an international financial institution established in 1930. It serves as a bank for member central banks. Its role is to foster international monetary policy, financial stability and financial co-operation.</a:t>
            </a:r>
          </a:p>
          <a:p>
            <a:endParaRPr lang="en-UG" dirty="0"/>
          </a:p>
        </p:txBody>
      </p:sp>
      <p:sp>
        <p:nvSpPr>
          <p:cNvPr id="4" name="Slide Number Placeholder 3"/>
          <p:cNvSpPr>
            <a:spLocks noGrp="1"/>
          </p:cNvSpPr>
          <p:nvPr>
            <p:ph type="sldNum" sz="quarter" idx="5"/>
          </p:nvPr>
        </p:nvSpPr>
        <p:spPr/>
        <p:txBody>
          <a:bodyPr/>
          <a:lstStyle/>
          <a:p>
            <a:fld id="{0714FAE3-3C59-4062-BFFE-4B7FCDBA0170}" type="slidenum">
              <a:rPr lang="en-UG" smtClean="0"/>
              <a:t>17</a:t>
            </a:fld>
            <a:endParaRPr lang="en-UG"/>
          </a:p>
        </p:txBody>
      </p:sp>
    </p:spTree>
    <p:extLst>
      <p:ext uri="{BB962C8B-B14F-4D97-AF65-F5344CB8AC3E}">
        <p14:creationId xmlns:p14="http://schemas.microsoft.com/office/powerpoint/2010/main" val="1918514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C4349E-6C8C-4396-991C-BAC652D3C8D5}" type="datetimeFigureOut">
              <a:rPr lang="en-UG" smtClean="0"/>
              <a:t>18/10/2025</a:t>
            </a:fld>
            <a:endParaRPr lang="en-UG"/>
          </a:p>
        </p:txBody>
      </p:sp>
      <p:sp>
        <p:nvSpPr>
          <p:cNvPr id="5" name="Footer Placeholder 4"/>
          <p:cNvSpPr>
            <a:spLocks noGrp="1"/>
          </p:cNvSpPr>
          <p:nvPr>
            <p:ph type="ftr" sz="quarter" idx="11"/>
          </p:nvPr>
        </p:nvSpPr>
        <p:spPr/>
        <p:txBody>
          <a:bodyPr/>
          <a:lstStyle/>
          <a:p>
            <a:endParaRPr lang="en-UG"/>
          </a:p>
        </p:txBody>
      </p:sp>
      <p:sp>
        <p:nvSpPr>
          <p:cNvPr id="6" name="Slide Number Placeholder 5"/>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1601305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C4349E-6C8C-4396-991C-BAC652D3C8D5}" type="datetimeFigureOut">
              <a:rPr lang="en-UG" smtClean="0"/>
              <a:t>18/10/2025</a:t>
            </a:fld>
            <a:endParaRPr lang="en-UG"/>
          </a:p>
        </p:txBody>
      </p:sp>
      <p:sp>
        <p:nvSpPr>
          <p:cNvPr id="5" name="Footer Placeholder 4"/>
          <p:cNvSpPr>
            <a:spLocks noGrp="1"/>
          </p:cNvSpPr>
          <p:nvPr>
            <p:ph type="ftr" sz="quarter" idx="11"/>
          </p:nvPr>
        </p:nvSpPr>
        <p:spPr/>
        <p:txBody>
          <a:bodyPr/>
          <a:lstStyle/>
          <a:p>
            <a:endParaRPr lang="en-UG"/>
          </a:p>
        </p:txBody>
      </p:sp>
      <p:sp>
        <p:nvSpPr>
          <p:cNvPr id="6" name="Slide Number Placeholder 5"/>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451222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C4349E-6C8C-4396-991C-BAC652D3C8D5}" type="datetimeFigureOut">
              <a:rPr lang="en-UG" smtClean="0"/>
              <a:t>18/10/2025</a:t>
            </a:fld>
            <a:endParaRPr lang="en-UG"/>
          </a:p>
        </p:txBody>
      </p:sp>
      <p:sp>
        <p:nvSpPr>
          <p:cNvPr id="5" name="Footer Placeholder 4"/>
          <p:cNvSpPr>
            <a:spLocks noGrp="1"/>
          </p:cNvSpPr>
          <p:nvPr>
            <p:ph type="ftr" sz="quarter" idx="11"/>
          </p:nvPr>
        </p:nvSpPr>
        <p:spPr/>
        <p:txBody>
          <a:bodyPr/>
          <a:lstStyle/>
          <a:p>
            <a:endParaRPr lang="en-UG"/>
          </a:p>
        </p:txBody>
      </p:sp>
      <p:sp>
        <p:nvSpPr>
          <p:cNvPr id="6" name="Slide Number Placeholder 5"/>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3794109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C4349E-6C8C-4396-991C-BAC652D3C8D5}" type="datetimeFigureOut">
              <a:rPr lang="en-UG" smtClean="0"/>
              <a:t>18/10/2025</a:t>
            </a:fld>
            <a:endParaRPr lang="en-UG"/>
          </a:p>
        </p:txBody>
      </p:sp>
      <p:sp>
        <p:nvSpPr>
          <p:cNvPr id="5" name="Footer Placeholder 4"/>
          <p:cNvSpPr>
            <a:spLocks noGrp="1"/>
          </p:cNvSpPr>
          <p:nvPr>
            <p:ph type="ftr" sz="quarter" idx="11"/>
          </p:nvPr>
        </p:nvSpPr>
        <p:spPr/>
        <p:txBody>
          <a:bodyPr/>
          <a:lstStyle/>
          <a:p>
            <a:endParaRPr lang="en-UG"/>
          </a:p>
        </p:txBody>
      </p:sp>
      <p:sp>
        <p:nvSpPr>
          <p:cNvPr id="6" name="Slide Number Placeholder 5"/>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2295786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1C4349E-6C8C-4396-991C-BAC652D3C8D5}" type="datetimeFigureOut">
              <a:rPr lang="en-UG" smtClean="0"/>
              <a:t>18/10/2025</a:t>
            </a:fld>
            <a:endParaRPr lang="en-UG"/>
          </a:p>
        </p:txBody>
      </p:sp>
      <p:sp>
        <p:nvSpPr>
          <p:cNvPr id="5" name="Footer Placeholder 4"/>
          <p:cNvSpPr>
            <a:spLocks noGrp="1"/>
          </p:cNvSpPr>
          <p:nvPr>
            <p:ph type="ftr" sz="quarter" idx="11"/>
          </p:nvPr>
        </p:nvSpPr>
        <p:spPr/>
        <p:txBody>
          <a:bodyPr/>
          <a:lstStyle/>
          <a:p>
            <a:endParaRPr lang="en-UG"/>
          </a:p>
        </p:txBody>
      </p:sp>
      <p:sp>
        <p:nvSpPr>
          <p:cNvPr id="6" name="Slide Number Placeholder 5"/>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2349089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C4349E-6C8C-4396-991C-BAC652D3C8D5}" type="datetimeFigureOut">
              <a:rPr lang="en-UG" smtClean="0"/>
              <a:t>18/10/2025</a:t>
            </a:fld>
            <a:endParaRPr lang="en-UG"/>
          </a:p>
        </p:txBody>
      </p:sp>
      <p:sp>
        <p:nvSpPr>
          <p:cNvPr id="6" name="Footer Placeholder 5"/>
          <p:cNvSpPr>
            <a:spLocks noGrp="1"/>
          </p:cNvSpPr>
          <p:nvPr>
            <p:ph type="ftr" sz="quarter" idx="11"/>
          </p:nvPr>
        </p:nvSpPr>
        <p:spPr/>
        <p:txBody>
          <a:bodyPr/>
          <a:lstStyle/>
          <a:p>
            <a:endParaRPr lang="en-UG"/>
          </a:p>
        </p:txBody>
      </p:sp>
      <p:sp>
        <p:nvSpPr>
          <p:cNvPr id="7" name="Slide Number Placeholder 6"/>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2058157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C4349E-6C8C-4396-991C-BAC652D3C8D5}" type="datetimeFigureOut">
              <a:rPr lang="en-UG" smtClean="0"/>
              <a:t>18/10/2025</a:t>
            </a:fld>
            <a:endParaRPr lang="en-UG"/>
          </a:p>
        </p:txBody>
      </p:sp>
      <p:sp>
        <p:nvSpPr>
          <p:cNvPr id="8" name="Footer Placeholder 7"/>
          <p:cNvSpPr>
            <a:spLocks noGrp="1"/>
          </p:cNvSpPr>
          <p:nvPr>
            <p:ph type="ftr" sz="quarter" idx="11"/>
          </p:nvPr>
        </p:nvSpPr>
        <p:spPr/>
        <p:txBody>
          <a:bodyPr/>
          <a:lstStyle/>
          <a:p>
            <a:endParaRPr lang="en-UG"/>
          </a:p>
        </p:txBody>
      </p:sp>
      <p:sp>
        <p:nvSpPr>
          <p:cNvPr id="9" name="Slide Number Placeholder 8"/>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362202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C4349E-6C8C-4396-991C-BAC652D3C8D5}" type="datetimeFigureOut">
              <a:rPr lang="en-UG" smtClean="0"/>
              <a:t>18/10/2025</a:t>
            </a:fld>
            <a:endParaRPr lang="en-UG"/>
          </a:p>
        </p:txBody>
      </p:sp>
      <p:sp>
        <p:nvSpPr>
          <p:cNvPr id="4" name="Footer Placeholder 3"/>
          <p:cNvSpPr>
            <a:spLocks noGrp="1"/>
          </p:cNvSpPr>
          <p:nvPr>
            <p:ph type="ftr" sz="quarter" idx="11"/>
          </p:nvPr>
        </p:nvSpPr>
        <p:spPr/>
        <p:txBody>
          <a:bodyPr/>
          <a:lstStyle/>
          <a:p>
            <a:endParaRPr lang="en-UG"/>
          </a:p>
        </p:txBody>
      </p:sp>
      <p:sp>
        <p:nvSpPr>
          <p:cNvPr id="5" name="Slide Number Placeholder 4"/>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3541753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C4349E-6C8C-4396-991C-BAC652D3C8D5}" type="datetimeFigureOut">
              <a:rPr lang="en-UG" smtClean="0"/>
              <a:t>18/10/2025</a:t>
            </a:fld>
            <a:endParaRPr lang="en-UG"/>
          </a:p>
        </p:txBody>
      </p:sp>
      <p:sp>
        <p:nvSpPr>
          <p:cNvPr id="3" name="Footer Placeholder 2"/>
          <p:cNvSpPr>
            <a:spLocks noGrp="1"/>
          </p:cNvSpPr>
          <p:nvPr>
            <p:ph type="ftr" sz="quarter" idx="11"/>
          </p:nvPr>
        </p:nvSpPr>
        <p:spPr/>
        <p:txBody>
          <a:bodyPr/>
          <a:lstStyle/>
          <a:p>
            <a:endParaRPr lang="en-UG"/>
          </a:p>
        </p:txBody>
      </p:sp>
      <p:sp>
        <p:nvSpPr>
          <p:cNvPr id="4" name="Slide Number Placeholder 3"/>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178600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1C4349E-6C8C-4396-991C-BAC652D3C8D5}" type="datetimeFigureOut">
              <a:rPr lang="en-UG" smtClean="0"/>
              <a:t>18/10/2025</a:t>
            </a:fld>
            <a:endParaRPr lang="en-UG"/>
          </a:p>
        </p:txBody>
      </p:sp>
      <p:sp>
        <p:nvSpPr>
          <p:cNvPr id="6" name="Footer Placeholder 5"/>
          <p:cNvSpPr>
            <a:spLocks noGrp="1"/>
          </p:cNvSpPr>
          <p:nvPr>
            <p:ph type="ftr" sz="quarter" idx="11"/>
          </p:nvPr>
        </p:nvSpPr>
        <p:spPr/>
        <p:txBody>
          <a:bodyPr/>
          <a:lstStyle/>
          <a:p>
            <a:endParaRPr lang="en-UG"/>
          </a:p>
        </p:txBody>
      </p:sp>
      <p:sp>
        <p:nvSpPr>
          <p:cNvPr id="7" name="Slide Number Placeholder 6"/>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134503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1C4349E-6C8C-4396-991C-BAC652D3C8D5}" type="datetimeFigureOut">
              <a:rPr lang="en-UG" smtClean="0"/>
              <a:t>18/10/2025</a:t>
            </a:fld>
            <a:endParaRPr lang="en-UG"/>
          </a:p>
        </p:txBody>
      </p:sp>
      <p:sp>
        <p:nvSpPr>
          <p:cNvPr id="6" name="Footer Placeholder 5"/>
          <p:cNvSpPr>
            <a:spLocks noGrp="1"/>
          </p:cNvSpPr>
          <p:nvPr>
            <p:ph type="ftr" sz="quarter" idx="11"/>
          </p:nvPr>
        </p:nvSpPr>
        <p:spPr/>
        <p:txBody>
          <a:bodyPr/>
          <a:lstStyle/>
          <a:p>
            <a:endParaRPr lang="en-UG"/>
          </a:p>
        </p:txBody>
      </p:sp>
      <p:sp>
        <p:nvSpPr>
          <p:cNvPr id="7" name="Slide Number Placeholder 6"/>
          <p:cNvSpPr>
            <a:spLocks noGrp="1"/>
          </p:cNvSpPr>
          <p:nvPr>
            <p:ph type="sldNum" sz="quarter" idx="12"/>
          </p:nvPr>
        </p:nvSpPr>
        <p:spPr/>
        <p:txBody>
          <a:bodyPr/>
          <a:lstStyle/>
          <a:p>
            <a:fld id="{D982D674-53C7-40BF-AB38-68BD8026A90D}" type="slidenum">
              <a:rPr lang="en-UG" smtClean="0"/>
              <a:t>‹#›</a:t>
            </a:fld>
            <a:endParaRPr lang="en-UG"/>
          </a:p>
        </p:txBody>
      </p:sp>
    </p:spTree>
    <p:extLst>
      <p:ext uri="{BB962C8B-B14F-4D97-AF65-F5344CB8AC3E}">
        <p14:creationId xmlns:p14="http://schemas.microsoft.com/office/powerpoint/2010/main" val="662662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C4349E-6C8C-4396-991C-BAC652D3C8D5}" type="datetimeFigureOut">
              <a:rPr lang="en-UG" smtClean="0"/>
              <a:t>18/10/2025</a:t>
            </a:fld>
            <a:endParaRPr lang="en-U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82D674-53C7-40BF-AB38-68BD8026A90D}" type="slidenum">
              <a:rPr lang="en-UG" smtClean="0"/>
              <a:t>‹#›</a:t>
            </a:fld>
            <a:endParaRPr lang="en-UG"/>
          </a:p>
        </p:txBody>
      </p:sp>
    </p:spTree>
    <p:extLst>
      <p:ext uri="{BB962C8B-B14F-4D97-AF65-F5344CB8AC3E}">
        <p14:creationId xmlns:p14="http://schemas.microsoft.com/office/powerpoint/2010/main" val="24892346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103E0-D9E1-46ED-961C-86DF797481D3}"/>
              </a:ext>
            </a:extLst>
          </p:cNvPr>
          <p:cNvSpPr>
            <a:spLocks noGrp="1"/>
          </p:cNvSpPr>
          <p:nvPr>
            <p:ph type="ctrTitle"/>
          </p:nvPr>
        </p:nvSpPr>
        <p:spPr/>
        <p:txBody>
          <a:bodyPr/>
          <a:lstStyle/>
          <a:p>
            <a:r>
              <a:rPr lang="en-US" dirty="0"/>
              <a:t>BCOM – Banking and Insurance</a:t>
            </a:r>
            <a:endParaRPr lang="en-UG" dirty="0"/>
          </a:p>
        </p:txBody>
      </p:sp>
      <p:sp>
        <p:nvSpPr>
          <p:cNvPr id="3" name="Subtitle 2">
            <a:extLst>
              <a:ext uri="{FF2B5EF4-FFF2-40B4-BE49-F238E27FC236}">
                <a16:creationId xmlns:a16="http://schemas.microsoft.com/office/drawing/2014/main" id="{73FE2A88-26E1-43BF-90BE-E732825DC727}"/>
              </a:ext>
            </a:extLst>
          </p:cNvPr>
          <p:cNvSpPr>
            <a:spLocks noGrp="1"/>
          </p:cNvSpPr>
          <p:nvPr>
            <p:ph type="subTitle" idx="1"/>
          </p:nvPr>
        </p:nvSpPr>
        <p:spPr/>
        <p:txBody>
          <a:bodyPr>
            <a:normAutofit fontScale="92500" lnSpcReduction="10000"/>
          </a:bodyPr>
          <a:lstStyle/>
          <a:p>
            <a:r>
              <a:rPr lang="en-US" dirty="0"/>
              <a:t>Course Unit: Bank Management</a:t>
            </a:r>
          </a:p>
          <a:p>
            <a:r>
              <a:rPr lang="en-US" dirty="0"/>
              <a:t>Year of study: III</a:t>
            </a:r>
          </a:p>
          <a:p>
            <a:r>
              <a:rPr lang="en-US" dirty="0"/>
              <a:t>Semester: II</a:t>
            </a:r>
          </a:p>
          <a:p>
            <a:r>
              <a:rPr lang="en-US" dirty="0"/>
              <a:t>AY 2025/26</a:t>
            </a:r>
          </a:p>
          <a:p>
            <a:endParaRPr lang="en-UG" dirty="0"/>
          </a:p>
        </p:txBody>
      </p:sp>
      <p:sp>
        <p:nvSpPr>
          <p:cNvPr id="4" name="TextBox 3">
            <a:extLst>
              <a:ext uri="{FF2B5EF4-FFF2-40B4-BE49-F238E27FC236}">
                <a16:creationId xmlns:a16="http://schemas.microsoft.com/office/drawing/2014/main" id="{776D3D8E-BBB4-4179-9176-C701BF2F2967}"/>
              </a:ext>
            </a:extLst>
          </p:cNvPr>
          <p:cNvSpPr txBox="1"/>
          <p:nvPr/>
        </p:nvSpPr>
        <p:spPr>
          <a:xfrm>
            <a:off x="1839558" y="5735637"/>
            <a:ext cx="4808668" cy="646331"/>
          </a:xfrm>
          <a:prstGeom prst="rect">
            <a:avLst/>
          </a:prstGeom>
          <a:noFill/>
        </p:spPr>
        <p:txBody>
          <a:bodyPr wrap="square" rtlCol="0">
            <a:spAutoFit/>
          </a:bodyPr>
          <a:lstStyle/>
          <a:p>
            <a:endParaRPr lang="en-US" dirty="0"/>
          </a:p>
          <a:p>
            <a:r>
              <a:rPr lang="en-US" dirty="0"/>
              <a:t>Facilitator: Robert </a:t>
            </a:r>
            <a:r>
              <a:rPr lang="en-US" dirty="0" err="1"/>
              <a:t>Obele</a:t>
            </a:r>
            <a:endParaRPr lang="en-UG" dirty="0"/>
          </a:p>
        </p:txBody>
      </p:sp>
    </p:spTree>
    <p:extLst>
      <p:ext uri="{BB962C8B-B14F-4D97-AF65-F5344CB8AC3E}">
        <p14:creationId xmlns:p14="http://schemas.microsoft.com/office/powerpoint/2010/main" val="2201999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16841-9C2E-4182-AED4-B1269AA70B90}"/>
              </a:ext>
            </a:extLst>
          </p:cNvPr>
          <p:cNvSpPr>
            <a:spLocks noGrp="1"/>
          </p:cNvSpPr>
          <p:nvPr>
            <p:ph type="title"/>
          </p:nvPr>
        </p:nvSpPr>
        <p:spPr/>
        <p:txBody>
          <a:bodyPr/>
          <a:lstStyle/>
          <a:p>
            <a:r>
              <a:rPr lang="en-US" b="1" dirty="0"/>
              <a:t>Defenses against Risk</a:t>
            </a:r>
            <a:endParaRPr lang="en-UG" b="1" dirty="0"/>
          </a:p>
        </p:txBody>
      </p:sp>
      <p:sp>
        <p:nvSpPr>
          <p:cNvPr id="3" name="Content Placeholder 2">
            <a:extLst>
              <a:ext uri="{FF2B5EF4-FFF2-40B4-BE49-F238E27FC236}">
                <a16:creationId xmlns:a16="http://schemas.microsoft.com/office/drawing/2014/main" id="{856B7D84-E569-42C6-83FF-F462FE1A70B9}"/>
              </a:ext>
            </a:extLst>
          </p:cNvPr>
          <p:cNvSpPr>
            <a:spLocks noGrp="1"/>
          </p:cNvSpPr>
          <p:nvPr>
            <p:ph idx="1"/>
          </p:nvPr>
        </p:nvSpPr>
        <p:spPr/>
        <p:txBody>
          <a:bodyPr>
            <a:normAutofit lnSpcReduction="10000"/>
          </a:bodyPr>
          <a:lstStyle/>
          <a:p>
            <a:r>
              <a:rPr lang="en-US" dirty="0"/>
              <a:t>Owners Capital </a:t>
            </a:r>
          </a:p>
          <a:p>
            <a:r>
              <a:rPr lang="en-US" dirty="0"/>
              <a:t>When all else fails, it is  owners capital  (net worth) that forms the ultimate defense against risk. Owners capital absorbs losses from bad loans, poor securities investments, crime, and management misjudgment so that a financial firm can keep operating until its problems are corrected and losses are recovered. Only when losses are so large they overwhelm not only all the other defenses but also the owners capital will the institution be forced to close its doors. Owners capital is the last line of defense against failure. Thus, the greater the risk of failure, from whatever source, the more capital a financial institution should hold. </a:t>
            </a:r>
            <a:endParaRPr lang="en-UG" dirty="0"/>
          </a:p>
        </p:txBody>
      </p:sp>
    </p:spTree>
    <p:extLst>
      <p:ext uri="{BB962C8B-B14F-4D97-AF65-F5344CB8AC3E}">
        <p14:creationId xmlns:p14="http://schemas.microsoft.com/office/powerpoint/2010/main" val="3710152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CC050-80AE-46CB-AB11-34B19401C53F}"/>
              </a:ext>
            </a:extLst>
          </p:cNvPr>
          <p:cNvSpPr>
            <a:spLocks noGrp="1"/>
          </p:cNvSpPr>
          <p:nvPr>
            <p:ph type="title"/>
          </p:nvPr>
        </p:nvSpPr>
        <p:spPr/>
        <p:txBody>
          <a:bodyPr/>
          <a:lstStyle/>
          <a:p>
            <a:r>
              <a:rPr lang="en-US" b="1" dirty="0"/>
              <a:t>Types of capital in used in banks</a:t>
            </a:r>
            <a:endParaRPr lang="en-UG" b="1" dirty="0"/>
          </a:p>
        </p:txBody>
      </p:sp>
      <p:sp>
        <p:nvSpPr>
          <p:cNvPr id="3" name="Content Placeholder 2">
            <a:extLst>
              <a:ext uri="{FF2B5EF4-FFF2-40B4-BE49-F238E27FC236}">
                <a16:creationId xmlns:a16="http://schemas.microsoft.com/office/drawing/2014/main" id="{2B8CEB28-E92B-4313-A724-DCF40E939B29}"/>
              </a:ext>
            </a:extLst>
          </p:cNvPr>
          <p:cNvSpPr>
            <a:spLocks noGrp="1"/>
          </p:cNvSpPr>
          <p:nvPr>
            <p:ph idx="1"/>
          </p:nvPr>
        </p:nvSpPr>
        <p:spPr/>
        <p:txBody>
          <a:bodyPr>
            <a:normAutofit lnSpcReduction="10000"/>
          </a:bodyPr>
          <a:lstStyle/>
          <a:p>
            <a:pPr marL="0" indent="0">
              <a:buNone/>
            </a:pPr>
            <a:r>
              <a:rPr lang="en-US" dirty="0"/>
              <a:t>1.  Common stock   , measured by the par (face) value of common equity shares outstanding, which pay a variable return depending on whether the issuing institutions board of directors votes to pay a dividend.  </a:t>
            </a:r>
          </a:p>
          <a:p>
            <a:pPr marL="0" indent="0">
              <a:buNone/>
            </a:pPr>
            <a:r>
              <a:rPr lang="en-US" dirty="0"/>
              <a:t>2.    Preferred stock   , measured by the par value of any shares outstanding that promise to pay a fixed rate of return (dividend rate); preferred stock may be perpetual, nonvoting, have only limited life, or be issued as trust preferred stock (which has features of both debt and equity securities).  1  </a:t>
            </a:r>
          </a:p>
          <a:p>
            <a:pPr marL="0" indent="0">
              <a:buNone/>
            </a:pPr>
            <a:r>
              <a:rPr lang="en-US" dirty="0"/>
              <a:t>3.  Surplus, representing the excess amount above each share of stocks par value paid in by the institutions shareholders. </a:t>
            </a:r>
            <a:endParaRPr lang="en-UG" dirty="0"/>
          </a:p>
        </p:txBody>
      </p:sp>
    </p:spTree>
    <p:extLst>
      <p:ext uri="{BB962C8B-B14F-4D97-AF65-F5344CB8AC3E}">
        <p14:creationId xmlns:p14="http://schemas.microsoft.com/office/powerpoint/2010/main" val="1527820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5B086-ACC0-4263-B805-7D6954B34A31}"/>
              </a:ext>
            </a:extLst>
          </p:cNvPr>
          <p:cNvSpPr>
            <a:spLocks noGrp="1"/>
          </p:cNvSpPr>
          <p:nvPr>
            <p:ph type="title"/>
          </p:nvPr>
        </p:nvSpPr>
        <p:spPr/>
        <p:txBody>
          <a:bodyPr/>
          <a:lstStyle/>
          <a:p>
            <a:r>
              <a:rPr lang="en-US" dirty="0"/>
              <a:t>Types of capital in used in banks</a:t>
            </a:r>
            <a:endParaRPr lang="en-UG" dirty="0"/>
          </a:p>
        </p:txBody>
      </p:sp>
      <p:sp>
        <p:nvSpPr>
          <p:cNvPr id="3" name="Content Placeholder 2">
            <a:extLst>
              <a:ext uri="{FF2B5EF4-FFF2-40B4-BE49-F238E27FC236}">
                <a16:creationId xmlns:a16="http://schemas.microsoft.com/office/drawing/2014/main" id="{50CE4BC1-5212-4652-B263-76DB9F90C9E6}"/>
              </a:ext>
            </a:extLst>
          </p:cNvPr>
          <p:cNvSpPr>
            <a:spLocks noGrp="1"/>
          </p:cNvSpPr>
          <p:nvPr>
            <p:ph idx="1"/>
          </p:nvPr>
        </p:nvSpPr>
        <p:spPr/>
        <p:txBody>
          <a:bodyPr>
            <a:normAutofit lnSpcReduction="10000"/>
          </a:bodyPr>
          <a:lstStyle/>
          <a:p>
            <a:pPr marL="0" indent="0">
              <a:buNone/>
            </a:pPr>
            <a:r>
              <a:rPr lang="en-US" dirty="0"/>
              <a:t>4. Undivided profits, representing the net earnings that have been retained in the business rather than being paid out as dividends.  </a:t>
            </a:r>
          </a:p>
          <a:p>
            <a:pPr marL="0" indent="0">
              <a:buNone/>
            </a:pPr>
            <a:r>
              <a:rPr lang="en-US" dirty="0"/>
              <a:t>5. Equity reserves, representing funds set aside for contingencies, such as legal action against the institution, as well as providing a reserve for dividends expected to be paid but not yet declared and a sinking fund to retire stock or debt in the future. </a:t>
            </a:r>
          </a:p>
          <a:p>
            <a:pPr marL="0" indent="0">
              <a:buNone/>
            </a:pPr>
            <a:r>
              <a:rPr lang="en-US" dirty="0"/>
              <a:t> 6. Subordinated debentures, representing long-term debt capital contributed by outside investors, whose claims legally follow (i.e., are subordinated to) the claims of depositors; these debt instruments may carry a convertibility feature, permitting their future exchange for shares of stock. </a:t>
            </a:r>
            <a:endParaRPr lang="en-UG" dirty="0"/>
          </a:p>
        </p:txBody>
      </p:sp>
    </p:spTree>
    <p:extLst>
      <p:ext uri="{BB962C8B-B14F-4D97-AF65-F5344CB8AC3E}">
        <p14:creationId xmlns:p14="http://schemas.microsoft.com/office/powerpoint/2010/main" val="2993840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E65D2-31E0-4B9C-92E6-6C8B6F5CE921}"/>
              </a:ext>
            </a:extLst>
          </p:cNvPr>
          <p:cNvSpPr>
            <a:spLocks noGrp="1"/>
          </p:cNvSpPr>
          <p:nvPr>
            <p:ph type="title"/>
          </p:nvPr>
        </p:nvSpPr>
        <p:spPr/>
        <p:txBody>
          <a:bodyPr/>
          <a:lstStyle/>
          <a:p>
            <a:r>
              <a:rPr lang="en-US" dirty="0"/>
              <a:t>Types of capital in used in banks</a:t>
            </a:r>
            <a:endParaRPr lang="en-UG" dirty="0"/>
          </a:p>
        </p:txBody>
      </p:sp>
      <p:sp>
        <p:nvSpPr>
          <p:cNvPr id="3" name="Content Placeholder 2">
            <a:extLst>
              <a:ext uri="{FF2B5EF4-FFF2-40B4-BE49-F238E27FC236}">
                <a16:creationId xmlns:a16="http://schemas.microsoft.com/office/drawing/2014/main" id="{684E70B3-936F-43C8-A47E-E62C207A7EF8}"/>
              </a:ext>
            </a:extLst>
          </p:cNvPr>
          <p:cNvSpPr>
            <a:spLocks noGrp="1"/>
          </p:cNvSpPr>
          <p:nvPr>
            <p:ph idx="1"/>
          </p:nvPr>
        </p:nvSpPr>
        <p:spPr/>
        <p:txBody>
          <a:bodyPr/>
          <a:lstStyle/>
          <a:p>
            <a:pPr marL="0" indent="0">
              <a:buNone/>
            </a:pPr>
            <a:r>
              <a:rPr lang="en-US" dirty="0"/>
              <a:t>7. Minority interest in consolidated subsidiaries, where the financial firm holds ownership shares in other businesses.  </a:t>
            </a:r>
          </a:p>
          <a:p>
            <a:pPr marL="0" indent="0">
              <a:buNone/>
            </a:pPr>
            <a:r>
              <a:rPr lang="en-US" dirty="0"/>
              <a:t>8. Equity commitment notes, which are debt securities repayable from the sale of stock. An equity commitment note is a type of mandatory convertible debt issued by a bank that can be exchanged for stock at maturity. The note is repayable from the sale of stock by its issuer.</a:t>
            </a:r>
            <a:endParaRPr lang="en-UG" dirty="0"/>
          </a:p>
        </p:txBody>
      </p:sp>
    </p:spTree>
    <p:extLst>
      <p:ext uri="{BB962C8B-B14F-4D97-AF65-F5344CB8AC3E}">
        <p14:creationId xmlns:p14="http://schemas.microsoft.com/office/powerpoint/2010/main" val="3746240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3B97D-2349-4687-9CB7-FFEF6DA359A2}"/>
              </a:ext>
            </a:extLst>
          </p:cNvPr>
          <p:cNvSpPr>
            <a:spLocks noGrp="1"/>
          </p:cNvSpPr>
          <p:nvPr>
            <p:ph type="title"/>
          </p:nvPr>
        </p:nvSpPr>
        <p:spPr/>
        <p:txBody>
          <a:bodyPr/>
          <a:lstStyle/>
          <a:p>
            <a:r>
              <a:rPr lang="en-US" dirty="0"/>
              <a:t>How Much Capital Is Really Needed? </a:t>
            </a:r>
            <a:endParaRPr lang="en-UG" dirty="0"/>
          </a:p>
        </p:txBody>
      </p:sp>
      <p:sp>
        <p:nvSpPr>
          <p:cNvPr id="3" name="Content Placeholder 2">
            <a:extLst>
              <a:ext uri="{FF2B5EF4-FFF2-40B4-BE49-F238E27FC236}">
                <a16:creationId xmlns:a16="http://schemas.microsoft.com/office/drawing/2014/main" id="{5D118069-E5A3-471A-ADBF-C05AB0AFA4EC}"/>
              </a:ext>
            </a:extLst>
          </p:cNvPr>
          <p:cNvSpPr>
            <a:spLocks noGrp="1"/>
          </p:cNvSpPr>
          <p:nvPr>
            <p:ph idx="1"/>
          </p:nvPr>
        </p:nvSpPr>
        <p:spPr/>
        <p:txBody>
          <a:bodyPr>
            <a:normAutofit/>
          </a:bodyPr>
          <a:lstStyle/>
          <a:p>
            <a:r>
              <a:rPr lang="en-US" dirty="0"/>
              <a:t>How much capital a financial firm should hold has been one of the most controversial issues in the history of the financial services industry. Banks, in particular, are at the center of the financial system.</a:t>
            </a:r>
          </a:p>
          <a:p>
            <a:r>
              <a:rPr lang="en-US" dirty="0"/>
              <a:t> If they fail because of a perceived shortage of capital, those failures could threaten the stability of the whole financial system. Much of this historic controversy has evolved around two questions, applicable to just about all financial institutions:</a:t>
            </a:r>
          </a:p>
          <a:p>
            <a:r>
              <a:rPr lang="en-US" dirty="0"/>
              <a:t>1. Who should set capital standards, the market or regulatory agencies?  </a:t>
            </a:r>
          </a:p>
          <a:p>
            <a:r>
              <a:rPr lang="en-US" dirty="0"/>
              <a:t>2. What is a reasonable standard for the proper amount of capital? </a:t>
            </a:r>
          </a:p>
          <a:p>
            <a:endParaRPr lang="en-UG" dirty="0"/>
          </a:p>
        </p:txBody>
      </p:sp>
    </p:spTree>
    <p:extLst>
      <p:ext uri="{BB962C8B-B14F-4D97-AF65-F5344CB8AC3E}">
        <p14:creationId xmlns:p14="http://schemas.microsoft.com/office/powerpoint/2010/main" val="1480612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82622-4BCA-4E1F-B462-9F4AA293A200}"/>
              </a:ext>
            </a:extLst>
          </p:cNvPr>
          <p:cNvSpPr>
            <a:spLocks noGrp="1"/>
          </p:cNvSpPr>
          <p:nvPr>
            <p:ph type="title"/>
          </p:nvPr>
        </p:nvSpPr>
        <p:spPr/>
        <p:txBody>
          <a:bodyPr/>
          <a:lstStyle/>
          <a:p>
            <a:pPr algn="ctr"/>
            <a:r>
              <a:rPr lang="en-US" dirty="0"/>
              <a:t>Regulatory Approach to Evaluating Capital Needs</a:t>
            </a:r>
            <a:endParaRPr lang="en-UG" dirty="0"/>
          </a:p>
        </p:txBody>
      </p:sp>
      <p:sp>
        <p:nvSpPr>
          <p:cNvPr id="3" name="Content Placeholder 2">
            <a:extLst>
              <a:ext uri="{FF2B5EF4-FFF2-40B4-BE49-F238E27FC236}">
                <a16:creationId xmlns:a16="http://schemas.microsoft.com/office/drawing/2014/main" id="{45C23B18-2D23-447B-BC93-64EC165D8BBB}"/>
              </a:ext>
            </a:extLst>
          </p:cNvPr>
          <p:cNvSpPr>
            <a:spLocks noGrp="1"/>
          </p:cNvSpPr>
          <p:nvPr>
            <p:ph idx="1"/>
          </p:nvPr>
        </p:nvSpPr>
        <p:spPr/>
        <p:txBody>
          <a:bodyPr>
            <a:normAutofit fontScale="92500" lnSpcReduction="10000"/>
          </a:bodyPr>
          <a:lstStyle/>
          <a:p>
            <a:r>
              <a:rPr lang="en-US" dirty="0"/>
              <a:t>The capital position of banks has been regulated for generations—longer than any other financial firm. Banks must meet minimum capital requirements before they can be chartered, and they must hold at least the minimum required level of capital throughout their corporate life. Regulatory agencies also indicate the forms of capital that are acceptable. </a:t>
            </a:r>
          </a:p>
          <a:p>
            <a:pPr marL="0" indent="0">
              <a:buNone/>
            </a:pPr>
            <a:r>
              <a:rPr lang="en-US" dirty="0"/>
              <a:t>The fundamental purposes of regulating capital are </a:t>
            </a:r>
          </a:p>
          <a:p>
            <a:pPr marL="0" indent="0">
              <a:buNone/>
            </a:pPr>
            <a:r>
              <a:rPr lang="en-US" dirty="0"/>
              <a:t>1. To limit risk of failures.  </a:t>
            </a:r>
          </a:p>
          <a:p>
            <a:pPr marL="0" indent="0">
              <a:buNone/>
            </a:pPr>
            <a:r>
              <a:rPr lang="en-US" dirty="0"/>
              <a:t>2. To preserve public confidence.  </a:t>
            </a:r>
          </a:p>
          <a:p>
            <a:pPr marL="0" indent="0">
              <a:buNone/>
            </a:pPr>
            <a:r>
              <a:rPr lang="en-US" dirty="0"/>
              <a:t>3. To limit losses to the government and other institutions arising from deposit insurance </a:t>
            </a:r>
          </a:p>
          <a:p>
            <a:r>
              <a:rPr lang="en-US" dirty="0"/>
              <a:t>claims.</a:t>
            </a:r>
            <a:endParaRPr lang="en-UG" dirty="0"/>
          </a:p>
        </p:txBody>
      </p:sp>
    </p:spTree>
    <p:extLst>
      <p:ext uri="{BB962C8B-B14F-4D97-AF65-F5344CB8AC3E}">
        <p14:creationId xmlns:p14="http://schemas.microsoft.com/office/powerpoint/2010/main" val="296700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356AC-32AB-4FB4-B687-2ACF992E3C11}"/>
              </a:ext>
            </a:extLst>
          </p:cNvPr>
          <p:cNvSpPr>
            <a:spLocks noGrp="1"/>
          </p:cNvSpPr>
          <p:nvPr>
            <p:ph type="title"/>
          </p:nvPr>
        </p:nvSpPr>
        <p:spPr/>
        <p:txBody>
          <a:bodyPr/>
          <a:lstStyle/>
          <a:p>
            <a:pPr algn="ctr"/>
            <a:r>
              <a:rPr lang="en-US" dirty="0"/>
              <a:t>Setting capital standards in banks</a:t>
            </a:r>
            <a:endParaRPr lang="en-UG" dirty="0"/>
          </a:p>
        </p:txBody>
      </p:sp>
      <p:sp>
        <p:nvSpPr>
          <p:cNvPr id="3" name="Content Placeholder 2">
            <a:extLst>
              <a:ext uri="{FF2B5EF4-FFF2-40B4-BE49-F238E27FC236}">
                <a16:creationId xmlns:a16="http://schemas.microsoft.com/office/drawing/2014/main" id="{76A7BE8A-C039-47A7-A9B3-B7D5E5C26D4C}"/>
              </a:ext>
            </a:extLst>
          </p:cNvPr>
          <p:cNvSpPr>
            <a:spLocks noGrp="1"/>
          </p:cNvSpPr>
          <p:nvPr>
            <p:ph idx="1"/>
          </p:nvPr>
        </p:nvSpPr>
        <p:spPr/>
        <p:txBody>
          <a:bodyPr/>
          <a:lstStyle/>
          <a:p>
            <a:r>
              <a:rPr lang="en-US" dirty="0"/>
              <a:t>Capital requirements today are set by regulatory agencies and, for banks in leading countries today, under rules laid out in the Basel Agreement on International Bank Capital Standards—one of the first efforts in history to impose common rules across many different nations. These government agencies set minimum capital requirements and assess the capital adequacy of the financial firms they regulate. </a:t>
            </a:r>
            <a:endParaRPr lang="en-UG" dirty="0"/>
          </a:p>
        </p:txBody>
      </p:sp>
    </p:spTree>
    <p:extLst>
      <p:ext uri="{BB962C8B-B14F-4D97-AF65-F5344CB8AC3E}">
        <p14:creationId xmlns:p14="http://schemas.microsoft.com/office/powerpoint/2010/main" val="3285293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C3FA4-8552-4EB1-8445-C7A8D7BB25D5}"/>
              </a:ext>
            </a:extLst>
          </p:cNvPr>
          <p:cNvSpPr>
            <a:spLocks noGrp="1"/>
          </p:cNvSpPr>
          <p:nvPr>
            <p:ph type="title"/>
          </p:nvPr>
        </p:nvSpPr>
        <p:spPr/>
        <p:txBody>
          <a:bodyPr/>
          <a:lstStyle/>
          <a:p>
            <a:pPr algn="ctr"/>
            <a:r>
              <a:rPr lang="en-US" dirty="0"/>
              <a:t>The Basel Agreement on International Capital Standards</a:t>
            </a:r>
            <a:endParaRPr lang="en-UG" dirty="0"/>
          </a:p>
        </p:txBody>
      </p:sp>
      <p:sp>
        <p:nvSpPr>
          <p:cNvPr id="3" name="Content Placeholder 2">
            <a:extLst>
              <a:ext uri="{FF2B5EF4-FFF2-40B4-BE49-F238E27FC236}">
                <a16:creationId xmlns:a16="http://schemas.microsoft.com/office/drawing/2014/main" id="{EAE818E7-2ED3-4CE4-850A-E7061840605D}"/>
              </a:ext>
            </a:extLst>
          </p:cNvPr>
          <p:cNvSpPr>
            <a:spLocks noGrp="1"/>
          </p:cNvSpPr>
          <p:nvPr>
            <p:ph idx="1"/>
          </p:nvPr>
        </p:nvSpPr>
        <p:spPr>
          <a:xfrm>
            <a:off x="241300" y="1825625"/>
            <a:ext cx="4825999" cy="4351338"/>
          </a:xfrm>
        </p:spPr>
        <p:txBody>
          <a:bodyPr>
            <a:normAutofit/>
          </a:bodyPr>
          <a:lstStyle/>
          <a:p>
            <a:r>
              <a:rPr lang="en-US" sz="2000" b="1" dirty="0"/>
              <a:t>BASEL 1</a:t>
            </a:r>
          </a:p>
          <a:p>
            <a:r>
              <a:rPr lang="en-US" sz="2000" dirty="0"/>
              <a:t>Prior to 1988, there was no uniform international regulatory standard for setting bank capital requirements. </a:t>
            </a:r>
          </a:p>
          <a:p>
            <a:endParaRPr lang="en-US" sz="2000" dirty="0"/>
          </a:p>
          <a:p>
            <a:r>
              <a:rPr lang="en-US" sz="2000" dirty="0"/>
              <a:t>In 1988, the Basel Committee on Banking Supervision (BCBS) developed the Capital Accord, which is known as Basel I, to align the capital adequacy requirements applicable especially to banks in G-10 countries.</a:t>
            </a:r>
          </a:p>
          <a:p>
            <a:r>
              <a:rPr lang="en-US" sz="2000" dirty="0"/>
              <a:t>This was in response to the 1970s-80s banking crises</a:t>
            </a:r>
          </a:p>
        </p:txBody>
      </p:sp>
      <p:sp>
        <p:nvSpPr>
          <p:cNvPr id="5" name="Rectangle 4">
            <a:extLst>
              <a:ext uri="{FF2B5EF4-FFF2-40B4-BE49-F238E27FC236}">
                <a16:creationId xmlns:a16="http://schemas.microsoft.com/office/drawing/2014/main" id="{EC2DED60-2070-488A-AB52-7A8794908175}"/>
              </a:ext>
            </a:extLst>
          </p:cNvPr>
          <p:cNvSpPr/>
          <p:nvPr/>
        </p:nvSpPr>
        <p:spPr>
          <a:xfrm>
            <a:off x="5450094" y="1825625"/>
            <a:ext cx="6500605" cy="2862322"/>
          </a:xfrm>
          <a:prstGeom prst="rect">
            <a:avLst/>
          </a:prstGeom>
        </p:spPr>
        <p:txBody>
          <a:bodyPr wrap="square">
            <a:spAutoFit/>
          </a:bodyPr>
          <a:lstStyle/>
          <a:p>
            <a:r>
              <a:rPr lang="en-US" sz="2000" dirty="0"/>
              <a:t>Basel 1 defined minimum capital requirements for financial institutions, aimed to ensure banks maintained minimum capital to absorb losses, focusing on credit risk via risk-weighted asset frameworks.</a:t>
            </a:r>
          </a:p>
          <a:p>
            <a:endParaRPr lang="en-US" sz="2000" dirty="0"/>
          </a:p>
          <a:p>
            <a:r>
              <a:rPr lang="en-US" sz="2000" dirty="0"/>
              <a:t>The accord also designated the various sources of capital as Tier 1 or Tier 2 according to its loss absorbing or creditor- protecting characteristics.</a:t>
            </a:r>
          </a:p>
          <a:p>
            <a:endParaRPr lang="en-US" sz="2000" dirty="0"/>
          </a:p>
        </p:txBody>
      </p:sp>
      <p:sp>
        <p:nvSpPr>
          <p:cNvPr id="6" name="Rectangle 5">
            <a:extLst>
              <a:ext uri="{FF2B5EF4-FFF2-40B4-BE49-F238E27FC236}">
                <a16:creationId xmlns:a16="http://schemas.microsoft.com/office/drawing/2014/main" id="{3C3BBD9A-47C1-4B54-AE19-AD40B132EF19}"/>
              </a:ext>
            </a:extLst>
          </p:cNvPr>
          <p:cNvSpPr/>
          <p:nvPr/>
        </p:nvSpPr>
        <p:spPr>
          <a:xfrm>
            <a:off x="5450093" y="4445675"/>
            <a:ext cx="6500605" cy="2246769"/>
          </a:xfrm>
          <a:prstGeom prst="rect">
            <a:avLst/>
          </a:prstGeom>
        </p:spPr>
        <p:txBody>
          <a:bodyPr wrap="square">
            <a:spAutoFit/>
          </a:bodyPr>
          <a:lstStyle/>
          <a:p>
            <a:r>
              <a:rPr lang="en-US" sz="2000" dirty="0"/>
              <a:t>Tier 1: The Tier I (core) capital was the one which was more liquid and availed for the bank to meet the losses without the bank having to suspend its operations(common equity, retained earnings/disclosed reserves).</a:t>
            </a:r>
          </a:p>
          <a:p>
            <a:r>
              <a:rPr lang="en-US" sz="2000" dirty="0"/>
              <a:t>Tier 2 (supplementary capital): capital included the illiquid capital which could absorb losses at the time of winding up (subordinated debt, revaluation reserves).</a:t>
            </a:r>
          </a:p>
        </p:txBody>
      </p:sp>
    </p:spTree>
    <p:extLst>
      <p:ext uri="{BB962C8B-B14F-4D97-AF65-F5344CB8AC3E}">
        <p14:creationId xmlns:p14="http://schemas.microsoft.com/office/powerpoint/2010/main" val="2072089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C0B1-2A1B-43DB-9954-65481BCA159C}"/>
              </a:ext>
            </a:extLst>
          </p:cNvPr>
          <p:cNvSpPr>
            <a:spLocks noGrp="1"/>
          </p:cNvSpPr>
          <p:nvPr>
            <p:ph type="title"/>
          </p:nvPr>
        </p:nvSpPr>
        <p:spPr>
          <a:xfrm>
            <a:off x="838200" y="365125"/>
            <a:ext cx="10515600" cy="841375"/>
          </a:xfrm>
        </p:spPr>
        <p:txBody>
          <a:bodyPr/>
          <a:lstStyle/>
          <a:p>
            <a:r>
              <a:rPr lang="en-US" dirty="0"/>
              <a:t>Basel 1</a:t>
            </a:r>
            <a:endParaRPr lang="en-UG" dirty="0"/>
          </a:p>
        </p:txBody>
      </p:sp>
      <p:sp>
        <p:nvSpPr>
          <p:cNvPr id="3" name="Content Placeholder 2">
            <a:extLst>
              <a:ext uri="{FF2B5EF4-FFF2-40B4-BE49-F238E27FC236}">
                <a16:creationId xmlns:a16="http://schemas.microsoft.com/office/drawing/2014/main" id="{041213BF-5B30-4246-933B-D25F811B09C3}"/>
              </a:ext>
            </a:extLst>
          </p:cNvPr>
          <p:cNvSpPr>
            <a:spLocks noGrp="1"/>
          </p:cNvSpPr>
          <p:nvPr>
            <p:ph idx="1"/>
          </p:nvPr>
        </p:nvSpPr>
        <p:spPr>
          <a:xfrm>
            <a:off x="838200" y="1825625"/>
            <a:ext cx="4356100" cy="4351338"/>
          </a:xfrm>
        </p:spPr>
        <p:txBody>
          <a:bodyPr>
            <a:normAutofit/>
          </a:bodyPr>
          <a:lstStyle/>
          <a:p>
            <a:r>
              <a:rPr lang="en-US" sz="1800" dirty="0"/>
              <a:t>Basel I stipulated that capital should be held by banks in relation to the risks that they face. The major risks faced by banks relate to the assets held on balance sheet. </a:t>
            </a:r>
          </a:p>
          <a:p>
            <a:r>
              <a:rPr lang="en-US" sz="1800" dirty="0"/>
              <a:t>Thus, Basel I calculated banks’ minimum capital requirements as a percentage of assets, which are adjusted in accordance with their riskiness and assigning risk weights to assets. </a:t>
            </a:r>
          </a:p>
          <a:p>
            <a:r>
              <a:rPr lang="en-US" sz="1800" dirty="0"/>
              <a:t>Higher weights are assigned to riskier assets such as corporate loans, and lower weights are assigned to less risky assets, such as exposures to government. </a:t>
            </a:r>
          </a:p>
          <a:p>
            <a:endParaRPr lang="en-UG" sz="1800" dirty="0"/>
          </a:p>
        </p:txBody>
      </p:sp>
      <p:sp>
        <p:nvSpPr>
          <p:cNvPr id="4" name="Rectangle 3">
            <a:extLst>
              <a:ext uri="{FF2B5EF4-FFF2-40B4-BE49-F238E27FC236}">
                <a16:creationId xmlns:a16="http://schemas.microsoft.com/office/drawing/2014/main" id="{836923BA-CCD7-4B10-AD46-CAE564FC0F4D}"/>
              </a:ext>
            </a:extLst>
          </p:cNvPr>
          <p:cNvSpPr/>
          <p:nvPr/>
        </p:nvSpPr>
        <p:spPr>
          <a:xfrm>
            <a:off x="5397500" y="1690062"/>
            <a:ext cx="6794500" cy="2308324"/>
          </a:xfrm>
          <a:prstGeom prst="rect">
            <a:avLst/>
          </a:prstGeom>
        </p:spPr>
        <p:txBody>
          <a:bodyPr wrap="square">
            <a:spAutoFit/>
          </a:bodyPr>
          <a:lstStyle/>
          <a:p>
            <a:pPr marL="285750" indent="-285750">
              <a:buFont typeface="Arial" panose="020B0604020202020204" pitchFamily="34" charset="0"/>
              <a:buChar char="•"/>
            </a:pPr>
            <a:r>
              <a:rPr lang="en-US" dirty="0"/>
              <a:t>The capital adequacy risk (the risk that an unexpected loss would hurt a financial institution), categorizes the assets of financial institutions into five risk categories—0%, 10%, 20%, 50%, and 100%. </a:t>
            </a:r>
          </a:p>
          <a:p>
            <a:pPr marL="285750" indent="-285750">
              <a:buFont typeface="Arial" panose="020B0604020202020204" pitchFamily="34" charset="0"/>
              <a:buChar char="•"/>
            </a:pPr>
            <a:r>
              <a:rPr lang="en-US" b="1" dirty="0"/>
              <a:t>Risk-Weighted Assets (RWA): </a:t>
            </a:r>
            <a:r>
              <a:rPr lang="en-US" dirty="0"/>
              <a:t>Assets weighted by risk categories:</a:t>
            </a:r>
          </a:p>
          <a:p>
            <a:r>
              <a:rPr lang="en-US" dirty="0"/>
              <a:t>	0% – cash, OECD government bonds.</a:t>
            </a:r>
          </a:p>
          <a:p>
            <a:r>
              <a:rPr lang="en-US" dirty="0"/>
              <a:t>	20% – interbank loans.</a:t>
            </a:r>
          </a:p>
          <a:p>
            <a:r>
              <a:rPr lang="en-US" dirty="0"/>
              <a:t>	50% – residential mortgages.</a:t>
            </a:r>
          </a:p>
          <a:p>
            <a:r>
              <a:rPr lang="en-US" dirty="0"/>
              <a:t>	100% – corporate loans.</a:t>
            </a:r>
            <a:endParaRPr lang="en-UG" dirty="0"/>
          </a:p>
        </p:txBody>
      </p:sp>
      <p:sp>
        <p:nvSpPr>
          <p:cNvPr id="6" name="Rectangle 5">
            <a:extLst>
              <a:ext uri="{FF2B5EF4-FFF2-40B4-BE49-F238E27FC236}">
                <a16:creationId xmlns:a16="http://schemas.microsoft.com/office/drawing/2014/main" id="{3DA77D3D-CB9E-4F7C-8B2B-E4CD087CC54A}"/>
              </a:ext>
            </a:extLst>
          </p:cNvPr>
          <p:cNvSpPr/>
          <p:nvPr/>
        </p:nvSpPr>
        <p:spPr>
          <a:xfrm>
            <a:off x="5397500" y="4152275"/>
            <a:ext cx="6438900" cy="2031325"/>
          </a:xfrm>
          <a:prstGeom prst="rect">
            <a:avLst/>
          </a:prstGeom>
        </p:spPr>
        <p:txBody>
          <a:bodyPr wrap="square">
            <a:spAutoFit/>
          </a:bodyPr>
          <a:lstStyle/>
          <a:p>
            <a:pPr marL="285750" indent="-285750">
              <a:buFont typeface="Arial" panose="020B0604020202020204" pitchFamily="34" charset="0"/>
              <a:buChar char="•"/>
            </a:pPr>
            <a:r>
              <a:rPr lang="en-US" dirty="0"/>
              <a:t>Off-balance sheet contracts, such as guarantees and foreign exchange contracts, also carry credit risks.</a:t>
            </a:r>
          </a:p>
          <a:p>
            <a:pPr marL="285750" indent="-285750">
              <a:buFont typeface="Arial" panose="020B0604020202020204" pitchFamily="34" charset="0"/>
              <a:buChar char="•"/>
            </a:pPr>
            <a:r>
              <a:rPr lang="en-US" dirty="0"/>
              <a:t>These exposures are converted to credit equivalent amounts which are also weighted in the same way as on-balance sheet credit exposures. </a:t>
            </a:r>
          </a:p>
          <a:p>
            <a:pPr marL="285750" indent="-285750">
              <a:buFont typeface="Arial" panose="020B0604020202020204" pitchFamily="34" charset="0"/>
              <a:buChar char="•"/>
            </a:pPr>
            <a:r>
              <a:rPr lang="en-US" dirty="0"/>
              <a:t>On-balance sheet and off-balance sheet credit exposures are added to get total risk weighted credit exposures.</a:t>
            </a:r>
            <a:endParaRPr lang="en-UG" dirty="0"/>
          </a:p>
        </p:txBody>
      </p:sp>
    </p:spTree>
    <p:extLst>
      <p:ext uri="{BB962C8B-B14F-4D97-AF65-F5344CB8AC3E}">
        <p14:creationId xmlns:p14="http://schemas.microsoft.com/office/powerpoint/2010/main" val="752109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013D7-846E-4B7B-A523-6AFA8209D186}"/>
              </a:ext>
            </a:extLst>
          </p:cNvPr>
          <p:cNvSpPr>
            <a:spLocks noGrp="1"/>
          </p:cNvSpPr>
          <p:nvPr>
            <p:ph type="title"/>
          </p:nvPr>
        </p:nvSpPr>
        <p:spPr/>
        <p:txBody>
          <a:bodyPr/>
          <a:lstStyle/>
          <a:p>
            <a:r>
              <a:rPr lang="en-US" dirty="0"/>
              <a:t>Basel 1</a:t>
            </a:r>
            <a:endParaRPr lang="en-UG" dirty="0"/>
          </a:p>
        </p:txBody>
      </p:sp>
      <p:sp>
        <p:nvSpPr>
          <p:cNvPr id="4" name="Content Placeholder 3">
            <a:extLst>
              <a:ext uri="{FF2B5EF4-FFF2-40B4-BE49-F238E27FC236}">
                <a16:creationId xmlns:a16="http://schemas.microsoft.com/office/drawing/2014/main" id="{825FD86E-12B8-4C74-9C7B-1767251FBF5F}"/>
              </a:ext>
            </a:extLst>
          </p:cNvPr>
          <p:cNvSpPr>
            <a:spLocks noGrp="1"/>
          </p:cNvSpPr>
          <p:nvPr>
            <p:ph idx="1"/>
          </p:nvPr>
        </p:nvSpPr>
        <p:spPr>
          <a:xfrm>
            <a:off x="838200" y="1825625"/>
            <a:ext cx="4470400" cy="3395801"/>
          </a:xfrm>
          <a:prstGeom prst="rect">
            <a:avLst/>
          </a:prstGeom>
        </p:spPr>
        <p:txBody>
          <a:bodyPr wrap="square">
            <a:spAutoFit/>
          </a:bodyPr>
          <a:lstStyle/>
          <a:p>
            <a:pPr marL="285750" indent="-285750">
              <a:buFont typeface="Arial" panose="020B0604020202020204" pitchFamily="34" charset="0"/>
              <a:buChar char="•"/>
            </a:pPr>
            <a:r>
              <a:rPr lang="en-US" sz="2000" dirty="0"/>
              <a:t>Basel I stipulated that for a bank to qualify as adequately capitalized it must have:</a:t>
            </a:r>
          </a:p>
          <a:p>
            <a:r>
              <a:rPr lang="en-US" sz="2000" dirty="0"/>
              <a:t>1. A ratio of core capital (Tier 1) to total risk-weighted assets of at least 4 percent.  </a:t>
            </a:r>
          </a:p>
          <a:p>
            <a:r>
              <a:rPr lang="en-US" sz="2000" dirty="0"/>
              <a:t>2. A ratio of total capital (the sum of Tier 1 and Tier 2 capital) to total risk-weighted  assets of at least 8 percent, with the amount of Tier 2 capital limited to 100 percent of Tier 1 capital.    </a:t>
            </a:r>
          </a:p>
        </p:txBody>
      </p:sp>
      <p:sp>
        <p:nvSpPr>
          <p:cNvPr id="5" name="Rectangle 4">
            <a:extLst>
              <a:ext uri="{FF2B5EF4-FFF2-40B4-BE49-F238E27FC236}">
                <a16:creationId xmlns:a16="http://schemas.microsoft.com/office/drawing/2014/main" id="{A520A8B6-B9B4-4CC8-970D-5D14FCD1A9BB}"/>
              </a:ext>
            </a:extLst>
          </p:cNvPr>
          <p:cNvSpPr/>
          <p:nvPr/>
        </p:nvSpPr>
        <p:spPr>
          <a:xfrm>
            <a:off x="5689600" y="3429000"/>
            <a:ext cx="5664200" cy="954107"/>
          </a:xfrm>
          <a:prstGeom prst="rect">
            <a:avLst/>
          </a:prstGeom>
        </p:spPr>
        <p:txBody>
          <a:bodyPr wrap="square">
            <a:spAutoFit/>
          </a:bodyPr>
          <a:lstStyle/>
          <a:p>
            <a:r>
              <a:rPr lang="en-US" dirty="0"/>
              <a:t>Capital </a:t>
            </a:r>
            <a:r>
              <a:rPr lang="en-US" sz="2000" dirty="0"/>
              <a:t>Adequacy</a:t>
            </a:r>
            <a:r>
              <a:rPr lang="en-US" dirty="0"/>
              <a:t> Ratio; </a:t>
            </a:r>
          </a:p>
          <a:p>
            <a:r>
              <a:rPr lang="en-US" dirty="0"/>
              <a:t>= Tier 1 capital/ Total risk weighted assets</a:t>
            </a:r>
          </a:p>
          <a:p>
            <a:r>
              <a:rPr lang="en-US" dirty="0"/>
              <a:t>= Tier 1 capital + Tier 2 capital/ Total risk weighted assets</a:t>
            </a:r>
          </a:p>
        </p:txBody>
      </p:sp>
      <p:sp>
        <p:nvSpPr>
          <p:cNvPr id="6" name="Rectangle 5">
            <a:extLst>
              <a:ext uri="{FF2B5EF4-FFF2-40B4-BE49-F238E27FC236}">
                <a16:creationId xmlns:a16="http://schemas.microsoft.com/office/drawing/2014/main" id="{E6CF6F17-520D-4BAF-97C8-0045549B11BD}"/>
              </a:ext>
            </a:extLst>
          </p:cNvPr>
          <p:cNvSpPr/>
          <p:nvPr/>
        </p:nvSpPr>
        <p:spPr>
          <a:xfrm>
            <a:off x="5689600" y="1825625"/>
            <a:ext cx="6096000" cy="1015663"/>
          </a:xfrm>
          <a:prstGeom prst="rect">
            <a:avLst/>
          </a:prstGeom>
        </p:spPr>
        <p:txBody>
          <a:bodyPr>
            <a:spAutoFit/>
          </a:bodyPr>
          <a:lstStyle/>
          <a:p>
            <a:r>
              <a:rPr lang="en-US" sz="2000" dirty="0"/>
              <a:t>Capital adequacy ratios are a measure of the amount</a:t>
            </a:r>
          </a:p>
          <a:p>
            <a:r>
              <a:rPr lang="en-US" sz="2000" dirty="0"/>
              <a:t>of a bank’s capital expressed as a percentage of its</a:t>
            </a:r>
          </a:p>
          <a:p>
            <a:r>
              <a:rPr lang="en-US" sz="2000" dirty="0"/>
              <a:t>risk weighted credit exposures.</a:t>
            </a:r>
            <a:endParaRPr lang="en-UG" sz="2000" dirty="0"/>
          </a:p>
        </p:txBody>
      </p:sp>
    </p:spTree>
    <p:extLst>
      <p:ext uri="{BB962C8B-B14F-4D97-AF65-F5344CB8AC3E}">
        <p14:creationId xmlns:p14="http://schemas.microsoft.com/office/powerpoint/2010/main" val="337457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BE51D-EDEA-4B8D-9499-E043A483C663}"/>
              </a:ext>
            </a:extLst>
          </p:cNvPr>
          <p:cNvSpPr>
            <a:spLocks noGrp="1"/>
          </p:cNvSpPr>
          <p:nvPr>
            <p:ph type="title"/>
          </p:nvPr>
        </p:nvSpPr>
        <p:spPr>
          <a:xfrm>
            <a:off x="838200" y="365125"/>
            <a:ext cx="11023600" cy="1120775"/>
          </a:xfrm>
        </p:spPr>
        <p:txBody>
          <a:bodyPr>
            <a:normAutofit/>
          </a:bodyPr>
          <a:lstStyle/>
          <a:p>
            <a:pPr algn="ctr"/>
            <a:r>
              <a:rPr lang="en-US" sz="3600" b="1" dirty="0"/>
              <a:t> Topic: The Management </a:t>
            </a:r>
            <a:br>
              <a:rPr lang="en-US" sz="3600" b="1" dirty="0"/>
            </a:br>
            <a:r>
              <a:rPr lang="en-US" sz="3600" b="1" dirty="0"/>
              <a:t> of Capital</a:t>
            </a:r>
            <a:endParaRPr lang="en-UG" sz="3600" b="1" dirty="0"/>
          </a:p>
        </p:txBody>
      </p:sp>
      <p:sp>
        <p:nvSpPr>
          <p:cNvPr id="3" name="Content Placeholder 2">
            <a:extLst>
              <a:ext uri="{FF2B5EF4-FFF2-40B4-BE49-F238E27FC236}">
                <a16:creationId xmlns:a16="http://schemas.microsoft.com/office/drawing/2014/main" id="{544E7E97-A100-450E-885A-71E08AFBB545}"/>
              </a:ext>
            </a:extLst>
          </p:cNvPr>
          <p:cNvSpPr>
            <a:spLocks noGrp="1"/>
          </p:cNvSpPr>
          <p:nvPr>
            <p:ph idx="1"/>
          </p:nvPr>
        </p:nvSpPr>
        <p:spPr/>
        <p:txBody>
          <a:bodyPr/>
          <a:lstStyle/>
          <a:p>
            <a:r>
              <a:rPr lang="en-US" dirty="0"/>
              <a:t>Learning objectives</a:t>
            </a:r>
          </a:p>
          <a:p>
            <a:r>
              <a:rPr lang="en-US" dirty="0"/>
              <a:t>Understand the many tasks of capital </a:t>
            </a:r>
          </a:p>
          <a:p>
            <a:r>
              <a:rPr lang="en-US" dirty="0"/>
              <a:t>Understand the types of capital in use by banks</a:t>
            </a:r>
          </a:p>
          <a:p>
            <a:r>
              <a:rPr lang="en-US" dirty="0"/>
              <a:t>Appreciate the role of capital as the centerpiece of regulation </a:t>
            </a:r>
          </a:p>
          <a:p>
            <a:r>
              <a:rPr lang="en-US" dirty="0"/>
              <a:t>Understand the role Basel I, </a:t>
            </a:r>
            <a:r>
              <a:rPr lang="en-US" dirty="0" err="1"/>
              <a:t>basel</a:t>
            </a:r>
            <a:r>
              <a:rPr lang="en-US" dirty="0"/>
              <a:t> II, </a:t>
            </a:r>
            <a:r>
              <a:rPr lang="en-US" dirty="0" err="1"/>
              <a:t>basel</a:t>
            </a:r>
            <a:r>
              <a:rPr lang="en-US" dirty="0"/>
              <a:t> III</a:t>
            </a:r>
          </a:p>
          <a:p>
            <a:r>
              <a:rPr lang="en-US" dirty="0"/>
              <a:t>Examine how bank’s planning to meet capital needs </a:t>
            </a:r>
            <a:endParaRPr lang="en-UG" dirty="0"/>
          </a:p>
        </p:txBody>
      </p:sp>
    </p:spTree>
    <p:extLst>
      <p:ext uri="{BB962C8B-B14F-4D97-AF65-F5344CB8AC3E}">
        <p14:creationId xmlns:p14="http://schemas.microsoft.com/office/powerpoint/2010/main" val="132154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BF49-F566-4FE3-B3DF-7B30236CD6E1}"/>
              </a:ext>
            </a:extLst>
          </p:cNvPr>
          <p:cNvSpPr>
            <a:spLocks noGrp="1"/>
          </p:cNvSpPr>
          <p:nvPr>
            <p:ph type="title"/>
          </p:nvPr>
        </p:nvSpPr>
        <p:spPr/>
        <p:txBody>
          <a:bodyPr/>
          <a:lstStyle/>
          <a:p>
            <a:r>
              <a:rPr lang="en-US" dirty="0"/>
              <a:t>Basel II </a:t>
            </a:r>
            <a:endParaRPr lang="en-UG" dirty="0"/>
          </a:p>
        </p:txBody>
      </p:sp>
      <p:sp>
        <p:nvSpPr>
          <p:cNvPr id="3" name="Content Placeholder 2">
            <a:extLst>
              <a:ext uri="{FF2B5EF4-FFF2-40B4-BE49-F238E27FC236}">
                <a16:creationId xmlns:a16="http://schemas.microsoft.com/office/drawing/2014/main" id="{98575A3F-8EBB-4254-8465-57237DA8FCA4}"/>
              </a:ext>
            </a:extLst>
          </p:cNvPr>
          <p:cNvSpPr>
            <a:spLocks noGrp="1"/>
          </p:cNvSpPr>
          <p:nvPr>
            <p:ph idx="1"/>
          </p:nvPr>
        </p:nvSpPr>
        <p:spPr>
          <a:xfrm>
            <a:off x="838200" y="1825625"/>
            <a:ext cx="5168900" cy="4351338"/>
          </a:xfrm>
        </p:spPr>
        <p:txBody>
          <a:bodyPr>
            <a:normAutofit/>
          </a:bodyPr>
          <a:lstStyle/>
          <a:p>
            <a:r>
              <a:rPr lang="en-US" sz="2000" dirty="0"/>
              <a:t>The BASEL II Accord, introduced in 2004 by the BCBS, represented a significant evolution in international banking regulation.</a:t>
            </a:r>
          </a:p>
          <a:p>
            <a:r>
              <a:rPr lang="en-US" sz="2000" dirty="0"/>
              <a:t>Building upon the foundations of BASEL I, It was designed to enhance the soundness and stability of the global financial system by providing a comprehensive framework for risk management.</a:t>
            </a:r>
          </a:p>
          <a:p>
            <a:r>
              <a:rPr lang="en-US" sz="2000" dirty="0"/>
              <a:t>Basel II set up a system in which capital requirements would be more sensitive to risk and protect against more types of risk than with Basel I.</a:t>
            </a:r>
            <a:endParaRPr lang="en-UG" sz="2000" dirty="0"/>
          </a:p>
        </p:txBody>
      </p:sp>
      <p:sp>
        <p:nvSpPr>
          <p:cNvPr id="4" name="Rectangle 3">
            <a:extLst>
              <a:ext uri="{FF2B5EF4-FFF2-40B4-BE49-F238E27FC236}">
                <a16:creationId xmlns:a16="http://schemas.microsoft.com/office/drawing/2014/main" id="{D0FC646C-1B1E-447F-90A4-D9B6B487D9D5}"/>
              </a:ext>
            </a:extLst>
          </p:cNvPr>
          <p:cNvSpPr/>
          <p:nvPr/>
        </p:nvSpPr>
        <p:spPr>
          <a:xfrm>
            <a:off x="6731000" y="1825625"/>
            <a:ext cx="4838700" cy="3477875"/>
          </a:xfrm>
          <a:prstGeom prst="rect">
            <a:avLst/>
          </a:prstGeom>
        </p:spPr>
        <p:txBody>
          <a:bodyPr wrap="square">
            <a:spAutoFit/>
          </a:bodyPr>
          <a:lstStyle/>
          <a:p>
            <a:pPr marL="342900" indent="-342900">
              <a:buFont typeface="Arial" panose="020B0604020202020204" pitchFamily="34" charset="0"/>
              <a:buChar char="•"/>
            </a:pPr>
            <a:r>
              <a:rPr lang="en-US" sz="2000" dirty="0"/>
              <a:t>Basel II introduced three pillars: </a:t>
            </a:r>
          </a:p>
          <a:p>
            <a:pPr marL="342900" indent="-342900">
              <a:buFont typeface="Arial" panose="020B0604020202020204" pitchFamily="34" charset="0"/>
              <a:buChar char="•"/>
            </a:pPr>
            <a:r>
              <a:rPr lang="en-US" sz="2000" dirty="0"/>
              <a:t>Minimum capital requirements (similar to BASEL I), </a:t>
            </a:r>
          </a:p>
          <a:p>
            <a:pPr marL="342900" indent="-342900">
              <a:buFont typeface="Arial" panose="020B0604020202020204" pitchFamily="34" charset="0"/>
              <a:buChar char="•"/>
            </a:pPr>
            <a:r>
              <a:rPr lang="en-US" sz="2000" dirty="0"/>
              <a:t>Supervisory review of capital adequacy, and </a:t>
            </a:r>
          </a:p>
          <a:p>
            <a:pPr marL="342900" indent="-342900">
              <a:buFont typeface="Arial" panose="020B0604020202020204" pitchFamily="34" charset="0"/>
              <a:buChar char="•"/>
            </a:pPr>
            <a:r>
              <a:rPr lang="en-US" sz="2000" dirty="0"/>
              <a:t>Market discipline. </a:t>
            </a:r>
          </a:p>
          <a:p>
            <a:pPr marL="342900" indent="-342900">
              <a:buFont typeface="Arial" panose="020B0604020202020204" pitchFamily="34" charset="0"/>
              <a:buChar char="•"/>
            </a:pPr>
            <a:r>
              <a:rPr lang="en-US" sz="2000" dirty="0"/>
              <a:t>These pillars aimed to encourage banks to adopt more risk-sensitive approaches to capital allocation, better assess their risks, and strengthen their risk management practices.</a:t>
            </a:r>
            <a:endParaRPr lang="en-UG" sz="2000" dirty="0"/>
          </a:p>
        </p:txBody>
      </p:sp>
    </p:spTree>
    <p:extLst>
      <p:ext uri="{BB962C8B-B14F-4D97-AF65-F5344CB8AC3E}">
        <p14:creationId xmlns:p14="http://schemas.microsoft.com/office/powerpoint/2010/main" val="1660784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F8215-B2BD-4ED2-BEAB-ED7F28930BB1}"/>
              </a:ext>
            </a:extLst>
          </p:cNvPr>
          <p:cNvSpPr>
            <a:spLocks noGrp="1"/>
          </p:cNvSpPr>
          <p:nvPr>
            <p:ph type="title"/>
          </p:nvPr>
        </p:nvSpPr>
        <p:spPr>
          <a:xfrm>
            <a:off x="838200" y="365125"/>
            <a:ext cx="10515600" cy="752475"/>
          </a:xfrm>
        </p:spPr>
        <p:txBody>
          <a:bodyPr/>
          <a:lstStyle/>
          <a:p>
            <a:r>
              <a:rPr lang="en-US" dirty="0"/>
              <a:t>Basel II </a:t>
            </a:r>
            <a:endParaRPr lang="en-UG" dirty="0"/>
          </a:p>
        </p:txBody>
      </p:sp>
      <p:sp>
        <p:nvSpPr>
          <p:cNvPr id="3" name="Content Placeholder 2">
            <a:extLst>
              <a:ext uri="{FF2B5EF4-FFF2-40B4-BE49-F238E27FC236}">
                <a16:creationId xmlns:a16="http://schemas.microsoft.com/office/drawing/2014/main" id="{11C73668-8D13-4878-AA80-7E690AA6141E}"/>
              </a:ext>
            </a:extLst>
          </p:cNvPr>
          <p:cNvSpPr>
            <a:spLocks noGrp="1"/>
          </p:cNvSpPr>
          <p:nvPr>
            <p:ph idx="1"/>
          </p:nvPr>
        </p:nvSpPr>
        <p:spPr>
          <a:xfrm>
            <a:off x="838200" y="1825625"/>
            <a:ext cx="4902200" cy="4351338"/>
          </a:xfrm>
        </p:spPr>
        <p:txBody>
          <a:bodyPr>
            <a:normAutofit/>
          </a:bodyPr>
          <a:lstStyle/>
          <a:p>
            <a:pPr marL="0" indent="0">
              <a:buNone/>
            </a:pPr>
            <a:r>
              <a:rPr lang="en-US" sz="2000" dirty="0"/>
              <a:t>a) Pillar 1: Minimum Capital Requirements </a:t>
            </a:r>
          </a:p>
          <a:p>
            <a:r>
              <a:rPr lang="en-US" sz="2000" dirty="0"/>
              <a:t>Pillar 1 improves on the policies of Basel I by taking into consideration operational risks in addition to credit risks associated with risk-weighted assets (RWA). </a:t>
            </a:r>
          </a:p>
          <a:p>
            <a:r>
              <a:rPr lang="en-US" sz="2000" dirty="0"/>
              <a:t>It requires banks to maintain a minimum capital adequacy requirement of 8% of its RWA.</a:t>
            </a:r>
          </a:p>
          <a:p>
            <a:r>
              <a:rPr lang="en-US" sz="2000" dirty="0"/>
              <a:t>Basel II also provides banks with more informed approaches to calculate capital requirements based on credit risk, while taking into account each type of asset’s risk profile and specific characteristics.</a:t>
            </a:r>
            <a:endParaRPr lang="en-UG" sz="2000" dirty="0"/>
          </a:p>
        </p:txBody>
      </p:sp>
      <p:sp>
        <p:nvSpPr>
          <p:cNvPr id="4" name="Rectangle 3">
            <a:extLst>
              <a:ext uri="{FF2B5EF4-FFF2-40B4-BE49-F238E27FC236}">
                <a16:creationId xmlns:a16="http://schemas.microsoft.com/office/drawing/2014/main" id="{59558B8E-2928-42FD-ABBA-06C044DE488C}"/>
              </a:ext>
            </a:extLst>
          </p:cNvPr>
          <p:cNvSpPr/>
          <p:nvPr/>
        </p:nvSpPr>
        <p:spPr>
          <a:xfrm>
            <a:off x="5651500" y="4964946"/>
            <a:ext cx="5334000" cy="1477328"/>
          </a:xfrm>
          <a:prstGeom prst="rect">
            <a:avLst/>
          </a:prstGeom>
        </p:spPr>
        <p:txBody>
          <a:bodyPr wrap="square">
            <a:spAutoFit/>
          </a:bodyPr>
          <a:lstStyle/>
          <a:p>
            <a:r>
              <a:rPr lang="en-US" dirty="0"/>
              <a:t>Minimum requirement of Basel II </a:t>
            </a:r>
          </a:p>
          <a:p>
            <a:endParaRPr lang="en-US" dirty="0"/>
          </a:p>
          <a:p>
            <a:r>
              <a:rPr lang="en-US" dirty="0"/>
              <a:t>Minimum ratio of common equity to RWAs; 2% </a:t>
            </a:r>
          </a:p>
          <a:p>
            <a:r>
              <a:rPr lang="en-US" dirty="0"/>
              <a:t>Tier 1 capital to RWAs ; 4% </a:t>
            </a:r>
          </a:p>
          <a:p>
            <a:r>
              <a:rPr lang="en-US" dirty="0"/>
              <a:t>Minimum ratio of total capital to RWAs 8%</a:t>
            </a:r>
            <a:endParaRPr lang="en-UG" dirty="0"/>
          </a:p>
        </p:txBody>
      </p:sp>
      <p:sp>
        <p:nvSpPr>
          <p:cNvPr id="5" name="Rectangle 4">
            <a:extLst>
              <a:ext uri="{FF2B5EF4-FFF2-40B4-BE49-F238E27FC236}">
                <a16:creationId xmlns:a16="http://schemas.microsoft.com/office/drawing/2014/main" id="{1B77C2AF-2AA8-4DCB-9DA0-E4F01E39334F}"/>
              </a:ext>
            </a:extLst>
          </p:cNvPr>
          <p:cNvSpPr/>
          <p:nvPr/>
        </p:nvSpPr>
        <p:spPr>
          <a:xfrm>
            <a:off x="5651500" y="1825625"/>
            <a:ext cx="6413500" cy="3139321"/>
          </a:xfrm>
          <a:prstGeom prst="rect">
            <a:avLst/>
          </a:prstGeom>
        </p:spPr>
        <p:txBody>
          <a:bodyPr wrap="square">
            <a:spAutoFit/>
          </a:bodyPr>
          <a:lstStyle/>
          <a:p>
            <a:pPr marL="285750" indent="-285750">
              <a:buFont typeface="Arial" panose="020B0604020202020204" pitchFamily="34" charset="0"/>
              <a:buChar char="•"/>
            </a:pPr>
            <a:r>
              <a:rPr lang="en-US" dirty="0"/>
              <a:t>Basel II divided the eligible regulatory capital of a bank from two into three tiers. </a:t>
            </a:r>
          </a:p>
          <a:p>
            <a:pPr marL="285750" indent="-285750">
              <a:buFont typeface="Arial" panose="020B0604020202020204" pitchFamily="34" charset="0"/>
              <a:buChar char="•"/>
            </a:pPr>
            <a:r>
              <a:rPr lang="en-US" dirty="0"/>
              <a:t>The new tier 3 capital is defined as tertiary capital, which many banks hold to support their market risk, commodities risk, and foreign currency risk, derived from trading activities. Tier 3 capital includes a greater variety of debt than tier 1 and tier 2 capital but is of a much lower quality than either of the two. The higher the tier, the less subordinated securities a bank is allowed to include in it.  </a:t>
            </a:r>
          </a:p>
          <a:p>
            <a:pPr marL="285750" indent="-285750">
              <a:buFont typeface="Arial" panose="020B0604020202020204" pitchFamily="34" charset="0"/>
              <a:buChar char="•"/>
            </a:pPr>
            <a:r>
              <a:rPr lang="en-US" dirty="0"/>
              <a:t>Under the Basel III accords, tier 3 capital was subsequently rescinded.</a:t>
            </a:r>
          </a:p>
        </p:txBody>
      </p:sp>
    </p:spTree>
    <p:extLst>
      <p:ext uri="{BB962C8B-B14F-4D97-AF65-F5344CB8AC3E}">
        <p14:creationId xmlns:p14="http://schemas.microsoft.com/office/powerpoint/2010/main" val="3075821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79840-40DE-4D40-BC9F-B989594A455D}"/>
              </a:ext>
            </a:extLst>
          </p:cNvPr>
          <p:cNvSpPr>
            <a:spLocks noGrp="1"/>
          </p:cNvSpPr>
          <p:nvPr>
            <p:ph type="title"/>
          </p:nvPr>
        </p:nvSpPr>
        <p:spPr/>
        <p:txBody>
          <a:bodyPr/>
          <a:lstStyle/>
          <a:p>
            <a:r>
              <a:rPr lang="en-US" dirty="0"/>
              <a:t>Basel II </a:t>
            </a:r>
            <a:endParaRPr lang="en-UG" dirty="0"/>
          </a:p>
        </p:txBody>
      </p:sp>
      <p:sp>
        <p:nvSpPr>
          <p:cNvPr id="3" name="Content Placeholder 2">
            <a:extLst>
              <a:ext uri="{FF2B5EF4-FFF2-40B4-BE49-F238E27FC236}">
                <a16:creationId xmlns:a16="http://schemas.microsoft.com/office/drawing/2014/main" id="{D11D41AA-BB79-4B0A-A527-9BFD31677EB0}"/>
              </a:ext>
            </a:extLst>
          </p:cNvPr>
          <p:cNvSpPr>
            <a:spLocks noGrp="1"/>
          </p:cNvSpPr>
          <p:nvPr>
            <p:ph idx="1"/>
          </p:nvPr>
        </p:nvSpPr>
        <p:spPr>
          <a:xfrm>
            <a:off x="838200" y="1825625"/>
            <a:ext cx="4508500" cy="4351338"/>
          </a:xfrm>
        </p:spPr>
        <p:txBody>
          <a:bodyPr>
            <a:normAutofit fontScale="70000" lnSpcReduction="20000"/>
          </a:bodyPr>
          <a:lstStyle/>
          <a:p>
            <a:r>
              <a:rPr lang="en-US" dirty="0"/>
              <a:t>b) Pillar 2: Supervisory Review Process </a:t>
            </a:r>
          </a:p>
          <a:p>
            <a:r>
              <a:rPr lang="en-US" dirty="0"/>
              <a:t>Pillar 2 was added owing to the necessity of efficient supervision and lack thereof in Basel I, pertaining to the assessment of a bank’s internal capital adequacy. Under </a:t>
            </a:r>
          </a:p>
          <a:p>
            <a:r>
              <a:rPr lang="en-US" dirty="0"/>
              <a:t>Pillar 2, banks are obligated to assess the internal capital adequacy for covering all risks they can potentially face in the course of their operations (focus on credit risk and operational risk). </a:t>
            </a:r>
          </a:p>
          <a:p>
            <a:r>
              <a:rPr lang="en-US" dirty="0"/>
              <a:t>The supervisor is responsible for ascertaining whether the bank uses appropriate assessment approaches and covers all risks associated.</a:t>
            </a:r>
            <a:endParaRPr lang="en-UG" dirty="0"/>
          </a:p>
        </p:txBody>
      </p:sp>
      <p:sp>
        <p:nvSpPr>
          <p:cNvPr id="4" name="Rectangle 3">
            <a:extLst>
              <a:ext uri="{FF2B5EF4-FFF2-40B4-BE49-F238E27FC236}">
                <a16:creationId xmlns:a16="http://schemas.microsoft.com/office/drawing/2014/main" id="{7820E056-497B-4F70-A8FF-BFB67F8588C4}"/>
              </a:ext>
            </a:extLst>
          </p:cNvPr>
          <p:cNvSpPr/>
          <p:nvPr/>
        </p:nvSpPr>
        <p:spPr>
          <a:xfrm>
            <a:off x="5473700" y="1825625"/>
            <a:ext cx="4508500" cy="2308324"/>
          </a:xfrm>
          <a:prstGeom prst="rect">
            <a:avLst/>
          </a:prstGeom>
        </p:spPr>
        <p:txBody>
          <a:bodyPr wrap="square">
            <a:spAutoFit/>
          </a:bodyPr>
          <a:lstStyle/>
          <a:p>
            <a:r>
              <a:rPr lang="en-US" dirty="0"/>
              <a:t>c) Pillar 3: Market Discipline </a:t>
            </a:r>
          </a:p>
          <a:p>
            <a:r>
              <a:rPr lang="en-US" dirty="0"/>
              <a:t>Pillar 3 aims to ensure market discipline by making it mandatory to disclose relevant </a:t>
            </a:r>
          </a:p>
          <a:p>
            <a:r>
              <a:rPr lang="en-US" dirty="0"/>
              <a:t>market information. This is done to make sure that the users of financial information </a:t>
            </a:r>
          </a:p>
          <a:p>
            <a:r>
              <a:rPr lang="en-US" dirty="0"/>
              <a:t>receive the relevant information to make informed trading decisions and ensure </a:t>
            </a:r>
          </a:p>
          <a:p>
            <a:r>
              <a:rPr lang="en-US" dirty="0"/>
              <a:t>market discipline.</a:t>
            </a:r>
            <a:endParaRPr lang="en-UG" dirty="0"/>
          </a:p>
        </p:txBody>
      </p:sp>
    </p:spTree>
    <p:extLst>
      <p:ext uri="{BB962C8B-B14F-4D97-AF65-F5344CB8AC3E}">
        <p14:creationId xmlns:p14="http://schemas.microsoft.com/office/powerpoint/2010/main" val="4266389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157D-5D43-43E0-85C2-F746469E2A42}"/>
              </a:ext>
            </a:extLst>
          </p:cNvPr>
          <p:cNvSpPr>
            <a:spLocks noGrp="1"/>
          </p:cNvSpPr>
          <p:nvPr>
            <p:ph type="title"/>
          </p:nvPr>
        </p:nvSpPr>
        <p:spPr/>
        <p:txBody>
          <a:bodyPr/>
          <a:lstStyle/>
          <a:p>
            <a:r>
              <a:rPr lang="en-US" dirty="0"/>
              <a:t>Basel III</a:t>
            </a:r>
            <a:endParaRPr lang="en-UG" dirty="0"/>
          </a:p>
        </p:txBody>
      </p:sp>
      <p:sp>
        <p:nvSpPr>
          <p:cNvPr id="3" name="Content Placeholder 2">
            <a:extLst>
              <a:ext uri="{FF2B5EF4-FFF2-40B4-BE49-F238E27FC236}">
                <a16:creationId xmlns:a16="http://schemas.microsoft.com/office/drawing/2014/main" id="{D6FC9B2E-0E17-4E68-8620-3AEA734924F3}"/>
              </a:ext>
            </a:extLst>
          </p:cNvPr>
          <p:cNvSpPr>
            <a:spLocks noGrp="1"/>
          </p:cNvSpPr>
          <p:nvPr>
            <p:ph idx="1"/>
          </p:nvPr>
        </p:nvSpPr>
        <p:spPr>
          <a:xfrm>
            <a:off x="838200" y="1825625"/>
            <a:ext cx="4152900" cy="4351338"/>
          </a:xfrm>
        </p:spPr>
        <p:txBody>
          <a:bodyPr>
            <a:normAutofit fontScale="70000" lnSpcReduction="20000"/>
          </a:bodyPr>
          <a:lstStyle/>
          <a:p>
            <a:r>
              <a:rPr lang="en-US" dirty="0"/>
              <a:t>The BASEL III Accord, introduced in 2010, stands as a critical milestone in international banking regulation. It emerged in response to the 2008 financial crisis, a catastrophic event that exposed vulnerabilities in the banking sector and was conceived to enhance the resilience of the global banking system and reduce the risk of future financial crises. </a:t>
            </a:r>
          </a:p>
          <a:p>
            <a:r>
              <a:rPr lang="en-US" dirty="0"/>
              <a:t>It introduced several crucial features, including higher minimum capital requirements, a more comprehensive definition of regulatory capital, and enhanced risk management practices.</a:t>
            </a:r>
            <a:endParaRPr lang="en-UG" dirty="0"/>
          </a:p>
        </p:txBody>
      </p:sp>
      <p:sp>
        <p:nvSpPr>
          <p:cNvPr id="5" name="TextBox 4">
            <a:extLst>
              <a:ext uri="{FF2B5EF4-FFF2-40B4-BE49-F238E27FC236}">
                <a16:creationId xmlns:a16="http://schemas.microsoft.com/office/drawing/2014/main" id="{7FAB2F9C-3D70-44FA-B523-C8D7034EA0FC}"/>
              </a:ext>
            </a:extLst>
          </p:cNvPr>
          <p:cNvSpPr txBox="1"/>
          <p:nvPr/>
        </p:nvSpPr>
        <p:spPr>
          <a:xfrm>
            <a:off x="7099300" y="1841500"/>
            <a:ext cx="4000500" cy="369332"/>
          </a:xfrm>
          <a:prstGeom prst="rect">
            <a:avLst/>
          </a:prstGeom>
          <a:noFill/>
        </p:spPr>
        <p:txBody>
          <a:bodyPr wrap="square" rtlCol="0">
            <a:spAutoFit/>
          </a:bodyPr>
          <a:lstStyle/>
          <a:p>
            <a:r>
              <a:rPr lang="en-US" dirty="0"/>
              <a:t>Key principles of Basel III</a:t>
            </a:r>
            <a:endParaRPr lang="en-UG" dirty="0"/>
          </a:p>
        </p:txBody>
      </p:sp>
      <p:sp>
        <p:nvSpPr>
          <p:cNvPr id="6" name="Rectangle 5">
            <a:extLst>
              <a:ext uri="{FF2B5EF4-FFF2-40B4-BE49-F238E27FC236}">
                <a16:creationId xmlns:a16="http://schemas.microsoft.com/office/drawing/2014/main" id="{DC981697-C6BF-4142-9FF0-44E18CDCA1E2}"/>
              </a:ext>
            </a:extLst>
          </p:cNvPr>
          <p:cNvSpPr/>
          <p:nvPr/>
        </p:nvSpPr>
        <p:spPr>
          <a:xfrm>
            <a:off x="6444927" y="2361644"/>
            <a:ext cx="5309245" cy="3970318"/>
          </a:xfrm>
          <a:prstGeom prst="rect">
            <a:avLst/>
          </a:prstGeom>
        </p:spPr>
        <p:txBody>
          <a:bodyPr wrap="square">
            <a:spAutoFit/>
          </a:bodyPr>
          <a:lstStyle/>
          <a:p>
            <a:pPr marL="342900" indent="-342900">
              <a:buAutoNum type="arabicPeriod"/>
            </a:pPr>
            <a:r>
              <a:rPr lang="en-US" b="1" dirty="0">
                <a:solidFill>
                  <a:srgbClr val="000C3F"/>
                </a:solidFill>
                <a:latin typeface="Utopia Std"/>
              </a:rPr>
              <a:t>Minimum Capital Requirements</a:t>
            </a:r>
          </a:p>
          <a:p>
            <a:r>
              <a:rPr lang="en-US" dirty="0">
                <a:solidFill>
                  <a:srgbClr val="000C3F"/>
                </a:solidFill>
                <a:latin typeface="Utopia Std"/>
              </a:rPr>
              <a:t>The initial phase of the Basel III reforms of 2010/11 focused on strengthening key components of Pillar 1 regulatory framework by improving the quality of regulatory capital so that it can help absorb shocks with greater focus on common equity Tier 1 capital. </a:t>
            </a:r>
          </a:p>
          <a:p>
            <a:endParaRPr lang="en-US" dirty="0">
              <a:solidFill>
                <a:srgbClr val="000C3F"/>
              </a:solidFill>
              <a:latin typeface="Utopia Std"/>
            </a:endParaRPr>
          </a:p>
          <a:p>
            <a:r>
              <a:rPr lang="en-US" dirty="0">
                <a:solidFill>
                  <a:srgbClr val="000C3F"/>
                </a:solidFill>
                <a:latin typeface="Utopia Std"/>
              </a:rPr>
              <a:t>It increased the level of capital requirements to ensure that banks are sufficiently resilient to losses in times of stress</a:t>
            </a:r>
          </a:p>
          <a:p>
            <a:r>
              <a:rPr lang="en-US" dirty="0">
                <a:solidFill>
                  <a:srgbClr val="000C3F"/>
                </a:solidFill>
                <a:latin typeface="Utopia Std"/>
              </a:rPr>
              <a:t>The Basel III accord raised the minimum capital requirements for banks from 2% in Basel II to 4.5% of common equity, as a percentage of the bank’s risk-weighted assets.</a:t>
            </a:r>
          </a:p>
        </p:txBody>
      </p:sp>
    </p:spTree>
    <p:extLst>
      <p:ext uri="{BB962C8B-B14F-4D97-AF65-F5344CB8AC3E}">
        <p14:creationId xmlns:p14="http://schemas.microsoft.com/office/powerpoint/2010/main" val="2322154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37E52-FECC-4A2B-85E8-0C2FD991565F}"/>
              </a:ext>
            </a:extLst>
          </p:cNvPr>
          <p:cNvSpPr>
            <a:spLocks noGrp="1"/>
          </p:cNvSpPr>
          <p:nvPr>
            <p:ph type="title"/>
          </p:nvPr>
        </p:nvSpPr>
        <p:spPr/>
        <p:txBody>
          <a:bodyPr/>
          <a:lstStyle/>
          <a:p>
            <a:r>
              <a:rPr lang="en-US" dirty="0"/>
              <a:t>Basel III</a:t>
            </a:r>
            <a:endParaRPr lang="en-UG" dirty="0"/>
          </a:p>
        </p:txBody>
      </p:sp>
      <p:sp>
        <p:nvSpPr>
          <p:cNvPr id="3" name="Content Placeholder 2">
            <a:extLst>
              <a:ext uri="{FF2B5EF4-FFF2-40B4-BE49-F238E27FC236}">
                <a16:creationId xmlns:a16="http://schemas.microsoft.com/office/drawing/2014/main" id="{37BEFFC2-A979-46D2-9307-8A6F400BED10}"/>
              </a:ext>
            </a:extLst>
          </p:cNvPr>
          <p:cNvSpPr>
            <a:spLocks noGrp="1"/>
          </p:cNvSpPr>
          <p:nvPr>
            <p:ph idx="1"/>
          </p:nvPr>
        </p:nvSpPr>
        <p:spPr>
          <a:xfrm>
            <a:off x="304800" y="1965325"/>
            <a:ext cx="5676900" cy="4333875"/>
          </a:xfrm>
        </p:spPr>
        <p:txBody>
          <a:bodyPr>
            <a:normAutofit/>
          </a:bodyPr>
          <a:lstStyle/>
          <a:p>
            <a:r>
              <a:rPr lang="en-US" sz="1800" dirty="0"/>
              <a:t>The Basel III rule introduced the following measures to strengthen the capital requirement and introduced more capital buffers:</a:t>
            </a:r>
          </a:p>
          <a:p>
            <a:r>
              <a:rPr lang="en-US" sz="1800" b="1" dirty="0"/>
              <a:t>Higher Common Equity Tier 1 (CET1); </a:t>
            </a:r>
            <a:r>
              <a:rPr lang="en-US" sz="1800" dirty="0"/>
              <a:t>The Basel III accord raised the minimum capital requirements for banks from 2% in </a:t>
            </a:r>
            <a:r>
              <a:rPr lang="en-US" sz="1600" dirty="0"/>
              <a:t>Basel</a:t>
            </a:r>
            <a:r>
              <a:rPr lang="en-US" sz="1800" dirty="0"/>
              <a:t> II to 4.5% of common equity, as a percentage of the bank’s risk-weighted assets.</a:t>
            </a:r>
          </a:p>
          <a:p>
            <a:r>
              <a:rPr lang="en-US" sz="1800" b="1" dirty="0"/>
              <a:t>Capital Conservation Buffer; </a:t>
            </a:r>
            <a:r>
              <a:rPr lang="en-US" sz="1800" dirty="0"/>
              <a:t>designed to absorb losses during periods of financial and economic stress. </a:t>
            </a:r>
          </a:p>
          <a:p>
            <a:r>
              <a:rPr lang="en-US" sz="1800" dirty="0"/>
              <a:t>Financial institutions are required to hold a capital conservation buffer of 2.5% to withstand future periods of stress, bringing the total common equity requirement to 7% (4.5% common equity requirement and the 2.5% capital conservation buffer). The capital conservation buffer must be met exclusively with common equity.</a:t>
            </a:r>
            <a:endParaRPr lang="en-US" sz="1050" dirty="0"/>
          </a:p>
          <a:p>
            <a:pPr marL="0" indent="0">
              <a:buNone/>
            </a:pPr>
            <a:endParaRPr lang="en-US" sz="1800" dirty="0"/>
          </a:p>
        </p:txBody>
      </p:sp>
      <p:sp>
        <p:nvSpPr>
          <p:cNvPr id="5" name="Rectangle 4">
            <a:extLst>
              <a:ext uri="{FF2B5EF4-FFF2-40B4-BE49-F238E27FC236}">
                <a16:creationId xmlns:a16="http://schemas.microsoft.com/office/drawing/2014/main" id="{35B0E516-A5BB-44A8-9AC9-1976960F6A4B}"/>
              </a:ext>
            </a:extLst>
          </p:cNvPr>
          <p:cNvSpPr/>
          <p:nvPr/>
        </p:nvSpPr>
        <p:spPr>
          <a:xfrm>
            <a:off x="6311900" y="1825625"/>
            <a:ext cx="5575300" cy="1477328"/>
          </a:xfrm>
          <a:prstGeom prst="rect">
            <a:avLst/>
          </a:prstGeom>
        </p:spPr>
        <p:txBody>
          <a:bodyPr wrap="square">
            <a:spAutoFit/>
          </a:bodyPr>
          <a:lstStyle/>
          <a:p>
            <a:r>
              <a:rPr lang="en-US" b="1" dirty="0"/>
              <a:t>Countercyclical Capital Buffer</a:t>
            </a:r>
            <a:r>
              <a:rPr lang="en-US" dirty="0"/>
              <a:t>; a countercyclical buffer within a range of 0% and 2.5% of common equity or other fully loss absorbing capital is implemented according to national circumstances. This buffer serves as an extension to the capital conservation buffer.</a:t>
            </a:r>
            <a:endParaRPr lang="en-UG" dirty="0"/>
          </a:p>
        </p:txBody>
      </p:sp>
      <p:sp>
        <p:nvSpPr>
          <p:cNvPr id="6" name="Rectangle 5">
            <a:extLst>
              <a:ext uri="{FF2B5EF4-FFF2-40B4-BE49-F238E27FC236}">
                <a16:creationId xmlns:a16="http://schemas.microsoft.com/office/drawing/2014/main" id="{43A85BA7-EF70-44C8-9746-B785EFB700E1}"/>
              </a:ext>
            </a:extLst>
          </p:cNvPr>
          <p:cNvSpPr/>
          <p:nvPr/>
        </p:nvSpPr>
        <p:spPr>
          <a:xfrm>
            <a:off x="6515100" y="3555048"/>
            <a:ext cx="5270500" cy="3139321"/>
          </a:xfrm>
          <a:prstGeom prst="rect">
            <a:avLst/>
          </a:prstGeom>
        </p:spPr>
        <p:txBody>
          <a:bodyPr wrap="square">
            <a:spAutoFit/>
          </a:bodyPr>
          <a:lstStyle/>
          <a:p>
            <a:r>
              <a:rPr lang="en-US" b="1" dirty="0"/>
              <a:t>Minimum Total Capital Ratio remains at 8%. </a:t>
            </a:r>
            <a:r>
              <a:rPr lang="en-US" dirty="0"/>
              <a:t>The addition of the capital conservation buffer increases the total amount of capital a financial institution must hold to 10.5% of risk-weighted assets, Tier 2 capital instruments are harmonized and tier 3 capital is abolished.</a:t>
            </a:r>
          </a:p>
          <a:p>
            <a:r>
              <a:rPr lang="en-US" dirty="0"/>
              <a:t>Tier 1 capital requirement increased from 4% in Basel II to 6% in Basel III. The 6% includes 4.5% of Common Equity Tier 1 and an extra 1.5% of additional Tier 1 capital. </a:t>
            </a:r>
          </a:p>
          <a:p>
            <a:endParaRPr lang="en-UG" dirty="0"/>
          </a:p>
        </p:txBody>
      </p:sp>
    </p:spTree>
    <p:extLst>
      <p:ext uri="{BB962C8B-B14F-4D97-AF65-F5344CB8AC3E}">
        <p14:creationId xmlns:p14="http://schemas.microsoft.com/office/powerpoint/2010/main" val="710831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EFD8C-F9D7-4D0B-9A32-2CD1030C5B6B}"/>
              </a:ext>
            </a:extLst>
          </p:cNvPr>
          <p:cNvSpPr>
            <a:spLocks noGrp="1"/>
          </p:cNvSpPr>
          <p:nvPr>
            <p:ph type="title"/>
          </p:nvPr>
        </p:nvSpPr>
        <p:spPr/>
        <p:txBody>
          <a:bodyPr/>
          <a:lstStyle/>
          <a:p>
            <a:r>
              <a:rPr lang="en-US" dirty="0"/>
              <a:t>Basel III</a:t>
            </a:r>
            <a:endParaRPr lang="en-UG" dirty="0"/>
          </a:p>
        </p:txBody>
      </p:sp>
      <p:sp>
        <p:nvSpPr>
          <p:cNvPr id="3" name="Content Placeholder 2">
            <a:extLst>
              <a:ext uri="{FF2B5EF4-FFF2-40B4-BE49-F238E27FC236}">
                <a16:creationId xmlns:a16="http://schemas.microsoft.com/office/drawing/2014/main" id="{4C32F2FE-1363-4BDE-9A0C-95D0A7EC43B4}"/>
              </a:ext>
            </a:extLst>
          </p:cNvPr>
          <p:cNvSpPr>
            <a:spLocks noGrp="1"/>
          </p:cNvSpPr>
          <p:nvPr>
            <p:ph idx="1"/>
          </p:nvPr>
        </p:nvSpPr>
        <p:spPr>
          <a:xfrm>
            <a:off x="838200" y="1825625"/>
            <a:ext cx="6883400" cy="2085975"/>
          </a:xfrm>
        </p:spPr>
        <p:txBody>
          <a:bodyPr>
            <a:normAutofit fontScale="77500" lnSpcReduction="20000"/>
          </a:bodyPr>
          <a:lstStyle/>
          <a:p>
            <a:r>
              <a:rPr lang="en-US" b="1" dirty="0"/>
              <a:t>Leverage ratio</a:t>
            </a:r>
          </a:p>
          <a:p>
            <a:r>
              <a:rPr lang="en-US" dirty="0"/>
              <a:t>Basel III introduced a minimum "leverage ratio". The leverage ratio was calculated by dividing Tier 1 capital by the bank's average total consolidated assets (on and off balance sheet exposures); </a:t>
            </a:r>
          </a:p>
          <a:p>
            <a:r>
              <a:rPr lang="en-US" dirty="0"/>
              <a:t>the banks were expected to maintain a leverage ratio in excess of 3% under Basel III. </a:t>
            </a:r>
            <a:endParaRPr lang="en-UG" dirty="0"/>
          </a:p>
        </p:txBody>
      </p:sp>
      <p:sp>
        <p:nvSpPr>
          <p:cNvPr id="4" name="Rectangle 3">
            <a:extLst>
              <a:ext uri="{FF2B5EF4-FFF2-40B4-BE49-F238E27FC236}">
                <a16:creationId xmlns:a16="http://schemas.microsoft.com/office/drawing/2014/main" id="{EE729CA0-1AB6-414F-80DE-7660D4924109}"/>
              </a:ext>
            </a:extLst>
          </p:cNvPr>
          <p:cNvSpPr/>
          <p:nvPr/>
        </p:nvSpPr>
        <p:spPr>
          <a:xfrm>
            <a:off x="838200" y="3907552"/>
            <a:ext cx="8216900" cy="2554545"/>
          </a:xfrm>
          <a:prstGeom prst="rect">
            <a:avLst/>
          </a:prstGeom>
        </p:spPr>
        <p:txBody>
          <a:bodyPr wrap="square">
            <a:spAutoFit/>
          </a:bodyPr>
          <a:lstStyle/>
          <a:p>
            <a:r>
              <a:rPr lang="en-US" sz="2000" b="1" dirty="0"/>
              <a:t>Liquidity requirements</a:t>
            </a:r>
          </a:p>
          <a:p>
            <a:r>
              <a:rPr lang="en-US" sz="2000" dirty="0"/>
              <a:t>Basel III introduced two required liquidity ratios:</a:t>
            </a:r>
          </a:p>
          <a:p>
            <a:r>
              <a:rPr lang="en-US" sz="2000" dirty="0"/>
              <a:t>Liquidity Coverage Ratio (LCR) ensures that sufficient levels of high-quality liquid assets are available for one-month (30 days) survival in a severe stress scenario.</a:t>
            </a:r>
          </a:p>
          <a:p>
            <a:r>
              <a:rPr lang="en-US" sz="2000" dirty="0"/>
              <a:t>Net Stable Funding Ratio (NSFR) requires banks to maintain stable funding above the required amount of stable funding for a period of one year of extended stress. </a:t>
            </a:r>
            <a:endParaRPr lang="en-UG" sz="2000" dirty="0"/>
          </a:p>
        </p:txBody>
      </p:sp>
    </p:spTree>
    <p:extLst>
      <p:ext uri="{BB962C8B-B14F-4D97-AF65-F5344CB8AC3E}">
        <p14:creationId xmlns:p14="http://schemas.microsoft.com/office/powerpoint/2010/main" val="3395228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0F3CD-FE73-4879-956E-4ED5A785BD75}"/>
              </a:ext>
            </a:extLst>
          </p:cNvPr>
          <p:cNvSpPr>
            <a:spLocks noGrp="1"/>
          </p:cNvSpPr>
          <p:nvPr>
            <p:ph type="title"/>
          </p:nvPr>
        </p:nvSpPr>
        <p:spPr/>
        <p:txBody>
          <a:bodyPr/>
          <a:lstStyle/>
          <a:p>
            <a:r>
              <a:rPr lang="en-US" dirty="0"/>
              <a:t>Planning to Meet Capital Needs</a:t>
            </a:r>
            <a:endParaRPr lang="en-UG" dirty="0"/>
          </a:p>
        </p:txBody>
      </p:sp>
      <p:sp>
        <p:nvSpPr>
          <p:cNvPr id="3" name="Content Placeholder 2">
            <a:extLst>
              <a:ext uri="{FF2B5EF4-FFF2-40B4-BE49-F238E27FC236}">
                <a16:creationId xmlns:a16="http://schemas.microsoft.com/office/drawing/2014/main" id="{F4612C00-3267-4352-8E7C-C28578EB8B76}"/>
              </a:ext>
            </a:extLst>
          </p:cNvPr>
          <p:cNvSpPr>
            <a:spLocks noGrp="1"/>
          </p:cNvSpPr>
          <p:nvPr>
            <p:ph idx="1"/>
          </p:nvPr>
        </p:nvSpPr>
        <p:spPr/>
        <p:txBody>
          <a:bodyPr/>
          <a:lstStyle/>
          <a:p>
            <a:r>
              <a:rPr lang="en-US" dirty="0"/>
              <a:t>Facing regulatory pressures to maintain adequate capital, financial institutions are increasingly recognizing the need to plan for their long-range capital needs and to raise new capital as they grow from both internal and external sources, especially in the wake of a credit crisis comparable to 2007–2009. </a:t>
            </a:r>
          </a:p>
          <a:p>
            <a:r>
              <a:rPr lang="en-US" dirty="0"/>
              <a:t>Financial firms in need of additional capital have several different sources to draw upon.</a:t>
            </a:r>
          </a:p>
          <a:p>
            <a:r>
              <a:rPr lang="en-US" dirty="0"/>
              <a:t>Internal Sources</a:t>
            </a:r>
          </a:p>
          <a:p>
            <a:r>
              <a:rPr lang="en-US" dirty="0"/>
              <a:t>Retained earnings</a:t>
            </a:r>
          </a:p>
          <a:p>
            <a:endParaRPr lang="en-UG" dirty="0"/>
          </a:p>
        </p:txBody>
      </p:sp>
    </p:spTree>
    <p:extLst>
      <p:ext uri="{BB962C8B-B14F-4D97-AF65-F5344CB8AC3E}">
        <p14:creationId xmlns:p14="http://schemas.microsoft.com/office/powerpoint/2010/main" val="18840868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9F712-90A0-4E29-B4A4-76DCE918AB93}"/>
              </a:ext>
            </a:extLst>
          </p:cNvPr>
          <p:cNvSpPr>
            <a:spLocks noGrp="1"/>
          </p:cNvSpPr>
          <p:nvPr>
            <p:ph type="title"/>
          </p:nvPr>
        </p:nvSpPr>
        <p:spPr/>
        <p:txBody>
          <a:bodyPr/>
          <a:lstStyle/>
          <a:p>
            <a:r>
              <a:rPr lang="en-US" dirty="0"/>
              <a:t>Planning to Meet Capital Needs</a:t>
            </a:r>
            <a:endParaRPr lang="en-UG" dirty="0"/>
          </a:p>
        </p:txBody>
      </p:sp>
      <p:sp>
        <p:nvSpPr>
          <p:cNvPr id="3" name="Content Placeholder 2">
            <a:extLst>
              <a:ext uri="{FF2B5EF4-FFF2-40B4-BE49-F238E27FC236}">
                <a16:creationId xmlns:a16="http://schemas.microsoft.com/office/drawing/2014/main" id="{C354E40A-E18B-4AE9-AB79-7CEC818CB831}"/>
              </a:ext>
            </a:extLst>
          </p:cNvPr>
          <p:cNvSpPr>
            <a:spLocks noGrp="1"/>
          </p:cNvSpPr>
          <p:nvPr>
            <p:ph idx="1"/>
          </p:nvPr>
        </p:nvSpPr>
        <p:spPr/>
        <p:txBody>
          <a:bodyPr>
            <a:normAutofit fontScale="92500" lnSpcReduction="20000"/>
          </a:bodyPr>
          <a:lstStyle/>
          <a:p>
            <a:r>
              <a:rPr lang="en-US" dirty="0"/>
              <a:t>External sources</a:t>
            </a:r>
          </a:p>
          <a:p>
            <a:r>
              <a:rPr lang="en-US" dirty="0"/>
              <a:t>If a financial firm does need to raise capital from outside sources, it has several options: </a:t>
            </a:r>
          </a:p>
          <a:p>
            <a:pPr marL="0" indent="0">
              <a:buNone/>
            </a:pPr>
            <a:r>
              <a:rPr lang="en-US" dirty="0"/>
              <a:t>1) selling common stock, </a:t>
            </a:r>
          </a:p>
          <a:p>
            <a:pPr marL="0" indent="0">
              <a:buNone/>
            </a:pPr>
            <a:r>
              <a:rPr lang="en-US" dirty="0"/>
              <a:t>(2) selling preferred stock, </a:t>
            </a:r>
          </a:p>
          <a:p>
            <a:pPr marL="0" indent="0">
              <a:buNone/>
            </a:pPr>
            <a:r>
              <a:rPr lang="en-US" dirty="0"/>
              <a:t>(3) issuing debt capital, </a:t>
            </a:r>
          </a:p>
          <a:p>
            <a:pPr marL="0" indent="0">
              <a:buNone/>
            </a:pPr>
            <a:r>
              <a:rPr lang="en-US" dirty="0"/>
              <a:t>(4) selling assets, </a:t>
            </a:r>
          </a:p>
          <a:p>
            <a:pPr marL="0" indent="0">
              <a:buNone/>
            </a:pPr>
            <a:r>
              <a:rPr lang="en-US" dirty="0"/>
              <a:t>(5) leasing facilities, and </a:t>
            </a:r>
          </a:p>
          <a:p>
            <a:pPr marL="0" indent="0">
              <a:buNone/>
            </a:pPr>
            <a:r>
              <a:rPr lang="en-US" dirty="0"/>
              <a:t>(6) swapping stock for debt securities.</a:t>
            </a:r>
          </a:p>
          <a:p>
            <a:r>
              <a:rPr lang="en-US" b="1" dirty="0"/>
              <a:t>Students should read the text for detailed explanations in reference text; Bank management and </a:t>
            </a:r>
            <a:r>
              <a:rPr lang="en-US" b="1"/>
              <a:t>financial servi</a:t>
            </a:r>
            <a:endParaRPr lang="en-UG" b="1" dirty="0"/>
          </a:p>
        </p:txBody>
      </p:sp>
    </p:spTree>
    <p:extLst>
      <p:ext uri="{BB962C8B-B14F-4D97-AF65-F5344CB8AC3E}">
        <p14:creationId xmlns:p14="http://schemas.microsoft.com/office/powerpoint/2010/main" val="3321192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94F0A-2FAA-474C-ADD3-548B95EEC534}"/>
              </a:ext>
            </a:extLst>
          </p:cNvPr>
          <p:cNvSpPr>
            <a:spLocks noGrp="1"/>
          </p:cNvSpPr>
          <p:nvPr>
            <p:ph type="title"/>
          </p:nvPr>
        </p:nvSpPr>
        <p:spPr/>
        <p:txBody>
          <a:bodyPr/>
          <a:lstStyle/>
          <a:p>
            <a:pPr algn="ctr"/>
            <a:r>
              <a:rPr lang="en-US" b="1" dirty="0"/>
              <a:t>The Management </a:t>
            </a:r>
            <a:br>
              <a:rPr lang="en-US" b="1" dirty="0"/>
            </a:br>
            <a:r>
              <a:rPr lang="en-US" b="1" dirty="0"/>
              <a:t> of Capital</a:t>
            </a:r>
            <a:endParaRPr lang="en-UG" b="1" dirty="0"/>
          </a:p>
        </p:txBody>
      </p:sp>
      <p:sp>
        <p:nvSpPr>
          <p:cNvPr id="3" name="Content Placeholder 2">
            <a:extLst>
              <a:ext uri="{FF2B5EF4-FFF2-40B4-BE49-F238E27FC236}">
                <a16:creationId xmlns:a16="http://schemas.microsoft.com/office/drawing/2014/main" id="{1CA25B59-96F5-4ADD-968E-4787C0F7477B}"/>
              </a:ext>
            </a:extLst>
          </p:cNvPr>
          <p:cNvSpPr>
            <a:spLocks noGrp="1"/>
          </p:cNvSpPr>
          <p:nvPr>
            <p:ph idx="1"/>
          </p:nvPr>
        </p:nvSpPr>
        <p:spPr/>
        <p:txBody>
          <a:bodyPr>
            <a:normAutofit/>
          </a:bodyPr>
          <a:lstStyle/>
          <a:p>
            <a:r>
              <a:rPr lang="en-US" dirty="0"/>
              <a:t>Raising sufficient capital and retaining enough capital to protect the interests of customers, employees, owners, and the general public is one of the great challenges in the management of financial-service providers such as banks. </a:t>
            </a:r>
          </a:p>
          <a:p>
            <a:r>
              <a:rPr lang="en-US" dirty="0"/>
              <a:t>What is    capital?</a:t>
            </a:r>
          </a:p>
          <a:p>
            <a:r>
              <a:rPr lang="en-US" dirty="0"/>
              <a:t> capital refers principally to the funds contributed by the owners of a financial institution. In the case of a bank this means the  stockholders —investors in the common and preferred stock  that a financial firm has issued.</a:t>
            </a:r>
            <a:endParaRPr lang="en-UG" dirty="0"/>
          </a:p>
        </p:txBody>
      </p:sp>
    </p:spTree>
    <p:extLst>
      <p:ext uri="{BB962C8B-B14F-4D97-AF65-F5344CB8AC3E}">
        <p14:creationId xmlns:p14="http://schemas.microsoft.com/office/powerpoint/2010/main" val="2181357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B495D-24EF-495F-9082-5DFCB5451D10}"/>
              </a:ext>
            </a:extLst>
          </p:cNvPr>
          <p:cNvSpPr>
            <a:spLocks noGrp="1"/>
          </p:cNvSpPr>
          <p:nvPr>
            <p:ph type="title"/>
          </p:nvPr>
        </p:nvSpPr>
        <p:spPr/>
        <p:txBody>
          <a:bodyPr/>
          <a:lstStyle/>
          <a:p>
            <a:r>
              <a:rPr lang="en-US" b="1" dirty="0"/>
              <a:t>What is it that the  owners  contribute?</a:t>
            </a:r>
            <a:endParaRPr lang="en-UG" b="1" dirty="0"/>
          </a:p>
        </p:txBody>
      </p:sp>
      <p:sp>
        <p:nvSpPr>
          <p:cNvPr id="3" name="Content Placeholder 2">
            <a:extLst>
              <a:ext uri="{FF2B5EF4-FFF2-40B4-BE49-F238E27FC236}">
                <a16:creationId xmlns:a16="http://schemas.microsoft.com/office/drawing/2014/main" id="{EA7B1F2E-B024-4778-9F0D-AEE086AF48A1}"/>
              </a:ext>
            </a:extLst>
          </p:cNvPr>
          <p:cNvSpPr>
            <a:spLocks noGrp="1"/>
          </p:cNvSpPr>
          <p:nvPr>
            <p:ph idx="1"/>
          </p:nvPr>
        </p:nvSpPr>
        <p:spPr/>
        <p:txBody>
          <a:bodyPr>
            <a:normAutofit/>
          </a:bodyPr>
          <a:lstStyle/>
          <a:p>
            <a:r>
              <a:rPr lang="en-US" dirty="0"/>
              <a:t>Their money—a portion of their wealth—is placed at the financial firms disposal in the hope of earning a competitive rate of return on those contributed funds. Sometimes that desired rate of return on the wealth contributed by the owners emerges and sometimes it doesn't. </a:t>
            </a:r>
          </a:p>
          <a:p>
            <a:r>
              <a:rPr lang="en-US" dirty="0"/>
              <a:t>Indeed, as the global credit crisis of 2007–2009 has taught us, if the financial firm fails, its owners may lose everything they invested. Thus, capital consists mainly of owners funds placed at risk in the pursuit of a rate of return commensurate with the risks accepted by these owners. </a:t>
            </a:r>
            <a:endParaRPr lang="en-UG" dirty="0"/>
          </a:p>
        </p:txBody>
      </p:sp>
    </p:spTree>
    <p:extLst>
      <p:ext uri="{BB962C8B-B14F-4D97-AF65-F5344CB8AC3E}">
        <p14:creationId xmlns:p14="http://schemas.microsoft.com/office/powerpoint/2010/main" val="2148823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C2C5-59C2-497B-BDA8-7448DA0913F9}"/>
              </a:ext>
            </a:extLst>
          </p:cNvPr>
          <p:cNvSpPr>
            <a:spLocks noGrp="1"/>
          </p:cNvSpPr>
          <p:nvPr>
            <p:ph type="title"/>
          </p:nvPr>
        </p:nvSpPr>
        <p:spPr/>
        <p:txBody>
          <a:bodyPr/>
          <a:lstStyle/>
          <a:p>
            <a:r>
              <a:rPr lang="en-US" b="1" dirty="0"/>
              <a:t>Why is capital so important in financial-services management?</a:t>
            </a:r>
            <a:endParaRPr lang="en-UG" b="1" dirty="0"/>
          </a:p>
        </p:txBody>
      </p:sp>
      <p:sp>
        <p:nvSpPr>
          <p:cNvPr id="3" name="Content Placeholder 2">
            <a:extLst>
              <a:ext uri="{FF2B5EF4-FFF2-40B4-BE49-F238E27FC236}">
                <a16:creationId xmlns:a16="http://schemas.microsoft.com/office/drawing/2014/main" id="{57CAC7BC-90A0-41CD-9427-F1BB60AE8188}"/>
              </a:ext>
            </a:extLst>
          </p:cNvPr>
          <p:cNvSpPr>
            <a:spLocks noGrp="1"/>
          </p:cNvSpPr>
          <p:nvPr>
            <p:ph idx="1"/>
          </p:nvPr>
        </p:nvSpPr>
        <p:spPr/>
        <p:txBody>
          <a:bodyPr>
            <a:normAutofit/>
          </a:bodyPr>
          <a:lstStyle/>
          <a:p>
            <a:r>
              <a:rPr lang="en-US" dirty="0"/>
              <a:t>Capital play several vital roles in supporting the daily operations and ensuring the long-run viability of financial firms. </a:t>
            </a:r>
          </a:p>
          <a:p>
            <a:pPr>
              <a:buFont typeface="Wingdings" panose="05000000000000000000" pitchFamily="2" charset="2"/>
              <a:buChar char="§"/>
            </a:pPr>
            <a:r>
              <a:rPr lang="en-US" dirty="0"/>
              <a:t>capital provides a cushion against the risk of failure by absorbing financial and operating losses until management can address the institutions problems and restore its profitability. </a:t>
            </a:r>
          </a:p>
          <a:p>
            <a:pPr>
              <a:buFont typeface="Wingdings" panose="05000000000000000000" pitchFamily="2" charset="2"/>
              <a:buChar char="§"/>
            </a:pPr>
            <a:r>
              <a:rPr lang="en-US" dirty="0"/>
              <a:t>capital provides the funds needed to charter, organize, and operate a financial firm before other sources of funds come flowing in. A new institution needs start-up  funding to acquire land, build or lease facilities, purchase equipment, and hire officers and staff even before opening day.</a:t>
            </a:r>
            <a:endParaRPr lang="en-UG" dirty="0"/>
          </a:p>
        </p:txBody>
      </p:sp>
    </p:spTree>
    <p:extLst>
      <p:ext uri="{BB962C8B-B14F-4D97-AF65-F5344CB8AC3E}">
        <p14:creationId xmlns:p14="http://schemas.microsoft.com/office/powerpoint/2010/main" val="1670361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FC394-0962-4D38-9C66-3583C3D2940E}"/>
              </a:ext>
            </a:extLst>
          </p:cNvPr>
          <p:cNvSpPr>
            <a:spLocks noGrp="1"/>
          </p:cNvSpPr>
          <p:nvPr>
            <p:ph type="title"/>
          </p:nvPr>
        </p:nvSpPr>
        <p:spPr/>
        <p:txBody>
          <a:bodyPr/>
          <a:lstStyle/>
          <a:p>
            <a:r>
              <a:rPr lang="en-US" b="1" dirty="0"/>
              <a:t>Why is capital so important in financial-services management?</a:t>
            </a:r>
            <a:endParaRPr lang="en-UG" b="1" dirty="0"/>
          </a:p>
        </p:txBody>
      </p:sp>
      <p:sp>
        <p:nvSpPr>
          <p:cNvPr id="3" name="Content Placeholder 2">
            <a:extLst>
              <a:ext uri="{FF2B5EF4-FFF2-40B4-BE49-F238E27FC236}">
                <a16:creationId xmlns:a16="http://schemas.microsoft.com/office/drawing/2014/main" id="{5EAFEDB4-5D69-4042-AA19-EFB6F0364675}"/>
              </a:ext>
            </a:extLst>
          </p:cNvPr>
          <p:cNvSpPr>
            <a:spLocks noGrp="1"/>
          </p:cNvSpPr>
          <p:nvPr>
            <p:ph idx="1"/>
          </p:nvPr>
        </p:nvSpPr>
        <p:spPr/>
        <p:txBody>
          <a:bodyPr>
            <a:normAutofit/>
          </a:bodyPr>
          <a:lstStyle/>
          <a:p>
            <a:pPr>
              <a:buFont typeface="Wingdings" panose="05000000000000000000" pitchFamily="2" charset="2"/>
              <a:buChar char="q"/>
            </a:pPr>
            <a:r>
              <a:rPr lang="en-US" dirty="0"/>
              <a:t>capital promotes public confidence and reassures creditors concerning an institutions financial strength. Capital must also be strong enough to reassure borrowers that a lending institution will be able to meet their credit needs even if the economy turns down. </a:t>
            </a:r>
          </a:p>
          <a:p>
            <a:r>
              <a:rPr lang="en-US" dirty="0"/>
              <a:t>This public confidence aspect of capital was illustrated dramatically during the worldwide credit crisis of 2007–2009 when the U.S. government and several governments in Europe elected to inject government equity capital into leading banks to restore the confidence of the public in the global financial system.</a:t>
            </a:r>
            <a:endParaRPr lang="en-UG" dirty="0"/>
          </a:p>
        </p:txBody>
      </p:sp>
    </p:spTree>
    <p:extLst>
      <p:ext uri="{BB962C8B-B14F-4D97-AF65-F5344CB8AC3E}">
        <p14:creationId xmlns:p14="http://schemas.microsoft.com/office/powerpoint/2010/main" val="271026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B851-4F1B-4897-8407-389E5A31AA75}"/>
              </a:ext>
            </a:extLst>
          </p:cNvPr>
          <p:cNvSpPr>
            <a:spLocks noGrp="1"/>
          </p:cNvSpPr>
          <p:nvPr>
            <p:ph type="title"/>
          </p:nvPr>
        </p:nvSpPr>
        <p:spPr/>
        <p:txBody>
          <a:bodyPr/>
          <a:lstStyle/>
          <a:p>
            <a:r>
              <a:rPr lang="en-US" b="1" dirty="0"/>
              <a:t>Why is capital so important in financial-services management?</a:t>
            </a:r>
            <a:endParaRPr lang="en-UG" b="1" dirty="0"/>
          </a:p>
        </p:txBody>
      </p:sp>
      <p:sp>
        <p:nvSpPr>
          <p:cNvPr id="3" name="Content Placeholder 2">
            <a:extLst>
              <a:ext uri="{FF2B5EF4-FFF2-40B4-BE49-F238E27FC236}">
                <a16:creationId xmlns:a16="http://schemas.microsoft.com/office/drawing/2014/main" id="{C5D53257-E979-4374-A040-24AF65C3490D}"/>
              </a:ext>
            </a:extLst>
          </p:cNvPr>
          <p:cNvSpPr>
            <a:spLocks noGrp="1"/>
          </p:cNvSpPr>
          <p:nvPr>
            <p:ph idx="1"/>
          </p:nvPr>
        </p:nvSpPr>
        <p:spPr/>
        <p:txBody>
          <a:bodyPr>
            <a:normAutofit fontScale="85000" lnSpcReduction="20000"/>
          </a:bodyPr>
          <a:lstStyle/>
          <a:p>
            <a:pPr>
              <a:buFont typeface="Wingdings" panose="05000000000000000000" pitchFamily="2" charset="2"/>
              <a:buChar char="§"/>
            </a:pPr>
            <a:r>
              <a:rPr lang="en-US" dirty="0"/>
              <a:t>capital provides funds for the development of new services and facilities. Most financial service providers eventually outgrow the facilities they start with. An infusion of additional capital will permit a financial firm to expand into larger quarters or build additional branch offices in order to keep pace with its expanding market and follow its customers. </a:t>
            </a:r>
          </a:p>
          <a:p>
            <a:pPr>
              <a:buFont typeface="Wingdings" panose="05000000000000000000" pitchFamily="2" charset="2"/>
              <a:buChar char="§"/>
            </a:pPr>
            <a:r>
              <a:rPr lang="en-US" dirty="0"/>
              <a:t>capital serves as a regulator of growth, helping to ensure that growth is sustainable in the long run. Both the regulatory authorities and the financial markets require that capital increases roughly in line with the growth of risky assets. Thus, the cushion to absorb losses is supposed to increase along with a financial institutions growing risk exposure. For example, a bank that expands its loans and deposits too fast will start receiving signals from the market and the regulatory community that its growth must be slowed or additional capital added. </a:t>
            </a:r>
          </a:p>
          <a:p>
            <a:pPr>
              <a:buFont typeface="Wingdings" panose="05000000000000000000" pitchFamily="2" charset="2"/>
              <a:buChar char="§"/>
            </a:pPr>
            <a:r>
              <a:rPr lang="en-US" dirty="0"/>
              <a:t>capital regulation has become an increasingly important tool to limit how much risk exposure financial firms can accept.</a:t>
            </a:r>
          </a:p>
          <a:p>
            <a:pPr>
              <a:buFont typeface="Wingdings" panose="05000000000000000000" pitchFamily="2" charset="2"/>
              <a:buChar char="§"/>
            </a:pPr>
            <a:endParaRPr lang="en-UG" dirty="0"/>
          </a:p>
        </p:txBody>
      </p:sp>
    </p:spTree>
    <p:extLst>
      <p:ext uri="{BB962C8B-B14F-4D97-AF65-F5344CB8AC3E}">
        <p14:creationId xmlns:p14="http://schemas.microsoft.com/office/powerpoint/2010/main" val="3323058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FAD00-C1B0-483E-8051-92F1E6E881D2}"/>
              </a:ext>
            </a:extLst>
          </p:cNvPr>
          <p:cNvSpPr>
            <a:spLocks noGrp="1"/>
          </p:cNvSpPr>
          <p:nvPr>
            <p:ph type="title"/>
          </p:nvPr>
        </p:nvSpPr>
        <p:spPr/>
        <p:txBody>
          <a:bodyPr/>
          <a:lstStyle/>
          <a:p>
            <a:r>
              <a:rPr lang="en-US" b="1" dirty="0"/>
              <a:t>Capital and Risk </a:t>
            </a:r>
            <a:endParaRPr lang="en-UG" b="1" dirty="0"/>
          </a:p>
        </p:txBody>
      </p:sp>
      <p:sp>
        <p:nvSpPr>
          <p:cNvPr id="3" name="Content Placeholder 2">
            <a:extLst>
              <a:ext uri="{FF2B5EF4-FFF2-40B4-BE49-F238E27FC236}">
                <a16:creationId xmlns:a16="http://schemas.microsoft.com/office/drawing/2014/main" id="{1B65E9DB-D3AE-4717-86E0-46C130E90BF1}"/>
              </a:ext>
            </a:extLst>
          </p:cNvPr>
          <p:cNvSpPr>
            <a:spLocks noGrp="1"/>
          </p:cNvSpPr>
          <p:nvPr>
            <p:ph idx="1"/>
          </p:nvPr>
        </p:nvSpPr>
        <p:spPr/>
        <p:txBody>
          <a:bodyPr>
            <a:normAutofit fontScale="92500" lnSpcReduction="20000"/>
          </a:bodyPr>
          <a:lstStyle/>
          <a:p>
            <a:r>
              <a:rPr lang="en-US" dirty="0"/>
              <a:t>Capital and risk are intimately related to each other. Capital itself is mainly the funds contributed by the owners of a financial firm that have been placed in the firm at the  owners risk —the risk that the institution will earn a less-than-satisfactory return on owners funds or may even fail, with the stockholders recovering little or nothing. Thus, the risks facing owners of a financial firm are substantial. </a:t>
            </a:r>
          </a:p>
          <a:p>
            <a:r>
              <a:rPr lang="en-US" dirty="0"/>
              <a:t>Key risks in banking include;</a:t>
            </a:r>
          </a:p>
          <a:p>
            <a:r>
              <a:rPr lang="en-US" dirty="0"/>
              <a:t>Credit risk</a:t>
            </a:r>
          </a:p>
          <a:p>
            <a:r>
              <a:rPr lang="en-US" dirty="0"/>
              <a:t>Liquidity risk</a:t>
            </a:r>
          </a:p>
          <a:p>
            <a:r>
              <a:rPr lang="en-US" dirty="0"/>
              <a:t>Interest rate risk</a:t>
            </a:r>
          </a:p>
          <a:p>
            <a:r>
              <a:rPr lang="en-US" dirty="0"/>
              <a:t>Operational risk</a:t>
            </a:r>
          </a:p>
          <a:p>
            <a:r>
              <a:rPr lang="en-US" dirty="0"/>
              <a:t>Exchange rate risk etc. </a:t>
            </a:r>
            <a:endParaRPr lang="en-UG" dirty="0"/>
          </a:p>
        </p:txBody>
      </p:sp>
    </p:spTree>
    <p:extLst>
      <p:ext uri="{BB962C8B-B14F-4D97-AF65-F5344CB8AC3E}">
        <p14:creationId xmlns:p14="http://schemas.microsoft.com/office/powerpoint/2010/main" val="3165407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7336A-3EBA-4ED4-84DA-E3AA088BFF89}"/>
              </a:ext>
            </a:extLst>
          </p:cNvPr>
          <p:cNvSpPr>
            <a:spLocks noGrp="1"/>
          </p:cNvSpPr>
          <p:nvPr>
            <p:ph type="title"/>
          </p:nvPr>
        </p:nvSpPr>
        <p:spPr/>
        <p:txBody>
          <a:bodyPr/>
          <a:lstStyle/>
          <a:p>
            <a:r>
              <a:rPr lang="en-US" dirty="0"/>
              <a:t> </a:t>
            </a:r>
            <a:r>
              <a:rPr lang="en-US" b="1" dirty="0"/>
              <a:t>Defenses against Risk</a:t>
            </a:r>
            <a:endParaRPr lang="en-UG" b="1" dirty="0"/>
          </a:p>
        </p:txBody>
      </p:sp>
      <p:sp>
        <p:nvSpPr>
          <p:cNvPr id="3" name="Content Placeholder 2">
            <a:extLst>
              <a:ext uri="{FF2B5EF4-FFF2-40B4-BE49-F238E27FC236}">
                <a16:creationId xmlns:a16="http://schemas.microsoft.com/office/drawing/2014/main" id="{92299974-BE2D-4643-AA8D-5766CD00FDE5}"/>
              </a:ext>
            </a:extLst>
          </p:cNvPr>
          <p:cNvSpPr>
            <a:spLocks noGrp="1"/>
          </p:cNvSpPr>
          <p:nvPr>
            <p:ph idx="1"/>
          </p:nvPr>
        </p:nvSpPr>
        <p:spPr/>
        <p:txBody>
          <a:bodyPr>
            <a:normAutofit lnSpcReduction="10000"/>
          </a:bodyPr>
          <a:lstStyle/>
          <a:p>
            <a:pPr marL="0" indent="0">
              <a:buNone/>
            </a:pPr>
            <a:r>
              <a:rPr lang="en-US" dirty="0"/>
              <a:t>Quality Management; One of these defenses is  quality management —the ability of top-notch managers to move swiftly to deal with problems before they overwhelm a financial firm. </a:t>
            </a:r>
          </a:p>
          <a:p>
            <a:pPr marL="0" indent="0">
              <a:buNone/>
            </a:pPr>
            <a:r>
              <a:rPr lang="en-US" dirty="0"/>
              <a:t>Diversification; Diversification of a financial institutions sources and uses of funds also has risk-reducing benefits. E.g., through portfolio diversification. </a:t>
            </a:r>
          </a:p>
          <a:p>
            <a:pPr marL="0" indent="0">
              <a:buNone/>
            </a:pPr>
            <a:r>
              <a:rPr lang="en-US" dirty="0"/>
              <a:t>Deposit Insurance; In Uganda, the deposit insurance scheme is called the Deposit Protection Fund (DPF). It is a government-agency, legally established under the Financial Institutions Act (Amended 2016) to insure depositors’ funds in institutions that take deposits and are regulated by the Bank of Uganda.</a:t>
            </a:r>
            <a:endParaRPr lang="en-UG" dirty="0"/>
          </a:p>
        </p:txBody>
      </p:sp>
    </p:spTree>
    <p:extLst>
      <p:ext uri="{BB962C8B-B14F-4D97-AF65-F5344CB8AC3E}">
        <p14:creationId xmlns:p14="http://schemas.microsoft.com/office/powerpoint/2010/main" val="132202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960</TotalTime>
  <Words>3499</Words>
  <Application>Microsoft Office PowerPoint</Application>
  <PresentationFormat>Widescreen</PresentationFormat>
  <Paragraphs>182</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Utopia Std</vt:lpstr>
      <vt:lpstr>Wingdings</vt:lpstr>
      <vt:lpstr>Office Theme</vt:lpstr>
      <vt:lpstr>BCOM – Banking and Insurance</vt:lpstr>
      <vt:lpstr> Topic: The Management   of Capital</vt:lpstr>
      <vt:lpstr>The Management   of Capital</vt:lpstr>
      <vt:lpstr>What is it that the  owners  contribute?</vt:lpstr>
      <vt:lpstr>Why is capital so important in financial-services management?</vt:lpstr>
      <vt:lpstr>Why is capital so important in financial-services management?</vt:lpstr>
      <vt:lpstr>Why is capital so important in financial-services management?</vt:lpstr>
      <vt:lpstr>Capital and Risk </vt:lpstr>
      <vt:lpstr> Defenses against Risk</vt:lpstr>
      <vt:lpstr>Defenses against Risk</vt:lpstr>
      <vt:lpstr>Types of capital in used in banks</vt:lpstr>
      <vt:lpstr>Types of capital in used in banks</vt:lpstr>
      <vt:lpstr>Types of capital in used in banks</vt:lpstr>
      <vt:lpstr>How Much Capital Is Really Needed? </vt:lpstr>
      <vt:lpstr>Regulatory Approach to Evaluating Capital Needs</vt:lpstr>
      <vt:lpstr>Setting capital standards in banks</vt:lpstr>
      <vt:lpstr>The Basel Agreement on International Capital Standards</vt:lpstr>
      <vt:lpstr>Basel 1</vt:lpstr>
      <vt:lpstr>Basel 1</vt:lpstr>
      <vt:lpstr>Basel II </vt:lpstr>
      <vt:lpstr>Basel II </vt:lpstr>
      <vt:lpstr>Basel II </vt:lpstr>
      <vt:lpstr>Basel III</vt:lpstr>
      <vt:lpstr>Basel III</vt:lpstr>
      <vt:lpstr>Basel III</vt:lpstr>
      <vt:lpstr>Planning to Meet Capital Needs</vt:lpstr>
      <vt:lpstr>Planning to Meet Capital Needs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45</cp:revision>
  <cp:lastPrinted>2025-10-12T15:26:13Z</cp:lastPrinted>
  <dcterms:created xsi:type="dcterms:W3CDTF">2025-09-27T12:27:09Z</dcterms:created>
  <dcterms:modified xsi:type="dcterms:W3CDTF">2025-10-19T06:10:54Z</dcterms:modified>
</cp:coreProperties>
</file>