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66" r:id="rId4"/>
    <p:sldId id="272" r:id="rId5"/>
    <p:sldId id="273" r:id="rId6"/>
    <p:sldId id="258" r:id="rId7"/>
    <p:sldId id="259" r:id="rId8"/>
    <p:sldId id="260" r:id="rId9"/>
    <p:sldId id="262" r:id="rId10"/>
    <p:sldId id="270" r:id="rId11"/>
    <p:sldId id="271" r:id="rId12"/>
    <p:sldId id="264" r:id="rId13"/>
    <p:sldId id="269" r:id="rId14"/>
    <p:sldId id="261" r:id="rId15"/>
    <p:sldId id="265" r:id="rId16"/>
  </p:sldIdLst>
  <p:sldSz cx="14630400" cy="8229600"/>
  <p:notesSz cx="8229600" cy="14630400"/>
  <p:embeddedFontLst>
    <p:embeddedFont>
      <p:font typeface="Crimson Pro Semi Bold" panose="020B0604020202020204" charset="0"/>
      <p:regular r:id="rId18"/>
    </p:embeddedFont>
    <p:embeddedFont>
      <p:font typeface="Heebo" pitchFamily="2" charset="-79"/>
      <p:regular r:id="rId19"/>
      <p:bold r:id="rId20"/>
    </p:embeddedFont>
  </p:embeddedFont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5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2862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Introduction to System and Network Administration</a:t>
            </a:r>
            <a:endParaRPr lang="en-US" sz="4450" dirty="0"/>
          </a:p>
        </p:txBody>
      </p:sp>
      <p:sp>
        <p:nvSpPr>
          <p:cNvPr id="4" name="Text 1"/>
          <p:cNvSpPr/>
          <p:nvPr/>
        </p:nvSpPr>
        <p:spPr>
          <a:xfrm>
            <a:off x="793790" y="4086344"/>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Network and system administration is a branch of engineering that concerns the operational management of human–computer systems. It uniquely addresses both technology and users equally, focusing on keeping computer networks running smoothly despite user activities that may cause system failures.</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65121"/>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Cloud vs. On-Premises Infrastructure</a:t>
            </a:r>
            <a:endParaRPr lang="en-US" sz="4450" dirty="0"/>
          </a:p>
        </p:txBody>
      </p:sp>
      <p:sp>
        <p:nvSpPr>
          <p:cNvPr id="4" name="Text 1"/>
          <p:cNvSpPr/>
          <p:nvPr/>
        </p:nvSpPr>
        <p:spPr>
          <a:xfrm>
            <a:off x="793790" y="2949654"/>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2150FE"/>
                </a:solidFill>
                <a:latin typeface="Crimson Pro Semi Bold" pitchFamily="34" charset="0"/>
                <a:ea typeface="Crimson Pro Semi Bold" pitchFamily="34" charset="-122"/>
                <a:cs typeface="Crimson Pro Semi Bold" pitchFamily="34" charset="-120"/>
              </a:rPr>
              <a:t>On-Premises</a:t>
            </a:r>
            <a:endParaRPr lang="en-US" sz="2650" dirty="0"/>
          </a:p>
        </p:txBody>
      </p:sp>
      <p:sp>
        <p:nvSpPr>
          <p:cNvPr id="5" name="Text 2"/>
          <p:cNvSpPr/>
          <p:nvPr/>
        </p:nvSpPr>
        <p:spPr>
          <a:xfrm>
            <a:off x="793790" y="3601760"/>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Complete control over hardware and software</a:t>
            </a:r>
            <a:endParaRPr lang="en-US" sz="1750" dirty="0"/>
          </a:p>
        </p:txBody>
      </p:sp>
      <p:sp>
        <p:nvSpPr>
          <p:cNvPr id="6" name="Text 3"/>
          <p:cNvSpPr/>
          <p:nvPr/>
        </p:nvSpPr>
        <p:spPr>
          <a:xfrm>
            <a:off x="793790" y="4406860"/>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Physical access to systems</a:t>
            </a:r>
            <a:endParaRPr lang="en-US" sz="1750" dirty="0"/>
          </a:p>
        </p:txBody>
      </p:sp>
      <p:sp>
        <p:nvSpPr>
          <p:cNvPr id="7" name="Text 4"/>
          <p:cNvSpPr/>
          <p:nvPr/>
        </p:nvSpPr>
        <p:spPr>
          <a:xfrm>
            <a:off x="793790" y="4849058"/>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Higher initial capital expenditure</a:t>
            </a:r>
            <a:endParaRPr lang="en-US" sz="1750" dirty="0"/>
          </a:p>
        </p:txBody>
      </p:sp>
      <p:sp>
        <p:nvSpPr>
          <p:cNvPr id="8" name="Text 5"/>
          <p:cNvSpPr/>
          <p:nvPr/>
        </p:nvSpPr>
        <p:spPr>
          <a:xfrm>
            <a:off x="793790" y="5654159"/>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Responsibility for all maintenance</a:t>
            </a:r>
            <a:endParaRPr lang="en-US" sz="1750" dirty="0"/>
          </a:p>
        </p:txBody>
      </p:sp>
      <p:sp>
        <p:nvSpPr>
          <p:cNvPr id="9" name="Text 6"/>
          <p:cNvSpPr/>
          <p:nvPr/>
        </p:nvSpPr>
        <p:spPr>
          <a:xfrm>
            <a:off x="793790" y="6459260"/>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Fixed capacity requiring planning for peak loads</a:t>
            </a:r>
            <a:endParaRPr lang="en-US" sz="1750" dirty="0"/>
          </a:p>
        </p:txBody>
      </p:sp>
      <p:sp>
        <p:nvSpPr>
          <p:cNvPr id="10" name="Text 7"/>
          <p:cNvSpPr/>
          <p:nvPr/>
        </p:nvSpPr>
        <p:spPr>
          <a:xfrm>
            <a:off x="4856321" y="2949654"/>
            <a:ext cx="3402330" cy="425291"/>
          </a:xfrm>
          <a:prstGeom prst="rect">
            <a:avLst/>
          </a:prstGeom>
          <a:noFill/>
          <a:ln/>
        </p:spPr>
        <p:txBody>
          <a:bodyPr wrap="none" lIns="0" tIns="0" rIns="0" bIns="0" rtlCol="0" anchor="t"/>
          <a:lstStyle/>
          <a:p>
            <a:pPr>
              <a:lnSpc>
                <a:spcPts val="3300"/>
              </a:lnSpc>
            </a:pPr>
            <a:r>
              <a:rPr lang="en-US" sz="2650" dirty="0">
                <a:solidFill>
                  <a:srgbClr val="2150FE"/>
                </a:solidFill>
                <a:latin typeface="Crimson Pro Semi Bold" pitchFamily="34" charset="0"/>
                <a:ea typeface="Crimson Pro Semi Bold" pitchFamily="34" charset="-122"/>
                <a:cs typeface="Crimson Pro Semi Bold" pitchFamily="34" charset="-120"/>
              </a:rPr>
              <a:t>Cloud (AWS, Azure, GCP)</a:t>
            </a:r>
            <a:endParaRPr lang="en-US" sz="2650" dirty="0"/>
          </a:p>
        </p:txBody>
      </p:sp>
      <p:sp>
        <p:nvSpPr>
          <p:cNvPr id="11" name="Text 8"/>
          <p:cNvSpPr/>
          <p:nvPr/>
        </p:nvSpPr>
        <p:spPr>
          <a:xfrm>
            <a:off x="4856321" y="3601760"/>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Scalable resources on demand</a:t>
            </a:r>
            <a:endParaRPr lang="en-US" sz="1750" dirty="0"/>
          </a:p>
        </p:txBody>
      </p:sp>
      <p:sp>
        <p:nvSpPr>
          <p:cNvPr id="12" name="Text 9"/>
          <p:cNvSpPr/>
          <p:nvPr/>
        </p:nvSpPr>
        <p:spPr>
          <a:xfrm>
            <a:off x="4856321" y="4043958"/>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Reduced physical infrastructure management</a:t>
            </a:r>
            <a:endParaRPr lang="en-US" sz="1750" dirty="0"/>
          </a:p>
        </p:txBody>
      </p:sp>
      <p:sp>
        <p:nvSpPr>
          <p:cNvPr id="13" name="Text 10"/>
          <p:cNvSpPr/>
          <p:nvPr/>
        </p:nvSpPr>
        <p:spPr>
          <a:xfrm>
            <a:off x="4856321" y="4849058"/>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Subscription-based operational expenditure</a:t>
            </a:r>
            <a:endParaRPr lang="en-US" sz="1750" dirty="0"/>
          </a:p>
        </p:txBody>
      </p:sp>
      <p:sp>
        <p:nvSpPr>
          <p:cNvPr id="14" name="Text 11"/>
          <p:cNvSpPr/>
          <p:nvPr/>
        </p:nvSpPr>
        <p:spPr>
          <a:xfrm>
            <a:off x="4856321" y="5654159"/>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Shared responsibility for security</a:t>
            </a:r>
            <a:endParaRPr lang="en-US" sz="1750" dirty="0"/>
          </a:p>
        </p:txBody>
      </p:sp>
      <p:sp>
        <p:nvSpPr>
          <p:cNvPr id="15" name="Text 12"/>
          <p:cNvSpPr/>
          <p:nvPr/>
        </p:nvSpPr>
        <p:spPr>
          <a:xfrm>
            <a:off x="4856321" y="6459260"/>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Potential network dependency issues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67026"/>
            <a:ext cx="690622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Hybrid Infrastructure Models</a:t>
            </a:r>
            <a:endParaRPr lang="en-US" sz="4450" dirty="0"/>
          </a:p>
        </p:txBody>
      </p:sp>
      <p:sp>
        <p:nvSpPr>
          <p:cNvPr id="3" name="Shape 1"/>
          <p:cNvSpPr/>
          <p:nvPr/>
        </p:nvSpPr>
        <p:spPr>
          <a:xfrm>
            <a:off x="793790" y="2795707"/>
            <a:ext cx="4196358" cy="2819519"/>
          </a:xfrm>
          <a:prstGeom prst="roundRect">
            <a:avLst>
              <a:gd name="adj" fmla="val 1207"/>
            </a:avLst>
          </a:prstGeom>
          <a:solidFill>
            <a:srgbClr val="FFFFFF"/>
          </a:solidFill>
          <a:ln w="30480">
            <a:solidFill>
              <a:srgbClr val="D8D4D4"/>
            </a:solidFill>
            <a:prstDash val="solid"/>
          </a:ln>
        </p:spPr>
      </p:sp>
      <p:sp>
        <p:nvSpPr>
          <p:cNvPr id="4" name="Text 2"/>
          <p:cNvSpPr/>
          <p:nvPr/>
        </p:nvSpPr>
        <p:spPr>
          <a:xfrm>
            <a:off x="1051084" y="305300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Multi-Cloud</a:t>
            </a:r>
            <a:endParaRPr lang="en-US" sz="2200" dirty="0"/>
          </a:p>
        </p:txBody>
      </p:sp>
      <p:sp>
        <p:nvSpPr>
          <p:cNvPr id="5" name="Text 3"/>
          <p:cNvSpPr/>
          <p:nvPr/>
        </p:nvSpPr>
        <p:spPr>
          <a:xfrm>
            <a:off x="1051084" y="3543419"/>
            <a:ext cx="3681770"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Using multiple cloud providers to avoid vendor lock-in and leverage best-of-breed services. Requires expertise in different platforms and robust integration strategies.</a:t>
            </a:r>
            <a:endParaRPr lang="en-US" sz="1750" dirty="0"/>
          </a:p>
        </p:txBody>
      </p:sp>
      <p:sp>
        <p:nvSpPr>
          <p:cNvPr id="6" name="Shape 4"/>
          <p:cNvSpPr/>
          <p:nvPr/>
        </p:nvSpPr>
        <p:spPr>
          <a:xfrm>
            <a:off x="5216962" y="2795707"/>
            <a:ext cx="4196358" cy="2819519"/>
          </a:xfrm>
          <a:prstGeom prst="roundRect">
            <a:avLst>
              <a:gd name="adj" fmla="val 1207"/>
            </a:avLst>
          </a:prstGeom>
          <a:solidFill>
            <a:srgbClr val="FFFFFF"/>
          </a:solidFill>
          <a:ln w="30480">
            <a:solidFill>
              <a:srgbClr val="D8D4D4"/>
            </a:solidFill>
            <a:prstDash val="solid"/>
          </a:ln>
        </p:spPr>
      </p:sp>
      <p:sp>
        <p:nvSpPr>
          <p:cNvPr id="7" name="Text 5"/>
          <p:cNvSpPr/>
          <p:nvPr/>
        </p:nvSpPr>
        <p:spPr>
          <a:xfrm>
            <a:off x="5474256" y="305300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Hybrid Cloud</a:t>
            </a:r>
            <a:endParaRPr lang="en-US" sz="2200" dirty="0"/>
          </a:p>
        </p:txBody>
      </p:sp>
      <p:sp>
        <p:nvSpPr>
          <p:cNvPr id="8" name="Text 6"/>
          <p:cNvSpPr/>
          <p:nvPr/>
        </p:nvSpPr>
        <p:spPr>
          <a:xfrm>
            <a:off x="5474256" y="3543419"/>
            <a:ext cx="3681770"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Combining private infrastructure with public cloud services. Sensitive workloads remain on-premises while scalable applications move to the cloud.</a:t>
            </a:r>
            <a:endParaRPr lang="en-US" sz="1750" dirty="0"/>
          </a:p>
        </p:txBody>
      </p:sp>
      <p:sp>
        <p:nvSpPr>
          <p:cNvPr id="9" name="Shape 7"/>
          <p:cNvSpPr/>
          <p:nvPr/>
        </p:nvSpPr>
        <p:spPr>
          <a:xfrm>
            <a:off x="9640133" y="2795707"/>
            <a:ext cx="4196358" cy="2819519"/>
          </a:xfrm>
          <a:prstGeom prst="roundRect">
            <a:avLst>
              <a:gd name="adj" fmla="val 1207"/>
            </a:avLst>
          </a:prstGeom>
          <a:solidFill>
            <a:srgbClr val="FFFFFF"/>
          </a:solidFill>
          <a:ln w="30480">
            <a:solidFill>
              <a:srgbClr val="D8D4D4"/>
            </a:solidFill>
            <a:prstDash val="solid"/>
          </a:ln>
        </p:spPr>
      </p:sp>
      <p:sp>
        <p:nvSpPr>
          <p:cNvPr id="10" name="Text 8"/>
          <p:cNvSpPr/>
          <p:nvPr/>
        </p:nvSpPr>
        <p:spPr>
          <a:xfrm>
            <a:off x="9897427" y="305300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Edge Computing</a:t>
            </a:r>
            <a:endParaRPr lang="en-US" sz="2200" dirty="0"/>
          </a:p>
        </p:txBody>
      </p:sp>
      <p:sp>
        <p:nvSpPr>
          <p:cNvPr id="11" name="Text 9"/>
          <p:cNvSpPr/>
          <p:nvPr/>
        </p:nvSpPr>
        <p:spPr>
          <a:xfrm>
            <a:off x="9897427" y="3543419"/>
            <a:ext cx="3681770"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Processing data closer to where it's generated rather than in a centralized location. Critical for IoT applications and latency-sensitive services.</a:t>
            </a:r>
            <a:endParaRPr lang="en-US" sz="1750" dirty="0"/>
          </a:p>
        </p:txBody>
      </p:sp>
      <p:sp>
        <p:nvSpPr>
          <p:cNvPr id="12" name="Text 10"/>
          <p:cNvSpPr/>
          <p:nvPr/>
        </p:nvSpPr>
        <p:spPr>
          <a:xfrm>
            <a:off x="793790" y="5870377"/>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Modern administrators must understand the strengths and limitations of each model to design optimal infrastructure for their organization's needs. This often requires balancing performance, cost, security, and compliance requirements.</a:t>
            </a:r>
            <a:endParaRPr lang="en-US" sz="1750" dirty="0"/>
          </a:p>
        </p:txBody>
      </p:sp>
      <p:sp>
        <p:nvSpPr>
          <p:cNvPr id="14" name="TextBox 13">
            <a:extLst>
              <a:ext uri="{FF2B5EF4-FFF2-40B4-BE49-F238E27FC236}">
                <a16:creationId xmlns:a16="http://schemas.microsoft.com/office/drawing/2014/main" id="{4BC02A44-B06F-9FC2-ADF0-D937F1504243}"/>
              </a:ext>
            </a:extLst>
          </p:cNvPr>
          <p:cNvSpPr txBox="1"/>
          <p:nvPr/>
        </p:nvSpPr>
        <p:spPr>
          <a:xfrm>
            <a:off x="793789" y="1737142"/>
            <a:ext cx="12785407" cy="812402"/>
          </a:xfrm>
          <a:prstGeom prst="rect">
            <a:avLst/>
          </a:prstGeom>
          <a:noFill/>
        </p:spPr>
        <p:txBody>
          <a:bodyPr wrap="square">
            <a:spAutoFit/>
          </a:bodyPr>
          <a:lstStyle/>
          <a:p>
            <a:pPr marL="0" indent="0" algn="l">
              <a:lnSpc>
                <a:spcPts val="2850"/>
              </a:lnSpc>
              <a:buNone/>
            </a:pPr>
            <a:r>
              <a:rPr lang="en-US" sz="1800" dirty="0">
                <a:solidFill>
                  <a:srgbClr val="4C4C4D"/>
                </a:solidFill>
                <a:latin typeface="Heebo" pitchFamily="34" charset="0"/>
                <a:ea typeface="Heebo" pitchFamily="34" charset="-122"/>
                <a:cs typeface="Heebo" pitchFamily="34" charset="-120"/>
              </a:rPr>
              <a:t>Organizations increasingly adopt a combination of </a:t>
            </a:r>
            <a:r>
              <a:rPr lang="en-US" sz="1800" b="1" dirty="0">
                <a:solidFill>
                  <a:srgbClr val="2150FE"/>
                </a:solidFill>
                <a:latin typeface="Heebo" pitchFamily="34" charset="0"/>
                <a:ea typeface="Heebo" pitchFamily="34" charset="-122"/>
                <a:cs typeface="Heebo" pitchFamily="34" charset="-120"/>
              </a:rPr>
              <a:t>on-premises + cloud</a:t>
            </a:r>
            <a:r>
              <a:rPr lang="en-US" sz="1800" dirty="0">
                <a:solidFill>
                  <a:srgbClr val="4C4C4D"/>
                </a:solidFill>
                <a:latin typeface="Heebo" pitchFamily="34" charset="0"/>
                <a:ea typeface="Heebo" pitchFamily="34" charset="-122"/>
                <a:cs typeface="Heebo" pitchFamily="34" charset="-120"/>
              </a:rPr>
              <a:t> solutions to maximize benefits while minimizing drawbacks.</a:t>
            </a:r>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240036"/>
            <a:ext cx="1052072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Essential Skills needed by a sys and network admin</a:t>
            </a:r>
            <a:endParaRPr lang="en-US" sz="4450" dirty="0"/>
          </a:p>
        </p:txBody>
      </p:sp>
      <p:pic>
        <p:nvPicPr>
          <p:cNvPr id="3" name="Image 0" descr="preencoded.png"/>
          <p:cNvPicPr>
            <a:picLocks noChangeAspect="1"/>
          </p:cNvPicPr>
          <p:nvPr/>
        </p:nvPicPr>
        <p:blipFill>
          <a:blip r:embed="rId3"/>
          <a:stretch>
            <a:fillRect/>
          </a:stretch>
        </p:blipFill>
        <p:spPr>
          <a:xfrm>
            <a:off x="793790" y="2402443"/>
            <a:ext cx="566976" cy="566976"/>
          </a:xfrm>
          <a:prstGeom prst="rect">
            <a:avLst/>
          </a:prstGeom>
        </p:spPr>
      </p:pic>
      <p:sp>
        <p:nvSpPr>
          <p:cNvPr id="4" name="Text 1"/>
          <p:cNvSpPr/>
          <p:nvPr/>
        </p:nvSpPr>
        <p:spPr>
          <a:xfrm>
            <a:off x="793790"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Problem Solving</a:t>
            </a:r>
            <a:endParaRPr lang="en-US" sz="2200" dirty="0"/>
          </a:p>
        </p:txBody>
      </p:sp>
      <p:sp>
        <p:nvSpPr>
          <p:cNvPr id="5" name="Text 2"/>
          <p:cNvSpPr/>
          <p:nvPr/>
        </p:nvSpPr>
        <p:spPr>
          <a:xfrm>
            <a:off x="793790" y="3743325"/>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Quickly diagnosing and fixing issues under constraints and stress—perhaps the most important skill</a:t>
            </a:r>
            <a:endParaRPr lang="en-US" sz="1750" dirty="0"/>
          </a:p>
        </p:txBody>
      </p:sp>
      <p:pic>
        <p:nvPicPr>
          <p:cNvPr id="6" name="Image 1" descr="preencoded.png"/>
          <p:cNvPicPr>
            <a:picLocks noChangeAspect="1"/>
          </p:cNvPicPr>
          <p:nvPr/>
        </p:nvPicPr>
        <p:blipFill>
          <a:blip r:embed="rId4"/>
          <a:stretch>
            <a:fillRect/>
          </a:stretch>
        </p:blipFill>
        <p:spPr>
          <a:xfrm>
            <a:off x="7456884" y="2402443"/>
            <a:ext cx="566976" cy="566976"/>
          </a:xfrm>
          <a:prstGeom prst="rect">
            <a:avLst/>
          </a:prstGeom>
        </p:spPr>
      </p:pic>
      <p:sp>
        <p:nvSpPr>
          <p:cNvPr id="7" name="Text 3"/>
          <p:cNvSpPr/>
          <p:nvPr/>
        </p:nvSpPr>
        <p:spPr>
          <a:xfrm>
            <a:off x="7456884"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Communication</a:t>
            </a:r>
            <a:endParaRPr lang="en-US" sz="2200" dirty="0"/>
          </a:p>
        </p:txBody>
      </p:sp>
      <p:sp>
        <p:nvSpPr>
          <p:cNvPr id="8" name="Text 4"/>
          <p:cNvSpPr/>
          <p:nvPr/>
        </p:nvSpPr>
        <p:spPr>
          <a:xfrm>
            <a:off x="7456884" y="3743325"/>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Explaining technical issues to non-technical users and working effectively in teams</a:t>
            </a:r>
            <a:endParaRPr lang="en-US" sz="1750" dirty="0"/>
          </a:p>
        </p:txBody>
      </p:sp>
      <p:pic>
        <p:nvPicPr>
          <p:cNvPr id="9" name="Image 2" descr="preencoded.png"/>
          <p:cNvPicPr>
            <a:picLocks noChangeAspect="1"/>
          </p:cNvPicPr>
          <p:nvPr/>
        </p:nvPicPr>
        <p:blipFill>
          <a:blip r:embed="rId5"/>
          <a:stretch>
            <a:fillRect/>
          </a:stretch>
        </p:blipFill>
        <p:spPr>
          <a:xfrm>
            <a:off x="793790" y="4922758"/>
            <a:ext cx="566976" cy="566976"/>
          </a:xfrm>
          <a:prstGeom prst="rect">
            <a:avLst/>
          </a:prstGeom>
        </p:spPr>
      </p:pic>
      <p:sp>
        <p:nvSpPr>
          <p:cNvPr id="10" name="Text 5"/>
          <p:cNvSpPr/>
          <p:nvPr/>
        </p:nvSpPr>
        <p:spPr>
          <a:xfrm>
            <a:off x="793790" y="57732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Scripting</a:t>
            </a:r>
            <a:endParaRPr lang="en-US" sz="2200" dirty="0"/>
          </a:p>
        </p:txBody>
      </p:sp>
      <p:sp>
        <p:nvSpPr>
          <p:cNvPr id="11" name="Text 6"/>
          <p:cNvSpPr/>
          <p:nvPr/>
        </p:nvSpPr>
        <p:spPr>
          <a:xfrm>
            <a:off x="793790" y="6263640"/>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Knowledge of programming languages for automation of routine tasks</a:t>
            </a:r>
            <a:endParaRPr lang="en-US" sz="1750" dirty="0"/>
          </a:p>
        </p:txBody>
      </p:sp>
      <p:pic>
        <p:nvPicPr>
          <p:cNvPr id="12" name="Image 3" descr="preencoded.png"/>
          <p:cNvPicPr>
            <a:picLocks noChangeAspect="1"/>
          </p:cNvPicPr>
          <p:nvPr/>
        </p:nvPicPr>
        <p:blipFill>
          <a:blip r:embed="rId6"/>
          <a:stretch>
            <a:fillRect/>
          </a:stretch>
        </p:blipFill>
        <p:spPr>
          <a:xfrm>
            <a:off x="7456884" y="4922758"/>
            <a:ext cx="566976" cy="566976"/>
          </a:xfrm>
          <a:prstGeom prst="rect">
            <a:avLst/>
          </a:prstGeom>
        </p:spPr>
      </p:pic>
      <p:sp>
        <p:nvSpPr>
          <p:cNvPr id="13" name="Text 7"/>
          <p:cNvSpPr/>
          <p:nvPr/>
        </p:nvSpPr>
        <p:spPr>
          <a:xfrm>
            <a:off x="7456884" y="57732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Security Expertise</a:t>
            </a:r>
            <a:endParaRPr lang="en-US" sz="2200" dirty="0"/>
          </a:p>
        </p:txBody>
      </p:sp>
      <p:sp>
        <p:nvSpPr>
          <p:cNvPr id="14" name="Text 8"/>
          <p:cNvSpPr/>
          <p:nvPr/>
        </p:nvSpPr>
        <p:spPr>
          <a:xfrm>
            <a:off x="7456884" y="6263640"/>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Strong grasp of computer security, especially for Internet-facing or business-critical systems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55840"/>
            <a:ext cx="6333649"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Current Industry Demands</a:t>
            </a:r>
            <a:endParaRPr lang="en-US" sz="4450" dirty="0"/>
          </a:p>
        </p:txBody>
      </p:sp>
      <p:pic>
        <p:nvPicPr>
          <p:cNvPr id="3" name="Image 0" descr="preencoded.png"/>
          <p:cNvPicPr>
            <a:picLocks noChangeAspect="1"/>
          </p:cNvPicPr>
          <p:nvPr/>
        </p:nvPicPr>
        <p:blipFill>
          <a:blip r:embed="rId3"/>
          <a:stretch>
            <a:fillRect/>
          </a:stretch>
        </p:blipFill>
        <p:spPr>
          <a:xfrm>
            <a:off x="793790" y="3118247"/>
            <a:ext cx="566976" cy="566976"/>
          </a:xfrm>
          <a:prstGeom prst="rect">
            <a:avLst/>
          </a:prstGeom>
        </p:spPr>
      </p:pic>
      <p:sp>
        <p:nvSpPr>
          <p:cNvPr id="4" name="Text 1"/>
          <p:cNvSpPr/>
          <p:nvPr/>
        </p:nvSpPr>
        <p:spPr>
          <a:xfrm>
            <a:off x="1644253"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Automation</a:t>
            </a:r>
            <a:endParaRPr lang="en-US" sz="2200" dirty="0"/>
          </a:p>
        </p:txBody>
      </p:sp>
      <p:sp>
        <p:nvSpPr>
          <p:cNvPr id="5" name="Text 2"/>
          <p:cNvSpPr/>
          <p:nvPr/>
        </p:nvSpPr>
        <p:spPr>
          <a:xfrm>
            <a:off x="1644253" y="3743325"/>
            <a:ext cx="330815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Infrastructure as Code, Ansible, Terraform</a:t>
            </a:r>
            <a:endParaRPr lang="en-US" sz="1750" dirty="0"/>
          </a:p>
        </p:txBody>
      </p:sp>
      <p:pic>
        <p:nvPicPr>
          <p:cNvPr id="6" name="Image 1" descr="preencoded.png"/>
          <p:cNvPicPr>
            <a:picLocks noChangeAspect="1"/>
          </p:cNvPicPr>
          <p:nvPr/>
        </p:nvPicPr>
        <p:blipFill>
          <a:blip r:embed="rId4"/>
          <a:stretch>
            <a:fillRect/>
          </a:stretch>
        </p:blipFill>
        <p:spPr>
          <a:xfrm>
            <a:off x="5235893" y="3118247"/>
            <a:ext cx="566976" cy="566976"/>
          </a:xfrm>
          <a:prstGeom prst="rect">
            <a:avLst/>
          </a:prstGeom>
        </p:spPr>
      </p:pic>
      <p:sp>
        <p:nvSpPr>
          <p:cNvPr id="7" name="Text 3"/>
          <p:cNvSpPr/>
          <p:nvPr/>
        </p:nvSpPr>
        <p:spPr>
          <a:xfrm>
            <a:off x="6086356"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Cybersecurity</a:t>
            </a:r>
            <a:endParaRPr lang="en-US" sz="2200" dirty="0"/>
          </a:p>
        </p:txBody>
      </p:sp>
      <p:sp>
        <p:nvSpPr>
          <p:cNvPr id="8" name="Text 4"/>
          <p:cNvSpPr/>
          <p:nvPr/>
        </p:nvSpPr>
        <p:spPr>
          <a:xfrm>
            <a:off x="6086356" y="3743325"/>
            <a:ext cx="330815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Zero Trust architecture, compliance frameworks</a:t>
            </a:r>
            <a:endParaRPr lang="en-US" sz="1750" dirty="0"/>
          </a:p>
        </p:txBody>
      </p:sp>
      <p:pic>
        <p:nvPicPr>
          <p:cNvPr id="9" name="Image 2" descr="preencoded.png"/>
          <p:cNvPicPr>
            <a:picLocks noChangeAspect="1"/>
          </p:cNvPicPr>
          <p:nvPr/>
        </p:nvPicPr>
        <p:blipFill>
          <a:blip r:embed="rId5"/>
          <a:stretch>
            <a:fillRect/>
          </a:stretch>
        </p:blipFill>
        <p:spPr>
          <a:xfrm>
            <a:off x="9677995" y="3118247"/>
            <a:ext cx="566976" cy="566976"/>
          </a:xfrm>
          <a:prstGeom prst="rect">
            <a:avLst/>
          </a:prstGeom>
        </p:spPr>
      </p:pic>
      <p:sp>
        <p:nvSpPr>
          <p:cNvPr id="10" name="Text 5"/>
          <p:cNvSpPr/>
          <p:nvPr/>
        </p:nvSpPr>
        <p:spPr>
          <a:xfrm>
            <a:off x="10528459"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Cloud-Native</a:t>
            </a:r>
            <a:endParaRPr lang="en-US" sz="2200" dirty="0"/>
          </a:p>
        </p:txBody>
      </p:sp>
      <p:sp>
        <p:nvSpPr>
          <p:cNvPr id="11" name="Text 6"/>
          <p:cNvSpPr/>
          <p:nvPr/>
        </p:nvSpPr>
        <p:spPr>
          <a:xfrm>
            <a:off x="10528459" y="3743325"/>
            <a:ext cx="330815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Containers, microservices, Kubernetes</a:t>
            </a:r>
            <a:endParaRPr lang="en-US" sz="1750" dirty="0"/>
          </a:p>
        </p:txBody>
      </p:sp>
      <p:pic>
        <p:nvPicPr>
          <p:cNvPr id="12" name="Image 3" descr="preencoded.png"/>
          <p:cNvPicPr>
            <a:picLocks noChangeAspect="1"/>
          </p:cNvPicPr>
          <p:nvPr/>
        </p:nvPicPr>
        <p:blipFill>
          <a:blip r:embed="rId6"/>
          <a:stretch>
            <a:fillRect/>
          </a:stretch>
        </p:blipFill>
        <p:spPr>
          <a:xfrm>
            <a:off x="793790" y="4922758"/>
            <a:ext cx="566976" cy="566976"/>
          </a:xfrm>
          <a:prstGeom prst="rect">
            <a:avLst/>
          </a:prstGeom>
        </p:spPr>
      </p:pic>
      <p:sp>
        <p:nvSpPr>
          <p:cNvPr id="13" name="Text 7"/>
          <p:cNvSpPr/>
          <p:nvPr/>
        </p:nvSpPr>
        <p:spPr>
          <a:xfrm>
            <a:off x="1644253" y="505741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Monitoring</a:t>
            </a:r>
            <a:endParaRPr lang="en-US" sz="2200" dirty="0"/>
          </a:p>
        </p:txBody>
      </p:sp>
      <p:sp>
        <p:nvSpPr>
          <p:cNvPr id="14" name="Text 8"/>
          <p:cNvSpPr/>
          <p:nvPr/>
        </p:nvSpPr>
        <p:spPr>
          <a:xfrm>
            <a:off x="1644253" y="5547836"/>
            <a:ext cx="330815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Observability, resilience, fault-tolerance</a:t>
            </a:r>
            <a:endParaRPr lang="en-US" sz="1750" dirty="0"/>
          </a:p>
        </p:txBody>
      </p:sp>
      <p:pic>
        <p:nvPicPr>
          <p:cNvPr id="15" name="Image 4" descr="preencoded.png"/>
          <p:cNvPicPr>
            <a:picLocks noChangeAspect="1"/>
          </p:cNvPicPr>
          <p:nvPr/>
        </p:nvPicPr>
        <p:blipFill>
          <a:blip r:embed="rId7"/>
          <a:stretch>
            <a:fillRect/>
          </a:stretch>
        </p:blipFill>
        <p:spPr>
          <a:xfrm>
            <a:off x="5235893" y="4922758"/>
            <a:ext cx="566976" cy="566976"/>
          </a:xfrm>
          <a:prstGeom prst="rect">
            <a:avLst/>
          </a:prstGeom>
        </p:spPr>
      </p:pic>
      <p:sp>
        <p:nvSpPr>
          <p:cNvPr id="16" name="Text 9"/>
          <p:cNvSpPr/>
          <p:nvPr/>
        </p:nvSpPr>
        <p:spPr>
          <a:xfrm>
            <a:off x="6086356" y="505741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Soft Skills</a:t>
            </a:r>
            <a:endParaRPr lang="en-US" sz="2200" dirty="0"/>
          </a:p>
        </p:txBody>
      </p:sp>
      <p:sp>
        <p:nvSpPr>
          <p:cNvPr id="17" name="Text 10"/>
          <p:cNvSpPr/>
          <p:nvPr/>
        </p:nvSpPr>
        <p:spPr>
          <a:xfrm>
            <a:off x="6086356" y="5547836"/>
            <a:ext cx="330815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Communication, problem-solving, adaptability</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12733"/>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Technology Environment Challenges</a:t>
            </a:r>
            <a:endParaRPr lang="en-US" sz="4450" dirty="0"/>
          </a:p>
        </p:txBody>
      </p:sp>
      <p:sp>
        <p:nvSpPr>
          <p:cNvPr id="4" name="Text 1"/>
          <p:cNvSpPr/>
          <p:nvPr/>
        </p:nvSpPr>
        <p:spPr>
          <a:xfrm>
            <a:off x="6280190" y="2670453"/>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System administrators face dual challenges in managing both hardware and software:</a:t>
            </a:r>
            <a:endParaRPr lang="en-US" sz="1750" dirty="0"/>
          </a:p>
        </p:txBody>
      </p:sp>
      <p:sp>
        <p:nvSpPr>
          <p:cNvPr id="5" name="Text 2"/>
          <p:cNvSpPr/>
          <p:nvPr/>
        </p:nvSpPr>
        <p:spPr>
          <a:xfrm>
            <a:off x="6280190" y="38782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150FE"/>
                </a:solidFill>
                <a:latin typeface="Crimson Pro Semi Bold" pitchFamily="34" charset="0"/>
                <a:ea typeface="Crimson Pro Semi Bold" pitchFamily="34" charset="-122"/>
                <a:cs typeface="Crimson Pro Semi Bold" pitchFamily="34" charset="-120"/>
              </a:rPr>
              <a:t>Hardware Constraints</a:t>
            </a:r>
            <a:endParaRPr lang="en-US" sz="2200" dirty="0"/>
          </a:p>
        </p:txBody>
      </p:sp>
      <p:sp>
        <p:nvSpPr>
          <p:cNvPr id="6" name="Text 3"/>
          <p:cNvSpPr/>
          <p:nvPr/>
        </p:nvSpPr>
        <p:spPr>
          <a:xfrm>
            <a:off x="6280190" y="4459367"/>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Physical world limitations</a:t>
            </a:r>
            <a:endParaRPr lang="en-US" sz="1750" dirty="0"/>
          </a:p>
        </p:txBody>
      </p:sp>
      <p:sp>
        <p:nvSpPr>
          <p:cNvPr id="7" name="Text 4"/>
          <p:cNvSpPr/>
          <p:nvPr/>
        </p:nvSpPr>
        <p:spPr>
          <a:xfrm>
            <a:off x="6280190" y="4901565"/>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Power requirements</a:t>
            </a:r>
            <a:endParaRPr lang="en-US" sz="1750" dirty="0"/>
          </a:p>
        </p:txBody>
      </p:sp>
      <p:sp>
        <p:nvSpPr>
          <p:cNvPr id="8" name="Text 5"/>
          <p:cNvSpPr/>
          <p:nvPr/>
        </p:nvSpPr>
        <p:spPr>
          <a:xfrm>
            <a:off x="6280190" y="5343763"/>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Climate control needs</a:t>
            </a:r>
            <a:endParaRPr lang="en-US" sz="1750" dirty="0"/>
          </a:p>
        </p:txBody>
      </p:sp>
      <p:sp>
        <p:nvSpPr>
          <p:cNvPr id="9" name="Text 6"/>
          <p:cNvSpPr/>
          <p:nvPr/>
        </p:nvSpPr>
        <p:spPr>
          <a:xfrm>
            <a:off x="6280190" y="5785961"/>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Standards conformance</a:t>
            </a:r>
            <a:endParaRPr lang="en-US" sz="1750" dirty="0"/>
          </a:p>
        </p:txBody>
      </p:sp>
      <p:sp>
        <p:nvSpPr>
          <p:cNvPr id="10" name="Text 7"/>
          <p:cNvSpPr/>
          <p:nvPr/>
        </p:nvSpPr>
        <p:spPr>
          <a:xfrm>
            <a:off x="10342721" y="38782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4318F"/>
                </a:solidFill>
                <a:latin typeface="Crimson Pro Semi Bold" pitchFamily="34" charset="0"/>
                <a:ea typeface="Crimson Pro Semi Bold" pitchFamily="34" charset="-122"/>
                <a:cs typeface="Crimson Pro Semi Bold" pitchFamily="34" charset="-120"/>
              </a:rPr>
              <a:t>Software Requirements</a:t>
            </a:r>
            <a:endParaRPr lang="en-US" sz="2200" dirty="0"/>
          </a:p>
        </p:txBody>
      </p:sp>
      <p:sp>
        <p:nvSpPr>
          <p:cNvPr id="11" name="Text 8"/>
          <p:cNvSpPr/>
          <p:nvPr/>
        </p:nvSpPr>
        <p:spPr>
          <a:xfrm>
            <a:off x="10342721" y="4459367"/>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Operating system infrastructure</a:t>
            </a:r>
            <a:endParaRPr lang="en-US" sz="1750" dirty="0"/>
          </a:p>
        </p:txBody>
      </p:sp>
      <p:sp>
        <p:nvSpPr>
          <p:cNvPr id="12" name="Text 9"/>
          <p:cNvSpPr/>
          <p:nvPr/>
        </p:nvSpPr>
        <p:spPr>
          <a:xfrm>
            <a:off x="10342721" y="5264467"/>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Interoperability standards</a:t>
            </a:r>
            <a:endParaRPr lang="en-US" sz="1750" dirty="0"/>
          </a:p>
        </p:txBody>
      </p:sp>
      <p:sp>
        <p:nvSpPr>
          <p:cNvPr id="13" name="Text 10"/>
          <p:cNvSpPr/>
          <p:nvPr/>
        </p:nvSpPr>
        <p:spPr>
          <a:xfrm>
            <a:off x="10342721" y="5706666"/>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Compatibility with other systems</a:t>
            </a:r>
            <a:endParaRPr lang="en-US" sz="1750" dirty="0"/>
          </a:p>
        </p:txBody>
      </p:sp>
      <p:sp>
        <p:nvSpPr>
          <p:cNvPr id="14" name="Text 11"/>
          <p:cNvSpPr/>
          <p:nvPr/>
        </p:nvSpPr>
        <p:spPr>
          <a:xfrm>
            <a:off x="10342721" y="6511766"/>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Security against hostile environments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73680"/>
          </a:xfrm>
          <a:prstGeom prst="rect">
            <a:avLst/>
          </a:prstGeom>
        </p:spPr>
      </p:pic>
      <p:sp>
        <p:nvSpPr>
          <p:cNvPr id="3" name="Text 0"/>
          <p:cNvSpPr/>
          <p:nvPr/>
        </p:nvSpPr>
        <p:spPr>
          <a:xfrm>
            <a:off x="776526" y="3385542"/>
            <a:ext cx="5547360" cy="693301"/>
          </a:xfrm>
          <a:prstGeom prst="rect">
            <a:avLst/>
          </a:prstGeom>
          <a:noFill/>
          <a:ln/>
        </p:spPr>
        <p:txBody>
          <a:bodyPr wrap="none" lIns="0" tIns="0" rIns="0" bIns="0" rtlCol="0" anchor="t"/>
          <a:lstStyle/>
          <a:p>
            <a:pPr marL="0" indent="0" algn="l">
              <a:lnSpc>
                <a:spcPts val="5450"/>
              </a:lnSpc>
              <a:buNone/>
            </a:pPr>
            <a:r>
              <a:rPr lang="en-US" sz="4350" dirty="0">
                <a:solidFill>
                  <a:srgbClr val="152D47"/>
                </a:solidFill>
                <a:latin typeface="Crimson Pro Semi Bold" pitchFamily="34" charset="0"/>
                <a:ea typeface="Crimson Pro Semi Bold" pitchFamily="34" charset="-122"/>
                <a:cs typeface="Crimson Pro Semi Bold" pitchFamily="34" charset="-120"/>
              </a:rPr>
              <a:t>Ethical Considerations</a:t>
            </a:r>
            <a:endParaRPr lang="en-US" sz="4350" dirty="0"/>
          </a:p>
        </p:txBody>
      </p:sp>
      <p:sp>
        <p:nvSpPr>
          <p:cNvPr id="4" name="Text 1"/>
          <p:cNvSpPr/>
          <p:nvPr/>
        </p:nvSpPr>
        <p:spPr>
          <a:xfrm>
            <a:off x="1109305" y="4661178"/>
            <a:ext cx="12744569" cy="355044"/>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"An administrator's job is to make users' lives bearable and to empower them in the production of real work."</a:t>
            </a:r>
            <a:endParaRPr lang="en-US" sz="1700" dirty="0"/>
          </a:p>
        </p:txBody>
      </p:sp>
      <p:sp>
        <p:nvSpPr>
          <p:cNvPr id="5" name="Shape 2"/>
          <p:cNvSpPr/>
          <p:nvPr/>
        </p:nvSpPr>
        <p:spPr>
          <a:xfrm>
            <a:off x="776526" y="4411623"/>
            <a:ext cx="30480" cy="854154"/>
          </a:xfrm>
          <a:prstGeom prst="rect">
            <a:avLst/>
          </a:prstGeom>
          <a:solidFill>
            <a:srgbClr val="2150FE"/>
          </a:solidFill>
          <a:ln/>
        </p:spPr>
      </p:sp>
      <p:sp>
        <p:nvSpPr>
          <p:cNvPr id="6" name="Text 3"/>
          <p:cNvSpPr/>
          <p:nvPr/>
        </p:nvSpPr>
        <p:spPr>
          <a:xfrm>
            <a:off x="776526" y="5515332"/>
            <a:ext cx="13077349" cy="355044"/>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System administrators must balance multiple ethical responsibilities:</a:t>
            </a:r>
            <a:endParaRPr lang="en-US" sz="1700" dirty="0"/>
          </a:p>
        </p:txBody>
      </p:sp>
      <p:sp>
        <p:nvSpPr>
          <p:cNvPr id="7" name="Text 4"/>
          <p:cNvSpPr/>
          <p:nvPr/>
        </p:nvSpPr>
        <p:spPr>
          <a:xfrm>
            <a:off x="776526" y="6319599"/>
            <a:ext cx="6268045" cy="355044"/>
          </a:xfrm>
          <a:prstGeom prst="rect">
            <a:avLst/>
          </a:prstGeom>
          <a:noFill/>
          <a:ln/>
        </p:spPr>
        <p:txBody>
          <a:bodyPr wrap="none" lIns="0" tIns="0" rIns="0" bIns="0" rtlCol="0" anchor="t"/>
          <a:lstStyle/>
          <a:p>
            <a:pPr marL="342900" indent="-342900" algn="l">
              <a:lnSpc>
                <a:spcPts val="2750"/>
              </a:lnSpc>
              <a:buSzPct val="100000"/>
              <a:buChar char="•"/>
            </a:pPr>
            <a:r>
              <a:rPr lang="en-US" sz="1700" dirty="0">
                <a:solidFill>
                  <a:srgbClr val="4C4C4D"/>
                </a:solidFill>
                <a:latin typeface="Heebo" pitchFamily="34" charset="0"/>
                <a:ea typeface="Heebo" pitchFamily="34" charset="-122"/>
                <a:cs typeface="Heebo" pitchFamily="34" charset="-120"/>
              </a:rPr>
              <a:t>Primary responsibility to the greater network community</a:t>
            </a:r>
            <a:endParaRPr lang="en-US" sz="1700" dirty="0"/>
          </a:p>
        </p:txBody>
      </p:sp>
      <p:sp>
        <p:nvSpPr>
          <p:cNvPr id="8" name="Text 5"/>
          <p:cNvSpPr/>
          <p:nvPr/>
        </p:nvSpPr>
        <p:spPr>
          <a:xfrm>
            <a:off x="776526" y="6752273"/>
            <a:ext cx="6268045" cy="355044"/>
          </a:xfrm>
          <a:prstGeom prst="rect">
            <a:avLst/>
          </a:prstGeom>
          <a:noFill/>
          <a:ln/>
        </p:spPr>
        <p:txBody>
          <a:bodyPr wrap="none" lIns="0" tIns="0" rIns="0" bIns="0" rtlCol="0" anchor="t"/>
          <a:lstStyle/>
          <a:p>
            <a:pPr marL="342900" indent="-342900" algn="l">
              <a:lnSpc>
                <a:spcPts val="2750"/>
              </a:lnSpc>
              <a:buSzPct val="100000"/>
              <a:buChar char="•"/>
            </a:pPr>
            <a:r>
              <a:rPr lang="en-US" sz="1700" dirty="0">
                <a:solidFill>
                  <a:srgbClr val="4C4C4D"/>
                </a:solidFill>
                <a:latin typeface="Heebo" pitchFamily="34" charset="0"/>
                <a:ea typeface="Heebo" pitchFamily="34" charset="-122"/>
                <a:cs typeface="Heebo" pitchFamily="34" charset="-120"/>
              </a:rPr>
              <a:t>Secondary responsibility to the users of their system</a:t>
            </a:r>
            <a:endParaRPr lang="en-US" sz="1700" dirty="0"/>
          </a:p>
        </p:txBody>
      </p:sp>
      <p:sp>
        <p:nvSpPr>
          <p:cNvPr id="9" name="Text 6"/>
          <p:cNvSpPr/>
          <p:nvPr/>
        </p:nvSpPr>
        <p:spPr>
          <a:xfrm>
            <a:off x="7593449" y="6319599"/>
            <a:ext cx="6268045" cy="355044"/>
          </a:xfrm>
          <a:prstGeom prst="rect">
            <a:avLst/>
          </a:prstGeom>
          <a:noFill/>
          <a:ln/>
        </p:spPr>
        <p:txBody>
          <a:bodyPr wrap="none" lIns="0" tIns="0" rIns="0" bIns="0" rtlCol="0" anchor="t"/>
          <a:lstStyle/>
          <a:p>
            <a:pPr marL="342900" indent="-342900" algn="l">
              <a:lnSpc>
                <a:spcPts val="2750"/>
              </a:lnSpc>
              <a:buSzPct val="100000"/>
              <a:buChar char="•"/>
            </a:pPr>
            <a:r>
              <a:rPr lang="en-US" sz="1700" dirty="0">
                <a:solidFill>
                  <a:srgbClr val="4C4C4D"/>
                </a:solidFill>
                <a:latin typeface="Heebo" pitchFamily="34" charset="0"/>
                <a:ea typeface="Heebo" pitchFamily="34" charset="-122"/>
                <a:cs typeface="Heebo" pitchFamily="34" charset="-120"/>
              </a:rPr>
              <a:t>Protection of individual rights</a:t>
            </a:r>
            <a:endParaRPr lang="en-US" sz="1700" dirty="0"/>
          </a:p>
        </p:txBody>
      </p:sp>
      <p:sp>
        <p:nvSpPr>
          <p:cNvPr id="10" name="Text 7"/>
          <p:cNvSpPr/>
          <p:nvPr/>
        </p:nvSpPr>
        <p:spPr>
          <a:xfrm>
            <a:off x="7593449" y="6752273"/>
            <a:ext cx="6268045" cy="355044"/>
          </a:xfrm>
          <a:prstGeom prst="rect">
            <a:avLst/>
          </a:prstGeom>
          <a:noFill/>
          <a:ln/>
        </p:spPr>
        <p:txBody>
          <a:bodyPr wrap="none" lIns="0" tIns="0" rIns="0" bIns="0" rtlCol="0" anchor="t"/>
          <a:lstStyle/>
          <a:p>
            <a:pPr marL="342900" indent="-342900" algn="l">
              <a:lnSpc>
                <a:spcPts val="2750"/>
              </a:lnSpc>
              <a:buSzPct val="100000"/>
              <a:buChar char="•"/>
            </a:pPr>
            <a:r>
              <a:rPr lang="en-US" sz="1700" dirty="0">
                <a:solidFill>
                  <a:srgbClr val="4C4C4D"/>
                </a:solidFill>
                <a:latin typeface="Heebo" pitchFamily="34" charset="0"/>
                <a:ea typeface="Heebo" pitchFamily="34" charset="-122"/>
                <a:cs typeface="Heebo" pitchFamily="34" charset="-120"/>
              </a:rPr>
              <a:t>Balancing security with usability</a:t>
            </a:r>
            <a:endParaRPr lang="en-US" sz="1700" dirty="0"/>
          </a:p>
        </p:txBody>
      </p:sp>
      <p:sp>
        <p:nvSpPr>
          <p:cNvPr id="11" name="Text 8"/>
          <p:cNvSpPr/>
          <p:nvPr/>
        </p:nvSpPr>
        <p:spPr>
          <a:xfrm>
            <a:off x="7593449" y="7184946"/>
            <a:ext cx="6268045" cy="355044"/>
          </a:xfrm>
          <a:prstGeom prst="rect">
            <a:avLst/>
          </a:prstGeom>
          <a:noFill/>
          <a:ln/>
        </p:spPr>
        <p:txBody>
          <a:bodyPr wrap="none" lIns="0" tIns="0" rIns="0" bIns="0" rtlCol="0" anchor="t"/>
          <a:lstStyle/>
          <a:p>
            <a:pPr marL="342900" indent="-342900" algn="l">
              <a:lnSpc>
                <a:spcPts val="2750"/>
              </a:lnSpc>
              <a:buSzPct val="100000"/>
              <a:buChar char="•"/>
            </a:pPr>
            <a:r>
              <a:rPr lang="en-US" sz="1700" dirty="0">
                <a:solidFill>
                  <a:srgbClr val="4C4C4D"/>
                </a:solidFill>
                <a:latin typeface="Heebo" pitchFamily="34" charset="0"/>
                <a:ea typeface="Heebo" pitchFamily="34" charset="-122"/>
                <a:cs typeface="Heebo" pitchFamily="34" charset="-120"/>
              </a:rPr>
              <a:t>Maintaining appropriate access controls</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14751"/>
            <a:ext cx="11979116" cy="708779"/>
          </a:xfrm>
          <a:prstGeom prst="rect">
            <a:avLst/>
          </a:prstGeom>
          <a:noFill/>
          <a:ln/>
        </p:spPr>
        <p:txBody>
          <a:bodyPr wrap="none" lIns="0" tIns="0" rIns="0" bIns="0" rtlCol="0" anchor="t"/>
          <a:lstStyle/>
          <a:p>
            <a:pPr>
              <a:lnSpc>
                <a:spcPts val="5550"/>
              </a:lnSpc>
            </a:pPr>
            <a:r>
              <a:rPr lang="en-US" sz="4450" dirty="0">
                <a:solidFill>
                  <a:srgbClr val="152D47"/>
                </a:solidFill>
                <a:latin typeface="Crimson Pro Semi Bold" pitchFamily="34" charset="0"/>
                <a:ea typeface="Crimson Pro Semi Bold" pitchFamily="34" charset="-122"/>
                <a:cs typeface="Crimson Pro Semi Bold" pitchFamily="34" charset="-120"/>
              </a:rPr>
              <a:t>Foundation of System and Network Administration</a:t>
            </a:r>
            <a:endParaRPr lang="en-US" sz="4450" dirty="0"/>
          </a:p>
        </p:txBody>
      </p:sp>
      <p:sp>
        <p:nvSpPr>
          <p:cNvPr id="3" name="Shape 1"/>
          <p:cNvSpPr/>
          <p:nvPr/>
        </p:nvSpPr>
        <p:spPr>
          <a:xfrm>
            <a:off x="793790" y="2977158"/>
            <a:ext cx="6407944" cy="2456617"/>
          </a:xfrm>
          <a:prstGeom prst="roundRect">
            <a:avLst>
              <a:gd name="adj" fmla="val 1385"/>
            </a:avLst>
          </a:prstGeom>
          <a:solidFill>
            <a:srgbClr val="FFFFFF"/>
          </a:solidFill>
          <a:ln w="30480">
            <a:solidFill>
              <a:srgbClr val="D8D4D4"/>
            </a:solidFill>
            <a:prstDash val="solid"/>
          </a:ln>
        </p:spPr>
      </p:sp>
      <p:sp>
        <p:nvSpPr>
          <p:cNvPr id="4" name="Text 2"/>
          <p:cNvSpPr/>
          <p:nvPr/>
        </p:nvSpPr>
        <p:spPr>
          <a:xfrm>
            <a:off x="1051084" y="32344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Networking </a:t>
            </a:r>
            <a:r>
              <a:rPr lang="en-US" sz="2200" dirty="0" err="1">
                <a:solidFill>
                  <a:srgbClr val="4C4C4D"/>
                </a:solidFill>
                <a:latin typeface="Crimson Pro Semi Bold" pitchFamily="34" charset="0"/>
                <a:ea typeface="Crimson Pro Semi Bold" pitchFamily="34" charset="-122"/>
                <a:cs typeface="Crimson Pro Semi Bold" pitchFamily="34" charset="-120"/>
              </a:rPr>
              <a:t>Admistration</a:t>
            </a:r>
            <a:endParaRPr lang="en-US" sz="2200" dirty="0"/>
          </a:p>
        </p:txBody>
      </p:sp>
      <p:sp>
        <p:nvSpPr>
          <p:cNvPr id="5" name="Text 3"/>
          <p:cNvSpPr/>
          <p:nvPr/>
        </p:nvSpPr>
        <p:spPr>
          <a:xfrm>
            <a:off x="1051084" y="3724870"/>
            <a:ext cx="5893356"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The technology of interconnecting computing devices so information can flow between them, from simple topology design to complex configuration of services and protocols.</a:t>
            </a:r>
            <a:endParaRPr lang="en-US" sz="1750" dirty="0"/>
          </a:p>
        </p:txBody>
      </p:sp>
      <p:sp>
        <p:nvSpPr>
          <p:cNvPr id="6" name="Shape 4"/>
          <p:cNvSpPr/>
          <p:nvPr/>
        </p:nvSpPr>
        <p:spPr>
          <a:xfrm>
            <a:off x="7428548" y="2977158"/>
            <a:ext cx="6408063" cy="2456617"/>
          </a:xfrm>
          <a:prstGeom prst="roundRect">
            <a:avLst>
              <a:gd name="adj" fmla="val 1385"/>
            </a:avLst>
          </a:prstGeom>
          <a:solidFill>
            <a:srgbClr val="FFFFFF"/>
          </a:solidFill>
          <a:ln w="30480">
            <a:solidFill>
              <a:srgbClr val="D8D4D4"/>
            </a:solidFill>
            <a:prstDash val="solid"/>
          </a:ln>
        </p:spPr>
      </p:sp>
      <p:sp>
        <p:nvSpPr>
          <p:cNvPr id="7" name="Text 5"/>
          <p:cNvSpPr/>
          <p:nvPr/>
        </p:nvSpPr>
        <p:spPr>
          <a:xfrm>
            <a:off x="7685842" y="32344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Systems Administration</a:t>
            </a:r>
            <a:endParaRPr lang="en-US" sz="2200" dirty="0"/>
          </a:p>
        </p:txBody>
      </p:sp>
      <p:sp>
        <p:nvSpPr>
          <p:cNvPr id="8" name="Text 6"/>
          <p:cNvSpPr/>
          <p:nvPr/>
        </p:nvSpPr>
        <p:spPr>
          <a:xfrm>
            <a:off x="7685842" y="3724870"/>
            <a:ext cx="5893475"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The design, installation, configuration, operation, and support of servers that handle data across networks, including decisions about physical/virtual servers and cloud environments.</a:t>
            </a:r>
            <a:endParaRPr lang="en-US" sz="1750" dirty="0"/>
          </a:p>
        </p:txBody>
      </p:sp>
      <p:sp>
        <p:nvSpPr>
          <p:cNvPr id="9" name="Text 7"/>
          <p:cNvSpPr/>
          <p:nvPr/>
        </p:nvSpPr>
        <p:spPr>
          <a:xfrm>
            <a:off x="793790" y="5688925"/>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Computer systems exist at the heart of nearly every organization and are critical to their success, making networking professionals valuable team members in any industry.</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32040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Evolution of the Role system administration</a:t>
            </a:r>
            <a:endParaRPr lang="en-US" sz="4450" dirty="0"/>
          </a:p>
        </p:txBody>
      </p:sp>
      <p:sp>
        <p:nvSpPr>
          <p:cNvPr id="3" name="Shape 1"/>
          <p:cNvSpPr/>
          <p:nvPr/>
        </p:nvSpPr>
        <p:spPr>
          <a:xfrm>
            <a:off x="7299960" y="2482810"/>
            <a:ext cx="30480" cy="4426268"/>
          </a:xfrm>
          <a:prstGeom prst="roundRect">
            <a:avLst>
              <a:gd name="adj" fmla="val 111628"/>
            </a:avLst>
          </a:prstGeom>
          <a:solidFill>
            <a:srgbClr val="D8D4D4"/>
          </a:solidFill>
          <a:ln/>
        </p:spPr>
      </p:sp>
      <p:sp>
        <p:nvSpPr>
          <p:cNvPr id="4" name="Shape 2"/>
          <p:cNvSpPr/>
          <p:nvPr/>
        </p:nvSpPr>
        <p:spPr>
          <a:xfrm>
            <a:off x="6410087" y="2722721"/>
            <a:ext cx="680442" cy="30480"/>
          </a:xfrm>
          <a:prstGeom prst="roundRect">
            <a:avLst>
              <a:gd name="adj" fmla="val 111628"/>
            </a:avLst>
          </a:prstGeom>
          <a:solidFill>
            <a:srgbClr val="D8D4D4"/>
          </a:solidFill>
          <a:ln/>
        </p:spPr>
      </p:sp>
      <p:sp>
        <p:nvSpPr>
          <p:cNvPr id="5" name="Shape 3"/>
          <p:cNvSpPr/>
          <p:nvPr/>
        </p:nvSpPr>
        <p:spPr>
          <a:xfrm>
            <a:off x="7060049" y="2482810"/>
            <a:ext cx="510302" cy="510302"/>
          </a:xfrm>
          <a:prstGeom prst="roundRect">
            <a:avLst>
              <a:gd name="adj" fmla="val 6667"/>
            </a:avLst>
          </a:prstGeom>
          <a:solidFill>
            <a:srgbClr val="F2EEEE"/>
          </a:solidFill>
          <a:ln/>
        </p:spPr>
      </p:sp>
      <p:sp>
        <p:nvSpPr>
          <p:cNvPr id="6" name="Text 4"/>
          <p:cNvSpPr/>
          <p:nvPr/>
        </p:nvSpPr>
        <p:spPr>
          <a:xfrm>
            <a:off x="7145119" y="2525316"/>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1</a:t>
            </a:r>
            <a:endParaRPr lang="en-US" sz="2650" dirty="0"/>
          </a:p>
        </p:txBody>
      </p:sp>
      <p:sp>
        <p:nvSpPr>
          <p:cNvPr id="7" name="Text 5"/>
          <p:cNvSpPr/>
          <p:nvPr/>
        </p:nvSpPr>
        <p:spPr>
          <a:xfrm>
            <a:off x="3345894" y="256067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Traditional Era</a:t>
            </a:r>
            <a:endParaRPr lang="en-US" sz="2200" dirty="0"/>
          </a:p>
        </p:txBody>
      </p:sp>
      <p:sp>
        <p:nvSpPr>
          <p:cNvPr id="8" name="Text 6"/>
          <p:cNvSpPr/>
          <p:nvPr/>
        </p:nvSpPr>
        <p:spPr>
          <a:xfrm>
            <a:off x="793790" y="3051096"/>
            <a:ext cx="5387340" cy="725805"/>
          </a:xfrm>
          <a:prstGeom prst="rect">
            <a:avLst/>
          </a:prstGeom>
          <a:noFill/>
          <a:ln/>
        </p:spPr>
        <p:txBody>
          <a:bodyPr wrap="square" lIns="0" tIns="0" rIns="0" bIns="0" rtlCol="0" anchor="t"/>
          <a:lstStyle/>
          <a:p>
            <a:pPr marL="0" indent="0" algn="r">
              <a:lnSpc>
                <a:spcPts val="2850"/>
              </a:lnSpc>
              <a:buNone/>
            </a:pPr>
            <a:r>
              <a:rPr lang="en-US" sz="1750" dirty="0">
                <a:solidFill>
                  <a:srgbClr val="4C4C4D"/>
                </a:solidFill>
                <a:latin typeface="Heebo" pitchFamily="34" charset="0"/>
                <a:ea typeface="Heebo" pitchFamily="34" charset="-122"/>
                <a:cs typeface="Heebo" pitchFamily="34" charset="-120"/>
              </a:rPr>
              <a:t>Focus on hardware, mainframes, servers, and terminals</a:t>
            </a:r>
            <a:endParaRPr lang="en-US" sz="1750" dirty="0"/>
          </a:p>
        </p:txBody>
      </p:sp>
      <p:sp>
        <p:nvSpPr>
          <p:cNvPr id="9" name="Text 7"/>
          <p:cNvSpPr/>
          <p:nvPr/>
        </p:nvSpPr>
        <p:spPr>
          <a:xfrm>
            <a:off x="793790" y="3912989"/>
            <a:ext cx="5387340" cy="362903"/>
          </a:xfrm>
          <a:prstGeom prst="rect">
            <a:avLst/>
          </a:prstGeom>
          <a:noFill/>
          <a:ln/>
        </p:spPr>
        <p:txBody>
          <a:bodyPr wrap="none" lIns="0" tIns="0" rIns="0" bIns="0" rtlCol="0" anchor="t"/>
          <a:lstStyle/>
          <a:p>
            <a:pPr marL="0" indent="0" algn="r">
              <a:lnSpc>
                <a:spcPts val="2850"/>
              </a:lnSpc>
              <a:buNone/>
            </a:pPr>
            <a:r>
              <a:rPr lang="en-US" sz="1750" dirty="0">
                <a:solidFill>
                  <a:srgbClr val="4C4C4D"/>
                </a:solidFill>
                <a:latin typeface="Heebo" pitchFamily="34" charset="0"/>
                <a:ea typeface="Heebo" pitchFamily="34" charset="-122"/>
                <a:cs typeface="Heebo" pitchFamily="34" charset="-120"/>
              </a:rPr>
              <a:t>Manual configuration and troubleshooting</a:t>
            </a:r>
            <a:endParaRPr lang="en-US" sz="1750" dirty="0"/>
          </a:p>
        </p:txBody>
      </p:sp>
      <p:sp>
        <p:nvSpPr>
          <p:cNvPr id="10" name="Shape 8"/>
          <p:cNvSpPr/>
          <p:nvPr/>
        </p:nvSpPr>
        <p:spPr>
          <a:xfrm>
            <a:off x="7539871" y="4083606"/>
            <a:ext cx="680442" cy="30480"/>
          </a:xfrm>
          <a:prstGeom prst="roundRect">
            <a:avLst>
              <a:gd name="adj" fmla="val 111628"/>
            </a:avLst>
          </a:prstGeom>
          <a:solidFill>
            <a:srgbClr val="D8D4D4"/>
          </a:solidFill>
          <a:ln/>
        </p:spPr>
      </p:sp>
      <p:sp>
        <p:nvSpPr>
          <p:cNvPr id="11" name="Shape 9"/>
          <p:cNvSpPr/>
          <p:nvPr/>
        </p:nvSpPr>
        <p:spPr>
          <a:xfrm>
            <a:off x="7060049" y="3843695"/>
            <a:ext cx="510302" cy="510302"/>
          </a:xfrm>
          <a:prstGeom prst="roundRect">
            <a:avLst>
              <a:gd name="adj" fmla="val 6667"/>
            </a:avLst>
          </a:prstGeom>
          <a:solidFill>
            <a:srgbClr val="F2EEEE"/>
          </a:solidFill>
          <a:ln/>
        </p:spPr>
      </p:sp>
      <p:sp>
        <p:nvSpPr>
          <p:cNvPr id="12" name="Text 10"/>
          <p:cNvSpPr/>
          <p:nvPr/>
        </p:nvSpPr>
        <p:spPr>
          <a:xfrm>
            <a:off x="7145119" y="3886200"/>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2</a:t>
            </a:r>
            <a:endParaRPr lang="en-US" sz="2650" dirty="0"/>
          </a:p>
        </p:txBody>
      </p:sp>
      <p:sp>
        <p:nvSpPr>
          <p:cNvPr id="13" name="Text 11"/>
          <p:cNvSpPr/>
          <p:nvPr/>
        </p:nvSpPr>
        <p:spPr>
          <a:xfrm>
            <a:off x="8449270" y="39215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Client-Server &amp; PC Era</a:t>
            </a:r>
            <a:endParaRPr lang="en-US" sz="2200" dirty="0"/>
          </a:p>
        </p:txBody>
      </p:sp>
      <p:sp>
        <p:nvSpPr>
          <p:cNvPr id="14" name="Text 12"/>
          <p:cNvSpPr/>
          <p:nvPr/>
        </p:nvSpPr>
        <p:spPr>
          <a:xfrm>
            <a:off x="8449270" y="4411980"/>
            <a:ext cx="5387340"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LANs, desktops, Windows NT, Unix</a:t>
            </a:r>
            <a:endParaRPr lang="en-US" sz="1750" dirty="0"/>
          </a:p>
        </p:txBody>
      </p:sp>
      <p:sp>
        <p:nvSpPr>
          <p:cNvPr id="15" name="Text 13"/>
          <p:cNvSpPr/>
          <p:nvPr/>
        </p:nvSpPr>
        <p:spPr>
          <a:xfrm>
            <a:off x="8449270" y="4910971"/>
            <a:ext cx="5387340"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Separation between network admins and system admins</a:t>
            </a:r>
            <a:endParaRPr lang="en-US" sz="1750" dirty="0"/>
          </a:p>
        </p:txBody>
      </p:sp>
      <p:sp>
        <p:nvSpPr>
          <p:cNvPr id="16" name="Shape 14"/>
          <p:cNvSpPr/>
          <p:nvPr/>
        </p:nvSpPr>
        <p:spPr>
          <a:xfrm>
            <a:off x="6410087" y="5256609"/>
            <a:ext cx="680442" cy="30480"/>
          </a:xfrm>
          <a:prstGeom prst="roundRect">
            <a:avLst>
              <a:gd name="adj" fmla="val 111628"/>
            </a:avLst>
          </a:prstGeom>
          <a:solidFill>
            <a:srgbClr val="D8D4D4"/>
          </a:solidFill>
          <a:ln/>
        </p:spPr>
      </p:sp>
      <p:sp>
        <p:nvSpPr>
          <p:cNvPr id="17" name="Shape 15"/>
          <p:cNvSpPr/>
          <p:nvPr/>
        </p:nvSpPr>
        <p:spPr>
          <a:xfrm>
            <a:off x="7060049" y="5016698"/>
            <a:ext cx="510302" cy="510302"/>
          </a:xfrm>
          <a:prstGeom prst="roundRect">
            <a:avLst>
              <a:gd name="adj" fmla="val 6667"/>
            </a:avLst>
          </a:prstGeom>
          <a:solidFill>
            <a:srgbClr val="F2EEEE"/>
          </a:solidFill>
          <a:ln/>
        </p:spPr>
      </p:sp>
      <p:sp>
        <p:nvSpPr>
          <p:cNvPr id="18" name="Text 16"/>
          <p:cNvSpPr/>
          <p:nvPr/>
        </p:nvSpPr>
        <p:spPr>
          <a:xfrm>
            <a:off x="7145119" y="5059204"/>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3</a:t>
            </a:r>
            <a:endParaRPr lang="en-US" sz="2650" dirty="0"/>
          </a:p>
        </p:txBody>
      </p:sp>
      <p:sp>
        <p:nvSpPr>
          <p:cNvPr id="19" name="Text 17"/>
          <p:cNvSpPr/>
          <p:nvPr/>
        </p:nvSpPr>
        <p:spPr>
          <a:xfrm>
            <a:off x="3345894" y="5094565"/>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Modern Era</a:t>
            </a:r>
            <a:endParaRPr lang="en-US" sz="2200" dirty="0"/>
          </a:p>
        </p:txBody>
      </p:sp>
      <p:sp>
        <p:nvSpPr>
          <p:cNvPr id="20" name="Text 18"/>
          <p:cNvSpPr/>
          <p:nvPr/>
        </p:nvSpPr>
        <p:spPr>
          <a:xfrm>
            <a:off x="793790" y="5584984"/>
            <a:ext cx="5387340" cy="362903"/>
          </a:xfrm>
          <a:prstGeom prst="rect">
            <a:avLst/>
          </a:prstGeom>
          <a:noFill/>
          <a:ln/>
        </p:spPr>
        <p:txBody>
          <a:bodyPr wrap="none" lIns="0" tIns="0" rIns="0" bIns="0" rtlCol="0" anchor="t"/>
          <a:lstStyle/>
          <a:p>
            <a:pPr marL="0" indent="0" algn="r">
              <a:lnSpc>
                <a:spcPts val="2850"/>
              </a:lnSpc>
              <a:buNone/>
            </a:pPr>
            <a:r>
              <a:rPr lang="en-US" sz="1750" dirty="0">
                <a:solidFill>
                  <a:srgbClr val="4C4C4D"/>
                </a:solidFill>
                <a:latin typeface="Heebo" pitchFamily="34" charset="0"/>
                <a:ea typeface="Heebo" pitchFamily="34" charset="-122"/>
                <a:cs typeface="Heebo" pitchFamily="34" charset="-120"/>
              </a:rPr>
              <a:t>Cloud, virtualization, DevOps, automation</a:t>
            </a:r>
            <a:endParaRPr lang="en-US" sz="1750" dirty="0"/>
          </a:p>
        </p:txBody>
      </p:sp>
      <p:sp>
        <p:nvSpPr>
          <p:cNvPr id="21" name="Text 19"/>
          <p:cNvSpPr/>
          <p:nvPr/>
        </p:nvSpPr>
        <p:spPr>
          <a:xfrm>
            <a:off x="793790" y="6083975"/>
            <a:ext cx="5387340" cy="362903"/>
          </a:xfrm>
          <a:prstGeom prst="rect">
            <a:avLst/>
          </a:prstGeom>
          <a:noFill/>
          <a:ln/>
        </p:spPr>
        <p:txBody>
          <a:bodyPr wrap="none" lIns="0" tIns="0" rIns="0" bIns="0" rtlCol="0" anchor="t"/>
          <a:lstStyle/>
          <a:p>
            <a:pPr marL="0" indent="0" algn="r">
              <a:lnSpc>
                <a:spcPts val="2850"/>
              </a:lnSpc>
              <a:buNone/>
            </a:pPr>
            <a:r>
              <a:rPr lang="en-US" sz="1750" dirty="0">
                <a:solidFill>
                  <a:srgbClr val="4C4C4D"/>
                </a:solidFill>
                <a:latin typeface="Heebo" pitchFamily="34" charset="0"/>
                <a:ea typeface="Heebo" pitchFamily="34" charset="-122"/>
                <a:cs typeface="Heebo" pitchFamily="34" charset="-120"/>
              </a:rPr>
              <a:t>Admins evolve into architects &amp; strategists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0218" y="623173"/>
            <a:ext cx="10084594" cy="705564"/>
          </a:xfrm>
          <a:prstGeom prst="rect">
            <a:avLst/>
          </a:prstGeom>
          <a:noFill/>
          <a:ln/>
        </p:spPr>
        <p:txBody>
          <a:bodyPr wrap="none" lIns="0" tIns="0" rIns="0" bIns="0" rtlCol="0" anchor="t"/>
          <a:lstStyle/>
          <a:p>
            <a:pPr marL="0" indent="0" algn="l">
              <a:lnSpc>
                <a:spcPts val="5550"/>
              </a:lnSpc>
              <a:buNone/>
            </a:pPr>
            <a:r>
              <a:rPr lang="en-US" sz="4400" dirty="0">
                <a:solidFill>
                  <a:srgbClr val="152D47"/>
                </a:solidFill>
                <a:latin typeface="Crimson Pro Semi Bold" pitchFamily="34" charset="0"/>
                <a:ea typeface="Crimson Pro Semi Bold" pitchFamily="34" charset="-122"/>
                <a:cs typeface="Crimson Pro Semi Bold" pitchFamily="34" charset="-120"/>
              </a:rPr>
              <a:t>Evolution of the System Administrator Role</a:t>
            </a:r>
            <a:endParaRPr lang="en-US" sz="4400" dirty="0"/>
          </a:p>
        </p:txBody>
      </p:sp>
      <p:sp>
        <p:nvSpPr>
          <p:cNvPr id="3" name="Shape 1"/>
          <p:cNvSpPr/>
          <p:nvPr/>
        </p:nvSpPr>
        <p:spPr>
          <a:xfrm>
            <a:off x="7299960" y="1780222"/>
            <a:ext cx="30480" cy="5826085"/>
          </a:xfrm>
          <a:prstGeom prst="roundRect">
            <a:avLst>
              <a:gd name="adj" fmla="val 111113"/>
            </a:avLst>
          </a:prstGeom>
          <a:solidFill>
            <a:srgbClr val="D8D4D4"/>
          </a:solidFill>
          <a:ln/>
        </p:spPr>
      </p:sp>
      <p:sp>
        <p:nvSpPr>
          <p:cNvPr id="4" name="Shape 2"/>
          <p:cNvSpPr/>
          <p:nvPr/>
        </p:nvSpPr>
        <p:spPr>
          <a:xfrm>
            <a:off x="6414373" y="2018943"/>
            <a:ext cx="677347" cy="30480"/>
          </a:xfrm>
          <a:prstGeom prst="roundRect">
            <a:avLst>
              <a:gd name="adj" fmla="val 111113"/>
            </a:avLst>
          </a:prstGeom>
          <a:solidFill>
            <a:srgbClr val="D8D4D4"/>
          </a:solidFill>
          <a:ln/>
        </p:spPr>
      </p:sp>
      <p:sp>
        <p:nvSpPr>
          <p:cNvPr id="5" name="Shape 3"/>
          <p:cNvSpPr/>
          <p:nvPr/>
        </p:nvSpPr>
        <p:spPr>
          <a:xfrm>
            <a:off x="7061240" y="1780222"/>
            <a:ext cx="507921" cy="507921"/>
          </a:xfrm>
          <a:prstGeom prst="roundRect">
            <a:avLst>
              <a:gd name="adj" fmla="val 6668"/>
            </a:avLst>
          </a:prstGeom>
          <a:solidFill>
            <a:srgbClr val="F2EEEE"/>
          </a:solidFill>
          <a:ln/>
        </p:spPr>
      </p:sp>
      <p:sp>
        <p:nvSpPr>
          <p:cNvPr id="6" name="Text 4"/>
          <p:cNvSpPr/>
          <p:nvPr/>
        </p:nvSpPr>
        <p:spPr>
          <a:xfrm>
            <a:off x="7145893" y="1822549"/>
            <a:ext cx="338614" cy="423267"/>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1</a:t>
            </a:r>
            <a:endParaRPr lang="en-US" sz="2650" dirty="0"/>
          </a:p>
        </p:txBody>
      </p:sp>
      <p:sp>
        <p:nvSpPr>
          <p:cNvPr id="7" name="Text 5"/>
          <p:cNvSpPr/>
          <p:nvPr/>
        </p:nvSpPr>
        <p:spPr>
          <a:xfrm>
            <a:off x="2864644" y="1857732"/>
            <a:ext cx="3321725" cy="352663"/>
          </a:xfrm>
          <a:prstGeom prst="rect">
            <a:avLst/>
          </a:prstGeom>
          <a:noFill/>
          <a:ln/>
        </p:spPr>
        <p:txBody>
          <a:bodyPr wrap="none" lIns="0" tIns="0" rIns="0" bIns="0" rtlCol="0" anchor="t"/>
          <a:lstStyle/>
          <a:p>
            <a:pPr marL="0" indent="0" algn="r">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1970s-1980s: Mainframe Era</a:t>
            </a:r>
            <a:endParaRPr lang="en-US" sz="2200" dirty="0"/>
          </a:p>
        </p:txBody>
      </p:sp>
      <p:sp>
        <p:nvSpPr>
          <p:cNvPr id="8" name="Text 6"/>
          <p:cNvSpPr/>
          <p:nvPr/>
        </p:nvSpPr>
        <p:spPr>
          <a:xfrm>
            <a:off x="790218" y="2345769"/>
            <a:ext cx="5396151" cy="1083350"/>
          </a:xfrm>
          <a:prstGeom prst="rect">
            <a:avLst/>
          </a:prstGeom>
          <a:noFill/>
          <a:ln/>
        </p:spPr>
        <p:txBody>
          <a:bodyPr wrap="square" lIns="0" tIns="0" rIns="0" bIns="0" rtlCol="0" anchor="t"/>
          <a:lstStyle/>
          <a:p>
            <a:pPr marL="0" indent="0" algn="r">
              <a:lnSpc>
                <a:spcPts val="2800"/>
              </a:lnSpc>
              <a:buNone/>
            </a:pPr>
            <a:r>
              <a:rPr lang="en-US" sz="1750" dirty="0">
                <a:solidFill>
                  <a:srgbClr val="4C4C4D"/>
                </a:solidFill>
                <a:latin typeface="Heebo" pitchFamily="34" charset="0"/>
                <a:ea typeface="Heebo" pitchFamily="34" charset="-122"/>
                <a:cs typeface="Heebo" pitchFamily="34" charset="-120"/>
              </a:rPr>
              <a:t>System administrators managed large, centralized computers serving hundreds of users. Focus was on batch processing and resource allocation.</a:t>
            </a:r>
            <a:endParaRPr lang="en-US" sz="1750" dirty="0"/>
          </a:p>
        </p:txBody>
      </p:sp>
      <p:sp>
        <p:nvSpPr>
          <p:cNvPr id="9" name="Shape 7"/>
          <p:cNvSpPr/>
          <p:nvPr/>
        </p:nvSpPr>
        <p:spPr>
          <a:xfrm>
            <a:off x="7538680" y="3373517"/>
            <a:ext cx="677347" cy="30480"/>
          </a:xfrm>
          <a:prstGeom prst="roundRect">
            <a:avLst>
              <a:gd name="adj" fmla="val 111113"/>
            </a:avLst>
          </a:prstGeom>
          <a:solidFill>
            <a:srgbClr val="D8D4D4"/>
          </a:solidFill>
          <a:ln/>
        </p:spPr>
      </p:sp>
      <p:sp>
        <p:nvSpPr>
          <p:cNvPr id="10" name="Shape 8"/>
          <p:cNvSpPr/>
          <p:nvPr/>
        </p:nvSpPr>
        <p:spPr>
          <a:xfrm>
            <a:off x="7061240" y="3134797"/>
            <a:ext cx="507921" cy="507921"/>
          </a:xfrm>
          <a:prstGeom prst="roundRect">
            <a:avLst>
              <a:gd name="adj" fmla="val 6668"/>
            </a:avLst>
          </a:prstGeom>
          <a:solidFill>
            <a:srgbClr val="F2EEEE"/>
          </a:solidFill>
          <a:ln/>
        </p:spPr>
      </p:sp>
      <p:sp>
        <p:nvSpPr>
          <p:cNvPr id="11" name="Text 9"/>
          <p:cNvSpPr/>
          <p:nvPr/>
        </p:nvSpPr>
        <p:spPr>
          <a:xfrm>
            <a:off x="7145893" y="3177123"/>
            <a:ext cx="338614" cy="423267"/>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2</a:t>
            </a:r>
            <a:endParaRPr lang="en-US" sz="2650" dirty="0"/>
          </a:p>
        </p:txBody>
      </p:sp>
      <p:sp>
        <p:nvSpPr>
          <p:cNvPr id="12" name="Text 10"/>
          <p:cNvSpPr/>
          <p:nvPr/>
        </p:nvSpPr>
        <p:spPr>
          <a:xfrm>
            <a:off x="8444032" y="3212306"/>
            <a:ext cx="3164919" cy="352663"/>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1990s: Client-Server Model</a:t>
            </a:r>
            <a:endParaRPr lang="en-US" sz="2200" dirty="0"/>
          </a:p>
        </p:txBody>
      </p:sp>
      <p:sp>
        <p:nvSpPr>
          <p:cNvPr id="13" name="Text 11"/>
          <p:cNvSpPr/>
          <p:nvPr/>
        </p:nvSpPr>
        <p:spPr>
          <a:xfrm>
            <a:off x="8444032" y="3700343"/>
            <a:ext cx="5396151" cy="1444466"/>
          </a:xfrm>
          <a:prstGeom prst="rect">
            <a:avLst/>
          </a:prstGeom>
          <a:noFill/>
          <a:ln/>
        </p:spPr>
        <p:txBody>
          <a:bodyPr wrap="square" lIns="0" tIns="0" rIns="0" bIns="0" rtlCol="0" anchor="t"/>
          <a:lstStyle/>
          <a:p>
            <a:pPr marL="0" indent="0" algn="l">
              <a:lnSpc>
                <a:spcPts val="2800"/>
              </a:lnSpc>
              <a:buNone/>
            </a:pPr>
            <a:r>
              <a:rPr lang="en-US" sz="1750" dirty="0">
                <a:solidFill>
                  <a:srgbClr val="4C4C4D"/>
                </a:solidFill>
                <a:latin typeface="Heebo" pitchFamily="34" charset="0"/>
                <a:ea typeface="Heebo" pitchFamily="34" charset="-122"/>
                <a:cs typeface="Heebo" pitchFamily="34" charset="-120"/>
              </a:rPr>
              <a:t>Smaller networked computers connected to file servers. The predicted demise of mainframes never materialized as they remained vital for computation-intensive tasks.</a:t>
            </a:r>
            <a:endParaRPr lang="en-US" sz="1750" dirty="0"/>
          </a:p>
        </p:txBody>
      </p:sp>
      <p:sp>
        <p:nvSpPr>
          <p:cNvPr id="14" name="Shape 12"/>
          <p:cNvSpPr/>
          <p:nvPr/>
        </p:nvSpPr>
        <p:spPr>
          <a:xfrm>
            <a:off x="6414373" y="4604266"/>
            <a:ext cx="677347" cy="30480"/>
          </a:xfrm>
          <a:prstGeom prst="roundRect">
            <a:avLst>
              <a:gd name="adj" fmla="val 111113"/>
            </a:avLst>
          </a:prstGeom>
          <a:solidFill>
            <a:srgbClr val="D8D4D4"/>
          </a:solidFill>
          <a:ln/>
        </p:spPr>
      </p:sp>
      <p:sp>
        <p:nvSpPr>
          <p:cNvPr id="15" name="Shape 13"/>
          <p:cNvSpPr/>
          <p:nvPr/>
        </p:nvSpPr>
        <p:spPr>
          <a:xfrm>
            <a:off x="7061240" y="4365546"/>
            <a:ext cx="507921" cy="507921"/>
          </a:xfrm>
          <a:prstGeom prst="roundRect">
            <a:avLst>
              <a:gd name="adj" fmla="val 6668"/>
            </a:avLst>
          </a:prstGeom>
          <a:solidFill>
            <a:srgbClr val="F2EEEE"/>
          </a:solidFill>
          <a:ln/>
        </p:spPr>
      </p:sp>
      <p:sp>
        <p:nvSpPr>
          <p:cNvPr id="16" name="Text 14"/>
          <p:cNvSpPr/>
          <p:nvPr/>
        </p:nvSpPr>
        <p:spPr>
          <a:xfrm>
            <a:off x="7145893" y="4407872"/>
            <a:ext cx="338614" cy="423267"/>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3</a:t>
            </a:r>
            <a:endParaRPr lang="en-US" sz="2650" dirty="0"/>
          </a:p>
        </p:txBody>
      </p:sp>
      <p:sp>
        <p:nvSpPr>
          <p:cNvPr id="17" name="Text 15"/>
          <p:cNvSpPr/>
          <p:nvPr/>
        </p:nvSpPr>
        <p:spPr>
          <a:xfrm>
            <a:off x="2951440" y="4443055"/>
            <a:ext cx="3234928" cy="352663"/>
          </a:xfrm>
          <a:prstGeom prst="rect">
            <a:avLst/>
          </a:prstGeom>
          <a:noFill/>
          <a:ln/>
        </p:spPr>
        <p:txBody>
          <a:bodyPr wrap="none" lIns="0" tIns="0" rIns="0" bIns="0" rtlCol="0" anchor="t"/>
          <a:lstStyle/>
          <a:p>
            <a:pPr marL="0" indent="0" algn="r">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2000s: Distributed Systems</a:t>
            </a:r>
            <a:endParaRPr lang="en-US" sz="2200" dirty="0"/>
          </a:p>
        </p:txBody>
      </p:sp>
      <p:sp>
        <p:nvSpPr>
          <p:cNvPr id="18" name="Text 16"/>
          <p:cNvSpPr/>
          <p:nvPr/>
        </p:nvSpPr>
        <p:spPr>
          <a:xfrm>
            <a:off x="790218" y="4931093"/>
            <a:ext cx="5396151" cy="1444466"/>
          </a:xfrm>
          <a:prstGeom prst="rect">
            <a:avLst/>
          </a:prstGeom>
          <a:noFill/>
          <a:ln/>
        </p:spPr>
        <p:txBody>
          <a:bodyPr wrap="square" lIns="0" tIns="0" rIns="0" bIns="0" rtlCol="0" anchor="t"/>
          <a:lstStyle/>
          <a:p>
            <a:pPr marL="0" indent="0" algn="r">
              <a:lnSpc>
                <a:spcPts val="2800"/>
              </a:lnSpc>
              <a:buNone/>
            </a:pPr>
            <a:r>
              <a:rPr lang="en-US" sz="1750" dirty="0">
                <a:solidFill>
                  <a:srgbClr val="4C4C4D"/>
                </a:solidFill>
                <a:latin typeface="Heebo" pitchFamily="34" charset="0"/>
                <a:ea typeface="Heebo" pitchFamily="34" charset="-122"/>
                <a:cs typeface="Heebo" pitchFamily="34" charset="-120"/>
              </a:rPr>
              <a:t>Growth of the Internet created globally distributed systems. Administrators needed to understand protocols, security, and resource sharing across networks.</a:t>
            </a:r>
            <a:endParaRPr lang="en-US" sz="1750" dirty="0"/>
          </a:p>
        </p:txBody>
      </p:sp>
      <p:sp>
        <p:nvSpPr>
          <p:cNvPr id="19" name="Shape 17"/>
          <p:cNvSpPr/>
          <p:nvPr/>
        </p:nvSpPr>
        <p:spPr>
          <a:xfrm>
            <a:off x="7538680" y="5835015"/>
            <a:ext cx="677347" cy="30480"/>
          </a:xfrm>
          <a:prstGeom prst="roundRect">
            <a:avLst>
              <a:gd name="adj" fmla="val 111113"/>
            </a:avLst>
          </a:prstGeom>
          <a:solidFill>
            <a:srgbClr val="D8D4D4"/>
          </a:solidFill>
          <a:ln/>
        </p:spPr>
      </p:sp>
      <p:sp>
        <p:nvSpPr>
          <p:cNvPr id="20" name="Shape 18"/>
          <p:cNvSpPr/>
          <p:nvPr/>
        </p:nvSpPr>
        <p:spPr>
          <a:xfrm>
            <a:off x="7061240" y="5596295"/>
            <a:ext cx="507921" cy="507921"/>
          </a:xfrm>
          <a:prstGeom prst="roundRect">
            <a:avLst>
              <a:gd name="adj" fmla="val 6668"/>
            </a:avLst>
          </a:prstGeom>
          <a:solidFill>
            <a:srgbClr val="F2EEEE"/>
          </a:solidFill>
          <a:ln/>
        </p:spPr>
      </p:sp>
      <p:sp>
        <p:nvSpPr>
          <p:cNvPr id="21" name="Text 19"/>
          <p:cNvSpPr/>
          <p:nvPr/>
        </p:nvSpPr>
        <p:spPr>
          <a:xfrm>
            <a:off x="7145893" y="5638621"/>
            <a:ext cx="338614" cy="423267"/>
          </a:xfrm>
          <a:prstGeom prst="rect">
            <a:avLst/>
          </a:prstGeom>
          <a:noFill/>
          <a:ln/>
        </p:spPr>
        <p:txBody>
          <a:bodyPr wrap="none" lIns="0" tIns="0" rIns="0" bIns="0" rtlCol="0" anchor="t"/>
          <a:lstStyle/>
          <a:p>
            <a:pPr marL="0" indent="0" algn="ctr">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4</a:t>
            </a:r>
            <a:endParaRPr lang="en-US" sz="2650" dirty="0"/>
          </a:p>
        </p:txBody>
      </p:sp>
      <p:sp>
        <p:nvSpPr>
          <p:cNvPr id="22" name="Text 20"/>
          <p:cNvSpPr/>
          <p:nvPr/>
        </p:nvSpPr>
        <p:spPr>
          <a:xfrm>
            <a:off x="8444032" y="5673804"/>
            <a:ext cx="3530203" cy="352663"/>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Present: Hybrid Infrastructure</a:t>
            </a:r>
            <a:endParaRPr lang="en-US" sz="2200" dirty="0"/>
          </a:p>
        </p:txBody>
      </p:sp>
      <p:sp>
        <p:nvSpPr>
          <p:cNvPr id="23" name="Text 21"/>
          <p:cNvSpPr/>
          <p:nvPr/>
        </p:nvSpPr>
        <p:spPr>
          <a:xfrm>
            <a:off x="8444032" y="6161842"/>
            <a:ext cx="5396151" cy="1444466"/>
          </a:xfrm>
          <a:prstGeom prst="rect">
            <a:avLst/>
          </a:prstGeom>
          <a:noFill/>
          <a:ln/>
        </p:spPr>
        <p:txBody>
          <a:bodyPr wrap="square" lIns="0" tIns="0" rIns="0" bIns="0" rtlCol="0" anchor="t"/>
          <a:lstStyle/>
          <a:p>
            <a:pPr marL="0" indent="0" algn="l">
              <a:lnSpc>
                <a:spcPts val="2800"/>
              </a:lnSpc>
              <a:buNone/>
            </a:pPr>
            <a:r>
              <a:rPr lang="en-US" sz="1750" dirty="0">
                <a:solidFill>
                  <a:srgbClr val="4C4C4D"/>
                </a:solidFill>
                <a:latin typeface="Heebo" pitchFamily="34" charset="0"/>
                <a:ea typeface="Heebo" pitchFamily="34" charset="-122"/>
                <a:cs typeface="Heebo" pitchFamily="34" charset="-120"/>
              </a:rPr>
              <a:t>Today's administrators manage complex environments spanning on-premises, cloud, and hybrid deployments while addressing sophisticated security and compliance requirements.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553"/>
          </a:xfrm>
          <a:prstGeom prst="rect">
            <a:avLst/>
          </a:prstGeom>
        </p:spPr>
      </p:pic>
      <p:sp>
        <p:nvSpPr>
          <p:cNvPr id="3" name="Text 0"/>
          <p:cNvSpPr/>
          <p:nvPr/>
        </p:nvSpPr>
        <p:spPr>
          <a:xfrm>
            <a:off x="767596" y="603052"/>
            <a:ext cx="7608808" cy="1370647"/>
          </a:xfrm>
          <a:prstGeom prst="rect">
            <a:avLst/>
          </a:prstGeom>
          <a:noFill/>
          <a:ln/>
        </p:spPr>
        <p:txBody>
          <a:bodyPr wrap="square" lIns="0" tIns="0" rIns="0" bIns="0" rtlCol="0" anchor="t"/>
          <a:lstStyle/>
          <a:p>
            <a:pPr marL="0" indent="0" algn="l">
              <a:lnSpc>
                <a:spcPts val="5350"/>
              </a:lnSpc>
              <a:buNone/>
            </a:pPr>
            <a:r>
              <a:rPr lang="en-US" sz="4300" dirty="0">
                <a:solidFill>
                  <a:srgbClr val="152D47"/>
                </a:solidFill>
                <a:latin typeface="Crimson Pro Semi Bold" pitchFamily="34" charset="0"/>
                <a:ea typeface="Crimson Pro Semi Bold" pitchFamily="34" charset="-122"/>
                <a:cs typeface="Crimson Pro Semi Bold" pitchFamily="34" charset="-120"/>
              </a:rPr>
              <a:t>Network Administrator: Role &amp; Responsibilities</a:t>
            </a:r>
            <a:endParaRPr lang="en-US" sz="4300" dirty="0"/>
          </a:p>
        </p:txBody>
      </p:sp>
      <p:sp>
        <p:nvSpPr>
          <p:cNvPr id="4" name="Shape 1"/>
          <p:cNvSpPr/>
          <p:nvPr/>
        </p:nvSpPr>
        <p:spPr>
          <a:xfrm>
            <a:off x="767596" y="2302669"/>
            <a:ext cx="3694748" cy="3429953"/>
          </a:xfrm>
          <a:prstGeom prst="roundRect">
            <a:avLst>
              <a:gd name="adj" fmla="val 959"/>
            </a:avLst>
          </a:prstGeom>
          <a:solidFill>
            <a:srgbClr val="FFFFFF"/>
          </a:solidFill>
          <a:ln w="30480">
            <a:solidFill>
              <a:srgbClr val="D8D4D4"/>
            </a:solidFill>
            <a:prstDash val="solid"/>
          </a:ln>
        </p:spPr>
      </p:sp>
      <p:sp>
        <p:nvSpPr>
          <p:cNvPr id="5" name="Text 2"/>
          <p:cNvSpPr/>
          <p:nvPr/>
        </p:nvSpPr>
        <p:spPr>
          <a:xfrm>
            <a:off x="1017389" y="2552462"/>
            <a:ext cx="2741414" cy="342662"/>
          </a:xfrm>
          <a:prstGeom prst="rect">
            <a:avLst/>
          </a:prstGeom>
          <a:noFill/>
          <a:ln/>
        </p:spPr>
        <p:txBody>
          <a:bodyPr wrap="none" lIns="0" tIns="0" rIns="0" bIns="0" rtlCol="0" anchor="t"/>
          <a:lstStyle/>
          <a:p>
            <a:pPr marL="0" indent="0" algn="l">
              <a:lnSpc>
                <a:spcPts val="2650"/>
              </a:lnSpc>
              <a:buNone/>
            </a:pPr>
            <a:r>
              <a:rPr lang="en-US" sz="2150" dirty="0">
                <a:solidFill>
                  <a:srgbClr val="4C4C4D"/>
                </a:solidFill>
                <a:latin typeface="Crimson Pro Semi Bold" pitchFamily="34" charset="0"/>
                <a:ea typeface="Crimson Pro Semi Bold" pitchFamily="34" charset="-122"/>
                <a:cs typeface="Crimson Pro Semi Bold" pitchFamily="34" charset="-120"/>
              </a:rPr>
              <a:t>Core Function</a:t>
            </a:r>
            <a:endParaRPr lang="en-US" sz="2150" dirty="0"/>
          </a:p>
        </p:txBody>
      </p:sp>
      <p:sp>
        <p:nvSpPr>
          <p:cNvPr id="6" name="Text 3"/>
          <p:cNvSpPr/>
          <p:nvPr/>
        </p:nvSpPr>
        <p:spPr>
          <a:xfrm>
            <a:off x="1017389" y="3026688"/>
            <a:ext cx="3195161" cy="2456140"/>
          </a:xfrm>
          <a:prstGeom prst="rect">
            <a:avLst/>
          </a:prstGeom>
          <a:noFill/>
          <a:ln/>
        </p:spPr>
        <p:txBody>
          <a:bodyPr wrap="squar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Responsible for maintenance of computer hardware and software systems that make up a network, including active data networks, converged infrastructure, and related equipment.</a:t>
            </a:r>
            <a:endParaRPr lang="en-US" sz="1700" dirty="0"/>
          </a:p>
        </p:txBody>
      </p:sp>
      <p:sp>
        <p:nvSpPr>
          <p:cNvPr id="7" name="Shape 4"/>
          <p:cNvSpPr/>
          <p:nvPr/>
        </p:nvSpPr>
        <p:spPr>
          <a:xfrm>
            <a:off x="4681657" y="2302669"/>
            <a:ext cx="3694748" cy="3429953"/>
          </a:xfrm>
          <a:prstGeom prst="roundRect">
            <a:avLst>
              <a:gd name="adj" fmla="val 959"/>
            </a:avLst>
          </a:prstGeom>
          <a:solidFill>
            <a:srgbClr val="FFFFFF"/>
          </a:solidFill>
          <a:ln w="30480">
            <a:solidFill>
              <a:srgbClr val="D8D4D4"/>
            </a:solidFill>
            <a:prstDash val="solid"/>
          </a:ln>
        </p:spPr>
      </p:sp>
      <p:sp>
        <p:nvSpPr>
          <p:cNvPr id="8" name="Text 5"/>
          <p:cNvSpPr/>
          <p:nvPr/>
        </p:nvSpPr>
        <p:spPr>
          <a:xfrm>
            <a:off x="4931450" y="2552462"/>
            <a:ext cx="2741414" cy="342662"/>
          </a:xfrm>
          <a:prstGeom prst="rect">
            <a:avLst/>
          </a:prstGeom>
          <a:noFill/>
          <a:ln/>
        </p:spPr>
        <p:txBody>
          <a:bodyPr wrap="none" lIns="0" tIns="0" rIns="0" bIns="0" rtlCol="0" anchor="t"/>
          <a:lstStyle/>
          <a:p>
            <a:pPr marL="0" indent="0" algn="l">
              <a:lnSpc>
                <a:spcPts val="2650"/>
              </a:lnSpc>
              <a:buNone/>
            </a:pPr>
            <a:r>
              <a:rPr lang="en-US" sz="2150" dirty="0">
                <a:solidFill>
                  <a:srgbClr val="4C4C4D"/>
                </a:solidFill>
                <a:latin typeface="Crimson Pro Semi Bold" pitchFamily="34" charset="0"/>
                <a:ea typeface="Crimson Pro Semi Bold" pitchFamily="34" charset="-122"/>
                <a:cs typeface="Crimson Pro Semi Bold" pitchFamily="34" charset="-120"/>
              </a:rPr>
              <a:t>Organizational Position</a:t>
            </a:r>
            <a:endParaRPr lang="en-US" sz="2150" dirty="0"/>
          </a:p>
        </p:txBody>
      </p:sp>
      <p:sp>
        <p:nvSpPr>
          <p:cNvPr id="9" name="Text 6"/>
          <p:cNvSpPr/>
          <p:nvPr/>
        </p:nvSpPr>
        <p:spPr>
          <a:xfrm>
            <a:off x="4931450" y="3026688"/>
            <a:ext cx="3195161" cy="1052632"/>
          </a:xfrm>
          <a:prstGeom prst="rect">
            <a:avLst/>
          </a:prstGeom>
          <a:noFill/>
          <a:ln/>
        </p:spPr>
        <p:txBody>
          <a:bodyPr wrap="squar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Mid-level support staff who typically don't interact directly with end users.</a:t>
            </a:r>
            <a:endParaRPr lang="en-US" sz="1700" dirty="0"/>
          </a:p>
        </p:txBody>
      </p:sp>
      <p:sp>
        <p:nvSpPr>
          <p:cNvPr id="10" name="Shape 7"/>
          <p:cNvSpPr/>
          <p:nvPr/>
        </p:nvSpPr>
        <p:spPr>
          <a:xfrm>
            <a:off x="767596" y="5951934"/>
            <a:ext cx="7608808" cy="1675567"/>
          </a:xfrm>
          <a:prstGeom prst="roundRect">
            <a:avLst>
              <a:gd name="adj" fmla="val 1963"/>
            </a:avLst>
          </a:prstGeom>
          <a:solidFill>
            <a:srgbClr val="FFFFFF"/>
          </a:solidFill>
          <a:ln w="30480">
            <a:solidFill>
              <a:srgbClr val="D8D4D4"/>
            </a:solidFill>
            <a:prstDash val="solid"/>
          </a:ln>
        </p:spPr>
      </p:sp>
      <p:sp>
        <p:nvSpPr>
          <p:cNvPr id="11" name="Text 8"/>
          <p:cNvSpPr/>
          <p:nvPr/>
        </p:nvSpPr>
        <p:spPr>
          <a:xfrm>
            <a:off x="1017389" y="6201728"/>
            <a:ext cx="2741414" cy="342662"/>
          </a:xfrm>
          <a:prstGeom prst="rect">
            <a:avLst/>
          </a:prstGeom>
          <a:noFill/>
          <a:ln/>
        </p:spPr>
        <p:txBody>
          <a:bodyPr wrap="none" lIns="0" tIns="0" rIns="0" bIns="0" rtlCol="0" anchor="t"/>
          <a:lstStyle/>
          <a:p>
            <a:pPr marL="0" indent="0" algn="l">
              <a:lnSpc>
                <a:spcPts val="2650"/>
              </a:lnSpc>
              <a:buNone/>
            </a:pPr>
            <a:r>
              <a:rPr lang="en-US" sz="2150" dirty="0">
                <a:solidFill>
                  <a:srgbClr val="4C4C4D"/>
                </a:solidFill>
                <a:latin typeface="Crimson Pro Semi Bold" pitchFamily="34" charset="0"/>
                <a:ea typeface="Crimson Pro Semi Bold" pitchFamily="34" charset="-122"/>
                <a:cs typeface="Crimson Pro Semi Bold" pitchFamily="34" charset="-120"/>
              </a:rPr>
              <a:t>Primary Focus</a:t>
            </a:r>
            <a:endParaRPr lang="en-US" sz="2150" dirty="0"/>
          </a:p>
        </p:txBody>
      </p:sp>
      <p:sp>
        <p:nvSpPr>
          <p:cNvPr id="12" name="Text 9"/>
          <p:cNvSpPr/>
          <p:nvPr/>
        </p:nvSpPr>
        <p:spPr>
          <a:xfrm>
            <a:off x="1017389" y="6675953"/>
            <a:ext cx="7109222" cy="701754"/>
          </a:xfrm>
          <a:prstGeom prst="rect">
            <a:avLst/>
          </a:prstGeom>
          <a:noFill/>
          <a:ln/>
        </p:spPr>
        <p:txBody>
          <a:bodyPr wrap="squar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Ensuring the integrity of network components within a company's </a:t>
            </a:r>
            <a:r>
              <a:rPr lang="en-US" sz="1700" dirty="0">
                <a:solidFill>
                  <a:srgbClr val="2150FE"/>
                </a:solidFill>
                <a:latin typeface="Heebo" pitchFamily="34" charset="0"/>
                <a:ea typeface="Heebo" pitchFamily="34" charset="-122"/>
                <a:cs typeface="Heebo" pitchFamily="34" charset="-120"/>
              </a:rPr>
              <a:t>LAN/WAN infrastructure</a:t>
            </a:r>
            <a:r>
              <a:rPr lang="en-US" sz="1700" dirty="0">
                <a:solidFill>
                  <a:srgbClr val="4C4C4D"/>
                </a:solidFill>
                <a:latin typeface="Heebo" pitchFamily="34" charset="0"/>
                <a:ea typeface="Heebo" pitchFamily="34" charset="-122"/>
                <a:cs typeface="Heebo" pitchFamily="34" charset="-120"/>
              </a:rPr>
              <a:t>.</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831181"/>
            <a:ext cx="9606558"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Network Administration Responsibilities</a:t>
            </a:r>
            <a:endParaRPr lang="en-US" sz="4450" dirty="0"/>
          </a:p>
        </p:txBody>
      </p:sp>
      <p:sp>
        <p:nvSpPr>
          <p:cNvPr id="3" name="Shape 1"/>
          <p:cNvSpPr/>
          <p:nvPr/>
        </p:nvSpPr>
        <p:spPr>
          <a:xfrm>
            <a:off x="793790" y="2993588"/>
            <a:ext cx="510302" cy="510302"/>
          </a:xfrm>
          <a:prstGeom prst="roundRect">
            <a:avLst>
              <a:gd name="adj" fmla="val 6667"/>
            </a:avLst>
          </a:prstGeom>
          <a:solidFill>
            <a:srgbClr val="F2EEEE"/>
          </a:solidFill>
          <a:ln/>
        </p:spPr>
      </p:sp>
      <p:sp>
        <p:nvSpPr>
          <p:cNvPr id="4" name="Text 2"/>
          <p:cNvSpPr/>
          <p:nvPr/>
        </p:nvSpPr>
        <p:spPr>
          <a:xfrm>
            <a:off x="1530906" y="3071455"/>
            <a:ext cx="3720346"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Network Design and Evaluation</a:t>
            </a:r>
            <a:endParaRPr lang="en-US" sz="2200" dirty="0"/>
          </a:p>
        </p:txBody>
      </p:sp>
      <p:sp>
        <p:nvSpPr>
          <p:cNvPr id="5" name="Text 3"/>
          <p:cNvSpPr/>
          <p:nvPr/>
        </p:nvSpPr>
        <p:spPr>
          <a:xfrm>
            <a:off x="1530906" y="3561874"/>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Planning, installing, and evaluating network infrastructure</a:t>
            </a:r>
            <a:endParaRPr lang="en-US" sz="1750" dirty="0"/>
          </a:p>
        </p:txBody>
      </p:sp>
      <p:sp>
        <p:nvSpPr>
          <p:cNvPr id="6" name="Shape 4"/>
          <p:cNvSpPr/>
          <p:nvPr/>
        </p:nvSpPr>
        <p:spPr>
          <a:xfrm>
            <a:off x="7456884" y="2993588"/>
            <a:ext cx="510302" cy="510302"/>
          </a:xfrm>
          <a:prstGeom prst="roundRect">
            <a:avLst>
              <a:gd name="adj" fmla="val 6667"/>
            </a:avLst>
          </a:prstGeom>
          <a:solidFill>
            <a:srgbClr val="F2EEEE"/>
          </a:solidFill>
          <a:ln/>
        </p:spPr>
      </p:sp>
      <p:sp>
        <p:nvSpPr>
          <p:cNvPr id="7" name="Text 5"/>
          <p:cNvSpPr/>
          <p:nvPr/>
        </p:nvSpPr>
        <p:spPr>
          <a:xfrm>
            <a:off x="8194000" y="3071455"/>
            <a:ext cx="3305889"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Security and Authentication</a:t>
            </a:r>
            <a:endParaRPr lang="en-US" sz="2200" dirty="0"/>
          </a:p>
        </p:txBody>
      </p:sp>
      <p:sp>
        <p:nvSpPr>
          <p:cNvPr id="8" name="Text 6"/>
          <p:cNvSpPr/>
          <p:nvPr/>
        </p:nvSpPr>
        <p:spPr>
          <a:xfrm>
            <a:off x="8194000" y="3561874"/>
            <a:ext cx="5642610"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Providing precise authentication for network resources and administering network security, including intrusion detection</a:t>
            </a:r>
            <a:endParaRPr lang="en-US" sz="1750" dirty="0"/>
          </a:p>
        </p:txBody>
      </p:sp>
      <p:sp>
        <p:nvSpPr>
          <p:cNvPr id="9" name="Shape 7"/>
          <p:cNvSpPr/>
          <p:nvPr/>
        </p:nvSpPr>
        <p:spPr>
          <a:xfrm>
            <a:off x="793790" y="5104209"/>
            <a:ext cx="510302" cy="510302"/>
          </a:xfrm>
          <a:prstGeom prst="roundRect">
            <a:avLst>
              <a:gd name="adj" fmla="val 6667"/>
            </a:avLst>
          </a:prstGeom>
          <a:solidFill>
            <a:srgbClr val="F2EEEE"/>
          </a:solidFill>
          <a:ln/>
        </p:spPr>
      </p:sp>
      <p:sp>
        <p:nvSpPr>
          <p:cNvPr id="10" name="Text 8"/>
          <p:cNvSpPr/>
          <p:nvPr/>
        </p:nvSpPr>
        <p:spPr>
          <a:xfrm>
            <a:off x="1530906" y="5182076"/>
            <a:ext cx="3287078"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Documentation and Backup</a:t>
            </a:r>
            <a:endParaRPr lang="en-US" sz="2200" dirty="0"/>
          </a:p>
        </p:txBody>
      </p:sp>
      <p:sp>
        <p:nvSpPr>
          <p:cNvPr id="11" name="Text 9"/>
          <p:cNvSpPr/>
          <p:nvPr/>
        </p:nvSpPr>
        <p:spPr>
          <a:xfrm>
            <a:off x="1530906" y="5672495"/>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Creating technical documentation (network diagrams, cabling documents) and executing regular backups</a:t>
            </a:r>
            <a:endParaRPr lang="en-US" sz="1750" dirty="0"/>
          </a:p>
        </p:txBody>
      </p:sp>
      <p:sp>
        <p:nvSpPr>
          <p:cNvPr id="12" name="Shape 10"/>
          <p:cNvSpPr/>
          <p:nvPr/>
        </p:nvSpPr>
        <p:spPr>
          <a:xfrm>
            <a:off x="7456884" y="5104209"/>
            <a:ext cx="510302" cy="510302"/>
          </a:xfrm>
          <a:prstGeom prst="roundRect">
            <a:avLst>
              <a:gd name="adj" fmla="val 6667"/>
            </a:avLst>
          </a:prstGeom>
          <a:solidFill>
            <a:srgbClr val="F2EEEE"/>
          </a:solidFill>
          <a:ln/>
        </p:spPr>
      </p:sp>
      <p:sp>
        <p:nvSpPr>
          <p:cNvPr id="13" name="Text 11"/>
          <p:cNvSpPr/>
          <p:nvPr/>
        </p:nvSpPr>
        <p:spPr>
          <a:xfrm>
            <a:off x="8194000" y="51820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Troubleshooting</a:t>
            </a:r>
            <a:endParaRPr lang="en-US" sz="2200" dirty="0"/>
          </a:p>
        </p:txBody>
      </p:sp>
      <p:sp>
        <p:nvSpPr>
          <p:cNvPr id="14" name="Text 12"/>
          <p:cNvSpPr/>
          <p:nvPr/>
        </p:nvSpPr>
        <p:spPr>
          <a:xfrm>
            <a:off x="8194000" y="5672495"/>
            <a:ext cx="5642610"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Providing assistance to resolve network issues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92612"/>
            <a:ext cx="7365802"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System Administration Defined</a:t>
            </a:r>
            <a:endParaRPr lang="en-US" sz="4450" dirty="0"/>
          </a:p>
        </p:txBody>
      </p:sp>
      <p:sp>
        <p:nvSpPr>
          <p:cNvPr id="3" name="Text 1"/>
          <p:cNvSpPr/>
          <p:nvPr/>
        </p:nvSpPr>
        <p:spPr>
          <a:xfrm>
            <a:off x="793790" y="2145625"/>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 system administrator or </a:t>
            </a:r>
            <a:r>
              <a:rPr lang="en-US" sz="1750" dirty="0">
                <a:solidFill>
                  <a:srgbClr val="2150FE"/>
                </a:solidFill>
                <a:latin typeface="Heebo" pitchFamily="34" charset="0"/>
                <a:ea typeface="Heebo" pitchFamily="34" charset="-122"/>
                <a:cs typeface="Heebo" pitchFamily="34" charset="-120"/>
              </a:rPr>
              <a:t>sysadmin</a:t>
            </a:r>
            <a:r>
              <a:rPr lang="en-US" sz="1750" dirty="0">
                <a:solidFill>
                  <a:srgbClr val="4C4C4D"/>
                </a:solidFill>
                <a:latin typeface="Heebo" pitchFamily="34" charset="0"/>
                <a:ea typeface="Heebo" pitchFamily="34" charset="-122"/>
                <a:cs typeface="Heebo" pitchFamily="34" charset="-120"/>
              </a:rPr>
              <a:t> is responsible for the upkeep, configuration, and reliable operation of computer systems, especially multi-user computers like servers.</a:t>
            </a:r>
            <a:endParaRPr lang="en-US" sz="1750" dirty="0"/>
          </a:p>
        </p:txBody>
      </p:sp>
      <p:sp>
        <p:nvSpPr>
          <p:cNvPr id="4" name="Text 2"/>
          <p:cNvSpPr/>
          <p:nvPr/>
        </p:nvSpPr>
        <p:spPr>
          <a:xfrm>
            <a:off x="793790" y="3438406"/>
            <a:ext cx="760428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The sysadmin ensures that:</a:t>
            </a:r>
            <a:endParaRPr lang="en-US" sz="1750" dirty="0"/>
          </a:p>
        </p:txBody>
      </p:sp>
      <p:sp>
        <p:nvSpPr>
          <p:cNvPr id="5" name="Text 3"/>
          <p:cNvSpPr/>
          <p:nvPr/>
        </p:nvSpPr>
        <p:spPr>
          <a:xfrm>
            <a:off x="793790" y="4005382"/>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Uptime and performance meet user needs</a:t>
            </a:r>
            <a:endParaRPr lang="en-US" sz="1750" dirty="0"/>
          </a:p>
        </p:txBody>
      </p:sp>
      <p:sp>
        <p:nvSpPr>
          <p:cNvPr id="6" name="Text 4"/>
          <p:cNvSpPr/>
          <p:nvPr/>
        </p:nvSpPr>
        <p:spPr>
          <a:xfrm>
            <a:off x="793790" y="4447580"/>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Resources are allocated efficiently</a:t>
            </a:r>
            <a:endParaRPr lang="en-US" sz="1750" dirty="0"/>
          </a:p>
        </p:txBody>
      </p:sp>
      <p:sp>
        <p:nvSpPr>
          <p:cNvPr id="7" name="Text 5"/>
          <p:cNvSpPr/>
          <p:nvPr/>
        </p:nvSpPr>
        <p:spPr>
          <a:xfrm>
            <a:off x="793790" y="4889778"/>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Security is maintained</a:t>
            </a:r>
            <a:endParaRPr lang="en-US" sz="1750" dirty="0"/>
          </a:p>
        </p:txBody>
      </p:sp>
      <p:sp>
        <p:nvSpPr>
          <p:cNvPr id="8" name="Text 6"/>
          <p:cNvSpPr/>
          <p:nvPr/>
        </p:nvSpPr>
        <p:spPr>
          <a:xfrm>
            <a:off x="793790" y="5331976"/>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Budget constraints are respected</a:t>
            </a:r>
            <a:endParaRPr lang="en-US" sz="1750" dirty="0"/>
          </a:p>
        </p:txBody>
      </p:sp>
      <p:pic>
        <p:nvPicPr>
          <p:cNvPr id="9" name="Image 0" descr="preencoded.png"/>
          <p:cNvPicPr>
            <a:picLocks noChangeAspect="1"/>
          </p:cNvPicPr>
          <p:nvPr/>
        </p:nvPicPr>
        <p:blipFill>
          <a:blip r:embed="rId3"/>
          <a:stretch>
            <a:fillRect/>
          </a:stretch>
        </p:blipFill>
        <p:spPr>
          <a:xfrm>
            <a:off x="8959096" y="2196703"/>
            <a:ext cx="4885015" cy="48850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516499"/>
            <a:ext cx="8304848"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Network vs. System Administration</a:t>
            </a:r>
            <a:endParaRPr lang="en-US" sz="4450" dirty="0"/>
          </a:p>
        </p:txBody>
      </p:sp>
      <p:sp>
        <p:nvSpPr>
          <p:cNvPr id="3" name="Shape 1"/>
          <p:cNvSpPr/>
          <p:nvPr/>
        </p:nvSpPr>
        <p:spPr>
          <a:xfrm>
            <a:off x="793790" y="2678906"/>
            <a:ext cx="6407944" cy="3416141"/>
          </a:xfrm>
          <a:prstGeom prst="roundRect">
            <a:avLst>
              <a:gd name="adj" fmla="val 996"/>
            </a:avLst>
          </a:prstGeom>
          <a:solidFill>
            <a:srgbClr val="F2EEEE"/>
          </a:solidFill>
          <a:ln/>
        </p:spPr>
      </p:sp>
      <p:sp>
        <p:nvSpPr>
          <p:cNvPr id="4" name="Text 2"/>
          <p:cNvSpPr/>
          <p:nvPr/>
        </p:nvSpPr>
        <p:spPr>
          <a:xfrm>
            <a:off x="1020604" y="290572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System Administration</a:t>
            </a:r>
            <a:endParaRPr lang="en-US" sz="2200" dirty="0"/>
          </a:p>
        </p:txBody>
      </p:sp>
      <p:sp>
        <p:nvSpPr>
          <p:cNvPr id="5" name="Text 3"/>
          <p:cNvSpPr/>
          <p:nvPr/>
        </p:nvSpPr>
        <p:spPr>
          <a:xfrm>
            <a:off x="1020604" y="3396139"/>
            <a:ext cx="5954316"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Traditionally used by mainframe and UNIX engineers to describe management of computers whether networked or not</a:t>
            </a:r>
            <a:endParaRPr lang="en-US" sz="1750" dirty="0"/>
          </a:p>
        </p:txBody>
      </p:sp>
      <p:sp>
        <p:nvSpPr>
          <p:cNvPr id="6" name="Text 4"/>
          <p:cNvSpPr/>
          <p:nvPr/>
        </p:nvSpPr>
        <p:spPr>
          <a:xfrm>
            <a:off x="1020604" y="4620935"/>
            <a:ext cx="59543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Focus on servers and client systems</a:t>
            </a:r>
            <a:endParaRPr lang="en-US" sz="1750" dirty="0"/>
          </a:p>
        </p:txBody>
      </p:sp>
      <p:sp>
        <p:nvSpPr>
          <p:cNvPr id="7" name="Text 5"/>
          <p:cNvSpPr/>
          <p:nvPr/>
        </p:nvSpPr>
        <p:spPr>
          <a:xfrm>
            <a:off x="1020604" y="5063133"/>
            <a:ext cx="59543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Software configuration and maintenance</a:t>
            </a:r>
            <a:endParaRPr lang="en-US" sz="1750" dirty="0"/>
          </a:p>
        </p:txBody>
      </p:sp>
      <p:sp>
        <p:nvSpPr>
          <p:cNvPr id="8" name="Text 6"/>
          <p:cNvSpPr/>
          <p:nvPr/>
        </p:nvSpPr>
        <p:spPr>
          <a:xfrm>
            <a:off x="1020604" y="5505331"/>
            <a:ext cx="59543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User account management</a:t>
            </a:r>
            <a:endParaRPr lang="en-US" sz="1750" dirty="0"/>
          </a:p>
        </p:txBody>
      </p:sp>
      <p:sp>
        <p:nvSpPr>
          <p:cNvPr id="9" name="Shape 7"/>
          <p:cNvSpPr/>
          <p:nvPr/>
        </p:nvSpPr>
        <p:spPr>
          <a:xfrm>
            <a:off x="7428548" y="2678906"/>
            <a:ext cx="6408063" cy="3416141"/>
          </a:xfrm>
          <a:prstGeom prst="roundRect">
            <a:avLst>
              <a:gd name="adj" fmla="val 996"/>
            </a:avLst>
          </a:prstGeom>
          <a:solidFill>
            <a:srgbClr val="F2EEEE"/>
          </a:solidFill>
          <a:ln/>
        </p:spPr>
      </p:sp>
      <p:sp>
        <p:nvSpPr>
          <p:cNvPr id="10" name="Text 8"/>
          <p:cNvSpPr/>
          <p:nvPr/>
        </p:nvSpPr>
        <p:spPr>
          <a:xfrm>
            <a:off x="7655362" y="2905720"/>
            <a:ext cx="2883813"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Network Administration</a:t>
            </a:r>
            <a:endParaRPr lang="en-US" sz="2200" dirty="0"/>
          </a:p>
        </p:txBody>
      </p:sp>
      <p:sp>
        <p:nvSpPr>
          <p:cNvPr id="11" name="Text 9"/>
          <p:cNvSpPr/>
          <p:nvPr/>
        </p:nvSpPr>
        <p:spPr>
          <a:xfrm>
            <a:off x="7655362" y="3396139"/>
            <a:ext cx="5954435"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Management of network infrastructure devices</a:t>
            </a:r>
            <a:endParaRPr lang="en-US" sz="1750" dirty="0"/>
          </a:p>
        </p:txBody>
      </p:sp>
      <p:sp>
        <p:nvSpPr>
          <p:cNvPr id="12" name="Text 10"/>
          <p:cNvSpPr/>
          <p:nvPr/>
        </p:nvSpPr>
        <p:spPr>
          <a:xfrm>
            <a:off x="7655362" y="3895130"/>
            <a:ext cx="595443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Routers and switches</a:t>
            </a:r>
            <a:endParaRPr lang="en-US" sz="1750" dirty="0"/>
          </a:p>
        </p:txBody>
      </p:sp>
      <p:sp>
        <p:nvSpPr>
          <p:cNvPr id="13" name="Text 11"/>
          <p:cNvSpPr/>
          <p:nvPr/>
        </p:nvSpPr>
        <p:spPr>
          <a:xfrm>
            <a:off x="7655362" y="4337328"/>
            <a:ext cx="595443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Network protocols</a:t>
            </a:r>
            <a:endParaRPr lang="en-US" sz="1750" dirty="0"/>
          </a:p>
        </p:txBody>
      </p:sp>
      <p:sp>
        <p:nvSpPr>
          <p:cNvPr id="14" name="Text 12"/>
          <p:cNvSpPr/>
          <p:nvPr/>
        </p:nvSpPr>
        <p:spPr>
          <a:xfrm>
            <a:off x="7655362" y="4779526"/>
            <a:ext cx="595443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Connectivity issues</a:t>
            </a:r>
            <a:endParaRPr lang="en-US" sz="1750" dirty="0"/>
          </a:p>
        </p:txBody>
      </p:sp>
      <p:sp>
        <p:nvSpPr>
          <p:cNvPr id="15" name="Text 13"/>
          <p:cNvSpPr/>
          <p:nvPr/>
        </p:nvSpPr>
        <p:spPr>
          <a:xfrm>
            <a:off x="7655362" y="5221724"/>
            <a:ext cx="595443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Network security</a:t>
            </a:r>
            <a:endParaRPr lang="en-US" sz="1750" dirty="0"/>
          </a:p>
        </p:txBody>
      </p:sp>
      <p:sp>
        <p:nvSpPr>
          <p:cNvPr id="16" name="Text 14"/>
          <p:cNvSpPr/>
          <p:nvPr/>
        </p:nvSpPr>
        <p:spPr>
          <a:xfrm>
            <a:off x="793790" y="635019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These terms are often used inconsistently in industry and academia, with overlapping responsibilities in many organizations.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56429"/>
            <a:ext cx="8775502"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Core Duties of System Administrators</a:t>
            </a:r>
            <a:endParaRPr lang="en-US" sz="4450" dirty="0"/>
          </a:p>
        </p:txBody>
      </p:sp>
      <p:pic>
        <p:nvPicPr>
          <p:cNvPr id="3" name="Image 0" descr="preencoded.png"/>
          <p:cNvPicPr>
            <a:picLocks noChangeAspect="1"/>
          </p:cNvPicPr>
          <p:nvPr/>
        </p:nvPicPr>
        <p:blipFill>
          <a:blip r:embed="rId3"/>
          <a:stretch>
            <a:fillRect/>
          </a:stretch>
        </p:blipFill>
        <p:spPr>
          <a:xfrm>
            <a:off x="793790" y="2118836"/>
            <a:ext cx="6521410" cy="907256"/>
          </a:xfrm>
          <a:prstGeom prst="rect">
            <a:avLst/>
          </a:prstGeom>
        </p:spPr>
      </p:pic>
      <p:sp>
        <p:nvSpPr>
          <p:cNvPr id="4" name="Text 1"/>
          <p:cNvSpPr/>
          <p:nvPr/>
        </p:nvSpPr>
        <p:spPr>
          <a:xfrm>
            <a:off x="1020604"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User Administration</a:t>
            </a:r>
            <a:endParaRPr lang="en-US" sz="2200" dirty="0"/>
          </a:p>
        </p:txBody>
      </p:sp>
      <p:sp>
        <p:nvSpPr>
          <p:cNvPr id="5" name="Text 2"/>
          <p:cNvSpPr/>
          <p:nvPr/>
        </p:nvSpPr>
        <p:spPr>
          <a:xfrm>
            <a:off x="1020604" y="3743325"/>
            <a:ext cx="606778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Setting up and maintaining accounts, managing access control</a:t>
            </a:r>
            <a:endParaRPr lang="en-US" sz="1750" dirty="0"/>
          </a:p>
        </p:txBody>
      </p:sp>
      <p:pic>
        <p:nvPicPr>
          <p:cNvPr id="6" name="Image 1" descr="preencoded.png"/>
          <p:cNvPicPr>
            <a:picLocks noChangeAspect="1"/>
          </p:cNvPicPr>
          <p:nvPr/>
        </p:nvPicPr>
        <p:blipFill>
          <a:blip r:embed="rId4"/>
          <a:stretch>
            <a:fillRect/>
          </a:stretch>
        </p:blipFill>
        <p:spPr>
          <a:xfrm>
            <a:off x="7315200" y="2118836"/>
            <a:ext cx="6521410" cy="907256"/>
          </a:xfrm>
          <a:prstGeom prst="rect">
            <a:avLst/>
          </a:prstGeom>
        </p:spPr>
      </p:pic>
      <p:sp>
        <p:nvSpPr>
          <p:cNvPr id="7" name="Text 3"/>
          <p:cNvSpPr/>
          <p:nvPr/>
        </p:nvSpPr>
        <p:spPr>
          <a:xfrm>
            <a:off x="7542014"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System Maintenance</a:t>
            </a:r>
            <a:endParaRPr lang="en-US" sz="2200" dirty="0"/>
          </a:p>
        </p:txBody>
      </p:sp>
      <p:sp>
        <p:nvSpPr>
          <p:cNvPr id="8" name="Text 4"/>
          <p:cNvSpPr/>
          <p:nvPr/>
        </p:nvSpPr>
        <p:spPr>
          <a:xfrm>
            <a:off x="7542014" y="3743325"/>
            <a:ext cx="606778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Installing software, creating file systems, monitoring performance</a:t>
            </a:r>
            <a:endParaRPr lang="en-US" sz="1750" dirty="0"/>
          </a:p>
        </p:txBody>
      </p:sp>
      <p:pic>
        <p:nvPicPr>
          <p:cNvPr id="9" name="Image 2" descr="preencoded.png"/>
          <p:cNvPicPr>
            <a:picLocks noChangeAspect="1"/>
          </p:cNvPicPr>
          <p:nvPr/>
        </p:nvPicPr>
        <p:blipFill>
          <a:blip r:embed="rId5"/>
          <a:stretch>
            <a:fillRect/>
          </a:stretch>
        </p:blipFill>
        <p:spPr>
          <a:xfrm>
            <a:off x="793790" y="4695944"/>
            <a:ext cx="6521410" cy="907256"/>
          </a:xfrm>
          <a:prstGeom prst="rect">
            <a:avLst/>
          </a:prstGeom>
        </p:spPr>
      </p:pic>
      <p:sp>
        <p:nvSpPr>
          <p:cNvPr id="10" name="Text 5"/>
          <p:cNvSpPr/>
          <p:nvPr/>
        </p:nvSpPr>
        <p:spPr>
          <a:xfrm>
            <a:off x="1020604" y="5830014"/>
            <a:ext cx="2947749"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Security Implementation</a:t>
            </a:r>
            <a:endParaRPr lang="en-US" sz="2200" dirty="0"/>
          </a:p>
        </p:txBody>
      </p:sp>
      <p:sp>
        <p:nvSpPr>
          <p:cNvPr id="11" name="Text 6"/>
          <p:cNvSpPr/>
          <p:nvPr/>
        </p:nvSpPr>
        <p:spPr>
          <a:xfrm>
            <a:off x="1020604" y="6320433"/>
            <a:ext cx="6067782"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Setting up policies, firewalls, intrusion detection systems</a:t>
            </a:r>
            <a:endParaRPr lang="en-US" sz="1750" dirty="0"/>
          </a:p>
        </p:txBody>
      </p:sp>
      <p:pic>
        <p:nvPicPr>
          <p:cNvPr id="12" name="Image 3" descr="preencoded.png"/>
          <p:cNvPicPr>
            <a:picLocks noChangeAspect="1"/>
          </p:cNvPicPr>
          <p:nvPr/>
        </p:nvPicPr>
        <p:blipFill>
          <a:blip r:embed="rId6"/>
          <a:stretch>
            <a:fillRect/>
          </a:stretch>
        </p:blipFill>
        <p:spPr>
          <a:xfrm>
            <a:off x="7315200" y="4695944"/>
            <a:ext cx="6521410" cy="907256"/>
          </a:xfrm>
          <a:prstGeom prst="rect">
            <a:avLst/>
          </a:prstGeom>
        </p:spPr>
      </p:pic>
      <p:sp>
        <p:nvSpPr>
          <p:cNvPr id="13" name="Text 7"/>
          <p:cNvSpPr/>
          <p:nvPr/>
        </p:nvSpPr>
        <p:spPr>
          <a:xfrm>
            <a:off x="7542014" y="583001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Backup &amp; Recovery</a:t>
            </a:r>
            <a:endParaRPr lang="en-US" sz="2200" dirty="0"/>
          </a:p>
        </p:txBody>
      </p:sp>
      <p:sp>
        <p:nvSpPr>
          <p:cNvPr id="14" name="Text 8"/>
          <p:cNvSpPr/>
          <p:nvPr/>
        </p:nvSpPr>
        <p:spPr>
          <a:xfrm>
            <a:off x="7542014" y="6320433"/>
            <a:ext cx="6067782"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Creating and implementing backup policies, disaster recovery planning</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1005</Words>
  <Application>Microsoft Office PowerPoint</Application>
  <PresentationFormat>Custom</PresentationFormat>
  <Paragraphs>156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Heebo</vt:lpstr>
      <vt:lpstr>Crimson Pro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Hajarah Namuwaya</cp:lastModifiedBy>
  <cp:revision>3</cp:revision>
  <dcterms:created xsi:type="dcterms:W3CDTF">2025-08-18T18:28:27Z</dcterms:created>
  <dcterms:modified xsi:type="dcterms:W3CDTF">2025-08-20T17:52:07Z</dcterms:modified>
</cp:coreProperties>
</file>